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2.svg" ContentType="image/svg+xml"/>
  <Override PartName="/ppt/media/image64.svg" ContentType="image/svg+xml"/>
  <Override PartName="/ppt/media/image6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67" r:id="rId16"/>
    <p:sldId id="275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4"/>
        <p:guide pos="39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8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openxmlformats.org/officeDocument/2006/relationships/image" Target="../media/image3.png"/><Relationship Id="rId4" Type="http://schemas.openxmlformats.org/officeDocument/2006/relationships/tags" Target="../tags/tag64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66.svg"/><Relationship Id="rId7" Type="http://schemas.openxmlformats.org/officeDocument/2006/relationships/image" Target="../media/image65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Relationship Id="rId3" Type="http://schemas.openxmlformats.org/officeDocument/2006/relationships/image" Target="../media/image61.png"/><Relationship Id="rId2" Type="http://schemas.openxmlformats.org/officeDocument/2006/relationships/image" Target="file:///C:\Users\Administrator\AppData\Local\Temp\wps\INetCache\c61a6a7898bd33c1472340cc0a304ddd" TargetMode="Externa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67.jpeg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67.xml"/><Relationship Id="rId12" Type="http://schemas.openxmlformats.org/officeDocument/2006/relationships/image" Target="../media/image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Administrator\AppData\Local\Temp\wps\INetCache\f808911cd87f4db054ff9024175487d2" TargetMode="External"/><Relationship Id="rId8" Type="http://schemas.openxmlformats.org/officeDocument/2006/relationships/image" Target="../media/image17.png"/><Relationship Id="rId7" Type="http://schemas.openxmlformats.org/officeDocument/2006/relationships/image" Target="file:///C:\Users\Administrator\AppData\Local\Temp\wps\INetCache\b6702b1cf266caa71d90284b997e1ca9" TargetMode="External"/><Relationship Id="rId6" Type="http://schemas.openxmlformats.org/officeDocument/2006/relationships/image" Target="../media/image16.png"/><Relationship Id="rId5" Type="http://schemas.openxmlformats.org/officeDocument/2006/relationships/image" Target="file:///C:\Users\Administrator\AppData\Local\Temp\wps\INetCache\90c6b70bf8f86eb333aec30e6dfa9d70" TargetMode="External"/><Relationship Id="rId4" Type="http://schemas.openxmlformats.org/officeDocument/2006/relationships/image" Target="../media/image15.png"/><Relationship Id="rId36" Type="http://schemas.openxmlformats.org/officeDocument/2006/relationships/notesSlide" Target="../notesSlides/notesSlide2.x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69.xml"/><Relationship Id="rId33" Type="http://schemas.openxmlformats.org/officeDocument/2006/relationships/image" Target="file:///C:\Users\Administrator\AppData\Local\Temp\wps\INetCache\4ab11511e242df44556ec6573d3a6321" TargetMode="External"/><Relationship Id="rId32" Type="http://schemas.openxmlformats.org/officeDocument/2006/relationships/image" Target="../media/image29.png"/><Relationship Id="rId31" Type="http://schemas.openxmlformats.org/officeDocument/2006/relationships/image" Target="file:///C:\Users\Administrator\AppData\Local\Temp\wps\INetCache\eee57d4b8d479cf8d8d1a1d36c8a2340" TargetMode="External"/><Relationship Id="rId30" Type="http://schemas.openxmlformats.org/officeDocument/2006/relationships/image" Target="../media/image28.png"/><Relationship Id="rId3" Type="http://schemas.openxmlformats.org/officeDocument/2006/relationships/image" Target="../media/image2.jpeg"/><Relationship Id="rId29" Type="http://schemas.openxmlformats.org/officeDocument/2006/relationships/image" Target="file:///C:\Users\Administrator\AppData\Local\Temp\wps\INetCache\5966b0d47b736b992d7d7327912ff221" TargetMode="External"/><Relationship Id="rId28" Type="http://schemas.openxmlformats.org/officeDocument/2006/relationships/image" Target="../media/image27.png"/><Relationship Id="rId27" Type="http://schemas.openxmlformats.org/officeDocument/2006/relationships/image" Target="file:///C:\Users\Administrator\AppData\Local\Temp\wps\INetCache\4748e8b2d77f09d14cd831d36871de6e" TargetMode="External"/><Relationship Id="rId26" Type="http://schemas.openxmlformats.org/officeDocument/2006/relationships/image" Target="../media/image26.png"/><Relationship Id="rId25" Type="http://schemas.openxmlformats.org/officeDocument/2006/relationships/image" Target="file:///C:\Users\Administrator\AppData\Local\Temp\wps\INetCache\640a81b96732f3a2592f979b4e675075" TargetMode="External"/><Relationship Id="rId24" Type="http://schemas.openxmlformats.org/officeDocument/2006/relationships/image" Target="../media/image25.png"/><Relationship Id="rId23" Type="http://schemas.openxmlformats.org/officeDocument/2006/relationships/image" Target="file:///C:\Users\Administrator\AppData\Local\Temp\wps\INetCache\ec2e4c4e661fb82ef22f7fd0ea9885cb" TargetMode="External"/><Relationship Id="rId22" Type="http://schemas.openxmlformats.org/officeDocument/2006/relationships/image" Target="../media/image24.png"/><Relationship Id="rId21" Type="http://schemas.openxmlformats.org/officeDocument/2006/relationships/image" Target="file:///C:\Users\Administrator\AppData\Local\Temp\wps\INetCache\4d0f3cc3f0bb6eecc9682cbea60e59a8" TargetMode="External"/><Relationship Id="rId20" Type="http://schemas.openxmlformats.org/officeDocument/2006/relationships/image" Target="../media/image23.png"/><Relationship Id="rId2" Type="http://schemas.openxmlformats.org/officeDocument/2006/relationships/image" Target="../media/image14.png"/><Relationship Id="rId19" Type="http://schemas.openxmlformats.org/officeDocument/2006/relationships/image" Target="file:///C:\Users\Administrator\AppData\Local\Temp\wps\INetCache\ccde118ddb09bc79e11a8c4985268655" TargetMode="External"/><Relationship Id="rId18" Type="http://schemas.openxmlformats.org/officeDocument/2006/relationships/image" Target="../media/image22.png"/><Relationship Id="rId17" Type="http://schemas.openxmlformats.org/officeDocument/2006/relationships/image" Target="file:///C:\Users\Administrator\AppData\Local\Temp\wps\INetCache\04d8cf1e7e0313bef4f865621f800aed" TargetMode="External"/><Relationship Id="rId16" Type="http://schemas.openxmlformats.org/officeDocument/2006/relationships/image" Target="../media/image21.png"/><Relationship Id="rId15" Type="http://schemas.openxmlformats.org/officeDocument/2006/relationships/image" Target="file:///C:\Users\Administrator\AppData\Local\Temp\wps\INetCache\248f242f32592fcaa434cf518456b407" TargetMode="External"/><Relationship Id="rId14" Type="http://schemas.openxmlformats.org/officeDocument/2006/relationships/image" Target="../media/image20.png"/><Relationship Id="rId13" Type="http://schemas.openxmlformats.org/officeDocument/2006/relationships/image" Target="file:///C:\Users\Administrator\AppData\Local\Temp\wps\INetCache\62822139e64f5a3b65b3b16e4cb10693" TargetMode="External"/><Relationship Id="rId12" Type="http://schemas.openxmlformats.org/officeDocument/2006/relationships/image" Target="../media/image19.png"/><Relationship Id="rId11" Type="http://schemas.openxmlformats.org/officeDocument/2006/relationships/image" Target="file:///C:\Users\Administrator\AppData\Local\Temp\wps\INetCache\69954e34ab08a3977d44354da41fdaa6" TargetMode="External"/><Relationship Id="rId10" Type="http://schemas.openxmlformats.org/officeDocument/2006/relationships/image" Target="../media/image18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../media/image32.jpeg"/><Relationship Id="rId7" Type="http://schemas.openxmlformats.org/officeDocument/2006/relationships/image" Target="../media/image31.emf"/><Relationship Id="rId6" Type="http://schemas.openxmlformats.org/officeDocument/2006/relationships/image" Target="../media/image30.png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77.xml"/><Relationship Id="rId16" Type="http://schemas.openxmlformats.org/officeDocument/2006/relationships/image" Target="../media/image5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35000" y="690245"/>
            <a:ext cx="10351770" cy="4531360"/>
            <a:chOff x="401" y="1113"/>
            <a:chExt cx="16302" cy="7136"/>
          </a:xfrm>
        </p:grpSpPr>
        <p:pic>
          <p:nvPicPr>
            <p:cNvPr id="4" name="图片 3" descr="20191104_20191104143024-4_3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01" y="2532"/>
              <a:ext cx="6618" cy="5685"/>
            </a:xfrm>
            <a:prstGeom prst="rect">
              <a:avLst/>
            </a:prstGeom>
            <a:scene3d>
              <a:camera prst="isometricRightUp">
                <a:rot lat="1500000" lon="17100000" rev="0"/>
              </a:camera>
              <a:lightRig rig="threePt" dir="t"/>
            </a:scene3d>
          </p:spPr>
        </p:pic>
        <p:grpSp>
          <p:nvGrpSpPr>
            <p:cNvPr id="8" name="组合 7"/>
            <p:cNvGrpSpPr/>
            <p:nvPr/>
          </p:nvGrpSpPr>
          <p:grpSpPr>
            <a:xfrm>
              <a:off x="4463" y="1113"/>
              <a:ext cx="12240" cy="7137"/>
              <a:chOff x="4463" y="1139"/>
              <a:chExt cx="12240" cy="713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702" y="4369"/>
                <a:ext cx="2239" cy="2630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Semantic segmentation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pic>
            <p:nvPicPr>
              <p:cNvPr id="11" name="图片 10" descr="20191104_20191104143024-4_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5" y="2590"/>
                <a:ext cx="6614" cy="5686"/>
              </a:xfrm>
              <a:prstGeom prst="rect">
                <a:avLst/>
              </a:prstGeom>
              <a:scene3d>
                <a:camera prst="isometricRightUp">
                  <a:rot lat="1500000" lon="17100000" rev="0"/>
                </a:camera>
                <a:lightRig rig="threePt" dir="t"/>
              </a:scene3d>
            </p:spPr>
          </p:pic>
          <p:sp>
            <p:nvSpPr>
              <p:cNvPr id="13" name="矩形 12"/>
              <p:cNvSpPr/>
              <p:nvPr/>
            </p:nvSpPr>
            <p:spPr>
              <a:xfrm>
                <a:off x="12688" y="4369"/>
                <a:ext cx="1698" cy="2630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Classifier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8897" y="4369"/>
                <a:ext cx="1835" cy="2630"/>
              </a:xfrm>
              <a:prstGeom prst="rect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Image processing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pic>
            <p:nvPicPr>
              <p:cNvPr id="5" name="图片 4" descr="output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4463" y="2775"/>
                <a:ext cx="6950" cy="5249"/>
              </a:xfrm>
              <a:prstGeom prst="rect">
                <a:avLst/>
              </a:prstGeom>
              <a:scene3d>
                <a:camera prst="isometricRightUp">
                  <a:rot lat="1500000" lon="17100000" rev="0"/>
                </a:camera>
                <a:lightRig rig="threePt" dir="t"/>
              </a:scene3d>
            </p:spPr>
          </p:pic>
          <p:grpSp>
            <p:nvGrpSpPr>
              <p:cNvPr id="7" name="组合 6"/>
              <p:cNvGrpSpPr/>
              <p:nvPr/>
            </p:nvGrpSpPr>
            <p:grpSpPr>
              <a:xfrm>
                <a:off x="14655" y="3690"/>
                <a:ext cx="2049" cy="3988"/>
                <a:chOff x="14750" y="3690"/>
                <a:chExt cx="2049" cy="3988"/>
              </a:xfrm>
            </p:grpSpPr>
            <p:sp>
              <p:nvSpPr>
                <p:cNvPr id="10" name="左大括号 9"/>
                <p:cNvSpPr/>
                <p:nvPr/>
              </p:nvSpPr>
              <p:spPr>
                <a:xfrm>
                  <a:off x="14750" y="3690"/>
                  <a:ext cx="269" cy="3988"/>
                </a:xfrm>
                <a:prstGeom prst="leftBrace">
                  <a:avLst>
                    <a:gd name="adj1" fmla="val 164312"/>
                    <a:gd name="adj2" fmla="val 5095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5019" y="3690"/>
                  <a:ext cx="178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dk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SFU_0-2</a:t>
                  </a:r>
                  <a:endParaRPr lang="en-US" altLang="zh-CN">
                    <a:solidFill>
                      <a:schemeClr val="dk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15019" y="5394"/>
                  <a:ext cx="178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dk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SFU_3</a:t>
                  </a:r>
                  <a:endParaRPr lang="en-US" altLang="zh-CN">
                    <a:solidFill>
                      <a:schemeClr val="dk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5019" y="6995"/>
                  <a:ext cx="178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solidFill>
                        <a:schemeClr val="dk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SFU_4</a:t>
                  </a:r>
                  <a:endParaRPr lang="en-US" altLang="zh-CN">
                    <a:solidFill>
                      <a:schemeClr val="dk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cxnSp>
            <p:nvCxnSpPr>
              <p:cNvPr id="3" name="直接箭头连接符 2"/>
              <p:cNvCxnSpPr/>
              <p:nvPr/>
            </p:nvCxnSpPr>
            <p:spPr>
              <a:xfrm>
                <a:off x="4643" y="1139"/>
                <a:ext cx="9743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C:\Users\Administrator\Desktop\Paper_files\Pictures\图片10_loss.png图片10_los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284605" y="487045"/>
            <a:ext cx="7200900" cy="5400040"/>
          </a:xfrm>
          <a:prstGeom prst="rect">
            <a:avLst/>
          </a:prstGeom>
        </p:spPr>
      </p:pic>
      <p:pic>
        <p:nvPicPr>
          <p:cNvPr id="9" name="图片 8" descr="C:\Users\Administrator\Desktop\Paper_files\Pictures\图片10_Acc.png图片10_Ac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38750" y="487045"/>
            <a:ext cx="7199630" cy="5399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图片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-1405890"/>
            <a:ext cx="8219440" cy="6164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388110" y="2067560"/>
            <a:ext cx="8389620" cy="2858135"/>
            <a:chOff x="2186" y="3282"/>
            <a:chExt cx="13212" cy="4501"/>
          </a:xfrm>
        </p:grpSpPr>
        <p:pic>
          <p:nvPicPr>
            <p:cNvPr id="101" name="图片 100"/>
            <p:cNvPicPr/>
            <p:nvPr/>
          </p:nvPicPr>
          <p:blipFill>
            <a:blip r:embed="rId1" r:link="rId2"/>
            <a:stretch>
              <a:fillRect/>
            </a:stretch>
          </p:blipFill>
          <p:spPr>
            <a:xfrm>
              <a:off x="9600" y="5400"/>
              <a:ext cx="0" cy="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文本框 11"/>
            <p:cNvSpPr txBox="1"/>
            <p:nvPr/>
          </p:nvSpPr>
          <p:spPr>
            <a:xfrm>
              <a:off x="2279" y="6282"/>
              <a:ext cx="26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Patients</a:t>
              </a:r>
              <a:endParaRPr lang="en-US" altLang="zh-CN" sz="2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3" name="图片 12" descr="面性病人图标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6" y="3438"/>
              <a:ext cx="2844" cy="2844"/>
            </a:xfrm>
            <a:prstGeom prst="rect">
              <a:avLst/>
            </a:prstGeom>
          </p:spPr>
        </p:pic>
        <p:pic>
          <p:nvPicPr>
            <p:cNvPr id="15" name="图片 14" descr="医院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14" y="3282"/>
              <a:ext cx="3000" cy="300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7385" y="6282"/>
              <a:ext cx="2657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Medical Institution</a:t>
              </a:r>
              <a:endParaRPr lang="en-US" altLang="zh-CN" sz="2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7" name="图片 16" descr="智能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98" y="3360"/>
              <a:ext cx="3000" cy="300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2397" y="6360"/>
              <a:ext cx="265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DAI</a:t>
              </a:r>
              <a:endParaRPr lang="en-US" altLang="zh-CN" sz="2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左右箭头 18"/>
            <p:cNvSpPr/>
            <p:nvPr/>
          </p:nvSpPr>
          <p:spPr>
            <a:xfrm>
              <a:off x="10680" y="4665"/>
              <a:ext cx="1717" cy="390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右箭头 19"/>
            <p:cNvSpPr/>
            <p:nvPr/>
          </p:nvSpPr>
          <p:spPr>
            <a:xfrm>
              <a:off x="5031" y="4665"/>
              <a:ext cx="1717" cy="390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\Users\Administrator\Desktop\Paper_files\Pictures\2021-06-29 14-34-24.jpg2021-06-29 14-34-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81150" y="552450"/>
            <a:ext cx="9144000" cy="6400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1588135" y="467995"/>
            <a:ext cx="8976995" cy="6337935"/>
            <a:chOff x="2501" y="737"/>
            <a:chExt cx="14137" cy="9981"/>
          </a:xfrm>
        </p:grpSpPr>
        <p:sp>
          <p:nvSpPr>
            <p:cNvPr id="4" name="圆角矩形 3"/>
            <p:cNvSpPr/>
            <p:nvPr/>
          </p:nvSpPr>
          <p:spPr>
            <a:xfrm>
              <a:off x="2501" y="737"/>
              <a:ext cx="2708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</a:t>
              </a:r>
              <a:r>
                <a:rPr lang="en-US" altLang="zh-CN">
                  <a:solidFill>
                    <a:schemeClr val="tx1"/>
                  </a:solidFill>
                </a:rPr>
                <a:t>dentity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>
              <a:stCxn id="4" idx="3"/>
              <a:endCxn id="6" idx="1"/>
            </p:cNvCxnSpPr>
            <p:nvPr/>
          </p:nvCxnSpPr>
          <p:spPr>
            <a:xfrm>
              <a:off x="5209" y="1283"/>
              <a:ext cx="18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7060" y="737"/>
              <a:ext cx="9579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Generating peer node identity information </a:t>
              </a:r>
              <a:r>
                <a:rPr lang="en-US" altLang="zh-CN">
                  <a:solidFill>
                    <a:schemeClr val="tx1"/>
                  </a:solidFill>
                  <a:sym typeface="+mn-ea"/>
                </a:rPr>
                <a:t>through the S/Kademlia protocol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501" y="2009"/>
              <a:ext cx="2708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Network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7" idx="3"/>
              <a:endCxn id="9" idx="1"/>
            </p:cNvCxnSpPr>
            <p:nvPr/>
          </p:nvCxnSpPr>
          <p:spPr>
            <a:xfrm>
              <a:off x="5209" y="2555"/>
              <a:ext cx="18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7060" y="2009"/>
              <a:ext cx="9579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ICE NAT traversal framework that integrates STUN, TURN and other types of NAT protocols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501" y="3258"/>
              <a:ext cx="2708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Routing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10" idx="3"/>
              <a:endCxn id="12" idx="1"/>
            </p:cNvCxnSpPr>
            <p:nvPr/>
          </p:nvCxnSpPr>
          <p:spPr>
            <a:xfrm>
              <a:off x="5209" y="3804"/>
              <a:ext cx="18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7060" y="3258"/>
              <a:ext cx="9579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Formulating routing rules through the S/Kademlia protocol 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501" y="4554"/>
              <a:ext cx="2708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Exchange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13" idx="3"/>
              <a:endCxn id="15" idx="1"/>
            </p:cNvCxnSpPr>
            <p:nvPr/>
          </p:nvCxnSpPr>
          <p:spPr>
            <a:xfrm>
              <a:off x="5209" y="5100"/>
              <a:ext cx="18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7060" y="4554"/>
              <a:ext cx="9579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Managing the distribution of data blocks with Bitswap 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501" y="5822"/>
              <a:ext cx="2708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Object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3"/>
              <a:endCxn id="18" idx="1"/>
            </p:cNvCxnSpPr>
            <p:nvPr/>
          </p:nvCxnSpPr>
          <p:spPr>
            <a:xfrm>
              <a:off x="5209" y="6368"/>
              <a:ext cx="18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7060" y="5822"/>
              <a:ext cx="9579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Object exists in the structure of Merkle DAG, which can be addressed and cannot be tampered with.  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501" y="7090"/>
              <a:ext cx="2708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File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3"/>
              <a:endCxn id="21" idx="1"/>
            </p:cNvCxnSpPr>
            <p:nvPr/>
          </p:nvCxnSpPr>
          <p:spPr>
            <a:xfrm>
              <a:off x="5209" y="7636"/>
              <a:ext cx="18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7060" y="7090"/>
              <a:ext cx="9579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Git-like version file control system  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501" y="8358"/>
              <a:ext cx="2708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Naming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2" idx="3"/>
              <a:endCxn id="24" idx="1"/>
            </p:cNvCxnSpPr>
            <p:nvPr/>
          </p:nvCxnSpPr>
          <p:spPr>
            <a:xfrm>
              <a:off x="5209" y="8904"/>
              <a:ext cx="18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7060" y="8358"/>
              <a:ext cx="9579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With SFS (Self-Verifying File System)  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501" y="9626"/>
              <a:ext cx="2708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Application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3"/>
              <a:endCxn id="27" idx="1"/>
            </p:cNvCxnSpPr>
            <p:nvPr/>
          </p:nvCxnSpPr>
          <p:spPr>
            <a:xfrm>
              <a:off x="5209" y="10172"/>
              <a:ext cx="18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7060" y="9626"/>
              <a:ext cx="9579" cy="1092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Runnig on the IPFS to provide efficiency, service, and cost reduction   </a:t>
              </a:r>
              <a:endParaRPr lang="en-US" altLang="zh-CN">
                <a:solidFill>
                  <a:schemeClr val="tx1"/>
                </a:solidFill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" name="组合 80"/>
          <p:cNvGrpSpPr/>
          <p:nvPr/>
        </p:nvGrpSpPr>
        <p:grpSpPr>
          <a:xfrm>
            <a:off x="1586865" y="801370"/>
            <a:ext cx="10303510" cy="3837940"/>
            <a:chOff x="2499" y="1262"/>
            <a:chExt cx="16226" cy="6044"/>
          </a:xfrm>
        </p:grpSpPr>
        <p:grpSp>
          <p:nvGrpSpPr>
            <p:cNvPr id="76" name="组合 75"/>
            <p:cNvGrpSpPr/>
            <p:nvPr/>
          </p:nvGrpSpPr>
          <p:grpSpPr>
            <a:xfrm>
              <a:off x="2499" y="1262"/>
              <a:ext cx="16226" cy="6045"/>
              <a:chOff x="2522" y="1262"/>
              <a:chExt cx="16226" cy="6045"/>
            </a:xfrm>
          </p:grpSpPr>
          <p:pic>
            <p:nvPicPr>
              <p:cNvPr id="8" name="图片 7" descr="20191104_20191104143024-4_35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2522" y="2901"/>
                <a:ext cx="4108" cy="3529"/>
              </a:xfrm>
              <a:prstGeom prst="rect">
                <a:avLst/>
              </a:prstGeom>
              <a:scene3d>
                <a:camera prst="isometricRightUp">
                  <a:rot lat="1500000" lon="17100000" rev="0"/>
                </a:camera>
                <a:lightRig rig="threePt" dir="t"/>
              </a:scene3d>
            </p:spPr>
          </p:pic>
          <p:sp>
            <p:nvSpPr>
              <p:cNvPr id="9" name="文本框 8"/>
              <p:cNvSpPr txBox="1"/>
              <p:nvPr/>
            </p:nvSpPr>
            <p:spPr>
              <a:xfrm rot="18120000">
                <a:off x="3311" y="2574"/>
                <a:ext cx="1764" cy="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Input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1000">
                    <a:latin typeface="Times New Roman" panose="02020603050405020304" charset="0"/>
                    <a:cs typeface="Times New Roman" panose="02020603050405020304" charset="0"/>
                  </a:rPr>
                  <a:t>[3,473,473]</a:t>
                </a:r>
                <a:endParaRPr lang="en-US" altLang="zh-CN" sz="1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0" name="立方体 29"/>
              <p:cNvSpPr/>
              <p:nvPr/>
            </p:nvSpPr>
            <p:spPr>
              <a:xfrm>
                <a:off x="5678" y="3538"/>
                <a:ext cx="355" cy="2263"/>
              </a:xfrm>
              <a:prstGeom prst="cube">
                <a:avLst>
                  <a:gd name="adj" fmla="val 9577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立方体 2"/>
              <p:cNvSpPr/>
              <p:nvPr/>
            </p:nvSpPr>
            <p:spPr>
              <a:xfrm>
                <a:off x="6033" y="3544"/>
                <a:ext cx="1089" cy="2248"/>
              </a:xfrm>
              <a:prstGeom prst="cube">
                <a:avLst>
                  <a:gd name="adj" fmla="val 30342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5086" y="4425"/>
                <a:ext cx="528" cy="4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7600" y="4406"/>
                <a:ext cx="528" cy="4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 rot="0">
                <a:off x="7588" y="5041"/>
                <a:ext cx="855" cy="850"/>
                <a:chOff x="5936" y="7130"/>
                <a:chExt cx="855" cy="850"/>
              </a:xfrm>
            </p:grpSpPr>
            <p:pic>
              <p:nvPicPr>
                <p:cNvPr id="18" name="图片 17" descr="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41" y="7130"/>
                  <a:ext cx="450" cy="450"/>
                </a:xfrm>
                <a:prstGeom prst="rect">
                  <a:avLst/>
                </a:prstGeom>
              </p:spPr>
            </p:pic>
            <p:pic>
              <p:nvPicPr>
                <p:cNvPr id="17" name="图片 16" descr="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45" y="7227"/>
                  <a:ext cx="450" cy="450"/>
                </a:xfrm>
                <a:prstGeom prst="rect">
                  <a:avLst/>
                </a:prstGeom>
              </p:spPr>
            </p:pic>
            <p:pic>
              <p:nvPicPr>
                <p:cNvPr id="13" name="图片 12" descr="168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34" y="7336"/>
                  <a:ext cx="450" cy="450"/>
                </a:xfrm>
                <a:prstGeom prst="rect">
                  <a:avLst/>
                </a:prstGeom>
              </p:spPr>
            </p:pic>
            <p:pic>
              <p:nvPicPr>
                <p:cNvPr id="16" name="图片 15" descr="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37" y="7440"/>
                  <a:ext cx="450" cy="450"/>
                </a:xfrm>
                <a:prstGeom prst="rect">
                  <a:avLst/>
                </a:prstGeom>
              </p:spPr>
            </p:pic>
            <p:pic>
              <p:nvPicPr>
                <p:cNvPr id="15" name="图片 14" descr="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36" y="7530"/>
                  <a:ext cx="450" cy="45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组合 26"/>
              <p:cNvGrpSpPr/>
              <p:nvPr/>
            </p:nvGrpSpPr>
            <p:grpSpPr>
              <a:xfrm rot="0">
                <a:off x="8136" y="4159"/>
                <a:ext cx="1125" cy="942"/>
                <a:chOff x="6525" y="4688"/>
                <a:chExt cx="1125" cy="942"/>
              </a:xfrm>
            </p:grpSpPr>
            <p:pic>
              <p:nvPicPr>
                <p:cNvPr id="26" name="图片 25" descr="13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00" y="4688"/>
                  <a:ext cx="450" cy="450"/>
                </a:xfrm>
                <a:prstGeom prst="rect">
                  <a:avLst/>
                </a:prstGeom>
              </p:spPr>
            </p:pic>
            <p:pic>
              <p:nvPicPr>
                <p:cNvPr id="25" name="图片 24" descr="137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18" y="4780"/>
                  <a:ext cx="450" cy="450"/>
                </a:xfrm>
                <a:prstGeom prst="rect">
                  <a:avLst/>
                </a:prstGeom>
              </p:spPr>
            </p:pic>
            <p:pic>
              <p:nvPicPr>
                <p:cNvPr id="24" name="图片 23" descr="13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1" y="4873"/>
                  <a:ext cx="450" cy="450"/>
                </a:xfrm>
                <a:prstGeom prst="rect">
                  <a:avLst/>
                </a:prstGeom>
              </p:spPr>
            </p:pic>
            <p:pic>
              <p:nvPicPr>
                <p:cNvPr id="21" name="图片 20" descr="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29" y="4954"/>
                  <a:ext cx="450" cy="450"/>
                </a:xfrm>
                <a:prstGeom prst="rect">
                  <a:avLst/>
                </a:prstGeom>
              </p:spPr>
            </p:pic>
            <p:sp>
              <p:nvSpPr>
                <p:cNvPr id="23" name="文本框 22"/>
                <p:cNvSpPr txBox="1"/>
                <p:nvPr/>
              </p:nvSpPr>
              <p:spPr>
                <a:xfrm rot="18660000">
                  <a:off x="6785" y="5134"/>
                  <a:ext cx="232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b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</a:t>
                  </a:r>
                  <a:endParaRPr lang="en-US" altLang="zh-CN" sz="16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 rot="18660000">
                  <a:off x="6674" y="5249"/>
                  <a:ext cx="232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b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</a:t>
                  </a:r>
                  <a:endParaRPr lang="en-US" altLang="zh-CN" sz="16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 rot="18660000">
                  <a:off x="6735" y="5189"/>
                  <a:ext cx="232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 b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</a:t>
                  </a:r>
                  <a:endParaRPr lang="en-US" altLang="zh-CN" sz="1600" b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9" name="文本框 28"/>
              <p:cNvSpPr txBox="1"/>
              <p:nvPr/>
            </p:nvSpPr>
            <p:spPr>
              <a:xfrm>
                <a:off x="7631" y="3600"/>
                <a:ext cx="176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[2048,30,30]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435" y="3101"/>
                <a:ext cx="46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 rot="0">
                <a:off x="9721" y="1783"/>
                <a:ext cx="2080" cy="2294"/>
                <a:chOff x="9522" y="4320"/>
                <a:chExt cx="2080" cy="2294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9522" y="5408"/>
                  <a:ext cx="2080" cy="1206"/>
                  <a:chOff x="8875" y="7026"/>
                  <a:chExt cx="2080" cy="1206"/>
                </a:xfrm>
              </p:grpSpPr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9657" y="7245"/>
                    <a:ext cx="46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>
                        <a:latin typeface="Times New Roman" panose="02020603050405020304" charset="0"/>
                        <a:cs typeface="Times New Roman" panose="02020603050405020304" charset="0"/>
                      </a:rPr>
                      <a:t>b</a:t>
                    </a:r>
                    <a:endParaRPr lang="en-US" altLang="zh-CN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8875" y="7186"/>
                    <a:ext cx="2080" cy="1047"/>
                  </a:xfrm>
                  <a:prstGeom prst="cube">
                    <a:avLst>
                      <a:gd name="adj" fmla="val 73089"/>
                    </a:avLst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立方体 40"/>
                  <p:cNvSpPr/>
                  <p:nvPr/>
                </p:nvSpPr>
                <p:spPr>
                  <a:xfrm>
                    <a:off x="9128" y="7143"/>
                    <a:ext cx="1574" cy="719"/>
                  </a:xfrm>
                  <a:prstGeom prst="cube">
                    <a:avLst>
                      <a:gd name="adj" fmla="val 73272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立方体 39"/>
                  <p:cNvSpPr/>
                  <p:nvPr/>
                </p:nvSpPr>
                <p:spPr>
                  <a:xfrm>
                    <a:off x="9394" y="7132"/>
                    <a:ext cx="925" cy="419"/>
                  </a:xfrm>
                  <a:prstGeom prst="cube">
                    <a:avLst>
                      <a:gd name="adj" fmla="val 58088"/>
                    </a:avLst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立方体 35"/>
                  <p:cNvSpPr/>
                  <p:nvPr/>
                </p:nvSpPr>
                <p:spPr>
                  <a:xfrm>
                    <a:off x="9625" y="7026"/>
                    <a:ext cx="523" cy="275"/>
                  </a:xfrm>
                  <a:prstGeom prst="cube">
                    <a:avLst>
                      <a:gd name="adj" fmla="val 48148"/>
                    </a:avLst>
                  </a:prstGeom>
                  <a:pattFill prst="plaid">
                    <a:fgClr>
                      <a:schemeClr val="accent4">
                        <a:lumMod val="20000"/>
                        <a:lumOff val="80000"/>
                      </a:schemeClr>
                    </a:fgClr>
                    <a:bgClr>
                      <a:schemeClr val="bg1"/>
                    </a:bgClr>
                  </a:pattFill>
                  <a:ln w="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10653" y="4320"/>
                  <a:ext cx="949" cy="1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[5,5]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[10,10]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[15,15]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[30,30]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 rot="0">
                <a:off x="11450" y="2360"/>
                <a:ext cx="2812" cy="1799"/>
                <a:chOff x="12042" y="4115"/>
                <a:chExt cx="2812" cy="1799"/>
              </a:xfrm>
            </p:grpSpPr>
            <p:sp>
              <p:nvSpPr>
                <p:cNvPr id="75" name="文本框 74"/>
                <p:cNvSpPr txBox="1"/>
                <p:nvPr/>
              </p:nvSpPr>
              <p:spPr>
                <a:xfrm>
                  <a:off x="12042" y="5147"/>
                  <a:ext cx="980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Resize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4" name="组合 3"/>
                <p:cNvGrpSpPr/>
                <p:nvPr/>
              </p:nvGrpSpPr>
              <p:grpSpPr>
                <a:xfrm>
                  <a:off x="12910" y="4115"/>
                  <a:ext cx="1944" cy="1799"/>
                  <a:chOff x="12144" y="4815"/>
                  <a:chExt cx="1944" cy="1799"/>
                </a:xfrm>
              </p:grpSpPr>
              <p:sp>
                <p:nvSpPr>
                  <p:cNvPr id="64" name="立方体 63"/>
                  <p:cNvSpPr/>
                  <p:nvPr/>
                </p:nvSpPr>
                <p:spPr>
                  <a:xfrm>
                    <a:off x="12762" y="5228"/>
                    <a:ext cx="773" cy="771"/>
                  </a:xfrm>
                  <a:prstGeom prst="cube">
                    <a:avLst>
                      <a:gd name="adj" fmla="val 27170"/>
                    </a:avLst>
                  </a:prstGeom>
                  <a:solidFill>
                    <a:srgbClr val="FFFF00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立方体 68"/>
                  <p:cNvSpPr/>
                  <p:nvPr/>
                </p:nvSpPr>
                <p:spPr>
                  <a:xfrm>
                    <a:off x="12549" y="5442"/>
                    <a:ext cx="773" cy="771"/>
                  </a:xfrm>
                  <a:prstGeom prst="cube">
                    <a:avLst>
                      <a:gd name="adj" fmla="val 27170"/>
                    </a:avLst>
                  </a:prstGeom>
                  <a:solidFill>
                    <a:srgbClr val="00B050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立方体 69"/>
                  <p:cNvSpPr/>
                  <p:nvPr/>
                </p:nvSpPr>
                <p:spPr>
                  <a:xfrm>
                    <a:off x="12352" y="5635"/>
                    <a:ext cx="773" cy="771"/>
                  </a:xfrm>
                  <a:prstGeom prst="cube">
                    <a:avLst>
                      <a:gd name="adj" fmla="val 2717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立方体 70"/>
                  <p:cNvSpPr/>
                  <p:nvPr/>
                </p:nvSpPr>
                <p:spPr>
                  <a:xfrm>
                    <a:off x="12144" y="5847"/>
                    <a:ext cx="766" cy="767"/>
                  </a:xfrm>
                  <a:prstGeom prst="cube">
                    <a:avLst>
                      <a:gd name="adj" fmla="val 27170"/>
                    </a:avLst>
                  </a:prstGeom>
                  <a:solidFill>
                    <a:srgbClr val="002060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文本框 78"/>
                  <p:cNvSpPr txBox="1"/>
                  <p:nvPr/>
                </p:nvSpPr>
                <p:spPr>
                  <a:xfrm>
                    <a:off x="12325" y="4815"/>
                    <a:ext cx="1763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[2048,30,30]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sp>
            <p:nvSpPr>
              <p:cNvPr id="10" name="直角上箭头 9"/>
              <p:cNvSpPr/>
              <p:nvPr/>
            </p:nvSpPr>
            <p:spPr>
              <a:xfrm rot="5400000">
                <a:off x="8937" y="5376"/>
                <a:ext cx="686" cy="58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右箭头 34"/>
              <p:cNvSpPr/>
              <p:nvPr/>
            </p:nvSpPr>
            <p:spPr>
              <a:xfrm rot="2280000">
                <a:off x="12513" y="5384"/>
                <a:ext cx="524" cy="226"/>
              </a:xfrm>
              <a:prstGeom prst="rightArrow">
                <a:avLst/>
              </a:prstGeom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圆角右箭头 37"/>
              <p:cNvSpPr/>
              <p:nvPr/>
            </p:nvSpPr>
            <p:spPr>
              <a:xfrm>
                <a:off x="8990" y="2980"/>
                <a:ext cx="686" cy="620"/>
              </a:xfrm>
              <a:prstGeom prst="bentArrow">
                <a:avLst>
                  <a:gd name="adj1" fmla="val 25000"/>
                  <a:gd name="adj2" fmla="val 25000"/>
                  <a:gd name="adj3" fmla="val 25000"/>
                  <a:gd name="adj4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12430" y="5088"/>
                <a:ext cx="1918" cy="2219"/>
                <a:chOff x="12430" y="5088"/>
                <a:chExt cx="1918" cy="2219"/>
              </a:xfrm>
            </p:grpSpPr>
            <p:sp>
              <p:nvSpPr>
                <p:cNvPr id="77" name="文本框 76"/>
                <p:cNvSpPr txBox="1"/>
                <p:nvPr/>
              </p:nvSpPr>
              <p:spPr>
                <a:xfrm>
                  <a:off x="13084" y="6727"/>
                  <a:ext cx="46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31" name="组合 30"/>
                <p:cNvGrpSpPr/>
                <p:nvPr/>
              </p:nvGrpSpPr>
              <p:grpSpPr>
                <a:xfrm rot="0">
                  <a:off x="12430" y="5088"/>
                  <a:ext cx="1918" cy="1856"/>
                  <a:chOff x="11876" y="4817"/>
                  <a:chExt cx="1918" cy="1856"/>
                </a:xfrm>
              </p:grpSpPr>
              <p:sp>
                <p:nvSpPr>
                  <p:cNvPr id="28" name="立方体 27"/>
                  <p:cNvSpPr/>
                  <p:nvPr/>
                </p:nvSpPr>
                <p:spPr>
                  <a:xfrm>
                    <a:off x="13021" y="4817"/>
                    <a:ext cx="773" cy="771"/>
                  </a:xfrm>
                  <a:prstGeom prst="cube">
                    <a:avLst>
                      <a:gd name="adj" fmla="val 27170"/>
                    </a:avLst>
                  </a:prstGeom>
                  <a:solidFill>
                    <a:srgbClr val="FFFF00"/>
                  </a:solidFill>
                  <a:ln w="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53" name="组合 52"/>
                  <p:cNvGrpSpPr/>
                  <p:nvPr/>
                </p:nvGrpSpPr>
                <p:grpSpPr>
                  <a:xfrm rot="0">
                    <a:off x="11876" y="5009"/>
                    <a:ext cx="1734" cy="1664"/>
                    <a:chOff x="12257" y="5461"/>
                    <a:chExt cx="1734" cy="1664"/>
                  </a:xfrm>
                </p:grpSpPr>
                <p:sp>
                  <p:nvSpPr>
                    <p:cNvPr id="44" name="立方体 43"/>
                    <p:cNvSpPr/>
                    <p:nvPr/>
                  </p:nvSpPr>
                  <p:spPr>
                    <a:xfrm>
                      <a:off x="13187" y="5474"/>
                      <a:ext cx="773" cy="771"/>
                    </a:xfrm>
                    <a:prstGeom prst="cube">
                      <a:avLst>
                        <a:gd name="adj" fmla="val 27170"/>
                      </a:avLst>
                    </a:prstGeom>
                    <a:solidFill>
                      <a:srgbClr val="FFFF00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立方体 44"/>
                    <p:cNvSpPr/>
                    <p:nvPr/>
                  </p:nvSpPr>
                  <p:spPr>
                    <a:xfrm>
                      <a:off x="13218" y="5461"/>
                      <a:ext cx="773" cy="771"/>
                    </a:xfrm>
                    <a:prstGeom prst="cube">
                      <a:avLst>
                        <a:gd name="adj" fmla="val 27170"/>
                      </a:avLst>
                    </a:prstGeom>
                    <a:solidFill>
                      <a:srgbClr val="00B050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立方体 45"/>
                    <p:cNvSpPr/>
                    <p:nvPr/>
                  </p:nvSpPr>
                  <p:spPr>
                    <a:xfrm>
                      <a:off x="13001" y="5665"/>
                      <a:ext cx="773" cy="771"/>
                    </a:xfrm>
                    <a:prstGeom prst="cube">
                      <a:avLst>
                        <a:gd name="adj" fmla="val 2717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立方体 50"/>
                    <p:cNvSpPr/>
                    <p:nvPr/>
                  </p:nvSpPr>
                  <p:spPr>
                    <a:xfrm>
                      <a:off x="12784" y="5881"/>
                      <a:ext cx="784" cy="767"/>
                    </a:xfrm>
                    <a:prstGeom prst="cube">
                      <a:avLst>
                        <a:gd name="adj" fmla="val 27170"/>
                      </a:avLst>
                    </a:prstGeom>
                    <a:solidFill>
                      <a:srgbClr val="002060"/>
                    </a:solidFill>
                    <a:ln w="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立方体 42"/>
                    <p:cNvSpPr>
                      <a:spLocks noChangeAspect="1"/>
                    </p:cNvSpPr>
                    <p:nvPr/>
                  </p:nvSpPr>
                  <p:spPr>
                    <a:xfrm>
                      <a:off x="12257" y="6072"/>
                      <a:ext cx="1145" cy="1053"/>
                    </a:xfrm>
                    <a:prstGeom prst="cube">
                      <a:avLst>
                        <a:gd name="adj" fmla="val 51008"/>
                      </a:avLst>
                    </a:prstGeom>
                    <a:pattFill prst="plaid">
                      <a:fgClr>
                        <a:schemeClr val="tx1">
                          <a:lumMod val="95000"/>
                          <a:lumOff val="5000"/>
                        </a:schemeClr>
                      </a:fgClr>
                      <a:bgClr>
                        <a:schemeClr val="bg1"/>
                      </a:bgClr>
                    </a:pattFill>
                    <a:ln w="0">
                      <a:noFill/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</p:grpSp>
          </p:grpSp>
          <p:sp>
            <p:nvSpPr>
              <p:cNvPr id="54" name="文本框 53"/>
              <p:cNvSpPr txBox="1"/>
              <p:nvPr/>
            </p:nvSpPr>
            <p:spPr>
              <a:xfrm>
                <a:off x="12957" y="4558"/>
                <a:ext cx="176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[4096,30,30]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4467" y="5201"/>
                <a:ext cx="980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Predict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1208" y="4653"/>
                <a:ext cx="165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Concatenate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2" name="右箭头 51"/>
              <p:cNvSpPr/>
              <p:nvPr/>
            </p:nvSpPr>
            <p:spPr>
              <a:xfrm>
                <a:off x="11891" y="3125"/>
                <a:ext cx="528" cy="329"/>
              </a:xfrm>
              <a:prstGeom prst="rightArrow">
                <a:avLst/>
              </a:prstGeom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右箭头 54"/>
              <p:cNvSpPr/>
              <p:nvPr/>
            </p:nvSpPr>
            <p:spPr>
              <a:xfrm>
                <a:off x="14633" y="4948"/>
                <a:ext cx="648" cy="329"/>
              </a:xfrm>
              <a:prstGeom prst="rightArrow">
                <a:avLst/>
              </a:prstGeom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右箭头 55"/>
              <p:cNvSpPr/>
              <p:nvPr/>
            </p:nvSpPr>
            <p:spPr>
              <a:xfrm rot="7860000">
                <a:off x="12113" y="4341"/>
                <a:ext cx="554" cy="205"/>
              </a:xfrm>
              <a:prstGeom prst="rightArrow">
                <a:avLst/>
              </a:prstGeom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右箭头 59"/>
              <p:cNvSpPr/>
              <p:nvPr/>
            </p:nvSpPr>
            <p:spPr>
              <a:xfrm rot="18600000">
                <a:off x="11439" y="5161"/>
                <a:ext cx="492" cy="202"/>
              </a:xfrm>
              <a:prstGeom prst="rightArrow">
                <a:avLst/>
              </a:prstGeom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0195" y="3914"/>
                <a:ext cx="46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c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67" name="组合 66"/>
              <p:cNvGrpSpPr/>
              <p:nvPr/>
            </p:nvGrpSpPr>
            <p:grpSpPr>
              <a:xfrm>
                <a:off x="10158" y="5441"/>
                <a:ext cx="1296" cy="1757"/>
                <a:chOff x="10158" y="5441"/>
                <a:chExt cx="1296" cy="1757"/>
              </a:xfrm>
            </p:grpSpPr>
            <p:sp>
              <p:nvSpPr>
                <p:cNvPr id="58" name="立方体 57"/>
                <p:cNvSpPr>
                  <a:spLocks noChangeAspect="1"/>
                </p:cNvSpPr>
                <p:nvPr/>
              </p:nvSpPr>
              <p:spPr>
                <a:xfrm>
                  <a:off x="10158" y="5441"/>
                  <a:ext cx="1297" cy="1255"/>
                </a:xfrm>
                <a:prstGeom prst="cube">
                  <a:avLst>
                    <a:gd name="adj" fmla="val 59601"/>
                  </a:avLst>
                </a:prstGeom>
                <a:pattFill prst="plaid">
                  <a:fgClr>
                    <a:schemeClr val="tx1">
                      <a:lumMod val="95000"/>
                      <a:lumOff val="5000"/>
                    </a:schemeClr>
                  </a:fgClr>
                  <a:bgClr>
                    <a:schemeClr val="bg1"/>
                  </a:bgClr>
                </a:pattFill>
                <a:ln w="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10301" y="6618"/>
                  <a:ext cx="46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b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106" name="文本框 105"/>
              <p:cNvSpPr txBox="1"/>
              <p:nvPr/>
            </p:nvSpPr>
            <p:spPr>
              <a:xfrm>
                <a:off x="8038" y="5850"/>
                <a:ext cx="46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3383" y="3434"/>
                <a:ext cx="46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14262" y="1948"/>
                <a:ext cx="4486" cy="4404"/>
                <a:chOff x="13299" y="1923"/>
                <a:chExt cx="4486" cy="4404"/>
              </a:xfrm>
            </p:grpSpPr>
            <p:pic>
              <p:nvPicPr>
                <p:cNvPr id="49" name="图片 48" descr="output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299" y="2963"/>
                  <a:ext cx="4486" cy="3365"/>
                </a:xfrm>
                <a:prstGeom prst="rect">
                  <a:avLst/>
                </a:prstGeom>
                <a:scene3d>
                  <a:camera prst="isometricRightUp">
                    <a:rot lat="1500000" lon="17100000" rev="0"/>
                  </a:camera>
                  <a:lightRig rig="threePt" dir="t"/>
                </a:scene3d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 rot="18120000">
                  <a:off x="14412" y="2418"/>
                  <a:ext cx="1764" cy="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Ouput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10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[3,473,473]</a:t>
                  </a:r>
                  <a:endParaRPr lang="en-US" altLang="zh-CN" sz="1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32" name="立方体 31"/>
              <p:cNvSpPr/>
              <p:nvPr/>
            </p:nvSpPr>
            <p:spPr>
              <a:xfrm>
                <a:off x="7122" y="3534"/>
                <a:ext cx="355" cy="2263"/>
              </a:xfrm>
              <a:prstGeom prst="cube">
                <a:avLst>
                  <a:gd name="adj" fmla="val 9577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165" y="6328"/>
                <a:ext cx="46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61" name="直接箭头连接符 60"/>
              <p:cNvCxnSpPr>
                <a:endCxn id="57" idx="1"/>
              </p:cNvCxnSpPr>
              <p:nvPr/>
            </p:nvCxnSpPr>
            <p:spPr>
              <a:xfrm>
                <a:off x="5870" y="5623"/>
                <a:ext cx="295" cy="995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>
                <a:endCxn id="57" idx="3"/>
              </p:cNvCxnSpPr>
              <p:nvPr/>
            </p:nvCxnSpPr>
            <p:spPr>
              <a:xfrm flipH="1">
                <a:off x="6630" y="5616"/>
                <a:ext cx="690" cy="100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>
                <a:off x="9677" y="1793"/>
                <a:ext cx="4873" cy="5404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0243" y="1262"/>
                <a:ext cx="3394" cy="5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Pyramid S</a:t>
                </a:r>
                <a:r>
                  <a:rPr lang="zh-CN" altLang="en-US" sz="1600">
                    <a:latin typeface="Times New Roman" panose="02020603050405020304" charset="0"/>
                    <a:cs typeface="Times New Roman" panose="02020603050405020304" charset="0"/>
                  </a:rPr>
                  <a:t>cene </a:t>
                </a:r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P</a:t>
                </a:r>
                <a:r>
                  <a:rPr lang="zh-CN" altLang="en-US" sz="1600">
                    <a:latin typeface="Times New Roman" panose="02020603050405020304" charset="0"/>
                    <a:cs typeface="Times New Roman" panose="02020603050405020304" charset="0"/>
                  </a:rPr>
                  <a:t>arsing</a:t>
                </a:r>
                <a:endParaRPr lang="zh-CN" altLang="en-US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5592" y="3101"/>
              <a:ext cx="1914" cy="379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070" y="2589"/>
              <a:ext cx="297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</a:rPr>
                <a:t>Feature </a:t>
              </a:r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extraction</a:t>
              </a:r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 rot="0">
            <a:off x="3614420" y="1451610"/>
            <a:ext cx="2021205" cy="3954780"/>
            <a:chOff x="7770" y="2111"/>
            <a:chExt cx="3183" cy="6228"/>
          </a:xfrm>
        </p:grpSpPr>
        <p:sp>
          <p:nvSpPr>
            <p:cNvPr id="4" name="矩形 3"/>
            <p:cNvSpPr/>
            <p:nvPr/>
          </p:nvSpPr>
          <p:spPr>
            <a:xfrm>
              <a:off x="7770" y="2111"/>
              <a:ext cx="3183" cy="900"/>
            </a:xfrm>
            <a:prstGeom prst="rect">
              <a:avLst/>
            </a:prstGeom>
            <a:ln w="12700" cmpd="sng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Features</a:t>
              </a:r>
              <a:endParaRPr lang="zh-CN" altLang="en-US" sz="1400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9363" y="2930"/>
              <a:ext cx="0" cy="3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7770" y="6879"/>
              <a:ext cx="3183" cy="720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Resize</a:t>
              </a:r>
              <a:endParaRPr lang="zh-CN" altLang="en-US" sz="140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9362" y="5190"/>
              <a:ext cx="1" cy="3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7770" y="7619"/>
              <a:ext cx="3183" cy="720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70000"/>
                </a:lnSpc>
              </a:pP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Predict&amp;C</a:t>
              </a:r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olor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endParaRPr lang="zh-CN" altLang="en-US" sz="1400"/>
            </a:p>
          </p:txBody>
        </p:sp>
      </p:grpSp>
      <p:sp>
        <p:nvSpPr>
          <p:cNvPr id="27" name="立方体 26"/>
          <p:cNvSpPr/>
          <p:nvPr/>
        </p:nvSpPr>
        <p:spPr>
          <a:xfrm>
            <a:off x="3864610" y="2226310"/>
            <a:ext cx="1523365" cy="1052195"/>
          </a:xfrm>
          <a:prstGeom prst="cub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Bottleneck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左箭头标注 35"/>
          <p:cNvSpPr/>
          <p:nvPr/>
        </p:nvSpPr>
        <p:spPr>
          <a:xfrm>
            <a:off x="5902325" y="1958340"/>
            <a:ext cx="2406650" cy="2842895"/>
          </a:xfrm>
          <a:prstGeom prst="leftArrowCallout">
            <a:avLst>
              <a:gd name="adj1" fmla="val 5165"/>
              <a:gd name="adj2" fmla="val 6591"/>
              <a:gd name="adj3" fmla="val 8490"/>
              <a:gd name="adj4" fmla="val 807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76240" y="3071495"/>
            <a:ext cx="1322705" cy="615950"/>
          </a:xfrm>
          <a:prstGeom prst="rect">
            <a:avLst/>
          </a:prstGeom>
          <a:ln w="12700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ottleneck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zh-CN" altLang="en-US" sz="1400"/>
          </a:p>
        </p:txBody>
      </p:sp>
      <p:grpSp>
        <p:nvGrpSpPr>
          <p:cNvPr id="26" name="组合 25"/>
          <p:cNvGrpSpPr/>
          <p:nvPr/>
        </p:nvGrpSpPr>
        <p:grpSpPr>
          <a:xfrm rot="0">
            <a:off x="6875145" y="2313305"/>
            <a:ext cx="946150" cy="690880"/>
            <a:chOff x="11970" y="2535"/>
            <a:chExt cx="2548" cy="2007"/>
          </a:xfrm>
        </p:grpSpPr>
        <p:sp>
          <p:nvSpPr>
            <p:cNvPr id="10" name="矩形 9"/>
            <p:cNvSpPr/>
            <p:nvPr/>
          </p:nvSpPr>
          <p:spPr>
            <a:xfrm>
              <a:off x="11970" y="2535"/>
              <a:ext cx="1940" cy="13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75" y="2655"/>
              <a:ext cx="1940" cy="13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205" y="2780"/>
              <a:ext cx="1940" cy="13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205" y="2780"/>
              <a:ext cx="1940" cy="13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2310" y="2898"/>
              <a:ext cx="1940" cy="13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453" y="3060"/>
              <a:ext cx="1940" cy="13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2578" y="3202"/>
              <a:ext cx="1940" cy="13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101205" y="2618105"/>
            <a:ext cx="787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Conv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359650" y="3070860"/>
            <a:ext cx="0" cy="241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664325" y="3340735"/>
            <a:ext cx="1322705" cy="410210"/>
          </a:xfrm>
          <a:prstGeom prst="rect">
            <a:avLst/>
          </a:prstGeom>
          <a:ln w="12700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BatchNorm</a:t>
            </a:r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6664325" y="3858895"/>
            <a:ext cx="1322705" cy="410210"/>
          </a:xfrm>
          <a:prstGeom prst="rect">
            <a:avLst/>
          </a:prstGeom>
          <a:ln w="12700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ReLU</a:t>
            </a:r>
            <a:endParaRPr lang="zh-CN" altLang="en-US" sz="14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359650" y="3676015"/>
            <a:ext cx="0" cy="241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664325" y="4377055"/>
            <a:ext cx="1322705" cy="410210"/>
          </a:xfrm>
          <a:prstGeom prst="rect">
            <a:avLst/>
          </a:prstGeom>
          <a:ln w="12700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Dropout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359650" y="4201795"/>
            <a:ext cx="0" cy="241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 rot="0">
            <a:off x="4050665" y="3696970"/>
            <a:ext cx="1097915" cy="485775"/>
            <a:chOff x="11970" y="2535"/>
            <a:chExt cx="2548" cy="2000"/>
          </a:xfrm>
        </p:grpSpPr>
        <p:sp>
          <p:nvSpPr>
            <p:cNvPr id="40" name="矩形 39"/>
            <p:cNvSpPr/>
            <p:nvPr/>
          </p:nvSpPr>
          <p:spPr>
            <a:xfrm>
              <a:off x="11970" y="2535"/>
              <a:ext cx="1940" cy="134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2075" y="2648"/>
              <a:ext cx="1940" cy="134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2205" y="2780"/>
              <a:ext cx="1940" cy="13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2205" y="2773"/>
              <a:ext cx="1940" cy="134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2310" y="2891"/>
              <a:ext cx="1940" cy="134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2453" y="3053"/>
              <a:ext cx="1940" cy="134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2578" y="3195"/>
              <a:ext cx="1940" cy="134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Conv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>
            <a:off x="4625340" y="4225290"/>
            <a:ext cx="635" cy="241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3648075" y="-1956435"/>
            <a:ext cx="5085080" cy="9392285"/>
            <a:chOff x="5785" y="-3081"/>
            <a:chExt cx="8008" cy="14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1392" y="2977"/>
                  <a:ext cx="1020" cy="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" y="2977"/>
                  <a:ext cx="1020" cy="56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033" y="2918"/>
                  <a:ext cx="1608" cy="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𝜓</m:t>
                            </m:r>
                            <m:r>
                              <a:rPr lang="en-US" altLang="zh-CN" sz="16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,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𝜓</m:t>
                            </m:r>
                            <m:r>
                              <a:rPr lang="en-US" altLang="zh-CN" sz="16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,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sup>
                        </m:sSubSup>
                      </m:oMath>
                    </m:oMathPara>
                  </a14:m>
                  <a:endParaRPr lang="zh-CN" altLang="en-US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" y="2918"/>
                  <a:ext cx="1608" cy="593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 61"/>
            <p:cNvSpPr/>
            <p:nvPr/>
          </p:nvSpPr>
          <p:spPr>
            <a:xfrm>
              <a:off x="8681" y="8971"/>
              <a:ext cx="2514" cy="5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Average pooling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681" y="9528"/>
              <a:ext cx="2513" cy="5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Full connection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231" y="10500"/>
              <a:ext cx="3410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</a:rPr>
                <a:t>Output</a:t>
              </a:r>
              <a:endParaRPr lang="en-US" altLang="zh-CN" sz="28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(num_classes)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图片 10" descr="20191104_20191104143024-4_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1" y="-1920"/>
              <a:ext cx="2953" cy="2609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 rot="5400000">
              <a:off x="9353" y="-41"/>
              <a:ext cx="1175" cy="3901"/>
              <a:chOff x="3588" y="3490"/>
              <a:chExt cx="1184" cy="3826"/>
            </a:xfrm>
          </p:grpSpPr>
          <p:sp>
            <p:nvSpPr>
              <p:cNvPr id="2" name="矩形 1"/>
              <p:cNvSpPr/>
              <p:nvPr/>
            </p:nvSpPr>
            <p:spPr>
              <a:xfrm rot="16200000">
                <a:off x="1971" y="5107"/>
                <a:ext cx="3826" cy="5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 =&gt; (64,112,112)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 rot="16200000">
                <a:off x="2564" y="5108"/>
                <a:ext cx="3824" cy="5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BN&amp;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ReLU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6" name="右箭头 15"/>
            <p:cNvSpPr/>
            <p:nvPr/>
          </p:nvSpPr>
          <p:spPr>
            <a:xfrm rot="5400000">
              <a:off x="9791" y="634"/>
              <a:ext cx="312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88" y="3277"/>
              <a:ext cx="2118" cy="7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DWT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5400000">
              <a:off x="9784" y="2462"/>
              <a:ext cx="312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圆角右箭头 19"/>
            <p:cNvSpPr/>
            <p:nvPr/>
          </p:nvSpPr>
          <p:spPr>
            <a:xfrm rot="5400000">
              <a:off x="11505" y="3038"/>
              <a:ext cx="725" cy="172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圆角右箭头 20"/>
            <p:cNvSpPr/>
            <p:nvPr/>
          </p:nvSpPr>
          <p:spPr>
            <a:xfrm rot="16200000" flipH="1">
              <a:off x="7687" y="3022"/>
              <a:ext cx="685" cy="171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 rot="0">
              <a:off x="11905" y="4445"/>
              <a:ext cx="1341" cy="1345"/>
              <a:chOff x="6806" y="2335"/>
              <a:chExt cx="1351" cy="1319"/>
            </a:xfrm>
          </p:grpSpPr>
          <p:pic>
            <p:nvPicPr>
              <p:cNvPr id="114" name="图片 113"/>
              <p:cNvPicPr/>
              <p:nvPr/>
            </p:nvPicPr>
            <p:blipFill>
              <a:blip r:embed="rId4" r:link="rId5"/>
              <a:stretch>
                <a:fillRect/>
              </a:stretch>
            </p:blipFill>
            <p:spPr>
              <a:xfrm>
                <a:off x="7317" y="2335"/>
                <a:ext cx="840" cy="8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6" name="组合 25"/>
              <p:cNvGrpSpPr/>
              <p:nvPr/>
            </p:nvGrpSpPr>
            <p:grpSpPr>
              <a:xfrm>
                <a:off x="6806" y="2440"/>
                <a:ext cx="1239" cy="1215"/>
                <a:chOff x="6510" y="2720"/>
                <a:chExt cx="1239" cy="1215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6617" y="2720"/>
                  <a:ext cx="1133" cy="1118"/>
                  <a:chOff x="6617" y="2720"/>
                  <a:chExt cx="1133" cy="1118"/>
                </a:xfrm>
              </p:grpSpPr>
              <p:pic>
                <p:nvPicPr>
                  <p:cNvPr id="104" name="图片 103"/>
                  <p:cNvPicPr/>
                  <p:nvPr/>
                </p:nvPicPr>
                <p:blipFill>
                  <a:blip r:embed="rId6" r:link="rId7"/>
                  <a:stretch>
                    <a:fillRect/>
                  </a:stretch>
                </p:blipFill>
                <p:spPr>
                  <a:xfrm>
                    <a:off x="6910" y="2720"/>
                    <a:ext cx="840" cy="84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pic>
                <p:nvPicPr>
                  <p:cNvPr id="100" name="图片 99"/>
                  <p:cNvPicPr/>
                  <p:nvPr/>
                </p:nvPicPr>
                <p:blipFill>
                  <a:blip r:embed="rId8" r:link="rId9"/>
                  <a:stretch>
                    <a:fillRect/>
                  </a:stretch>
                </p:blipFill>
                <p:spPr>
                  <a:xfrm>
                    <a:off x="6806" y="2815"/>
                    <a:ext cx="840" cy="84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pic>
                <p:nvPicPr>
                  <p:cNvPr id="103" name="图片 102"/>
                  <p:cNvPicPr/>
                  <p:nvPr/>
                </p:nvPicPr>
                <p:blipFill>
                  <a:blip r:embed="rId10" r:link="rId11"/>
                  <a:stretch>
                    <a:fillRect/>
                  </a:stretch>
                </p:blipFill>
                <p:spPr>
                  <a:xfrm>
                    <a:off x="6714" y="2903"/>
                    <a:ext cx="840" cy="84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pic>
                <p:nvPicPr>
                  <p:cNvPr id="101" name="图片 100"/>
                  <p:cNvPicPr/>
                  <p:nvPr/>
                </p:nvPicPr>
                <p:blipFill>
                  <a:blip r:embed="rId12" r:link="rId13"/>
                  <a:stretch>
                    <a:fillRect/>
                  </a:stretch>
                </p:blipFill>
                <p:spPr>
                  <a:xfrm>
                    <a:off x="6617" y="2998"/>
                    <a:ext cx="840" cy="84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</p:grpSp>
            <p:pic>
              <p:nvPicPr>
                <p:cNvPr id="102" name="图片 101"/>
                <p:cNvPicPr/>
                <p:nvPr/>
              </p:nvPicPr>
              <p:blipFill>
                <a:blip r:embed="rId14" r:link="rId15"/>
                <a:stretch>
                  <a:fillRect/>
                </a:stretch>
              </p:blipFill>
              <p:spPr>
                <a:xfrm>
                  <a:off x="6510" y="3095"/>
                  <a:ext cx="840" cy="8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grpSp>
          <p:nvGrpSpPr>
            <p:cNvPr id="29" name="组合 28"/>
            <p:cNvGrpSpPr/>
            <p:nvPr/>
          </p:nvGrpSpPr>
          <p:grpSpPr>
            <a:xfrm rot="0">
              <a:off x="8460" y="4433"/>
              <a:ext cx="1160" cy="1150"/>
              <a:chOff x="6370" y="6052"/>
              <a:chExt cx="1169" cy="1128"/>
            </a:xfrm>
          </p:grpSpPr>
          <p:pic>
            <p:nvPicPr>
              <p:cNvPr id="107" name="图片 106"/>
              <p:cNvPicPr/>
              <p:nvPr/>
            </p:nvPicPr>
            <p:blipFill>
              <a:blip r:embed="rId16" r:link="rId17"/>
              <a:stretch>
                <a:fillRect/>
              </a:stretch>
            </p:blipFill>
            <p:spPr>
              <a:xfrm>
                <a:off x="6699" y="6052"/>
                <a:ext cx="840" cy="8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6" name="图片 105"/>
              <p:cNvPicPr/>
              <p:nvPr/>
            </p:nvPicPr>
            <p:blipFill>
              <a:blip r:embed="rId18" r:link="rId19"/>
              <a:stretch>
                <a:fillRect/>
              </a:stretch>
            </p:blipFill>
            <p:spPr>
              <a:xfrm>
                <a:off x="6510" y="6188"/>
                <a:ext cx="840" cy="8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5" name="图片 104"/>
              <p:cNvPicPr/>
              <p:nvPr/>
            </p:nvPicPr>
            <p:blipFill>
              <a:blip r:embed="rId20" r:link="rId21"/>
              <a:stretch>
                <a:fillRect/>
              </a:stretch>
            </p:blipFill>
            <p:spPr>
              <a:xfrm>
                <a:off x="6370" y="6340"/>
                <a:ext cx="840" cy="84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1" name="组合 30"/>
            <p:cNvGrpSpPr/>
            <p:nvPr/>
          </p:nvGrpSpPr>
          <p:grpSpPr>
            <a:xfrm rot="0">
              <a:off x="7116" y="4460"/>
              <a:ext cx="1159" cy="1124"/>
              <a:chOff x="6657" y="7180"/>
              <a:chExt cx="1168" cy="1102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6797" y="7180"/>
                <a:ext cx="1029" cy="978"/>
                <a:chOff x="6797" y="7180"/>
                <a:chExt cx="1029" cy="978"/>
              </a:xfrm>
            </p:grpSpPr>
            <p:pic>
              <p:nvPicPr>
                <p:cNvPr id="110" name="图片 109"/>
                <p:cNvPicPr/>
                <p:nvPr/>
              </p:nvPicPr>
              <p:blipFill>
                <a:blip r:embed="rId22" r:link="rId23"/>
                <a:stretch>
                  <a:fillRect/>
                </a:stretch>
              </p:blipFill>
              <p:spPr>
                <a:xfrm>
                  <a:off x="6986" y="7180"/>
                  <a:ext cx="840" cy="8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109" name="图片 108"/>
                <p:cNvPicPr/>
                <p:nvPr/>
              </p:nvPicPr>
              <p:blipFill>
                <a:blip r:embed="rId24" r:link="rId25"/>
                <a:stretch>
                  <a:fillRect/>
                </a:stretch>
              </p:blipFill>
              <p:spPr>
                <a:xfrm>
                  <a:off x="6797" y="7318"/>
                  <a:ext cx="840" cy="8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pic>
            <p:nvPicPr>
              <p:cNvPr id="108" name="图片 107"/>
              <p:cNvPicPr/>
              <p:nvPr/>
            </p:nvPicPr>
            <p:blipFill>
              <a:blip r:embed="rId26" r:link="rId27"/>
              <a:stretch>
                <a:fillRect/>
              </a:stretch>
            </p:blipFill>
            <p:spPr>
              <a:xfrm>
                <a:off x="6657" y="7442"/>
                <a:ext cx="840" cy="84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2" name="组合 31"/>
            <p:cNvGrpSpPr/>
            <p:nvPr/>
          </p:nvGrpSpPr>
          <p:grpSpPr>
            <a:xfrm rot="0">
              <a:off x="5785" y="4453"/>
              <a:ext cx="1160" cy="1156"/>
              <a:chOff x="6806" y="8345"/>
              <a:chExt cx="1169" cy="1134"/>
            </a:xfrm>
          </p:grpSpPr>
          <p:pic>
            <p:nvPicPr>
              <p:cNvPr id="113" name="图片 112"/>
              <p:cNvPicPr/>
              <p:nvPr/>
            </p:nvPicPr>
            <p:blipFill>
              <a:blip r:embed="rId28" r:link="rId29"/>
              <a:stretch>
                <a:fillRect/>
              </a:stretch>
            </p:blipFill>
            <p:spPr>
              <a:xfrm>
                <a:off x="7135" y="8345"/>
                <a:ext cx="840" cy="8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" name="图片 111"/>
              <p:cNvPicPr/>
              <p:nvPr/>
            </p:nvPicPr>
            <p:blipFill>
              <a:blip r:embed="rId30" r:link="rId31"/>
              <a:stretch>
                <a:fillRect/>
              </a:stretch>
            </p:blipFill>
            <p:spPr>
              <a:xfrm>
                <a:off x="6946" y="8504"/>
                <a:ext cx="840" cy="8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1" name="图片 110"/>
              <p:cNvPicPr/>
              <p:nvPr/>
            </p:nvPicPr>
            <p:blipFill>
              <a:blip r:embed="rId32" r:link="rId33"/>
              <a:stretch>
                <a:fillRect/>
              </a:stretch>
            </p:blipFill>
            <p:spPr>
              <a:xfrm>
                <a:off x="6806" y="8639"/>
                <a:ext cx="840" cy="84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33" name="矩形 32"/>
            <p:cNvSpPr/>
            <p:nvPr/>
          </p:nvSpPr>
          <p:spPr>
            <a:xfrm>
              <a:off x="6337" y="5870"/>
              <a:ext cx="2391" cy="82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Concatenate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[192,56,56]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4" name="右大括号 33"/>
            <p:cNvSpPr/>
            <p:nvPr/>
          </p:nvSpPr>
          <p:spPr>
            <a:xfrm rot="5400000">
              <a:off x="7444" y="4622"/>
              <a:ext cx="178" cy="2318"/>
            </a:xfrm>
            <a:prstGeom prst="rightBrace">
              <a:avLst>
                <a:gd name="adj1" fmla="val 10817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854" y="-3081"/>
              <a:ext cx="2170" cy="1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Input</a:t>
              </a:r>
              <a:endPara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(3,224,224)</a:t>
              </a:r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" name="右箭头 38"/>
            <p:cNvSpPr/>
            <p:nvPr/>
          </p:nvSpPr>
          <p:spPr>
            <a:xfrm rot="5400000">
              <a:off x="12410" y="6217"/>
              <a:ext cx="312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 rot="5400000">
              <a:off x="7376" y="6529"/>
              <a:ext cx="312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3" name="丁字箭头 42"/>
            <p:cNvSpPr/>
            <p:nvPr/>
          </p:nvSpPr>
          <p:spPr>
            <a:xfrm rot="10800000">
              <a:off x="8598" y="7629"/>
              <a:ext cx="2837" cy="1210"/>
            </a:xfrm>
            <a:prstGeom prst="leftRightUpArrow">
              <a:avLst>
                <a:gd name="adj1" fmla="val 7743"/>
                <a:gd name="adj2" fmla="val 12411"/>
                <a:gd name="adj3" fmla="val 131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5400000">
              <a:off x="9781" y="9969"/>
              <a:ext cx="312" cy="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 rot="0">
              <a:off x="11587" y="7207"/>
              <a:ext cx="2206" cy="1631"/>
              <a:chOff x="9488" y="2103"/>
              <a:chExt cx="2223" cy="1599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9488" y="2304"/>
                <a:ext cx="2223" cy="1399"/>
                <a:chOff x="9488" y="2312"/>
                <a:chExt cx="2223" cy="1399"/>
              </a:xfrm>
            </p:grpSpPr>
            <p:sp>
              <p:nvSpPr>
                <p:cNvPr id="48" name="立方体 47"/>
                <p:cNvSpPr/>
                <p:nvPr/>
              </p:nvSpPr>
              <p:spPr>
                <a:xfrm>
                  <a:off x="9491" y="2713"/>
                  <a:ext cx="2221" cy="999"/>
                </a:xfrm>
                <a:prstGeom prst="cube">
                  <a:avLst>
                    <a:gd name="adj" fmla="val 79098"/>
                  </a:avLst>
                </a:prstGeom>
                <a:solidFill>
                  <a:schemeClr val="tx2">
                    <a:lumMod val="90000"/>
                    <a:lumOff val="1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7" name="立方体 46"/>
                <p:cNvSpPr/>
                <p:nvPr/>
              </p:nvSpPr>
              <p:spPr>
                <a:xfrm>
                  <a:off x="9491" y="2525"/>
                  <a:ext cx="2221" cy="999"/>
                </a:xfrm>
                <a:prstGeom prst="cube">
                  <a:avLst>
                    <a:gd name="adj" fmla="val 7909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6" name="立方体 45"/>
                <p:cNvSpPr/>
                <p:nvPr/>
              </p:nvSpPr>
              <p:spPr>
                <a:xfrm>
                  <a:off x="9488" y="2312"/>
                  <a:ext cx="2221" cy="999"/>
                </a:xfrm>
                <a:prstGeom prst="cube">
                  <a:avLst>
                    <a:gd name="adj" fmla="val 7909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41" name="立方体 40"/>
              <p:cNvSpPr/>
              <p:nvPr/>
            </p:nvSpPr>
            <p:spPr>
              <a:xfrm>
                <a:off x="9491" y="2103"/>
                <a:ext cx="2221" cy="999"/>
              </a:xfrm>
              <a:prstGeom prst="cube">
                <a:avLst>
                  <a:gd name="adj" fmla="val 7909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 rot="0">
              <a:off x="6253" y="7207"/>
              <a:ext cx="2206" cy="1631"/>
              <a:chOff x="9488" y="2103"/>
              <a:chExt cx="2223" cy="159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9488" y="2304"/>
                <a:ext cx="2223" cy="1399"/>
                <a:chOff x="9488" y="2312"/>
                <a:chExt cx="2223" cy="1399"/>
              </a:xfrm>
            </p:grpSpPr>
            <p:sp>
              <p:nvSpPr>
                <p:cNvPr id="54" name="立方体 53"/>
                <p:cNvSpPr/>
                <p:nvPr/>
              </p:nvSpPr>
              <p:spPr>
                <a:xfrm>
                  <a:off x="9491" y="2713"/>
                  <a:ext cx="2221" cy="999"/>
                </a:xfrm>
                <a:prstGeom prst="cube">
                  <a:avLst>
                    <a:gd name="adj" fmla="val 79098"/>
                  </a:avLst>
                </a:prstGeom>
                <a:solidFill>
                  <a:schemeClr val="tx2">
                    <a:lumMod val="90000"/>
                    <a:lumOff val="1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5" name="立方体 54"/>
                <p:cNvSpPr/>
                <p:nvPr/>
              </p:nvSpPr>
              <p:spPr>
                <a:xfrm>
                  <a:off x="9491" y="2525"/>
                  <a:ext cx="2221" cy="999"/>
                </a:xfrm>
                <a:prstGeom prst="cube">
                  <a:avLst>
                    <a:gd name="adj" fmla="val 79098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6" name="立方体 55"/>
                <p:cNvSpPr/>
                <p:nvPr/>
              </p:nvSpPr>
              <p:spPr>
                <a:xfrm>
                  <a:off x="9488" y="2312"/>
                  <a:ext cx="2221" cy="999"/>
                </a:xfrm>
                <a:prstGeom prst="cube">
                  <a:avLst>
                    <a:gd name="adj" fmla="val 79098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57" name="立方体 56"/>
              <p:cNvSpPr/>
              <p:nvPr/>
            </p:nvSpPr>
            <p:spPr>
              <a:xfrm>
                <a:off x="9491" y="2103"/>
                <a:ext cx="2221" cy="999"/>
              </a:xfrm>
              <a:prstGeom prst="cube">
                <a:avLst>
                  <a:gd name="adj" fmla="val 79098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3246" y="8260"/>
              <a:ext cx="4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973" y="8259"/>
              <a:ext cx="4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743" y="6748"/>
              <a:ext cx="2391" cy="92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Concatenate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lvl="0"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[1024,7,7]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587" y="5870"/>
              <a:ext cx="1957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[64,56,56]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3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58" name="组合 57"/>
          <p:cNvGrpSpPr/>
          <p:nvPr/>
        </p:nvGrpSpPr>
        <p:grpSpPr>
          <a:xfrm>
            <a:off x="4497070" y="1436370"/>
            <a:ext cx="3197860" cy="4425950"/>
            <a:chOff x="10404" y="772"/>
            <a:chExt cx="5036" cy="6970"/>
          </a:xfrm>
        </p:grpSpPr>
        <p:grpSp>
          <p:nvGrpSpPr>
            <p:cNvPr id="54" name="组合 53"/>
            <p:cNvGrpSpPr/>
            <p:nvPr/>
          </p:nvGrpSpPr>
          <p:grpSpPr>
            <a:xfrm>
              <a:off x="10404" y="772"/>
              <a:ext cx="5037" cy="5981"/>
              <a:chOff x="10404" y="772"/>
              <a:chExt cx="5037" cy="598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10960" y="2315"/>
                <a:ext cx="2232" cy="1249"/>
                <a:chOff x="10960" y="2034"/>
                <a:chExt cx="2232" cy="1249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10960" y="2034"/>
                  <a:ext cx="2233" cy="6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Conv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0960" y="2659"/>
                  <a:ext cx="2233" cy="6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BN&amp;ReLU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10960" y="3970"/>
                <a:ext cx="2232" cy="1249"/>
                <a:chOff x="10960" y="3807"/>
                <a:chExt cx="2232" cy="1249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0960" y="3807"/>
                  <a:ext cx="2233" cy="6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Conv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10960" y="4432"/>
                  <a:ext cx="2233" cy="6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BN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直接箭头连接符 34"/>
              <p:cNvCxnSpPr>
                <a:stCxn id="30" idx="2"/>
                <a:endCxn id="31" idx="0"/>
              </p:cNvCxnSpPr>
              <p:nvPr/>
            </p:nvCxnSpPr>
            <p:spPr>
              <a:xfrm>
                <a:off x="12077" y="3565"/>
                <a:ext cx="0" cy="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>
                <a:off x="10404" y="772"/>
                <a:ext cx="334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Features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2017" y="1790"/>
                <a:ext cx="120" cy="120"/>
              </a:xfrm>
              <a:prstGeom prst="ellipse">
                <a:avLst/>
              </a:prstGeom>
              <a:solidFill>
                <a:schemeClr val="bg2">
                  <a:alpha val="97000"/>
                </a:schemeClr>
              </a:solidFill>
              <a:ln w="0">
                <a:solidFill>
                  <a:schemeClr val="tx1">
                    <a:alpha val="9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8" name="直接箭头连接符 37"/>
              <p:cNvCxnSpPr>
                <a:stCxn id="36" idx="2"/>
                <a:endCxn id="37" idx="0"/>
              </p:cNvCxnSpPr>
              <p:nvPr/>
            </p:nvCxnSpPr>
            <p:spPr>
              <a:xfrm>
                <a:off x="12076" y="1400"/>
                <a:ext cx="1" cy="3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37" idx="4"/>
                <a:endCxn id="29" idx="0"/>
              </p:cNvCxnSpPr>
              <p:nvPr/>
            </p:nvCxnSpPr>
            <p:spPr>
              <a:xfrm>
                <a:off x="12077" y="1910"/>
                <a:ext cx="0" cy="4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13748" y="3245"/>
                <a:ext cx="1693" cy="1045"/>
                <a:chOff x="10960" y="3807"/>
                <a:chExt cx="2232" cy="1249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10960" y="3807"/>
                  <a:ext cx="2233" cy="6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Conv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0960" y="4432"/>
                  <a:ext cx="2233" cy="6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</a:rPr>
                    <a:t>BN</a:t>
                  </a:r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3" name="肘形连接符 42"/>
              <p:cNvCxnSpPr>
                <a:stCxn id="37" idx="6"/>
                <a:endCxn id="41" idx="0"/>
              </p:cNvCxnSpPr>
              <p:nvPr/>
            </p:nvCxnSpPr>
            <p:spPr>
              <a:xfrm>
                <a:off x="12137" y="1850"/>
                <a:ext cx="2458" cy="139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endCxn id="49" idx="3"/>
              </p:cNvCxnSpPr>
              <p:nvPr/>
            </p:nvCxnSpPr>
            <p:spPr>
              <a:xfrm flipH="1">
                <a:off x="12087" y="5220"/>
                <a:ext cx="6" cy="28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>
                <a:stCxn id="42" idx="2"/>
                <a:endCxn id="49" idx="0"/>
              </p:cNvCxnSpPr>
              <p:nvPr/>
            </p:nvCxnSpPr>
            <p:spPr>
              <a:xfrm rot="5400000">
                <a:off x="12734" y="3783"/>
                <a:ext cx="1353" cy="236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加号 48"/>
              <p:cNvSpPr/>
              <p:nvPr/>
            </p:nvSpPr>
            <p:spPr>
              <a:xfrm>
                <a:off x="11897" y="5452"/>
                <a:ext cx="379" cy="384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2602" y="1330"/>
                <a:ext cx="161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/>
                  <a:t>identity</a:t>
                </a:r>
                <a:endParaRPr lang="en-US" altLang="zh-CN" sz="16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963" y="6128"/>
                <a:ext cx="2233" cy="6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ReLU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>
                <a:stCxn id="49" idx="1"/>
                <a:endCxn id="52" idx="0"/>
              </p:cNvCxnSpPr>
              <p:nvPr/>
            </p:nvCxnSpPr>
            <p:spPr>
              <a:xfrm flipH="1">
                <a:off x="12080" y="5785"/>
                <a:ext cx="7" cy="3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箭头连接符 54"/>
            <p:cNvCxnSpPr>
              <a:stCxn id="52" idx="2"/>
              <a:endCxn id="56" idx="0"/>
            </p:cNvCxnSpPr>
            <p:nvPr/>
          </p:nvCxnSpPr>
          <p:spPr>
            <a:xfrm>
              <a:off x="12080" y="6753"/>
              <a:ext cx="11" cy="3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0974" y="7118"/>
              <a:ext cx="2233" cy="62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Output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215265" y="393065"/>
            <a:ext cx="6315710" cy="5835015"/>
            <a:chOff x="1792" y="924"/>
            <a:chExt cx="9946" cy="9189"/>
          </a:xfrm>
        </p:grpSpPr>
        <p:sp>
          <p:nvSpPr>
            <p:cNvPr id="17" name="右箭头标注 16"/>
            <p:cNvSpPr/>
            <p:nvPr/>
          </p:nvSpPr>
          <p:spPr>
            <a:xfrm>
              <a:off x="1792" y="4065"/>
              <a:ext cx="9410" cy="2987"/>
            </a:xfrm>
            <a:prstGeom prst="rightArrowCallout">
              <a:avLst>
                <a:gd name="adj1" fmla="val 19420"/>
                <a:gd name="adj2" fmla="val 10966"/>
                <a:gd name="adj3" fmla="val 13816"/>
                <a:gd name="adj4" fmla="val 93172"/>
              </a:avLst>
            </a:prstGeom>
            <a:noFill/>
            <a:ln w="28575" cmpd="thickThin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右箭头标注 13"/>
            <p:cNvSpPr/>
            <p:nvPr/>
          </p:nvSpPr>
          <p:spPr>
            <a:xfrm>
              <a:off x="1792" y="924"/>
              <a:ext cx="9410" cy="2987"/>
            </a:xfrm>
            <a:prstGeom prst="rightArrowCallout">
              <a:avLst>
                <a:gd name="adj1" fmla="val 19420"/>
                <a:gd name="adj2" fmla="val 10966"/>
                <a:gd name="adj3" fmla="val 13816"/>
                <a:gd name="adj4" fmla="val 93172"/>
              </a:avLst>
            </a:prstGeom>
            <a:noFill/>
            <a:ln w="28575" cmpd="thickThin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955" y="1006"/>
              <a:ext cx="7644" cy="9027"/>
              <a:chOff x="2475" y="-3004"/>
              <a:chExt cx="11396" cy="13220"/>
            </a:xfrm>
          </p:grpSpPr>
          <p:pic>
            <p:nvPicPr>
              <p:cNvPr id="2" name="图片 1" descr="output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2475" y="1535"/>
                <a:ext cx="5482" cy="4140"/>
              </a:xfrm>
              <a:prstGeom prst="rect">
                <a:avLst/>
              </a:prstGeom>
            </p:spPr>
          </p:pic>
          <p:pic>
            <p:nvPicPr>
              <p:cNvPr id="3" name="图片 2" descr="20191104_20191104143024-4_3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2475" y="-3004"/>
                <a:ext cx="5482" cy="4140"/>
              </a:xfrm>
              <a:prstGeom prst="rect">
                <a:avLst/>
              </a:prstGeom>
            </p:spPr>
          </p:pic>
          <p:pic>
            <p:nvPicPr>
              <p:cNvPr id="4" name="图片 3" descr="20191104_20191104143024-4_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5" y="6074"/>
                <a:ext cx="5482" cy="4143"/>
              </a:xfrm>
              <a:prstGeom prst="rect">
                <a:avLst/>
              </a:prstGeom>
            </p:spPr>
          </p:pic>
          <p:pic>
            <p:nvPicPr>
              <p:cNvPr id="6" name="图片 5" descr="output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9" y="1536"/>
                <a:ext cx="5482" cy="4139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9" y="-3004"/>
                <a:ext cx="5482" cy="4139"/>
              </a:xfrm>
              <a:prstGeom prst="rect">
                <a:avLst/>
              </a:prstGeom>
            </p:spPr>
          </p:pic>
          <p:pic>
            <p:nvPicPr>
              <p:cNvPr id="9" name="图片 8" descr="20191104_20191104143024-4_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9" y="6076"/>
                <a:ext cx="5482" cy="4139"/>
              </a:xfrm>
              <a:prstGeom prst="rect">
                <a:avLst/>
              </a:prstGeom>
            </p:spPr>
          </p:pic>
        </p:grpSp>
        <p:sp>
          <p:nvSpPr>
            <p:cNvPr id="15" name="矩形 14"/>
            <p:cNvSpPr/>
            <p:nvPr/>
          </p:nvSpPr>
          <p:spPr>
            <a:xfrm>
              <a:off x="9750" y="1856"/>
              <a:ext cx="1710" cy="1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750" y="2043"/>
              <a:ext cx="1798" cy="84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txBody>
            <a:bodyPr wrap="square" bIns="0" rtlCol="0">
              <a:spAutoFit/>
            </a:bodyPr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Original Image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599" y="5039"/>
              <a:ext cx="2139" cy="1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Segmentation Ouput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右箭头标注 20"/>
            <p:cNvSpPr/>
            <p:nvPr/>
          </p:nvSpPr>
          <p:spPr>
            <a:xfrm>
              <a:off x="1792" y="7126"/>
              <a:ext cx="9410" cy="2987"/>
            </a:xfrm>
            <a:prstGeom prst="rightArrowCallout">
              <a:avLst>
                <a:gd name="adj1" fmla="val 19420"/>
                <a:gd name="adj2" fmla="val 10966"/>
                <a:gd name="adj3" fmla="val 13816"/>
                <a:gd name="adj4" fmla="val 93172"/>
              </a:avLst>
            </a:prstGeom>
            <a:noFill/>
            <a:ln w="28575" cmpd="thickThin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674" y="8057"/>
              <a:ext cx="1861" cy="1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Image Processing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Ouput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720465" y="1781810"/>
          <a:ext cx="4608830" cy="2510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430"/>
                <a:gridCol w="1534795"/>
                <a:gridCol w="1538605"/>
              </a:tblGrid>
              <a:tr h="66230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dist" fontAlgn="ctr">
                        <a:lnSpc>
                          <a:spcPct val="110000"/>
                        </a:lnSpc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</a:t>
                      </a:r>
                      <a:endParaRPr lang="en-US" altLang="en-US" sz="24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dist" fontAlgn="ctr">
                        <a:lnSpc>
                          <a:spcPct val="11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N</a:t>
                      </a:r>
                      <a:endParaRPr lang="en-US" sz="24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4560">
                <a:tc>
                  <a:txBody>
                    <a:bodyPr/>
                    <a:p>
                      <a:pPr algn="dist" fontAlgn="ctr">
                        <a:lnSpc>
                          <a:spcPct val="11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</a:t>
                      </a:r>
                      <a:endParaRPr lang="en-US" sz="24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True </a:t>
                      </a:r>
                      <a:endParaRPr 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Positive</a:t>
                      </a:r>
                      <a:endParaRPr 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(TP)</a:t>
                      </a:r>
                      <a:endParaRPr 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False</a:t>
                      </a:r>
                      <a:r>
                        <a:rPr lang="en-US" sz="20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Negative</a:t>
                      </a:r>
                      <a:endParaRPr 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(TN)</a:t>
                      </a:r>
                      <a:endParaRPr 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925">
                <a:tc>
                  <a:txBody>
                    <a:bodyPr/>
                    <a:p>
                      <a:pPr algn="ctr" fontAlgn="ctr">
                        <a:lnSpc>
                          <a:spcPct val="11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N</a:t>
                      </a:r>
                      <a:endParaRPr lang="en-US" sz="24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True Positive(TP)</a:t>
                      </a:r>
                      <a:endParaRPr 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True</a:t>
                      </a:r>
                      <a:endParaRPr lang="en-US" sz="20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Negative</a:t>
                      </a:r>
                      <a:endParaRPr 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0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(TN)</a:t>
                      </a:r>
                      <a:endParaRPr lang="en-US" sz="20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3711575" y="1784350"/>
            <a:ext cx="1543050" cy="66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2455545" y="465455"/>
            <a:ext cx="5400675" cy="5366385"/>
            <a:chOff x="3867" y="733"/>
            <a:chExt cx="8505" cy="8451"/>
          </a:xfrm>
        </p:grpSpPr>
        <p:pic>
          <p:nvPicPr>
            <p:cNvPr id="14" name="图片 1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3868" y="733"/>
              <a:ext cx="8504" cy="1060"/>
            </a:xfrm>
            <a:prstGeom prst="rect">
              <a:avLst/>
            </a:prstGeom>
          </p:spPr>
        </p:pic>
        <p:pic>
          <p:nvPicPr>
            <p:cNvPr id="15" name="图片 1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868" y="1764"/>
              <a:ext cx="8504" cy="1060"/>
            </a:xfrm>
            <a:prstGeom prst="rect">
              <a:avLst/>
            </a:prstGeom>
          </p:spPr>
        </p:pic>
        <p:pic>
          <p:nvPicPr>
            <p:cNvPr id="16" name="图片 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868" y="2824"/>
              <a:ext cx="8504" cy="1060"/>
            </a:xfrm>
            <a:prstGeom prst="rect">
              <a:avLst/>
            </a:prstGeom>
          </p:spPr>
        </p:pic>
        <p:pic>
          <p:nvPicPr>
            <p:cNvPr id="17" name="图片 1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868" y="3884"/>
              <a:ext cx="8504" cy="1060"/>
            </a:xfrm>
            <a:prstGeom prst="rect">
              <a:avLst/>
            </a:prstGeom>
          </p:spPr>
        </p:pic>
        <p:pic>
          <p:nvPicPr>
            <p:cNvPr id="18" name="图片 1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868" y="4944"/>
              <a:ext cx="8504" cy="1060"/>
            </a:xfrm>
            <a:prstGeom prst="rect">
              <a:avLst/>
            </a:prstGeom>
          </p:spPr>
        </p:pic>
        <p:pic>
          <p:nvPicPr>
            <p:cNvPr id="19" name="图片 1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868" y="6004"/>
              <a:ext cx="8504" cy="1060"/>
            </a:xfrm>
            <a:prstGeom prst="rect">
              <a:avLst/>
            </a:prstGeom>
          </p:spPr>
        </p:pic>
        <p:pic>
          <p:nvPicPr>
            <p:cNvPr id="20" name="图片 1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867" y="7064"/>
              <a:ext cx="8505" cy="1060"/>
            </a:xfrm>
            <a:prstGeom prst="rect">
              <a:avLst/>
            </a:prstGeom>
          </p:spPr>
        </p:pic>
        <p:pic>
          <p:nvPicPr>
            <p:cNvPr id="21" name="图片 2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868" y="8124"/>
              <a:ext cx="8504" cy="1060"/>
            </a:xfrm>
            <a:prstGeom prst="rect">
              <a:avLst/>
            </a:prstGeom>
          </p:spPr>
        </p:pic>
      </p:grp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2416810" y="1555115"/>
            <a:ext cx="7667625" cy="3992880"/>
            <a:chOff x="0" y="2300"/>
            <a:chExt cx="12075" cy="6288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2308"/>
              <a:ext cx="5668" cy="6254"/>
              <a:chOff x="569" y="1709"/>
              <a:chExt cx="5668" cy="625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69" y="1709"/>
                <a:ext cx="5669" cy="5669"/>
                <a:chOff x="673" y="665"/>
                <a:chExt cx="6860" cy="6655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673" y="665"/>
                  <a:ext cx="6860" cy="4990"/>
                  <a:chOff x="673" y="665"/>
                  <a:chExt cx="6860" cy="4990"/>
                </a:xfrm>
              </p:grpSpPr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673" y="665"/>
                    <a:ext cx="6860" cy="2496"/>
                    <a:chOff x="673" y="665"/>
                    <a:chExt cx="6860" cy="2496"/>
                  </a:xfrm>
                </p:grpSpPr>
                <p:pic>
                  <p:nvPicPr>
                    <p:cNvPr id="4" name="图片 3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>
                      <a:off x="673" y="665"/>
                      <a:ext cx="6860" cy="83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" name="图片 4"/>
                    <p:cNvPicPr/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673" y="1496"/>
                      <a:ext cx="6860" cy="83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" name="图片 5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flipV="1">
                      <a:off x="673" y="2329"/>
                      <a:ext cx="6860" cy="83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" name="图片 7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73" y="3162"/>
                    <a:ext cx="6860" cy="828"/>
                  </a:xfrm>
                  <a:prstGeom prst="rect">
                    <a:avLst/>
                  </a:prstGeom>
                </p:spPr>
              </p:pic>
              <p:pic>
                <p:nvPicPr>
                  <p:cNvPr id="9" name="图片 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73" y="3995"/>
                    <a:ext cx="6860" cy="827"/>
                  </a:xfrm>
                  <a:prstGeom prst="rect">
                    <a:avLst/>
                  </a:prstGeom>
                </p:spPr>
              </p:pic>
              <p:pic>
                <p:nvPicPr>
                  <p:cNvPr id="10" name="图片 9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 flipV="1">
                    <a:off x="673" y="4827"/>
                    <a:ext cx="6860" cy="82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V="1">
                  <a:off x="673" y="5660"/>
                  <a:ext cx="6860" cy="827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V="1">
                  <a:off x="673" y="6492"/>
                  <a:ext cx="6860" cy="828"/>
                </a:xfrm>
                <a:prstGeom prst="rect">
                  <a:avLst/>
                </a:prstGeom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974" y="7383"/>
                <a:ext cx="85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253" y="2300"/>
              <a:ext cx="5822" cy="6289"/>
              <a:chOff x="6253" y="2300"/>
              <a:chExt cx="5822" cy="628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6253" y="2300"/>
                <a:ext cx="5822" cy="5684"/>
                <a:chOff x="6253" y="2300"/>
                <a:chExt cx="5822" cy="5684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3" y="2300"/>
                  <a:ext cx="5820" cy="705"/>
                </a:xfrm>
                <a:prstGeom prst="rect">
                  <a:avLst/>
                </a:prstGeom>
              </p:spPr>
            </p:pic>
            <p:pic>
              <p:nvPicPr>
                <p:cNvPr id="18" name="图片 17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3" y="3023"/>
                  <a:ext cx="5820" cy="703"/>
                </a:xfrm>
                <a:prstGeom prst="rect">
                  <a:avLst/>
                </a:prstGeom>
              </p:spPr>
            </p:pic>
            <p:pic>
              <p:nvPicPr>
                <p:cNvPr id="20" name="图片 19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53" y="3726"/>
                  <a:ext cx="5822" cy="703"/>
                </a:xfrm>
                <a:prstGeom prst="rect">
                  <a:avLst/>
                </a:prstGeom>
              </p:spPr>
            </p:pic>
            <p:pic>
              <p:nvPicPr>
                <p:cNvPr id="22" name="图片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3" y="4429"/>
                  <a:ext cx="5822" cy="702"/>
                </a:xfrm>
                <a:prstGeom prst="rect">
                  <a:avLst/>
                </a:prstGeom>
              </p:spPr>
            </p:pic>
            <p:pic>
              <p:nvPicPr>
                <p:cNvPr id="25" name="图片 2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53" y="5140"/>
                  <a:ext cx="5822" cy="703"/>
                </a:xfrm>
                <a:prstGeom prst="rect">
                  <a:avLst/>
                </a:prstGeom>
              </p:spPr>
            </p:pic>
            <p:pic>
              <p:nvPicPr>
                <p:cNvPr id="26" name="图片 25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53" y="5828"/>
                  <a:ext cx="5822" cy="703"/>
                </a:xfrm>
                <a:prstGeom prst="rect">
                  <a:avLst/>
                </a:prstGeom>
              </p:spPr>
            </p:pic>
            <p:pic>
              <p:nvPicPr>
                <p:cNvPr id="27" name="图片 26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3" y="6555"/>
                  <a:ext cx="5822" cy="703"/>
                </a:xfrm>
                <a:prstGeom prst="rect">
                  <a:avLst/>
                </a:prstGeom>
              </p:spPr>
            </p:pic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70" y="7282"/>
                  <a:ext cx="5805" cy="703"/>
                </a:xfrm>
                <a:prstGeom prst="rect">
                  <a:avLst/>
                </a:prstGeom>
              </p:spPr>
            </p:pic>
          </p:grpSp>
          <p:sp>
            <p:nvSpPr>
              <p:cNvPr id="30" name="文本框 29"/>
              <p:cNvSpPr txBox="1"/>
              <p:nvPr/>
            </p:nvSpPr>
            <p:spPr>
              <a:xfrm>
                <a:off x="8733" y="8009"/>
                <a:ext cx="85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</p:txBody>
          </p:sp>
        </p:grpSp>
      </p:grpSp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5685,&quot;width&quot;:7580}"/>
</p:tagLst>
</file>

<file path=ppt/tags/tag64.xml><?xml version="1.0" encoding="utf-8"?>
<p:tagLst xmlns:p="http://schemas.openxmlformats.org/presentationml/2006/main">
  <p:tag name="KSO_WM_UNIT_PLACING_PICTURE_USER_VIEWPORT" val="{&quot;height&quot;:4903,&quot;width&quot;:6537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5685,&quot;width&quot;:758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PLACING_PICTURE_USER_VIEWPORT" val="{&quot;height&quot;:4903,&quot;width&quot;:6537}"/>
</p:tagLst>
</file>

<file path=ppt/tags/tag72.xml><?xml version="1.0" encoding="utf-8"?>
<p:tagLst xmlns:p="http://schemas.openxmlformats.org/presentationml/2006/main">
  <p:tag name="KSO_WM_UNIT_PLACING_PICTURE_USER_VIEWPORT" val="{&quot;height&quot;:10800,&quot;width&quot;:14400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TABLE_BEAUTIFY" val="smartTable{538c4b36-1bc1-45e6-a376-050c00e2c570}"/>
  <p:tag name="TABLE_ENDDRAG_ORIGIN_RECT" val="362*197"/>
  <p:tag name="TABLE_ENDDRAG_RECT" val="292*140*362*19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PLACING_PICTURE_USER_VIEWPORT" val="{&quot;height&quot;:10080,&quot;width&quot;:14400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PP_MARK_KEY" val="47df2561-ed8e-4c5e-81be-ae2b88db6fdd"/>
  <p:tag name="COMMONDATA" val="eyJoZGlkIjoiYzE1ODk1OGU1ODZkYjhjZGE4MzIxMWVlMDc3NzkzM2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WPS 演示</Application>
  <PresentationFormat>宽屏</PresentationFormat>
  <Paragraphs>207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Times New Roman</vt:lpstr>
      <vt:lpstr>Cambria Math</vt:lpstr>
      <vt:lpstr>MS Mincho</vt:lpstr>
      <vt:lpstr>Arial Unicode MS</vt:lpstr>
      <vt:lpstr>Calibri</vt:lpstr>
      <vt:lpstr>LaTeX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文档存本地丢失不负责</cp:lastModifiedBy>
  <cp:revision>208</cp:revision>
  <dcterms:created xsi:type="dcterms:W3CDTF">2019-06-19T02:08:00Z</dcterms:created>
  <dcterms:modified xsi:type="dcterms:W3CDTF">2023-02-21T11:25:32Z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4FD56C6B9ADB436C82736B925DB7B8F7</vt:lpwstr>
  </property>
</Properties>
</file>