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320" autoAdjust="0"/>
  </p:normalViewPr>
  <p:slideViewPr>
    <p:cSldViewPr snapToGrid="0">
      <p:cViewPr varScale="1">
        <p:scale>
          <a:sx n="52" d="100"/>
          <a:sy n="52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E36FC-356D-4F42-A36B-8EDAC8BDCE7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46C6-F90A-4A05-BD2E-37EB3CE7F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1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=(10,10))</a:t>
            </a:r>
          </a:p>
          <a:p>
            <a:r>
              <a:rPr lang="ko-KR" altLang="en-US" sz="1200" dirty="0" err="1"/>
              <a:t>temp</a:t>
            </a:r>
            <a:r>
              <a:rPr lang="ko-KR" altLang="en-US" sz="1200" dirty="0"/>
              <a:t>=</a:t>
            </a:r>
            <a:r>
              <a:rPr lang="ko-KR" altLang="en-US" sz="1200" dirty="0" err="1"/>
              <a:t>apt.pivot_table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=["</a:t>
            </a:r>
            <a:r>
              <a:rPr lang="ko-KR" altLang="en-US" sz="1200" dirty="0" err="1"/>
              <a:t>지역코드_법정동</a:t>
            </a:r>
            <a:r>
              <a:rPr lang="ko-KR" altLang="en-US" sz="1200" dirty="0"/>
              <a:t>"],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=["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"],</a:t>
            </a:r>
            <a:r>
              <a:rPr lang="ko-KR" altLang="en-US" sz="1200" dirty="0" err="1"/>
              <a:t>aggfunc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sum</a:t>
            </a:r>
            <a:r>
              <a:rPr lang="ko-KR" altLang="en-US" sz="1200" dirty="0"/>
              <a:t>").</a:t>
            </a:r>
            <a:r>
              <a:rPr lang="ko-KR" altLang="en-US" sz="1200" dirty="0" err="1"/>
              <a:t>sort_values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",</a:t>
            </a:r>
            <a:r>
              <a:rPr lang="ko-KR" altLang="en-US" sz="1200" dirty="0" err="1"/>
              <a:t>ascending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).</a:t>
            </a:r>
            <a:r>
              <a:rPr lang="ko-KR" altLang="en-US" sz="1200" dirty="0" err="1"/>
              <a:t>head</a:t>
            </a:r>
            <a:r>
              <a:rPr lang="ko-KR" altLang="en-US" sz="1200" dirty="0"/>
              <a:t>(10)</a:t>
            </a:r>
          </a:p>
          <a:p>
            <a:r>
              <a:rPr lang="ko-KR" altLang="en-US" sz="1200" dirty="0" err="1"/>
              <a:t>temp</a:t>
            </a:r>
            <a:endParaRPr lang="ko-KR" altLang="en-US" sz="1200" dirty="0"/>
          </a:p>
          <a:p>
            <a:r>
              <a:rPr lang="ko-KR" altLang="en-US" sz="1200" dirty="0" err="1"/>
              <a:t>bins</a:t>
            </a:r>
            <a:r>
              <a:rPr lang="ko-KR" altLang="en-US" sz="1200" dirty="0"/>
              <a:t>=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(0,85,15)</a:t>
            </a:r>
          </a:p>
          <a:p>
            <a:r>
              <a:rPr lang="ko-KR" altLang="en-US" sz="1200" dirty="0" err="1"/>
              <a:t>apt</a:t>
            </a:r>
            <a:r>
              <a:rPr lang="ko-KR" altLang="en-US" sz="1200" dirty="0"/>
              <a:t>['전용면적(평)3'] = </a:t>
            </a:r>
            <a:r>
              <a:rPr lang="ko-KR" altLang="en-US" sz="1200" dirty="0" err="1"/>
              <a:t>pd.cut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apt</a:t>
            </a:r>
            <a:r>
              <a:rPr lang="ko-KR" altLang="en-US" sz="1200" dirty="0"/>
              <a:t>['전용면적2(평)'], </a:t>
            </a:r>
            <a:r>
              <a:rPr lang="ko-KR" altLang="en-US" sz="1200" dirty="0" err="1"/>
              <a:t>bins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sns.heatmap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apt</a:t>
            </a:r>
            <a:r>
              <a:rPr lang="ko-KR" altLang="en-US" sz="1200" dirty="0"/>
              <a:t>[</a:t>
            </a:r>
            <a:r>
              <a:rPr lang="ko-KR" altLang="en-US" sz="1200" dirty="0" err="1"/>
              <a:t>apt</a:t>
            </a:r>
            <a:r>
              <a:rPr lang="ko-KR" altLang="en-US" sz="1200" dirty="0"/>
              <a:t>["</a:t>
            </a:r>
            <a:r>
              <a:rPr lang="ko-KR" altLang="en-US" sz="1200" dirty="0" err="1"/>
              <a:t>지역코드_법정동</a:t>
            </a:r>
            <a:r>
              <a:rPr lang="ko-KR" altLang="en-US" sz="1200" dirty="0"/>
              <a:t>"].</a:t>
            </a:r>
            <a:r>
              <a:rPr lang="ko-KR" altLang="en-US" sz="1200" dirty="0" err="1"/>
              <a:t>isin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temp.index</a:t>
            </a:r>
            <a:r>
              <a:rPr lang="ko-KR" altLang="en-US" sz="1200" dirty="0"/>
              <a:t>)].</a:t>
            </a:r>
            <a:r>
              <a:rPr lang="ko-KR" altLang="en-US" sz="1200" dirty="0" err="1"/>
              <a:t>pivot_table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=["</a:t>
            </a:r>
            <a:r>
              <a:rPr lang="ko-KR" altLang="en-US" sz="1200" dirty="0" err="1"/>
              <a:t>지역코드_법정동</a:t>
            </a:r>
            <a:r>
              <a:rPr lang="ko-KR" altLang="en-US" sz="1200" dirty="0"/>
              <a:t>"],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="전용면적(평)3",values=["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"],</a:t>
            </a:r>
            <a:r>
              <a:rPr lang="ko-KR" altLang="en-US" sz="1200" dirty="0" err="1"/>
              <a:t>aggfunc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count</a:t>
            </a:r>
            <a:r>
              <a:rPr lang="ko-KR" altLang="en-US" sz="1200" dirty="0"/>
              <a:t>").</a:t>
            </a:r>
            <a:r>
              <a:rPr lang="ko-KR" altLang="en-US" sz="1200" dirty="0" err="1"/>
              <a:t>fillna</a:t>
            </a:r>
            <a:r>
              <a:rPr lang="ko-KR" altLang="en-US" sz="1200" dirty="0"/>
              <a:t>(0),</a:t>
            </a:r>
            <a:r>
              <a:rPr lang="ko-KR" altLang="en-US" sz="1200" dirty="0" err="1"/>
              <a:t>cmap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jet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("아파트 </a:t>
            </a:r>
            <a:r>
              <a:rPr lang="ko-KR" altLang="en-US" sz="1200" dirty="0" err="1"/>
              <a:t>평수별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거래수</a:t>
            </a:r>
            <a:r>
              <a:rPr lang="ko-KR" altLang="en-US" sz="1200" dirty="0"/>
              <a:t>(</a:t>
            </a:r>
            <a:r>
              <a:rPr lang="ko-KR" altLang="en-US" sz="1200" dirty="0" err="1"/>
              <a:t>동별</a:t>
            </a:r>
            <a:r>
              <a:rPr lang="ko-KR" altLang="en-US" sz="1200" dirty="0"/>
              <a:t>)")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5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apt.pivot_table</a:t>
            </a:r>
            <a:r>
              <a:rPr lang="en-US" altLang="ko-KR" sz="1200" dirty="0"/>
              <a:t>(index=["</a:t>
            </a:r>
            <a:r>
              <a:rPr lang="ko-KR" altLang="en-US" sz="1200" dirty="0"/>
              <a:t>지역코드</a:t>
            </a:r>
            <a:r>
              <a:rPr lang="en-US" altLang="ko-KR" sz="1200" dirty="0"/>
              <a:t>_</a:t>
            </a:r>
            <a:r>
              <a:rPr lang="ko-KR" altLang="en-US" sz="1200" dirty="0" err="1"/>
              <a:t>법정동</a:t>
            </a:r>
            <a:r>
              <a:rPr lang="en-US" altLang="ko-KR" sz="1200" dirty="0"/>
              <a:t>"],values=["</a:t>
            </a:r>
            <a:r>
              <a:rPr lang="ko-KR" altLang="en-US" sz="1200" dirty="0"/>
              <a:t>평당가격</a:t>
            </a:r>
            <a:r>
              <a:rPr lang="en-US" altLang="ko-KR" sz="1200" dirty="0"/>
              <a:t>"]).</a:t>
            </a:r>
            <a:r>
              <a:rPr lang="en-US" altLang="ko-KR" sz="1200" dirty="0" err="1"/>
              <a:t>sort_values</a:t>
            </a:r>
            <a:r>
              <a:rPr lang="en-US" altLang="ko-KR" sz="1200" dirty="0"/>
              <a:t>("</a:t>
            </a:r>
            <a:r>
              <a:rPr lang="ko-KR" altLang="en-US" sz="1200" dirty="0"/>
              <a:t>평당가격</a:t>
            </a:r>
            <a:r>
              <a:rPr lang="en-US" altLang="ko-KR" sz="1200" dirty="0"/>
              <a:t>",ascending=False).head(20).plot(kind="</a:t>
            </a:r>
            <a:r>
              <a:rPr lang="en-US" altLang="ko-KR" sz="1200" dirty="0" err="1"/>
              <a:t>barh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 err="1"/>
              <a:t>plt.yticks</a:t>
            </a:r>
            <a:r>
              <a:rPr lang="en-US" altLang="ko-KR" sz="1200" dirty="0"/>
              <a:t>(rotation=1)</a:t>
            </a:r>
          </a:p>
          <a:p>
            <a:r>
              <a:rPr lang="en-US" altLang="ko-KR" sz="1200" dirty="0" err="1"/>
              <a:t>plt.xlabel</a:t>
            </a:r>
            <a:r>
              <a:rPr lang="en-US" altLang="ko-KR" sz="1200" dirty="0"/>
              <a:t>("</a:t>
            </a:r>
            <a:r>
              <a:rPr lang="ko-KR" altLang="en-US" sz="1200" dirty="0"/>
              <a:t>평당 가격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법정동별</a:t>
            </a:r>
            <a:r>
              <a:rPr lang="ko-KR" altLang="en-US" sz="1200" dirty="0"/>
              <a:t> 아파트 평당 가격</a:t>
            </a:r>
            <a:r>
              <a:rPr lang="en-US" altLang="ko-KR" sz="1200" dirty="0"/>
              <a:t>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4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apt["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"]=1</a:t>
            </a:r>
          </a:p>
          <a:p>
            <a:r>
              <a:rPr lang="en-US" altLang="ko-KR" sz="1200" dirty="0"/>
              <a:t>apt[apt["</a:t>
            </a:r>
            <a:r>
              <a:rPr lang="ko-KR" altLang="en-US" sz="1200" dirty="0" err="1"/>
              <a:t>건축년도</a:t>
            </a:r>
            <a:r>
              <a:rPr lang="en-US" altLang="ko-KR" sz="1200" dirty="0"/>
              <a:t>"]&gt;1990].</a:t>
            </a:r>
            <a:r>
              <a:rPr lang="en-US" altLang="ko-KR" sz="1200" dirty="0" err="1"/>
              <a:t>pivot_table</a:t>
            </a:r>
            <a:r>
              <a:rPr lang="en-US" altLang="ko-KR" sz="1200" dirty="0"/>
              <a:t>(index=["</a:t>
            </a:r>
            <a:r>
              <a:rPr lang="ko-KR" altLang="en-US" sz="1200" dirty="0" err="1"/>
              <a:t>건축년도</a:t>
            </a:r>
            <a:r>
              <a:rPr lang="en-US" altLang="ko-KR" sz="1200" dirty="0"/>
              <a:t>"],values=["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"],</a:t>
            </a:r>
            <a:r>
              <a:rPr lang="en-US" altLang="ko-KR" sz="1200" dirty="0" err="1"/>
              <a:t>aggfunc</a:t>
            </a:r>
            <a:r>
              <a:rPr lang="en-US" altLang="ko-KR" sz="1200" dirty="0"/>
              <a:t>=sum).plot(title="</a:t>
            </a:r>
            <a:r>
              <a:rPr lang="ko-KR" altLang="en-US" sz="1200" dirty="0"/>
              <a:t>아파트 건축 년도 별 </a:t>
            </a:r>
            <a:r>
              <a:rPr lang="ko-KR" altLang="en-US" sz="1200" dirty="0" err="1"/>
              <a:t>거래수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apt[apt["</a:t>
            </a:r>
            <a:r>
              <a:rPr lang="ko-KR" altLang="en-US" sz="1200" dirty="0" err="1"/>
              <a:t>건축년도</a:t>
            </a:r>
            <a:r>
              <a:rPr lang="en-US" altLang="ko-KR" sz="1200" dirty="0"/>
              <a:t>"]&gt;1990].</a:t>
            </a:r>
            <a:r>
              <a:rPr lang="en-US" altLang="ko-KR" sz="1200" dirty="0" err="1"/>
              <a:t>pivot_table</a:t>
            </a:r>
            <a:r>
              <a:rPr lang="en-US" altLang="ko-KR" sz="1200" dirty="0"/>
              <a:t>(index=["</a:t>
            </a:r>
            <a:r>
              <a:rPr lang="ko-KR" altLang="en-US" sz="1200" dirty="0" err="1"/>
              <a:t>건축년도</a:t>
            </a:r>
            <a:r>
              <a:rPr lang="en-US" altLang="ko-KR" sz="1200" dirty="0"/>
              <a:t>"],values=["</a:t>
            </a:r>
            <a:r>
              <a:rPr lang="ko-KR" altLang="en-US" sz="1200" dirty="0"/>
              <a:t>거래금액</a:t>
            </a:r>
            <a:r>
              <a:rPr lang="en-US" altLang="ko-KR" sz="1200" dirty="0"/>
              <a:t>"],</a:t>
            </a:r>
            <a:r>
              <a:rPr lang="en-US" altLang="ko-KR" sz="1200" dirty="0" err="1"/>
              <a:t>aggfunc</a:t>
            </a:r>
            <a:r>
              <a:rPr lang="en-US" altLang="ko-KR" sz="1200" dirty="0"/>
              <a:t>="mean").plot(title="</a:t>
            </a:r>
            <a:r>
              <a:rPr lang="ko-KR" altLang="en-US" sz="1200" dirty="0"/>
              <a:t>아파트 건축 년도 별 거래가격</a:t>
            </a:r>
            <a:r>
              <a:rPr lang="en-US" altLang="ko-KR" sz="1200" dirty="0"/>
              <a:t>")</a:t>
            </a:r>
          </a:p>
          <a:p>
            <a:endParaRPr lang="en-US" altLang="ko-KR" sz="1200" dirty="0" err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7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apt.pivot_table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거래금액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aggfunc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='count').round(2).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sort_values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거래금액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',ascending=False).head(30).plot(kind='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bar',color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='pink')</a:t>
            </a:r>
            <a:br>
              <a:rPr lang="en-US" altLang="ko-KR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아파트 층에 따른 거래량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plt.ylabel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plt.xlabel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아파트 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2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plt.figure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figsize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=(7,6))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 지정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plt.violinplot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(apt['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거래금액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)'])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plt.xlim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altLang="ko-KR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거래금액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)')</a:t>
            </a:r>
            <a:br>
              <a:rPr lang="ko-KR" altLang="en-US" dirty="0"/>
            </a:b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D46C6-F90A-4A05-BD2E-37EB3CE7F3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222EE-F345-46FD-94B1-A12D22D1B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750D1D-3E52-4933-85B3-2DAE4B75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65EA1-B746-4613-B3D6-810BC72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8FDF6-BB60-4BE6-ABEE-43D2EC0C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574D2-CFC7-4C25-A6E1-ABBA28C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61E5B-FDEF-417A-AE90-9978BA55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C8D6A-7524-471B-99CB-2FC5000C0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47E05-B099-45D1-8A65-773E397F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23447-32DF-44E7-9620-1D54D62D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407A3-B4BB-472E-8508-0FCA41AD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17425-804A-4974-A55D-FA4CE1984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ADBA8-F7FC-4265-B04E-6CF77AD8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A5E00-B909-493F-9D09-9C409A7B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FF8ED-F87A-476B-9A17-9EEC3B3A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BF1D3-D7E3-4693-975C-F2771B8E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D2EC-DAE1-431A-80B6-09B07D30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3E85D-A25A-4AED-BA89-DB088875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09BEE-B842-4261-B82B-E9DD4F37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5F941-6A55-48CA-A42D-361876B8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F391D-66F2-41F2-BEEB-DCC69AC6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7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437DE-F289-4768-80B8-26BA33BC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24850-AF1D-4184-BB04-AAB5E82B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4AC30-4DD3-4349-88DE-5AA91BF2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444FD-9417-4651-AE80-32B81B3A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19155-DB70-4A8B-A764-F4395DD3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4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33908-77A8-499C-B259-CE2815BD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74E0B-D4BB-4C83-BF5F-0C2959C60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1FF30-49A3-4C39-83DE-83EBA683E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5A0AD-A6B8-404E-ADB5-A7B02A8F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AC5E3-FC7A-4602-B593-4242776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8CA5-1901-40BE-AB54-24C5F443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7001-5E4D-4209-940E-68CCB559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C06F6-243A-48F6-AAA8-9F9238DC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91419-B43E-4D40-907A-EFEA293E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058A59-8795-4D8D-BB1C-C25858C6A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11023B-1221-4EA9-BB9B-766B039E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1857D-D31C-4339-A8B4-8DACBB26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FEB675-3A0A-4BBA-810B-E40D3AC4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7BF494-1C4D-48A1-9BE9-B7F88B1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0F78E-3DA9-4151-BEEC-FB080E69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F64CCC-DC5D-4104-8B81-754629C5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9ECB53-92C3-4C07-ADE8-F9D5FA4B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7F08-8CFB-45B8-966B-55C1CCC5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2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0C996-1AAF-4590-AC57-B407056D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A340C-8D8C-4EDA-B49E-CE9633B9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6FB08-0C79-40D5-80ED-92F5C78F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0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AAAB6-CAC4-4BAA-B5F2-367B403F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378-45B3-4E56-8D2F-44D875A4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EF5684-AFD0-4F8A-A7C8-CDFF9C04D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03A77-010F-4BCF-8B62-AA2B5DEC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6E390-B920-4992-A838-E98069F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4118E-2BE4-43C0-9D65-16A3A7C7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1DDA1-88D4-46D5-959E-0696374D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4B2F8-FC3A-4C8B-95B6-75CD68953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5E6EA-79C0-4EB0-A9C3-384BE9956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335B7-F49B-4212-9809-0C47FEB7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0BF3E-C278-4551-970A-3DA3E5AE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F624A-026F-4D51-983E-4BF6E21D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2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C95F5D-7D76-432D-A7F8-171724DD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4E8EE-5A4B-4105-BE1F-B1AE4E5D2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612E6-5C19-4C99-9F89-684627D05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A31D-C1B1-4AA8-8816-9B4F1C78E9E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7C76-B3C2-4712-B13A-AE1EC47D6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812DE-4F2F-4532-A136-E19E5935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4D2C-7286-4FAD-B15A-C33ED71DB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1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A3ED4D-1A5E-467F-8F53-C882BF3D9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-61783"/>
            <a:ext cx="6925644" cy="669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>
            <a:extLst>
              <a:ext uri="{FF2B5EF4-FFF2-40B4-BE49-F238E27FC236}">
                <a16:creationId xmlns:a16="http://schemas.microsoft.com/office/drawing/2014/main" id="{8273E84B-19BF-4BD7-BB4B-F784D3751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62BB8-0B04-4F22-A5A4-02BA626B3603}"/>
              </a:ext>
            </a:extLst>
          </p:cNvPr>
          <p:cNvSpPr/>
          <p:nvPr/>
        </p:nvSpPr>
        <p:spPr>
          <a:xfrm>
            <a:off x="197708" y="169558"/>
            <a:ext cx="4361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아파트 거래가 가장 많은 </a:t>
            </a:r>
            <a:r>
              <a:rPr lang="en-US" altLang="ko-KR" dirty="0"/>
              <a:t>10</a:t>
            </a:r>
            <a:r>
              <a:rPr lang="ko-KR" altLang="en-US" dirty="0"/>
              <a:t>개 동에서</a:t>
            </a:r>
            <a:endParaRPr lang="en-US" altLang="ko-KR" dirty="0"/>
          </a:p>
          <a:p>
            <a:r>
              <a:rPr lang="ko-KR" altLang="en-US" dirty="0"/>
              <a:t>아파트 평수 별 거래량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3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A3ED4D-1A5E-467F-8F53-C882BF3D9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8097" y="1016472"/>
            <a:ext cx="8391155" cy="54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>
            <a:extLst>
              <a:ext uri="{FF2B5EF4-FFF2-40B4-BE49-F238E27FC236}">
                <a16:creationId xmlns:a16="http://schemas.microsoft.com/office/drawing/2014/main" id="{8273E84B-19BF-4BD7-BB4B-F784D3751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62BB8-0B04-4F22-A5A4-02BA626B3603}"/>
              </a:ext>
            </a:extLst>
          </p:cNvPr>
          <p:cNvSpPr/>
          <p:nvPr/>
        </p:nvSpPr>
        <p:spPr>
          <a:xfrm>
            <a:off x="197708" y="169558"/>
            <a:ext cx="4361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법정동별</a:t>
            </a:r>
            <a:r>
              <a:rPr lang="ko-KR" altLang="en-US" dirty="0"/>
              <a:t> 아파트 평당 가격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089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A3ED4D-1A5E-467F-8F53-C882BF3D9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4"/>
          <a:stretch/>
        </p:blipFill>
        <p:spPr bwMode="auto">
          <a:xfrm>
            <a:off x="6370542" y="1506854"/>
            <a:ext cx="5691169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>
            <a:extLst>
              <a:ext uri="{FF2B5EF4-FFF2-40B4-BE49-F238E27FC236}">
                <a16:creationId xmlns:a16="http://schemas.microsoft.com/office/drawing/2014/main" id="{8273E84B-19BF-4BD7-BB4B-F784D3751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62BB8-0B04-4F22-A5A4-02BA626B3603}"/>
              </a:ext>
            </a:extLst>
          </p:cNvPr>
          <p:cNvSpPr/>
          <p:nvPr/>
        </p:nvSpPr>
        <p:spPr>
          <a:xfrm>
            <a:off x="197708" y="169558"/>
            <a:ext cx="4361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아파트 </a:t>
            </a:r>
            <a:r>
              <a:rPr lang="ko-KR" altLang="en-US" dirty="0" err="1"/>
              <a:t>건축년도별</a:t>
            </a:r>
            <a:r>
              <a:rPr lang="ko-KR" altLang="en-US" dirty="0"/>
              <a:t> 거래가격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389B63-667E-4494-9432-E760B0F4B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7"/>
          <a:stretch/>
        </p:blipFill>
        <p:spPr bwMode="auto">
          <a:xfrm>
            <a:off x="404831" y="1587941"/>
            <a:ext cx="5691169" cy="398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72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>
            <a:extLst>
              <a:ext uri="{FF2B5EF4-FFF2-40B4-BE49-F238E27FC236}">
                <a16:creationId xmlns:a16="http://schemas.microsoft.com/office/drawing/2014/main" id="{8273E84B-19BF-4BD7-BB4B-F784D3751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62BB8-0B04-4F22-A5A4-02BA626B3603}"/>
              </a:ext>
            </a:extLst>
          </p:cNvPr>
          <p:cNvSpPr/>
          <p:nvPr/>
        </p:nvSpPr>
        <p:spPr>
          <a:xfrm>
            <a:off x="197708" y="169558"/>
            <a:ext cx="4361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# </a:t>
            </a:r>
            <a:r>
              <a:rPr lang="ko-KR" altLang="en-US" b="1" dirty="0"/>
              <a:t>아파트 층에 따른 거래량</a:t>
            </a:r>
            <a:br>
              <a:rPr lang="ko-KR" altLang="en-US" dirty="0"/>
            </a:br>
            <a:r>
              <a:rPr lang="ko-KR" altLang="en-US" dirty="0"/>
              <a:t>선호</a:t>
            </a:r>
            <a:r>
              <a:rPr lang="en-US" altLang="ko-KR" dirty="0"/>
              <a:t>(=</a:t>
            </a:r>
            <a:r>
              <a:rPr lang="ko-KR" altLang="en-US" dirty="0"/>
              <a:t>거래량이 많은</a:t>
            </a:r>
            <a:r>
              <a:rPr lang="en-US" altLang="ko-KR" dirty="0"/>
              <a:t>)</a:t>
            </a:r>
            <a:r>
              <a:rPr lang="ko-KR" altLang="en-US" dirty="0"/>
              <a:t>하는 아파트의 특정 층을 알 수 있음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E6B4EEB-9487-4655-861E-4ABB36D8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00" y="266699"/>
            <a:ext cx="7465377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0918D3-DBA4-44F0-A9A8-38B0D1311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43" y="0"/>
            <a:ext cx="7291357" cy="51898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DA6A7A-1F22-412B-BAD0-8395E7FE321B}"/>
              </a:ext>
            </a:extLst>
          </p:cNvPr>
          <p:cNvSpPr/>
          <p:nvPr/>
        </p:nvSpPr>
        <p:spPr>
          <a:xfrm>
            <a:off x="378941" y="55401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>
                <a:solidFill>
                  <a:srgbClr val="1D1C1D"/>
                </a:solidFill>
                <a:effectLst/>
                <a:latin typeface="Slack-Lato"/>
              </a:rPr>
              <a:t>평당 거래금액의 분포가 </a:t>
            </a:r>
            <a:r>
              <a:rPr lang="en-US" altLang="ko-KR" b="0" i="0">
                <a:solidFill>
                  <a:srgbClr val="1D1C1D"/>
                </a:solidFill>
                <a:effectLst/>
                <a:latin typeface="Slack-Lato"/>
              </a:rPr>
              <a:t>5000~0 </a:t>
            </a:r>
            <a:r>
              <a:rPr lang="ko-KR" altLang="en-US" b="0" i="0">
                <a:solidFill>
                  <a:srgbClr val="1D1C1D"/>
                </a:solidFill>
                <a:effectLst/>
                <a:latin typeface="Slack-Lato"/>
              </a:rPr>
              <a:t>사이에 집중된 모습을 보이고 있지만</a:t>
            </a:r>
            <a:r>
              <a:rPr lang="en-US" altLang="ko-KR" b="0" i="0">
                <a:solidFill>
                  <a:srgbClr val="1D1C1D"/>
                </a:solidFill>
                <a:effectLst/>
                <a:latin typeface="Slack-Lato"/>
              </a:rPr>
              <a:t>, </a:t>
            </a:r>
            <a:r>
              <a:rPr lang="ko-KR" altLang="en-US" b="0" i="0">
                <a:solidFill>
                  <a:srgbClr val="1D1C1D"/>
                </a:solidFill>
                <a:effectLst/>
                <a:latin typeface="Slack-Lato"/>
              </a:rPr>
              <a:t>최고가는 </a:t>
            </a:r>
            <a:r>
              <a:rPr lang="en-US" altLang="ko-KR" b="0" i="0">
                <a:solidFill>
                  <a:srgbClr val="1D1C1D"/>
                </a:solidFill>
                <a:effectLst/>
                <a:latin typeface="Slack-Lato"/>
              </a:rPr>
              <a:t>25000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2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433</Words>
  <Application>Microsoft Office PowerPoint</Application>
  <PresentationFormat>와이드스크린</PresentationFormat>
  <Paragraphs>27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Slack-Lato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 cheaeun</dc:creator>
  <cp:lastModifiedBy>im cheaeun</cp:lastModifiedBy>
  <cp:revision>6</cp:revision>
  <dcterms:created xsi:type="dcterms:W3CDTF">2020-07-16T06:45:55Z</dcterms:created>
  <dcterms:modified xsi:type="dcterms:W3CDTF">2020-07-16T07:08:43Z</dcterms:modified>
</cp:coreProperties>
</file>