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21"/>
  </p:notesMasterIdLst>
  <p:sldIdLst>
    <p:sldId id="392" r:id="rId2"/>
    <p:sldId id="393" r:id="rId3"/>
    <p:sldId id="385" r:id="rId4"/>
    <p:sldId id="435" r:id="rId5"/>
    <p:sldId id="436" r:id="rId6"/>
    <p:sldId id="443" r:id="rId7"/>
    <p:sldId id="438" r:id="rId8"/>
    <p:sldId id="460" r:id="rId9"/>
    <p:sldId id="450" r:id="rId10"/>
    <p:sldId id="451" r:id="rId11"/>
    <p:sldId id="461" r:id="rId12"/>
    <p:sldId id="452" r:id="rId13"/>
    <p:sldId id="453" r:id="rId14"/>
    <p:sldId id="462" r:id="rId15"/>
    <p:sldId id="455" r:id="rId16"/>
    <p:sldId id="456" r:id="rId17"/>
    <p:sldId id="463" r:id="rId18"/>
    <p:sldId id="458" r:id="rId19"/>
    <p:sldId id="459" r:id="rId20"/>
  </p:sldIdLst>
  <p:sldSz cx="9144000" cy="6858000" type="screen4x3"/>
  <p:notesSz cx="6858000" cy="9144000"/>
  <p:custShowLst>
    <p:custShow name="Custom Show 1" id="0">
      <p:sldLst/>
    </p:custShow>
  </p:custShow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1" hangingPunct="1">
      <a:defRPr sz="2400" kern="1200">
        <a:solidFill>
          <a:schemeClr val="tx1"/>
        </a:solidFill>
        <a:latin typeface="Arial" charset="0"/>
        <a:ea typeface="+mn-ea"/>
        <a:cs typeface="+mn-cs"/>
      </a:defRPr>
    </a:lvl6pPr>
    <a:lvl7pPr marL="2743200" algn="l" defTabSz="914400" rtl="0" eaLnBrk="1" latinLnBrk="1" hangingPunct="1">
      <a:defRPr sz="2400" kern="1200">
        <a:solidFill>
          <a:schemeClr val="tx1"/>
        </a:solidFill>
        <a:latin typeface="Arial" charset="0"/>
        <a:ea typeface="+mn-ea"/>
        <a:cs typeface="+mn-cs"/>
      </a:defRPr>
    </a:lvl7pPr>
    <a:lvl8pPr marL="3200400" algn="l" defTabSz="914400" rtl="0" eaLnBrk="1" latinLnBrk="1" hangingPunct="1">
      <a:defRPr sz="2400" kern="1200">
        <a:solidFill>
          <a:schemeClr val="tx1"/>
        </a:solidFill>
        <a:latin typeface="Arial" charset="0"/>
        <a:ea typeface="+mn-ea"/>
        <a:cs typeface="+mn-cs"/>
      </a:defRPr>
    </a:lvl8pPr>
    <a:lvl9pPr marL="3657600" algn="l" defTabSz="914400" rtl="0" eaLnBrk="1" latinLnBrk="1"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F0F10"/>
    <a:srgbClr val="FFB060"/>
    <a:srgbClr val="FF0000"/>
    <a:srgbClr val="A50021"/>
    <a:srgbClr val="FF6600"/>
    <a:srgbClr val="003399"/>
    <a:srgbClr val="0033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5" autoAdjust="0"/>
    <p:restoredTop sz="93955" autoAdjust="0"/>
  </p:normalViewPr>
  <p:slideViewPr>
    <p:cSldViewPr>
      <p:cViewPr varScale="1">
        <p:scale>
          <a:sx n="115" d="100"/>
          <a:sy n="115" d="100"/>
        </p:scale>
        <p:origin x="147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98" y="6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ko-KR" altLang="ko-KR"/>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ko-KR" altLang="ko-KR"/>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ko-KR" altLang="ko-KR"/>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굴림" charset="-127"/>
              </a:defRPr>
            </a:lvl1pPr>
          </a:lstStyle>
          <a:p>
            <a:pPr>
              <a:defRPr/>
            </a:pPr>
            <a:fld id="{FE7AA365-E628-4B8E-8B5E-98641CD38442}" type="slidenum">
              <a:rPr lang="en-US" altLang="ko-KR"/>
              <a:pPr>
                <a:defRPr/>
              </a:pPr>
              <a:t>‹#›</a:t>
            </a:fld>
            <a:endParaRPr lang="en-US" altLang="ko-KR"/>
          </a:p>
        </p:txBody>
      </p:sp>
    </p:spTree>
    <p:extLst>
      <p:ext uri="{BB962C8B-B14F-4D97-AF65-F5344CB8AC3E}">
        <p14:creationId xmlns:p14="http://schemas.microsoft.com/office/powerpoint/2010/main" val="1217908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FE7AA365-E628-4B8E-8B5E-98641CD38442}" type="slidenum">
              <a:rPr lang="en-US" altLang="ko-KR" smtClean="0"/>
              <a:pPr>
                <a:defRPr/>
              </a:pPr>
              <a:t>1</a:t>
            </a:fld>
            <a:endParaRPr lang="en-US" altLang="ko-KR"/>
          </a:p>
        </p:txBody>
      </p:sp>
    </p:spTree>
    <p:extLst>
      <p:ext uri="{BB962C8B-B14F-4D97-AF65-F5344CB8AC3E}">
        <p14:creationId xmlns:p14="http://schemas.microsoft.com/office/powerpoint/2010/main" val="147397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DFC77FA-97C7-4D75-BC65-7F990920F5CA}" type="slidenum">
              <a:rPr lang="ko-KR" altLang="en-US" smtClean="0"/>
              <a:t>2</a:t>
            </a:fld>
            <a:endParaRPr lang="ko-KR" altLang="en-US"/>
          </a:p>
        </p:txBody>
      </p:sp>
    </p:spTree>
    <p:extLst>
      <p:ext uri="{BB962C8B-B14F-4D97-AF65-F5344CB8AC3E}">
        <p14:creationId xmlns:p14="http://schemas.microsoft.com/office/powerpoint/2010/main" val="188822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Times New Roman" panose="02020603050405020304" pitchFamily="18" charset="0"/>
              </a:rPr>
              <a:t>Ensure that students understand the difference between the categorical imperative and the rule of change. Briefly, the difference is that the categorical imperative spans the entirety of the populace, whereas the rule of change applies to the decisions of one person over time. For example, the categorical imperative applies to an employee who tries to steal money from his employer. He shouldn</a:t>
            </a:r>
            <a:r>
              <a:rPr lang="en-US" altLang="ja-JP" dirty="0">
                <a:latin typeface="Times New Roman" panose="02020603050405020304" pitchFamily="18" charset="0"/>
              </a:rPr>
              <a:t>’t do this, because if all employees attempted to do so, the company would fail. The rule of change applied to the same situation might run as follows: although the employee’s stealing one dollar from the company would not lead to any true problem, repeatedly stealing one dollar, or stealing a lot of dollars, would be unacceptable and ultimately lead to the destruction of the company.</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33762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Times New Roman" panose="02020603050405020304" pitchFamily="18" charset="0"/>
              </a:rPr>
              <a:t>How does the </a:t>
            </a:r>
            <a:r>
              <a:rPr lang="ja-JP" altLang="en-US" dirty="0">
                <a:latin typeface="Times New Roman" panose="02020603050405020304" pitchFamily="18" charset="0"/>
              </a:rPr>
              <a:t>“</a:t>
            </a:r>
            <a:r>
              <a:rPr lang="en-US" altLang="ja-JP" dirty="0">
                <a:latin typeface="Times New Roman" panose="02020603050405020304" pitchFamily="18" charset="0"/>
              </a:rPr>
              <a:t>no free lunch</a:t>
            </a:r>
            <a:r>
              <a:rPr lang="ja-JP" altLang="en-US" dirty="0">
                <a:latin typeface="Times New Roman" panose="02020603050405020304" pitchFamily="18" charset="0"/>
              </a:rPr>
              <a:t>”</a:t>
            </a:r>
            <a:r>
              <a:rPr lang="en-US" altLang="ja-JP" dirty="0">
                <a:latin typeface="Times New Roman" panose="02020603050405020304" pitchFamily="18" charset="0"/>
              </a:rPr>
              <a:t> rule relate to copyrights, patents, and trademarks? (These concepts are discussed in later slides.)</a:t>
            </a:r>
          </a:p>
          <a:p>
            <a:endParaRPr lang="en-US" altLang="ja-JP" dirty="0">
              <a:latin typeface="Times New Roman" panose="02020603050405020304" pitchFamily="18" charset="0"/>
            </a:endParaRPr>
          </a:p>
          <a:p>
            <a:r>
              <a:rPr lang="en-US" altLang="en-US" dirty="0">
                <a:latin typeface="Times New Roman" panose="02020603050405020304" pitchFamily="18" charset="0"/>
              </a:rPr>
              <a:t>Explain that the appearance of unethical behavior is as harmful as actual unethical behavior at times, so adherence to these principles are critical. In an age of </a:t>
            </a:r>
            <a:r>
              <a:rPr lang="ja-JP" altLang="en-US" dirty="0">
                <a:latin typeface="Times New Roman" panose="02020603050405020304" pitchFamily="18" charset="0"/>
              </a:rPr>
              <a:t>“</a:t>
            </a:r>
            <a:r>
              <a:rPr lang="en-US" altLang="ja-JP" dirty="0">
                <a:latin typeface="Times New Roman" panose="02020603050405020304" pitchFamily="18" charset="0"/>
              </a:rPr>
              <a:t>open source software</a:t>
            </a:r>
            <a:r>
              <a:rPr lang="ja-JP" altLang="en-US" dirty="0">
                <a:latin typeface="Times New Roman" panose="02020603050405020304" pitchFamily="18" charset="0"/>
              </a:rPr>
              <a:t>”</a:t>
            </a:r>
            <a:r>
              <a:rPr lang="en-US" altLang="ja-JP" dirty="0">
                <a:latin typeface="Times New Roman" panose="02020603050405020304" pitchFamily="18" charset="0"/>
              </a:rPr>
              <a:t> how does the principle of </a:t>
            </a:r>
            <a:r>
              <a:rPr lang="ja-JP" altLang="en-US" dirty="0">
                <a:latin typeface="Times New Roman" panose="02020603050405020304" pitchFamily="18" charset="0"/>
              </a:rPr>
              <a:t>“</a:t>
            </a:r>
            <a:r>
              <a:rPr lang="en-US" altLang="ja-JP" dirty="0">
                <a:latin typeface="Times New Roman" panose="02020603050405020304" pitchFamily="18" charset="0"/>
              </a:rPr>
              <a:t>no free lunch</a:t>
            </a:r>
            <a:r>
              <a:rPr lang="ja-JP" altLang="en-US" dirty="0">
                <a:latin typeface="Times New Roman" panose="02020603050405020304" pitchFamily="18" charset="0"/>
              </a:rPr>
              <a:t>”</a:t>
            </a:r>
            <a:r>
              <a:rPr lang="en-US" altLang="ja-JP" dirty="0">
                <a:latin typeface="Times New Roman" panose="02020603050405020304" pitchFamily="18" charset="0"/>
              </a:rPr>
              <a:t> work out? Open source software is an example of an economic good which is licensed by the creator for distribution often without charge, or even attribution. In this case, there is a </a:t>
            </a:r>
            <a:r>
              <a:rPr lang="en-US" altLang="en-US" dirty="0">
                <a:latin typeface="Times New Roman" panose="02020603050405020304" pitchFamily="18" charset="0"/>
              </a:rPr>
              <a:t>“</a:t>
            </a:r>
            <a:r>
              <a:rPr lang="en-US" altLang="ja-JP" dirty="0">
                <a:latin typeface="Times New Roman" panose="02020603050405020304" pitchFamily="18" charset="0"/>
              </a:rPr>
              <a:t>free lunch.</a:t>
            </a:r>
            <a:r>
              <a:rPr lang="en-US" altLang="en-US" dirty="0">
                <a:latin typeface="Times New Roman" panose="02020603050405020304" pitchFamily="18" charset="0"/>
              </a:rPr>
              <a:t>”</a:t>
            </a:r>
            <a:r>
              <a:rPr lang="en-US" altLang="ja-JP" dirty="0">
                <a:latin typeface="Times New Roman" panose="02020603050405020304" pitchFamily="18" charset="0"/>
              </a:rPr>
              <a:t> But it occurs because the creators of the software consent to this arrangement.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07805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ko-KR" altLang="en-US" smtClean="0"/>
              <a:t>마스터 제목 스타일 편집</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en-US" dirty="0"/>
          </a:p>
        </p:txBody>
      </p:sp>
      <p:sp>
        <p:nvSpPr>
          <p:cNvPr id="4" name="Date Placeholder 3"/>
          <p:cNvSpPr>
            <a:spLocks noGrp="1"/>
          </p:cNvSpPr>
          <p:nvPr>
            <p:ph type="dt" sz="half" idx="10"/>
          </p:nvPr>
        </p:nvSpPr>
        <p:spPr/>
        <p:txBody>
          <a:bodyPr/>
          <a:lstStyle/>
          <a:p>
            <a:pPr>
              <a:defRPr/>
            </a:pPr>
            <a:fld id="{85992DCC-CADB-48F7-A141-9B0219274E76}" type="datetime1">
              <a:rPr lang="en-US" altLang="ko-KR" smtClean="0"/>
              <a:pPr>
                <a:defRPr/>
              </a:pPr>
              <a:t>5/22/2021</a:t>
            </a:fld>
            <a:endParaRPr lang="en-US" altLang="ko-KR"/>
          </a:p>
        </p:txBody>
      </p:sp>
      <p:sp>
        <p:nvSpPr>
          <p:cNvPr id="5" name="Footer Placeholder 4"/>
          <p:cNvSpPr>
            <a:spLocks noGrp="1"/>
          </p:cNvSpPr>
          <p:nvPr>
            <p:ph type="ftr" sz="quarter" idx="11"/>
          </p:nvPr>
        </p:nvSpPr>
        <p:spPr/>
        <p:txBody>
          <a:bodyPr/>
          <a:lstStyle/>
          <a:p>
            <a:pPr>
              <a:defRPr/>
            </a:pPr>
            <a:endParaRPr lang="en-US" altLang="ko-KR"/>
          </a:p>
        </p:txBody>
      </p:sp>
      <p:sp>
        <p:nvSpPr>
          <p:cNvPr id="6" name="Slide Number Placeholder 5"/>
          <p:cNvSpPr>
            <a:spLocks noGrp="1"/>
          </p:cNvSpPr>
          <p:nvPr>
            <p:ph type="sldNum" sz="quarter" idx="12"/>
          </p:nvPr>
        </p:nvSpPr>
        <p:spPr/>
        <p:txBody>
          <a:bodyPr/>
          <a:lstStyle/>
          <a:p>
            <a:pPr>
              <a:defRPr/>
            </a:pPr>
            <a:fld id="{A88F7344-B703-4607-BF25-193B3430237E}" type="slidenum">
              <a:rPr lang="en-US" altLang="ko-KR" smtClean="0"/>
              <a:pPr>
                <a:defRPr/>
              </a:pPr>
              <a:t>‹#›</a:t>
            </a:fld>
            <a:endParaRPr lang="en-US" altLang="ko-K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p:txBody>
          <a:bodyPr/>
          <a:lstStyle/>
          <a:p>
            <a:pPr>
              <a:defRPr/>
            </a:pPr>
            <a:fld id="{C3DAAA52-F663-4CDF-8542-555A11957C3D}" type="datetime1">
              <a:rPr lang="en-US" altLang="ko-KR" smtClean="0"/>
              <a:pPr>
                <a:defRPr/>
              </a:pPr>
              <a:t>5/22/2021</a:t>
            </a:fld>
            <a:endParaRPr lang="en-US" altLang="ko-KR"/>
          </a:p>
        </p:txBody>
      </p:sp>
      <p:sp>
        <p:nvSpPr>
          <p:cNvPr id="5" name="Footer Placeholder 4"/>
          <p:cNvSpPr>
            <a:spLocks noGrp="1"/>
          </p:cNvSpPr>
          <p:nvPr>
            <p:ph type="ftr" sz="quarter" idx="11"/>
          </p:nvPr>
        </p:nvSpPr>
        <p:spPr/>
        <p:txBody>
          <a:bodyPr/>
          <a:lstStyle/>
          <a:p>
            <a:pPr>
              <a:defRPr/>
            </a:pPr>
            <a:endParaRPr lang="en-US" altLang="ko-KR"/>
          </a:p>
        </p:txBody>
      </p:sp>
      <p:sp>
        <p:nvSpPr>
          <p:cNvPr id="6" name="Slide Number Placeholder 5"/>
          <p:cNvSpPr>
            <a:spLocks noGrp="1"/>
          </p:cNvSpPr>
          <p:nvPr>
            <p:ph type="sldNum" sz="quarter" idx="12"/>
          </p:nvPr>
        </p:nvSpPr>
        <p:spPr/>
        <p:txBody>
          <a:bodyPr/>
          <a:lstStyle/>
          <a:p>
            <a:pPr>
              <a:defRPr/>
            </a:pPr>
            <a:fld id="{2E4C3272-19C0-4241-843D-EDFDAD7C93D3}" type="slidenum">
              <a:rPr lang="en-US" altLang="ko-KR" smtClean="0"/>
              <a:pPr>
                <a:defRPr/>
              </a:pPr>
              <a:t>‹#›</a:t>
            </a:fld>
            <a:endParaRPr lang="en-US" altLang="ko-K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pPr>
              <a:defRPr/>
            </a:pPr>
            <a:fld id="{C0EDC59A-A9CB-4490-8A1F-92BC530C4CAE}" type="datetime1">
              <a:rPr lang="en-US" altLang="ko-KR" smtClean="0"/>
              <a:pPr>
                <a:defRPr/>
              </a:pPr>
              <a:t>5/22/2021</a:t>
            </a:fld>
            <a:endParaRPr lang="en-US" altLang="ko-KR"/>
          </a:p>
        </p:txBody>
      </p:sp>
      <p:sp>
        <p:nvSpPr>
          <p:cNvPr id="5" name="Footer Placeholder 4"/>
          <p:cNvSpPr>
            <a:spLocks noGrp="1"/>
          </p:cNvSpPr>
          <p:nvPr>
            <p:ph type="ftr" sz="quarter" idx="11"/>
          </p:nvPr>
        </p:nvSpPr>
        <p:spPr/>
        <p:txBody>
          <a:bodyPr/>
          <a:lstStyle/>
          <a:p>
            <a:pPr>
              <a:defRPr/>
            </a:pPr>
            <a:endParaRPr lang="en-US" altLang="ko-KR"/>
          </a:p>
        </p:txBody>
      </p:sp>
      <p:sp>
        <p:nvSpPr>
          <p:cNvPr id="6" name="Slide Number Placeholder 5"/>
          <p:cNvSpPr>
            <a:spLocks noGrp="1"/>
          </p:cNvSpPr>
          <p:nvPr>
            <p:ph type="sldNum" sz="quarter" idx="12"/>
          </p:nvPr>
        </p:nvSpPr>
        <p:spPr/>
        <p:txBody>
          <a:bodyPr/>
          <a:lstStyle/>
          <a:p>
            <a:pPr>
              <a:defRPr/>
            </a:pPr>
            <a:fld id="{2C7A2EBD-8BCA-493D-867B-1A7A75A6D12F}" type="slidenum">
              <a:rPr lang="en-US" altLang="ko-KR" smtClean="0"/>
              <a:pPr>
                <a:defRPr/>
              </a:pPr>
              <a:t>‹#›</a:t>
            </a:fld>
            <a:endParaRPr lang="en-US" altLang="ko-K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155441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p:txBody>
          <a:bodyPr/>
          <a:lstStyle/>
          <a:p>
            <a:pPr>
              <a:defRPr/>
            </a:pPr>
            <a:fld id="{487F360B-6F00-4C4B-B324-A3F2CCE98CFA}" type="datetime1">
              <a:rPr lang="en-US" altLang="ko-KR" smtClean="0"/>
              <a:pPr>
                <a:defRPr/>
              </a:pPr>
              <a:t>5/22/2021</a:t>
            </a:fld>
            <a:endParaRPr lang="en-US" altLang="ko-KR"/>
          </a:p>
        </p:txBody>
      </p:sp>
      <p:sp>
        <p:nvSpPr>
          <p:cNvPr id="5" name="Footer Placeholder 4"/>
          <p:cNvSpPr>
            <a:spLocks noGrp="1"/>
          </p:cNvSpPr>
          <p:nvPr>
            <p:ph type="ftr" sz="quarter" idx="11"/>
          </p:nvPr>
        </p:nvSpPr>
        <p:spPr/>
        <p:txBody>
          <a:bodyPr/>
          <a:lstStyle/>
          <a:p>
            <a:pPr>
              <a:defRPr/>
            </a:pPr>
            <a:endParaRPr lang="en-US" altLang="ko-KR"/>
          </a:p>
        </p:txBody>
      </p:sp>
      <p:sp>
        <p:nvSpPr>
          <p:cNvPr id="6" name="Slide Number Placeholder 5"/>
          <p:cNvSpPr>
            <a:spLocks noGrp="1"/>
          </p:cNvSpPr>
          <p:nvPr>
            <p:ph type="sldNum" sz="quarter" idx="12"/>
          </p:nvPr>
        </p:nvSpPr>
        <p:spPr/>
        <p:txBody>
          <a:bodyPr/>
          <a:lstStyle/>
          <a:p>
            <a:pPr>
              <a:defRPr/>
            </a:pPr>
            <a:fld id="{1BCE849F-3BE6-43DA-8553-9E430ED79340}" type="slidenum">
              <a:rPr lang="en-US" altLang="ko-KR" smtClean="0"/>
              <a:pPr>
                <a:defRPr/>
              </a:pPr>
              <a:t>‹#›</a:t>
            </a:fld>
            <a:endParaRPr lang="en-US" altLang="ko-K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pPr>
              <a:defRPr/>
            </a:pPr>
            <a:fld id="{A4E355BA-58AA-48B5-94DE-550EC7BBAE3F}" type="datetime1">
              <a:rPr lang="en-US" altLang="ko-KR" smtClean="0"/>
              <a:pPr>
                <a:defRPr/>
              </a:pPr>
              <a:t>5/22/2021</a:t>
            </a:fld>
            <a:endParaRPr lang="en-US" altLang="ko-KR"/>
          </a:p>
        </p:txBody>
      </p:sp>
      <p:sp>
        <p:nvSpPr>
          <p:cNvPr id="5" name="Footer Placeholder 4"/>
          <p:cNvSpPr>
            <a:spLocks noGrp="1"/>
          </p:cNvSpPr>
          <p:nvPr>
            <p:ph type="ftr" sz="quarter" idx="11"/>
          </p:nvPr>
        </p:nvSpPr>
        <p:spPr/>
        <p:txBody>
          <a:bodyPr/>
          <a:lstStyle/>
          <a:p>
            <a:pPr>
              <a:defRPr/>
            </a:pPr>
            <a:endParaRPr lang="en-US" altLang="ko-KR"/>
          </a:p>
        </p:txBody>
      </p:sp>
      <p:sp>
        <p:nvSpPr>
          <p:cNvPr id="6" name="Slide Number Placeholder 5"/>
          <p:cNvSpPr>
            <a:spLocks noGrp="1"/>
          </p:cNvSpPr>
          <p:nvPr>
            <p:ph type="sldNum" sz="quarter" idx="12"/>
          </p:nvPr>
        </p:nvSpPr>
        <p:spPr/>
        <p:txBody>
          <a:bodyPr/>
          <a:lstStyle/>
          <a:p>
            <a:pPr>
              <a:defRPr/>
            </a:pPr>
            <a:fld id="{AE0A75B6-5ECE-4665-BF7A-8E3F876C767A}" type="slidenum">
              <a:rPr lang="en-US" altLang="ko-KR" smtClean="0"/>
              <a:pPr>
                <a:defRPr/>
              </a:pPr>
              <a:t>‹#›</a:t>
            </a:fld>
            <a:endParaRPr lang="en-US" altLang="ko-K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pPr>
              <a:defRPr/>
            </a:pPr>
            <a:fld id="{F140C14E-374F-47DA-8C75-8F738DB57758}" type="datetime1">
              <a:rPr lang="en-US" altLang="ko-KR" smtClean="0"/>
              <a:pPr>
                <a:defRPr/>
              </a:pPr>
              <a:t>5/22/2021</a:t>
            </a:fld>
            <a:endParaRPr lang="en-US" altLang="ko-KR"/>
          </a:p>
        </p:txBody>
      </p:sp>
      <p:sp>
        <p:nvSpPr>
          <p:cNvPr id="6" name="Footer Placeholder 5"/>
          <p:cNvSpPr>
            <a:spLocks noGrp="1"/>
          </p:cNvSpPr>
          <p:nvPr>
            <p:ph type="ftr" sz="quarter" idx="11"/>
          </p:nvPr>
        </p:nvSpPr>
        <p:spPr/>
        <p:txBody>
          <a:bodyPr/>
          <a:lstStyle/>
          <a:p>
            <a:pPr>
              <a:defRPr/>
            </a:pPr>
            <a:endParaRPr lang="en-US" altLang="ko-KR"/>
          </a:p>
        </p:txBody>
      </p:sp>
      <p:sp>
        <p:nvSpPr>
          <p:cNvPr id="7" name="Slide Number Placeholder 6"/>
          <p:cNvSpPr>
            <a:spLocks noGrp="1"/>
          </p:cNvSpPr>
          <p:nvPr>
            <p:ph type="sldNum" sz="quarter" idx="12"/>
          </p:nvPr>
        </p:nvSpPr>
        <p:spPr/>
        <p:txBody>
          <a:bodyPr/>
          <a:lstStyle/>
          <a:p>
            <a:pPr>
              <a:defRPr/>
            </a:pPr>
            <a:fld id="{907C7700-DE83-44EF-8EA5-AB7BDC5D2B3E}" type="slidenum">
              <a:rPr lang="en-US" altLang="ko-KR" smtClean="0"/>
              <a:pPr>
                <a:defRPr/>
              </a:pPr>
              <a:t>‹#›</a:t>
            </a:fld>
            <a:endParaRPr lang="en-US" altLang="ko-K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pPr>
              <a:defRPr/>
            </a:pPr>
            <a:fld id="{9713E082-C693-4346-BE4B-EE4D3D4DA245}" type="datetime1">
              <a:rPr lang="en-US" altLang="ko-KR" smtClean="0"/>
              <a:pPr>
                <a:defRPr/>
              </a:pPr>
              <a:t>5/22/2021</a:t>
            </a:fld>
            <a:endParaRPr lang="en-US" altLang="ko-KR"/>
          </a:p>
        </p:txBody>
      </p:sp>
      <p:sp>
        <p:nvSpPr>
          <p:cNvPr id="8" name="Footer Placeholder 7"/>
          <p:cNvSpPr>
            <a:spLocks noGrp="1"/>
          </p:cNvSpPr>
          <p:nvPr>
            <p:ph type="ftr" sz="quarter" idx="11"/>
          </p:nvPr>
        </p:nvSpPr>
        <p:spPr/>
        <p:txBody>
          <a:bodyPr/>
          <a:lstStyle/>
          <a:p>
            <a:pPr>
              <a:defRPr/>
            </a:pPr>
            <a:endParaRPr lang="en-US" altLang="ko-KR"/>
          </a:p>
        </p:txBody>
      </p:sp>
      <p:sp>
        <p:nvSpPr>
          <p:cNvPr id="9" name="Slide Number Placeholder 8"/>
          <p:cNvSpPr>
            <a:spLocks noGrp="1"/>
          </p:cNvSpPr>
          <p:nvPr>
            <p:ph type="sldNum" sz="quarter" idx="12"/>
          </p:nvPr>
        </p:nvSpPr>
        <p:spPr/>
        <p:txBody>
          <a:bodyPr/>
          <a:lstStyle/>
          <a:p>
            <a:pPr>
              <a:defRPr/>
            </a:pPr>
            <a:fld id="{EC2017E0-CA25-4EEE-A067-091568EA0E64}" type="slidenum">
              <a:rPr lang="en-US" altLang="ko-KR" smtClean="0"/>
              <a:pPr>
                <a:defRPr/>
              </a:pPr>
              <a:t>‹#›</a:t>
            </a:fld>
            <a:endParaRPr lang="en-US" altLang="ko-K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Date Placeholder 2"/>
          <p:cNvSpPr>
            <a:spLocks noGrp="1"/>
          </p:cNvSpPr>
          <p:nvPr>
            <p:ph type="dt" sz="half" idx="10"/>
          </p:nvPr>
        </p:nvSpPr>
        <p:spPr/>
        <p:txBody>
          <a:bodyPr/>
          <a:lstStyle/>
          <a:p>
            <a:pPr>
              <a:defRPr/>
            </a:pPr>
            <a:fld id="{F07C3CA9-9E5A-459C-BA06-126B1AB33AC1}" type="datetime1">
              <a:rPr lang="en-US" altLang="ko-KR" smtClean="0"/>
              <a:pPr>
                <a:defRPr/>
              </a:pPr>
              <a:t>5/22/2021</a:t>
            </a:fld>
            <a:endParaRPr lang="en-US" altLang="ko-KR"/>
          </a:p>
        </p:txBody>
      </p:sp>
      <p:sp>
        <p:nvSpPr>
          <p:cNvPr id="4" name="Footer Placeholder 3"/>
          <p:cNvSpPr>
            <a:spLocks noGrp="1"/>
          </p:cNvSpPr>
          <p:nvPr>
            <p:ph type="ftr" sz="quarter" idx="11"/>
          </p:nvPr>
        </p:nvSpPr>
        <p:spPr/>
        <p:txBody>
          <a:bodyPr/>
          <a:lstStyle/>
          <a:p>
            <a:pPr>
              <a:defRPr/>
            </a:pPr>
            <a:endParaRPr lang="en-US" altLang="ko-KR"/>
          </a:p>
        </p:txBody>
      </p:sp>
      <p:sp>
        <p:nvSpPr>
          <p:cNvPr id="5" name="Slide Number Placeholder 4"/>
          <p:cNvSpPr>
            <a:spLocks noGrp="1"/>
          </p:cNvSpPr>
          <p:nvPr>
            <p:ph type="sldNum" sz="quarter" idx="12"/>
          </p:nvPr>
        </p:nvSpPr>
        <p:spPr/>
        <p:txBody>
          <a:bodyPr/>
          <a:lstStyle/>
          <a:p>
            <a:pPr>
              <a:defRPr/>
            </a:pPr>
            <a:fld id="{A3E54063-AA8F-42B2-9B36-102C615FD287}" type="slidenum">
              <a:rPr lang="en-US" altLang="ko-KR" smtClean="0"/>
              <a:pPr>
                <a:defRPr/>
              </a:pPr>
              <a:t>‹#›</a:t>
            </a:fld>
            <a:endParaRPr lang="en-US" altLang="ko-K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A878167-C53C-4FF9-A643-89A6086C694F}" type="datetime1">
              <a:rPr lang="en-US" altLang="ko-KR" smtClean="0"/>
              <a:pPr>
                <a:defRPr/>
              </a:pPr>
              <a:t>5/22/2021</a:t>
            </a:fld>
            <a:endParaRPr lang="en-US" altLang="ko-KR"/>
          </a:p>
        </p:txBody>
      </p:sp>
      <p:sp>
        <p:nvSpPr>
          <p:cNvPr id="3" name="Footer Placeholder 2"/>
          <p:cNvSpPr>
            <a:spLocks noGrp="1"/>
          </p:cNvSpPr>
          <p:nvPr>
            <p:ph type="ftr" sz="quarter" idx="11"/>
          </p:nvPr>
        </p:nvSpPr>
        <p:spPr/>
        <p:txBody>
          <a:bodyPr/>
          <a:lstStyle/>
          <a:p>
            <a:pPr>
              <a:defRPr/>
            </a:pPr>
            <a:endParaRPr lang="en-US" altLang="ko-KR"/>
          </a:p>
        </p:txBody>
      </p:sp>
      <p:sp>
        <p:nvSpPr>
          <p:cNvPr id="4" name="Slide Number Placeholder 3"/>
          <p:cNvSpPr>
            <a:spLocks noGrp="1"/>
          </p:cNvSpPr>
          <p:nvPr>
            <p:ph type="sldNum" sz="quarter" idx="12"/>
          </p:nvPr>
        </p:nvSpPr>
        <p:spPr/>
        <p:txBody>
          <a:bodyPr/>
          <a:lstStyle/>
          <a:p>
            <a:pPr>
              <a:defRPr/>
            </a:pPr>
            <a:fld id="{6269149B-5A98-426E-BBA5-24C39D06B7DE}" type="slidenum">
              <a:rPr lang="en-US" altLang="ko-KR" smtClean="0"/>
              <a:pPr>
                <a:defRPr/>
              </a:pPr>
              <a:t>‹#›</a:t>
            </a:fld>
            <a:endParaRPr lang="en-US" altLang="ko-K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ko-KR" altLang="en-US" smtClean="0"/>
              <a:t>마스터 제목 스타일 편집</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pPr>
              <a:defRPr/>
            </a:pPr>
            <a:fld id="{9AA373A4-4A7C-4795-9FA7-1236B65B912B}" type="datetime1">
              <a:rPr lang="en-US" altLang="ko-KR" smtClean="0"/>
              <a:pPr>
                <a:defRPr/>
              </a:pPr>
              <a:t>5/22/2021</a:t>
            </a:fld>
            <a:endParaRPr lang="en-US" altLang="ko-KR"/>
          </a:p>
        </p:txBody>
      </p:sp>
      <p:sp>
        <p:nvSpPr>
          <p:cNvPr id="6" name="Footer Placeholder 5"/>
          <p:cNvSpPr>
            <a:spLocks noGrp="1"/>
          </p:cNvSpPr>
          <p:nvPr>
            <p:ph type="ftr" sz="quarter" idx="11"/>
          </p:nvPr>
        </p:nvSpPr>
        <p:spPr/>
        <p:txBody>
          <a:bodyPr/>
          <a:lstStyle/>
          <a:p>
            <a:pPr>
              <a:defRPr/>
            </a:pPr>
            <a:endParaRPr lang="en-US" altLang="ko-KR"/>
          </a:p>
        </p:txBody>
      </p:sp>
      <p:sp>
        <p:nvSpPr>
          <p:cNvPr id="7" name="Slide Number Placeholder 6"/>
          <p:cNvSpPr>
            <a:spLocks noGrp="1"/>
          </p:cNvSpPr>
          <p:nvPr>
            <p:ph type="sldNum" sz="quarter" idx="12"/>
          </p:nvPr>
        </p:nvSpPr>
        <p:spPr/>
        <p:txBody>
          <a:bodyPr/>
          <a:lstStyle/>
          <a:p>
            <a:pPr>
              <a:defRPr/>
            </a:pPr>
            <a:fld id="{8C5686D3-0A15-4D3A-8957-A5BCF57F81F0}" type="slidenum">
              <a:rPr lang="en-US" altLang="ko-KR" smtClean="0"/>
              <a:pPr>
                <a:defRPr/>
              </a:pPr>
              <a:t>‹#›</a:t>
            </a:fld>
            <a:endParaRPr lang="en-US" altLang="ko-K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ko-KR" altLang="en-US" smtClean="0"/>
              <a:t>마스터 제목 스타일 편집</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pPr>
              <a:defRPr/>
            </a:pPr>
            <a:fld id="{D09CBBFE-DA0E-42D3-B201-E58AA24A0243}" type="datetime1">
              <a:rPr lang="en-US" altLang="ko-KR" smtClean="0"/>
              <a:pPr>
                <a:defRPr/>
              </a:pPr>
              <a:t>5/22/2021</a:t>
            </a:fld>
            <a:endParaRPr lang="en-US" altLang="ko-KR"/>
          </a:p>
        </p:txBody>
      </p:sp>
      <p:sp>
        <p:nvSpPr>
          <p:cNvPr id="6" name="Footer Placeholder 5"/>
          <p:cNvSpPr>
            <a:spLocks noGrp="1"/>
          </p:cNvSpPr>
          <p:nvPr>
            <p:ph type="ftr" sz="quarter" idx="11"/>
          </p:nvPr>
        </p:nvSpPr>
        <p:spPr/>
        <p:txBody>
          <a:bodyPr/>
          <a:lstStyle/>
          <a:p>
            <a:pPr>
              <a:defRPr/>
            </a:pPr>
            <a:endParaRPr lang="en-US" altLang="ko-KR"/>
          </a:p>
        </p:txBody>
      </p:sp>
      <p:sp>
        <p:nvSpPr>
          <p:cNvPr id="7" name="Slide Number Placeholder 6"/>
          <p:cNvSpPr>
            <a:spLocks noGrp="1"/>
          </p:cNvSpPr>
          <p:nvPr>
            <p:ph type="sldNum" sz="quarter" idx="12"/>
          </p:nvPr>
        </p:nvSpPr>
        <p:spPr/>
        <p:txBody>
          <a:bodyPr/>
          <a:lstStyle/>
          <a:p>
            <a:pPr>
              <a:defRPr/>
            </a:pPr>
            <a:fld id="{DB7BB9F7-9D97-45F3-B1ED-E1C084765249}" type="slidenum">
              <a:rPr lang="en-US" altLang="ko-KR" smtClean="0"/>
              <a:pPr>
                <a:defRPr/>
              </a:pPr>
              <a:t>‹#›</a:t>
            </a:fld>
            <a:endParaRPr lang="en-US" altLang="ko-K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3BBFEF44-3A46-4A96-8177-7AFE7AF53F2F}" type="datetimeFigureOut">
              <a:rPr lang="en-US" smtClean="0"/>
              <a:pPr>
                <a:defRPr/>
              </a:pPr>
              <a:t>5/22/2021</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6FD07E23-7377-4B15-AA0B-ABE466A1CA59}" type="slidenum">
              <a:rPr lang="en-US" altLang="ko-KR" smtClean="0"/>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ransition>
    <p:fade thruBlk="1"/>
  </p:transition>
  <p:timing>
    <p:tnLst>
      <p:par>
        <p:cTn id="1" dur="indefinite" restart="never" nodeType="tmRoot"/>
      </p:par>
    </p:tnLst>
  </p:timing>
  <p:txStyles>
    <p:titleStyle>
      <a:lvl1pPr algn="l" defTabSz="914400" rtl="0" eaLnBrk="1" latinLnBrk="1"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1"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1"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1"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1"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1"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1"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1"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1"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1"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digitaltrends.com/android/publisher-greed-little-girl-amasses-1400-iphone-bill-playing-smurfs-village/" TargetMode="Externa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CrK25yF0DtQ" TargetMode="External"/><Relationship Id="rId2" Type="http://schemas.openxmlformats.org/officeDocument/2006/relationships/hyperlink" Target="https://youtu.be/txBR6et5CXU" TargetMode="External"/><Relationship Id="rId1" Type="http://schemas.openxmlformats.org/officeDocument/2006/relationships/slideLayout" Target="../slideLayouts/slideLayout1.xml"/><Relationship Id="rId4" Type="http://schemas.openxmlformats.org/officeDocument/2006/relationships/hyperlink" Target="https://youtu.be/hxz7PYlFvd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74Sj92M6Xq4" TargetMode="External"/><Relationship Id="rId2" Type="http://schemas.openxmlformats.org/officeDocument/2006/relationships/hyperlink" Target="https://youtu.be/GDwKRvmUSyw" TargetMode="External"/><Relationship Id="rId1" Type="http://schemas.openxmlformats.org/officeDocument/2006/relationships/slideLayout" Target="../slideLayouts/slideLayout2.xml"/><Relationship Id="rId4" Type="http://schemas.openxmlformats.org/officeDocument/2006/relationships/hyperlink" Target="https://youtu.be/f5iIQiZ5zh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z-fxfuWhff0" TargetMode="External"/><Relationship Id="rId2" Type="http://schemas.openxmlformats.org/officeDocument/2006/relationships/hyperlink" Target="https://www.wsj.com/video/meet-the-man-who-has-spent-70000-playing-a-mobile-game/26634AF5-7C56-4D50-88B6-BF1AF0474346.html"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9. </a:t>
            </a:r>
            <a:r>
              <a:rPr lang="en-US" altLang="ko-KR" sz="4800" dirty="0" smtClean="0"/>
              <a:t>IT</a:t>
            </a:r>
            <a:r>
              <a:rPr lang="ko-KR" altLang="en-US" sz="4800" dirty="0" smtClean="0"/>
              <a:t> </a:t>
            </a:r>
            <a:r>
              <a:rPr lang="en-US" altLang="ko-KR" sz="4800" dirty="0" smtClean="0"/>
              <a:t>and ethics </a:t>
            </a:r>
            <a:endParaRPr lang="ko-KR" altLang="en-US" dirty="0"/>
          </a:p>
        </p:txBody>
      </p:sp>
      <p:sp>
        <p:nvSpPr>
          <p:cNvPr id="4" name="부제목 2"/>
          <p:cNvSpPr txBox="1">
            <a:spLocks/>
          </p:cNvSpPr>
          <p:nvPr/>
        </p:nvSpPr>
        <p:spPr>
          <a:xfrm>
            <a:off x="685800" y="3573016"/>
            <a:ext cx="6400800" cy="1752600"/>
          </a:xfrm>
          <a:prstGeom prst="rect">
            <a:avLst/>
          </a:prstGeom>
        </p:spPr>
        <p:txBody>
          <a:bodyPr vert="horz" lIns="91440" tIns="45720" rIns="91440" bIns="45720" rtlCol="0">
            <a:noAutofit/>
          </a:bodyPr>
          <a:lstStyle>
            <a:lvl1pPr marL="0" indent="0" algn="l" defTabSz="914400" rtl="0" eaLnBrk="1" latinLnBrk="1"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1"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1"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1"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1"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1"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1"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1"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1"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altLang="ko-KR" sz="1600" dirty="0" smtClean="0"/>
              <a:t>Do the right thing vs. Do things right</a:t>
            </a:r>
          </a:p>
          <a:p>
            <a:pPr marL="342900" indent="-342900">
              <a:buFont typeface="Arial" panose="020B0604020202020204" pitchFamily="34" charset="0"/>
              <a:buChar char="•"/>
            </a:pPr>
            <a:r>
              <a:rPr lang="en-US" altLang="ko-KR" sz="1600" dirty="0" smtClean="0"/>
              <a:t>What are Ethical Principles?</a:t>
            </a:r>
          </a:p>
          <a:p>
            <a:pPr marL="342900" indent="-342900">
              <a:buFont typeface="Arial" panose="020B0604020202020204" pitchFamily="34" charset="0"/>
              <a:buChar char="•"/>
            </a:pPr>
            <a:r>
              <a:rPr lang="en-US" altLang="ko-KR" sz="1600" dirty="0" smtClean="0"/>
              <a:t>How to Analyze IT Ethics? </a:t>
            </a:r>
          </a:p>
          <a:p>
            <a:pPr marL="342900" indent="-342900">
              <a:buFont typeface="Arial" panose="020B0604020202020204" pitchFamily="34" charset="0"/>
              <a:buChar char="•"/>
            </a:pPr>
            <a:r>
              <a:rPr lang="en-US" altLang="ko-KR" sz="1600" dirty="0" smtClean="0"/>
              <a:t>Explain Network Neutrality.</a:t>
            </a:r>
          </a:p>
          <a:p>
            <a:pPr marL="342900" indent="-342900">
              <a:buFont typeface="Arial" panose="020B0604020202020204" pitchFamily="34" charset="0"/>
              <a:buChar char="•"/>
            </a:pPr>
            <a:r>
              <a:rPr lang="en-US" altLang="ko-KR" sz="1600" dirty="0" smtClean="0"/>
              <a:t>Ethics Analysis of Blocking HTTPS</a:t>
            </a:r>
          </a:p>
          <a:p>
            <a:endParaRPr lang="en-US" altLang="ko-KR" sz="1400" dirty="0" smtClean="0"/>
          </a:p>
          <a:p>
            <a:r>
              <a:rPr lang="en-US" altLang="ko-KR" sz="1400" dirty="0" err="1" smtClean="0"/>
              <a:t>Taeha</a:t>
            </a:r>
            <a:r>
              <a:rPr lang="en-US" altLang="ko-KR" sz="1400" dirty="0" smtClean="0"/>
              <a:t> Kim, Professor in CAU Business School</a:t>
            </a:r>
          </a:p>
          <a:p>
            <a:endParaRPr lang="en-US" altLang="ko-KR" sz="1400" dirty="0" smtClean="0"/>
          </a:p>
          <a:p>
            <a:r>
              <a:rPr lang="en-US" altLang="ko-KR" sz="1400" dirty="0" smtClean="0"/>
              <a:t>Smart Business, </a:t>
            </a:r>
            <a:r>
              <a:rPr lang="en-US" altLang="ko-KR" sz="1400" dirty="0" smtClean="0"/>
              <a:t>Spring 2021</a:t>
            </a:r>
            <a:endParaRPr lang="ko-KR" altLang="en-US" sz="1400" dirty="0"/>
          </a:p>
        </p:txBody>
      </p:sp>
    </p:spTree>
    <p:extLst>
      <p:ext uri="{BB962C8B-B14F-4D97-AF65-F5344CB8AC3E}">
        <p14:creationId xmlns:p14="http://schemas.microsoft.com/office/powerpoint/2010/main" val="586104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762000"/>
            <a:ext cx="8229600" cy="1097279"/>
          </a:xfrm>
        </p:spPr>
        <p:txBody>
          <a:bodyPr>
            <a:normAutofit fontScale="90000"/>
          </a:bodyPr>
          <a:lstStyle/>
          <a:p>
            <a:r>
              <a:rPr lang="en-US" altLang="ko-KR" dirty="0" smtClean="0"/>
              <a:t>If your child spent 1400 dollars for Smartphone game in an hour? </a:t>
            </a:r>
            <a:endParaRPr lang="ko-KR" altLang="en-US" dirty="0"/>
          </a:p>
        </p:txBody>
      </p:sp>
      <p:sp>
        <p:nvSpPr>
          <p:cNvPr id="3" name="텍스트 개체 틀 2"/>
          <p:cNvSpPr>
            <a:spLocks noGrp="1"/>
          </p:cNvSpPr>
          <p:nvPr>
            <p:ph type="body" idx="1"/>
          </p:nvPr>
        </p:nvSpPr>
        <p:spPr>
          <a:xfrm>
            <a:off x="457200" y="1859279"/>
            <a:ext cx="4191000" cy="2590800"/>
          </a:xfrm>
        </p:spPr>
        <p:txBody>
          <a:bodyPr/>
          <a:lstStyle/>
          <a:p>
            <a:r>
              <a:rPr lang="en-US" altLang="ko-KR" dirty="0">
                <a:hlinkClick r:id="rId2"/>
              </a:rPr>
              <a:t>https://www.digitaltrends.com/android/publisher-greed-little-girl-amasses-1400-iphone-bill-playing-smurfs-village/</a:t>
            </a:r>
            <a:endParaRPr lang="ko-KR" altLang="en-US" dirty="0"/>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743200"/>
            <a:ext cx="5591175" cy="3986053"/>
          </a:xfrm>
          <a:prstGeom prst="rect">
            <a:avLst/>
          </a:prstGeom>
        </p:spPr>
      </p:pic>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86" y="3106418"/>
            <a:ext cx="3185683" cy="2425700"/>
          </a:xfrm>
          <a:prstGeom prst="rect">
            <a:avLst/>
          </a:prstGeom>
        </p:spPr>
      </p:pic>
    </p:spTree>
    <p:extLst>
      <p:ext uri="{BB962C8B-B14F-4D97-AF65-F5344CB8AC3E}">
        <p14:creationId xmlns:p14="http://schemas.microsoft.com/office/powerpoint/2010/main" val="2062394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IT Ethics Analysis</a:t>
            </a:r>
            <a:endParaRPr lang="ko-KR" altLang="en-US" dirty="0"/>
          </a:p>
        </p:txBody>
      </p:sp>
      <p:sp>
        <p:nvSpPr>
          <p:cNvPr id="3" name="텍스트 개체 틀 2"/>
          <p:cNvSpPr>
            <a:spLocks noGrp="1"/>
          </p:cNvSpPr>
          <p:nvPr>
            <p:ph type="body" idx="1"/>
          </p:nvPr>
        </p:nvSpPr>
        <p:spPr/>
        <p:txBody>
          <a:bodyPr/>
          <a:lstStyle/>
          <a:p>
            <a:r>
              <a:rPr lang="en-US" altLang="ko-KR" dirty="0" smtClean="0"/>
              <a:t>Who are Stakeholders?</a:t>
            </a:r>
          </a:p>
          <a:p>
            <a:endParaRPr lang="en-US" altLang="ko-KR" dirty="0"/>
          </a:p>
          <a:p>
            <a:r>
              <a:rPr lang="en-US" altLang="ko-KR" dirty="0" smtClean="0"/>
              <a:t>Try to find Applicable Ethical Principle(s)</a:t>
            </a:r>
          </a:p>
          <a:p>
            <a:endParaRPr lang="en-US" altLang="ko-KR" dirty="0" smtClean="0"/>
          </a:p>
          <a:p>
            <a:r>
              <a:rPr lang="en-US" altLang="ko-KR" dirty="0" smtClean="0"/>
              <a:t>What is the Ethical Dilemma (conflict of interests)?</a:t>
            </a:r>
            <a:endParaRPr lang="en-US" altLang="ko-KR" dirty="0"/>
          </a:p>
          <a:p>
            <a:endParaRPr lang="en-US" altLang="ko-KR" dirty="0" smtClean="0"/>
          </a:p>
          <a:p>
            <a:r>
              <a:rPr lang="en-US" altLang="ko-KR" dirty="0" smtClean="0"/>
              <a:t>Role of IT in this problem</a:t>
            </a:r>
            <a:endParaRPr lang="en-US" altLang="ko-KR" dirty="0"/>
          </a:p>
          <a:p>
            <a:endParaRPr lang="ko-KR" altLang="en-US" dirty="0"/>
          </a:p>
        </p:txBody>
      </p:sp>
    </p:spTree>
    <p:extLst>
      <p:ext uri="{BB962C8B-B14F-4D97-AF65-F5344CB8AC3E}">
        <p14:creationId xmlns:p14="http://schemas.microsoft.com/office/powerpoint/2010/main" val="1949750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Business Implications?</a:t>
            </a:r>
            <a:endParaRPr lang="ko-KR" altLang="en-US" dirty="0"/>
          </a:p>
        </p:txBody>
      </p:sp>
      <p:sp>
        <p:nvSpPr>
          <p:cNvPr id="3" name="TextBox 2"/>
          <p:cNvSpPr txBox="1"/>
          <p:nvPr/>
        </p:nvSpPr>
        <p:spPr>
          <a:xfrm>
            <a:off x="685800" y="2057400"/>
            <a:ext cx="8001000" cy="2308324"/>
          </a:xfrm>
          <a:prstGeom prst="rect">
            <a:avLst/>
          </a:prstGeom>
          <a:noFill/>
        </p:spPr>
        <p:txBody>
          <a:bodyPr wrap="square" rtlCol="0">
            <a:spAutoFit/>
          </a:bodyPr>
          <a:lstStyle/>
          <a:p>
            <a:pPr marL="342900" indent="-342900">
              <a:buFontTx/>
              <a:buChar char="-"/>
            </a:pPr>
            <a:r>
              <a:rPr lang="en-US" altLang="ko-KR" dirty="0" smtClean="0"/>
              <a:t>Does IT strengthen/induce Unethical Behavior?</a:t>
            </a:r>
          </a:p>
          <a:p>
            <a:pPr marL="342900" indent="-342900">
              <a:buFontTx/>
              <a:buChar char="-"/>
            </a:pPr>
            <a:endParaRPr lang="en-US" altLang="ko-KR" dirty="0"/>
          </a:p>
          <a:p>
            <a:pPr marL="342900" indent="-342900">
              <a:buFontTx/>
              <a:buChar char="-"/>
            </a:pPr>
            <a:r>
              <a:rPr lang="en-US" altLang="ko-KR" dirty="0" smtClean="0"/>
              <a:t>Or, does IT work in an opposite direction?</a:t>
            </a:r>
          </a:p>
          <a:p>
            <a:pPr marL="342900" indent="-342900">
              <a:buFontTx/>
              <a:buChar char="-"/>
            </a:pPr>
            <a:endParaRPr lang="en-US" altLang="ko-KR" dirty="0"/>
          </a:p>
          <a:p>
            <a:pPr marL="342900" indent="-342900">
              <a:buFontTx/>
              <a:buChar char="-"/>
            </a:pPr>
            <a:r>
              <a:rPr lang="en-US" altLang="ko-KR" dirty="0" smtClean="0"/>
              <a:t>Is it a problem caused by IT or by People?</a:t>
            </a:r>
          </a:p>
          <a:p>
            <a:endParaRPr lang="ko-KR" altLang="en-US" dirty="0"/>
          </a:p>
        </p:txBody>
      </p:sp>
    </p:spTree>
    <p:extLst>
      <p:ext uri="{BB962C8B-B14F-4D97-AF65-F5344CB8AC3E}">
        <p14:creationId xmlns:p14="http://schemas.microsoft.com/office/powerpoint/2010/main" val="4249575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sz="4800" dirty="0" smtClean="0"/>
              <a:t>2. Network neutrality</a:t>
            </a:r>
            <a:endParaRPr lang="ko-KR" altLang="en-US" sz="4800" dirty="0"/>
          </a:p>
        </p:txBody>
      </p:sp>
      <p:sp>
        <p:nvSpPr>
          <p:cNvPr id="3" name="부제목 2"/>
          <p:cNvSpPr>
            <a:spLocks noGrp="1"/>
          </p:cNvSpPr>
          <p:nvPr>
            <p:ph type="subTitle" idx="1"/>
          </p:nvPr>
        </p:nvSpPr>
        <p:spPr/>
        <p:txBody>
          <a:bodyPr>
            <a:normAutofit fontScale="92500" lnSpcReduction="20000"/>
          </a:bodyPr>
          <a:lstStyle/>
          <a:p>
            <a:r>
              <a:rPr lang="en-US" altLang="ko-KR" dirty="0" smtClean="0"/>
              <a:t>Korean News:</a:t>
            </a:r>
          </a:p>
          <a:p>
            <a:pPr marL="342900" indent="-342900">
              <a:buFont typeface="Arial" panose="020B0604020202020204" pitchFamily="34" charset="0"/>
              <a:buChar char="•"/>
            </a:pPr>
            <a:r>
              <a:rPr lang="en-US" altLang="ko-KR" dirty="0" smtClean="0">
                <a:hlinkClick r:id="rId2"/>
              </a:rPr>
              <a:t>https</a:t>
            </a:r>
            <a:r>
              <a:rPr lang="en-US" altLang="ko-KR" dirty="0">
                <a:hlinkClick r:id="rId2"/>
              </a:rPr>
              <a:t>://</a:t>
            </a:r>
            <a:r>
              <a:rPr lang="en-US" altLang="ko-KR" dirty="0" smtClean="0">
                <a:hlinkClick r:id="rId2"/>
              </a:rPr>
              <a:t>youtu.be/txBR6et5CXU</a:t>
            </a:r>
            <a:endParaRPr lang="en-US" altLang="ko-KR" dirty="0" smtClean="0"/>
          </a:p>
          <a:p>
            <a:pPr marL="342900" indent="-342900">
              <a:buFont typeface="Arial" panose="020B0604020202020204" pitchFamily="34" charset="0"/>
              <a:buChar char="•"/>
            </a:pPr>
            <a:r>
              <a:rPr lang="en-US" altLang="ko-KR" dirty="0">
                <a:hlinkClick r:id="rId3"/>
              </a:rPr>
              <a:t>https://youtu.be/CrK25yF0DtQ</a:t>
            </a:r>
            <a:endParaRPr lang="ko-KR" altLang="en-US" dirty="0"/>
          </a:p>
          <a:p>
            <a:r>
              <a:rPr lang="en-US" altLang="ko-KR" dirty="0" smtClean="0"/>
              <a:t>American News:</a:t>
            </a:r>
          </a:p>
          <a:p>
            <a:pPr marL="342900" indent="-342900">
              <a:buFont typeface="Arial" panose="020B0604020202020204" pitchFamily="34" charset="0"/>
              <a:buChar char="•"/>
            </a:pPr>
            <a:r>
              <a:rPr lang="en-US" altLang="ko-KR" dirty="0">
                <a:hlinkClick r:id="rId4"/>
              </a:rPr>
              <a:t>https://youtu.be/hxz7PYlFvdI</a:t>
            </a:r>
            <a:endParaRPr lang="en-US" altLang="ko-KR" dirty="0" smtClean="0"/>
          </a:p>
          <a:p>
            <a:endParaRPr lang="ko-KR" altLang="en-US" dirty="0"/>
          </a:p>
        </p:txBody>
      </p:sp>
    </p:spTree>
    <p:extLst>
      <p:ext uri="{BB962C8B-B14F-4D97-AF65-F5344CB8AC3E}">
        <p14:creationId xmlns:p14="http://schemas.microsoft.com/office/powerpoint/2010/main" val="1896944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IT Ethics Analysis</a:t>
            </a:r>
            <a:endParaRPr lang="ko-KR" altLang="en-US" dirty="0"/>
          </a:p>
        </p:txBody>
      </p:sp>
      <p:sp>
        <p:nvSpPr>
          <p:cNvPr id="3" name="텍스트 개체 틀 2"/>
          <p:cNvSpPr>
            <a:spLocks noGrp="1"/>
          </p:cNvSpPr>
          <p:nvPr>
            <p:ph type="body" idx="1"/>
          </p:nvPr>
        </p:nvSpPr>
        <p:spPr/>
        <p:txBody>
          <a:bodyPr/>
          <a:lstStyle/>
          <a:p>
            <a:r>
              <a:rPr lang="en-US" altLang="ko-KR" dirty="0" smtClean="0"/>
              <a:t>Who are Stakeholders?</a:t>
            </a:r>
          </a:p>
          <a:p>
            <a:endParaRPr lang="en-US" altLang="ko-KR" dirty="0"/>
          </a:p>
          <a:p>
            <a:r>
              <a:rPr lang="en-US" altLang="ko-KR" dirty="0" smtClean="0"/>
              <a:t>Try to find Applicable Ethical Principle(s)</a:t>
            </a:r>
          </a:p>
          <a:p>
            <a:endParaRPr lang="en-US" altLang="ko-KR" dirty="0" smtClean="0"/>
          </a:p>
          <a:p>
            <a:r>
              <a:rPr lang="en-US" altLang="ko-KR" dirty="0" smtClean="0"/>
              <a:t>What is the Ethical Dilemma (conflict of interests)?</a:t>
            </a:r>
            <a:endParaRPr lang="en-US" altLang="ko-KR" dirty="0"/>
          </a:p>
          <a:p>
            <a:endParaRPr lang="en-US" altLang="ko-KR" dirty="0" smtClean="0"/>
          </a:p>
          <a:p>
            <a:r>
              <a:rPr lang="en-US" altLang="ko-KR" dirty="0" smtClean="0"/>
              <a:t>Role of IT in this problem</a:t>
            </a:r>
            <a:endParaRPr lang="en-US" altLang="ko-KR" dirty="0"/>
          </a:p>
          <a:p>
            <a:endParaRPr lang="ko-KR" altLang="en-US" dirty="0"/>
          </a:p>
        </p:txBody>
      </p:sp>
    </p:spTree>
    <p:extLst>
      <p:ext uri="{BB962C8B-B14F-4D97-AF65-F5344CB8AC3E}">
        <p14:creationId xmlns:p14="http://schemas.microsoft.com/office/powerpoint/2010/main" val="473588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sz="4000" dirty="0" smtClean="0"/>
              <a:t>3. HTTPS Blocking</a:t>
            </a:r>
            <a:r>
              <a:rPr lang="ko-KR" altLang="en-US" sz="4000" dirty="0" smtClean="0"/>
              <a:t> </a:t>
            </a:r>
            <a:r>
              <a:rPr lang="en-US" altLang="ko-KR" sz="4000" dirty="0" smtClean="0"/>
              <a:t>vs. Privacy</a:t>
            </a:r>
            <a:endParaRPr lang="ko-KR" altLang="en-US" sz="4000" dirty="0"/>
          </a:p>
        </p:txBody>
      </p:sp>
      <p:sp>
        <p:nvSpPr>
          <p:cNvPr id="3" name="부제목 2"/>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3739024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Before Ethical Analysis, Get some inputs</a:t>
            </a:r>
            <a:endParaRPr lang="ko-KR" altLang="en-US" dirty="0"/>
          </a:p>
        </p:txBody>
      </p:sp>
      <p:sp>
        <p:nvSpPr>
          <p:cNvPr id="3" name="내용 개체 틀 2"/>
          <p:cNvSpPr>
            <a:spLocks noGrp="1"/>
          </p:cNvSpPr>
          <p:nvPr>
            <p:ph idx="1"/>
          </p:nvPr>
        </p:nvSpPr>
        <p:spPr/>
        <p:txBody>
          <a:bodyPr/>
          <a:lstStyle/>
          <a:p>
            <a:r>
              <a:rPr lang="en-US" altLang="ko-KR" dirty="0" smtClean="0"/>
              <a:t>(This contents are all Korean due to the location of happening)</a:t>
            </a:r>
          </a:p>
          <a:p>
            <a:r>
              <a:rPr lang="en-US" altLang="ko-KR" dirty="0" smtClean="0"/>
              <a:t>Korean News: </a:t>
            </a:r>
            <a:r>
              <a:rPr lang="en-US" altLang="ko-KR" dirty="0">
                <a:hlinkClick r:id="rId2"/>
              </a:rPr>
              <a:t>https://youtu.be/GDwKRvmUSyw</a:t>
            </a:r>
            <a:endParaRPr lang="en-US" altLang="ko-KR" dirty="0" smtClean="0"/>
          </a:p>
          <a:p>
            <a:endParaRPr lang="en-US" altLang="ko-KR" dirty="0" smtClean="0"/>
          </a:p>
          <a:p>
            <a:r>
              <a:rPr lang="en-US" altLang="ko-KR" dirty="0" smtClean="0"/>
              <a:t>Not all sites are BAD: </a:t>
            </a:r>
            <a:r>
              <a:rPr lang="en-US" altLang="ko-KR" dirty="0" smtClean="0">
                <a:hlinkClick r:id="rId3"/>
              </a:rPr>
              <a:t>https</a:t>
            </a:r>
            <a:r>
              <a:rPr lang="en-US" altLang="ko-KR" dirty="0">
                <a:hlinkClick r:id="rId3"/>
              </a:rPr>
              <a:t>://</a:t>
            </a:r>
            <a:r>
              <a:rPr lang="en-US" altLang="ko-KR" dirty="0" smtClean="0">
                <a:hlinkClick r:id="rId3"/>
              </a:rPr>
              <a:t>www.youtube.com/watch?v=74Sj92M6Xq4</a:t>
            </a:r>
            <a:endParaRPr lang="en-US" altLang="ko-KR" dirty="0" smtClean="0"/>
          </a:p>
          <a:p>
            <a:endParaRPr lang="en-US" altLang="ko-KR" dirty="0" smtClean="0"/>
          </a:p>
          <a:p>
            <a:r>
              <a:rPr lang="en-US" altLang="ko-KR" dirty="0" smtClean="0"/>
              <a:t>Korean Government Response:</a:t>
            </a:r>
          </a:p>
          <a:p>
            <a:r>
              <a:rPr lang="en-US" altLang="ko-KR" dirty="0">
                <a:hlinkClick r:id="rId4"/>
              </a:rPr>
              <a:t>https://youtu.be/f5iIQiZ5zhc</a:t>
            </a:r>
            <a:endParaRPr lang="en-US" altLang="ko-KR" dirty="0" smtClean="0"/>
          </a:p>
          <a:p>
            <a:endParaRPr lang="en-US" altLang="ko-KR" dirty="0" smtClean="0"/>
          </a:p>
        </p:txBody>
      </p:sp>
    </p:spTree>
    <p:extLst>
      <p:ext uri="{BB962C8B-B14F-4D97-AF65-F5344CB8AC3E}">
        <p14:creationId xmlns:p14="http://schemas.microsoft.com/office/powerpoint/2010/main" val="4017563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IT Ethics Analysis</a:t>
            </a:r>
            <a:endParaRPr lang="ko-KR" altLang="en-US" dirty="0"/>
          </a:p>
        </p:txBody>
      </p:sp>
      <p:sp>
        <p:nvSpPr>
          <p:cNvPr id="3" name="텍스트 개체 틀 2"/>
          <p:cNvSpPr>
            <a:spLocks noGrp="1"/>
          </p:cNvSpPr>
          <p:nvPr>
            <p:ph type="body" idx="1"/>
          </p:nvPr>
        </p:nvSpPr>
        <p:spPr/>
        <p:txBody>
          <a:bodyPr/>
          <a:lstStyle/>
          <a:p>
            <a:r>
              <a:rPr lang="en-US" altLang="ko-KR" dirty="0" smtClean="0"/>
              <a:t>Who are Stakeholders?</a:t>
            </a:r>
          </a:p>
          <a:p>
            <a:endParaRPr lang="en-US" altLang="ko-KR" dirty="0"/>
          </a:p>
          <a:p>
            <a:r>
              <a:rPr lang="en-US" altLang="ko-KR" dirty="0" smtClean="0"/>
              <a:t>Try to find Applicable Ethical Principle(s)</a:t>
            </a:r>
          </a:p>
          <a:p>
            <a:endParaRPr lang="en-US" altLang="ko-KR" dirty="0" smtClean="0"/>
          </a:p>
          <a:p>
            <a:r>
              <a:rPr lang="en-US" altLang="ko-KR" dirty="0" smtClean="0"/>
              <a:t>What is the Ethical Dilemma (conflict of interests)?</a:t>
            </a:r>
            <a:endParaRPr lang="en-US" altLang="ko-KR" dirty="0"/>
          </a:p>
          <a:p>
            <a:endParaRPr lang="en-US" altLang="ko-KR" dirty="0" smtClean="0"/>
          </a:p>
          <a:p>
            <a:r>
              <a:rPr lang="en-US" altLang="ko-KR" dirty="0" smtClean="0"/>
              <a:t>Role of IT in this problem</a:t>
            </a:r>
            <a:endParaRPr lang="en-US" altLang="ko-KR" dirty="0"/>
          </a:p>
          <a:p>
            <a:endParaRPr lang="ko-KR" altLang="en-US" dirty="0"/>
          </a:p>
        </p:txBody>
      </p:sp>
    </p:spTree>
    <p:extLst>
      <p:ext uri="{BB962C8B-B14F-4D97-AF65-F5344CB8AC3E}">
        <p14:creationId xmlns:p14="http://schemas.microsoft.com/office/powerpoint/2010/main" val="4015032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Summarizing Your thought?</a:t>
            </a:r>
            <a:endParaRPr lang="ko-KR" altLang="en-US" dirty="0"/>
          </a:p>
        </p:txBody>
      </p:sp>
      <p:sp>
        <p:nvSpPr>
          <p:cNvPr id="3" name="내용 개체 틀 2"/>
          <p:cNvSpPr>
            <a:spLocks noGrp="1"/>
          </p:cNvSpPr>
          <p:nvPr>
            <p:ph idx="1"/>
          </p:nvPr>
        </p:nvSpPr>
        <p:spPr/>
        <p:txBody>
          <a:bodyPr/>
          <a:lstStyle/>
          <a:p>
            <a:r>
              <a:rPr lang="en-US" altLang="ko-KR" dirty="0" smtClean="0"/>
              <a:t>1. Explain the relationship between IT and Ethics?</a:t>
            </a:r>
          </a:p>
          <a:p>
            <a:endParaRPr lang="en-US" altLang="ko-KR" dirty="0"/>
          </a:p>
          <a:p>
            <a:r>
              <a:rPr lang="en-US" altLang="ko-KR" dirty="0" smtClean="0"/>
              <a:t>2. What is network neutrality and your opinion?</a:t>
            </a:r>
          </a:p>
          <a:p>
            <a:endParaRPr lang="en-US" altLang="ko-KR" dirty="0"/>
          </a:p>
          <a:p>
            <a:r>
              <a:rPr lang="en-US" altLang="ko-KR" dirty="0" smtClean="0"/>
              <a:t>3. Try to perform Ethical Analysis of HTTPS Blocking.</a:t>
            </a:r>
            <a:endParaRPr lang="ko-KR" altLang="en-US" dirty="0"/>
          </a:p>
        </p:txBody>
      </p:sp>
    </p:spTree>
    <p:extLst>
      <p:ext uri="{BB962C8B-B14F-4D97-AF65-F5344CB8AC3E}">
        <p14:creationId xmlns:p14="http://schemas.microsoft.com/office/powerpoint/2010/main" val="4103429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From Labor To Refreshment . . .: July 20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625" y="809625"/>
            <a:ext cx="5238750" cy="5238750"/>
          </a:xfrm>
          <a:prstGeom prst="rect">
            <a:avLst/>
          </a:prstGeom>
        </p:spPr>
      </p:pic>
    </p:spTree>
    <p:extLst>
      <p:ext uri="{BB962C8B-B14F-4D97-AF65-F5344CB8AC3E}">
        <p14:creationId xmlns:p14="http://schemas.microsoft.com/office/powerpoint/2010/main" val="2646577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 Management</a:t>
            </a:r>
            <a:endParaRPr lang="ko-KR" altLang="en-US" dirty="0"/>
          </a:p>
        </p:txBody>
      </p:sp>
      <p:sp>
        <p:nvSpPr>
          <p:cNvPr id="3" name="내용 개체 틀 2"/>
          <p:cNvSpPr>
            <a:spLocks noGrp="1"/>
          </p:cNvSpPr>
          <p:nvPr>
            <p:ph idx="1"/>
          </p:nvPr>
        </p:nvSpPr>
        <p:spPr/>
        <p:txBody>
          <a:bodyPr/>
          <a:lstStyle/>
          <a:p>
            <a:r>
              <a:rPr lang="en-US" altLang="ko-KR" dirty="0" smtClean="0"/>
              <a:t>1. Final Exam</a:t>
            </a:r>
          </a:p>
          <a:p>
            <a:pPr lvl="1"/>
            <a:r>
              <a:rPr lang="en-US" altLang="ko-KR" dirty="0" smtClean="0"/>
              <a:t>Method: eClass Online </a:t>
            </a:r>
            <a:r>
              <a:rPr lang="en-US" altLang="ko-KR" dirty="0" smtClean="0"/>
              <a:t>Exam (assignment submission function), </a:t>
            </a:r>
            <a:r>
              <a:rPr lang="en-US" altLang="ko-KR" dirty="0" smtClean="0"/>
              <a:t>No Zoom Video Required</a:t>
            </a:r>
          </a:p>
          <a:p>
            <a:pPr lvl="1"/>
            <a:r>
              <a:rPr lang="en-US" altLang="ko-KR" dirty="0" smtClean="0"/>
              <a:t>Time: Class </a:t>
            </a:r>
            <a:r>
              <a:rPr lang="en-US" altLang="ko-KR" dirty="0" smtClean="0"/>
              <a:t>Time 9:00 am – 10:30, June </a:t>
            </a:r>
            <a:r>
              <a:rPr lang="en-US" altLang="ko-KR" dirty="0" smtClean="0"/>
              <a:t>11</a:t>
            </a:r>
            <a:r>
              <a:rPr lang="en-US" altLang="ko-KR" baseline="30000" dirty="0" smtClean="0"/>
              <a:t>th</a:t>
            </a:r>
            <a:r>
              <a:rPr lang="en-US" altLang="ko-KR" dirty="0" smtClean="0"/>
              <a:t> , 2020</a:t>
            </a:r>
          </a:p>
          <a:p>
            <a:pPr lvl="1"/>
            <a:r>
              <a:rPr lang="en-US" altLang="ko-KR" dirty="0" smtClean="0"/>
              <a:t>Details will be announced to [</a:t>
            </a:r>
            <a:r>
              <a:rPr lang="en-US" altLang="ko-KR" dirty="0" err="1" smtClean="0"/>
              <a:t>eClass</a:t>
            </a:r>
            <a:r>
              <a:rPr lang="en-US" altLang="ko-KR" dirty="0" smtClean="0"/>
              <a:t>][Announcements]</a:t>
            </a:r>
          </a:p>
          <a:p>
            <a:endParaRPr lang="en-US" altLang="ko-KR" dirty="0"/>
          </a:p>
          <a:p>
            <a:r>
              <a:rPr lang="en-US" altLang="ko-KR" dirty="0" smtClean="0"/>
              <a:t>2. Zoom Meeting </a:t>
            </a:r>
            <a:r>
              <a:rPr lang="en-US" altLang="ko-KR" dirty="0" smtClean="0"/>
              <a:t>June 4</a:t>
            </a:r>
            <a:r>
              <a:rPr lang="en-US" altLang="ko-KR" baseline="30000" dirty="0" smtClean="0"/>
              <a:t>th</a:t>
            </a:r>
            <a:r>
              <a:rPr lang="en-US" altLang="ko-KR" dirty="0" smtClean="0"/>
              <a:t> (last zoom meeting this semester). </a:t>
            </a:r>
            <a:endParaRPr lang="en-US" altLang="ko-KR" dirty="0" smtClean="0"/>
          </a:p>
          <a:p>
            <a:endParaRPr lang="en-US" altLang="ko-KR" dirty="0"/>
          </a:p>
          <a:p>
            <a:r>
              <a:rPr lang="en-US" altLang="ko-KR" dirty="0" smtClean="0"/>
              <a:t>3. Stay Safe and Healthy</a:t>
            </a:r>
            <a:r>
              <a:rPr lang="en-US" altLang="ko-KR" dirty="0" smtClean="0"/>
              <a:t>!</a:t>
            </a:r>
            <a:endParaRPr lang="en-US" altLang="ko-KR" dirty="0" smtClean="0"/>
          </a:p>
        </p:txBody>
      </p:sp>
    </p:spTree>
    <p:extLst>
      <p:ext uri="{BB962C8B-B14F-4D97-AF65-F5344CB8AC3E}">
        <p14:creationId xmlns:p14="http://schemas.microsoft.com/office/powerpoint/2010/main" val="1344882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제목 2"/>
          <p:cNvSpPr>
            <a:spLocks noGrp="1"/>
          </p:cNvSpPr>
          <p:nvPr>
            <p:ph type="ctrTitle"/>
          </p:nvPr>
        </p:nvSpPr>
        <p:spPr/>
        <p:txBody>
          <a:bodyPr/>
          <a:lstStyle/>
          <a:p>
            <a:r>
              <a:rPr lang="en-US" altLang="ko-KR" dirty="0" smtClean="0"/>
              <a:t>1. Ethical principles</a:t>
            </a:r>
            <a:endParaRPr lang="ko-KR" altLang="en-US" dirty="0" smtClean="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Candidate Ethical Principles </a:t>
            </a:r>
            <a:r>
              <a:rPr lang="en-US" sz="2000" b="0" dirty="0"/>
              <a:t>(1 of 2)</a:t>
            </a:r>
            <a:endParaRPr lang="en-US" b="0" dirty="0"/>
          </a:p>
        </p:txBody>
      </p:sp>
      <p:sp>
        <p:nvSpPr>
          <p:cNvPr id="6" name="Text Placeholder 5"/>
          <p:cNvSpPr>
            <a:spLocks noGrp="1"/>
          </p:cNvSpPr>
          <p:nvPr>
            <p:ph type="body" idx="1"/>
          </p:nvPr>
        </p:nvSpPr>
        <p:spPr/>
        <p:txBody>
          <a:bodyPr/>
          <a:lstStyle/>
          <a:p>
            <a:r>
              <a:rPr lang="en-US" altLang="en-US" sz="2400" dirty="0" smtClean="0">
                <a:latin typeface="+mn-lt"/>
              </a:rPr>
              <a:t>Golden Rule:</a:t>
            </a:r>
            <a:endParaRPr lang="en-US" altLang="en-US" sz="2400" dirty="0">
              <a:latin typeface="+mn-lt"/>
            </a:endParaRPr>
          </a:p>
          <a:p>
            <a:pPr lvl="1"/>
            <a:r>
              <a:rPr lang="en-US" altLang="en-US" sz="2400" dirty="0">
                <a:latin typeface="+mn-lt"/>
              </a:rPr>
              <a:t>Do unto others as you would have them do unto you</a:t>
            </a:r>
          </a:p>
          <a:p>
            <a:r>
              <a:rPr lang="en-US" altLang="en-US" sz="2400" dirty="0" smtClean="0">
                <a:latin typeface="+mn-lt"/>
              </a:rPr>
              <a:t>Immanuel </a:t>
            </a:r>
            <a:r>
              <a:rPr lang="en-US" altLang="en-US" sz="2400" dirty="0">
                <a:latin typeface="+mn-lt"/>
              </a:rPr>
              <a:t>Kant</a:t>
            </a:r>
            <a:r>
              <a:rPr lang="en-US" altLang="ja-JP" sz="2400" dirty="0">
                <a:latin typeface="+mn-lt"/>
              </a:rPr>
              <a:t>’s Categorical </a:t>
            </a:r>
            <a:r>
              <a:rPr lang="en-US" altLang="ja-JP" sz="2400" u="sng" dirty="0" smtClean="0">
                <a:latin typeface="+mn-lt"/>
              </a:rPr>
              <a:t>Imperative</a:t>
            </a:r>
            <a:r>
              <a:rPr lang="en-US" altLang="ja-JP" sz="2400" dirty="0" smtClean="0">
                <a:latin typeface="+mn-lt"/>
              </a:rPr>
              <a:t>:</a:t>
            </a:r>
            <a:endParaRPr lang="en-US" altLang="ja-JP" sz="2400" dirty="0">
              <a:latin typeface="+mn-lt"/>
            </a:endParaRPr>
          </a:p>
          <a:p>
            <a:pPr lvl="1"/>
            <a:r>
              <a:rPr lang="en-US" altLang="en-US" sz="2400" dirty="0">
                <a:latin typeface="+mn-lt"/>
              </a:rPr>
              <a:t>If an action is not right for everyone to take, </a:t>
            </a:r>
            <a:endParaRPr lang="en-US" altLang="en-US" sz="2400" dirty="0" smtClean="0">
              <a:latin typeface="+mn-lt"/>
            </a:endParaRPr>
          </a:p>
          <a:p>
            <a:pPr lvl="1"/>
            <a:r>
              <a:rPr lang="en-US" altLang="en-US" sz="2400" dirty="0" smtClean="0">
                <a:latin typeface="+mn-lt"/>
              </a:rPr>
              <a:t>it </a:t>
            </a:r>
            <a:r>
              <a:rPr lang="en-US" altLang="en-US" sz="2400" dirty="0">
                <a:latin typeface="+mn-lt"/>
              </a:rPr>
              <a:t>is not right for </a:t>
            </a:r>
            <a:r>
              <a:rPr lang="en-US" altLang="en-US" sz="2400" dirty="0" smtClean="0">
                <a:latin typeface="+mn-lt"/>
              </a:rPr>
              <a:t>anyone.</a:t>
            </a:r>
            <a:endParaRPr lang="en-US" altLang="en-US" sz="2400" dirty="0">
              <a:latin typeface="+mn-lt"/>
            </a:endParaRPr>
          </a:p>
          <a:p>
            <a:r>
              <a:rPr lang="en-US" altLang="ja-JP" sz="2400" u="sng" dirty="0" smtClean="0">
                <a:latin typeface="+mn-lt"/>
              </a:rPr>
              <a:t>Slippery </a:t>
            </a:r>
            <a:r>
              <a:rPr lang="en-US" altLang="ja-JP" sz="2400" u="sng" dirty="0">
                <a:latin typeface="+mn-lt"/>
              </a:rPr>
              <a:t>Slope</a:t>
            </a:r>
            <a:r>
              <a:rPr lang="en-US" altLang="ja-JP" sz="2400" dirty="0">
                <a:latin typeface="+mn-lt"/>
              </a:rPr>
              <a:t> </a:t>
            </a:r>
            <a:r>
              <a:rPr lang="en-US" altLang="ja-JP" sz="2400" dirty="0" smtClean="0">
                <a:latin typeface="+mn-lt"/>
              </a:rPr>
              <a:t>Rule:</a:t>
            </a:r>
            <a:endParaRPr lang="en-US" altLang="ja-JP" sz="2400" dirty="0">
              <a:latin typeface="+mn-lt"/>
            </a:endParaRPr>
          </a:p>
          <a:p>
            <a:pPr lvl="1"/>
            <a:r>
              <a:rPr lang="en-US" altLang="en-US" sz="2400" dirty="0">
                <a:latin typeface="+mn-lt"/>
              </a:rPr>
              <a:t>If an action cannot be taken repeatedly, </a:t>
            </a:r>
            <a:endParaRPr lang="en-US" altLang="en-US" sz="2400" dirty="0" smtClean="0">
              <a:latin typeface="+mn-lt"/>
            </a:endParaRPr>
          </a:p>
          <a:p>
            <a:pPr lvl="1"/>
            <a:r>
              <a:rPr lang="en-US" altLang="en-US" sz="2400" dirty="0" smtClean="0">
                <a:latin typeface="+mn-lt"/>
              </a:rPr>
              <a:t>it </a:t>
            </a:r>
            <a:r>
              <a:rPr lang="en-US" altLang="en-US" sz="2400" dirty="0">
                <a:latin typeface="+mn-lt"/>
              </a:rPr>
              <a:t>is not right to take at all</a:t>
            </a:r>
            <a:endParaRPr lang="en-US" sz="2400" dirty="0">
              <a:latin typeface="+mn-lt"/>
            </a:endParaRPr>
          </a:p>
        </p:txBody>
      </p:sp>
    </p:spTree>
    <p:extLst>
      <p:ext uri="{BB962C8B-B14F-4D97-AF65-F5344CB8AC3E}">
        <p14:creationId xmlns:p14="http://schemas.microsoft.com/office/powerpoint/2010/main" val="3503488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Candidate Ethical Principles </a:t>
            </a:r>
            <a:r>
              <a:rPr lang="en-US" sz="2000" b="0" dirty="0"/>
              <a:t>(2 of 2)</a:t>
            </a:r>
            <a:endParaRPr lang="en-US" b="0" dirty="0"/>
          </a:p>
        </p:txBody>
      </p:sp>
      <p:sp>
        <p:nvSpPr>
          <p:cNvPr id="6" name="Text Placeholder 5"/>
          <p:cNvSpPr>
            <a:spLocks noGrp="1"/>
          </p:cNvSpPr>
          <p:nvPr>
            <p:ph type="body" idx="1"/>
          </p:nvPr>
        </p:nvSpPr>
        <p:spPr/>
        <p:txBody>
          <a:bodyPr/>
          <a:lstStyle/>
          <a:p>
            <a:r>
              <a:rPr lang="en-US" altLang="en-US" sz="2400" dirty="0" smtClean="0">
                <a:latin typeface="+mn-lt"/>
              </a:rPr>
              <a:t>Utilitarian Principle:</a:t>
            </a:r>
            <a:endParaRPr lang="en-US" altLang="en-US" sz="2400" dirty="0">
              <a:latin typeface="+mn-lt"/>
            </a:endParaRPr>
          </a:p>
          <a:p>
            <a:pPr lvl="1"/>
            <a:r>
              <a:rPr lang="en-US" altLang="en-US" sz="2400" dirty="0">
                <a:latin typeface="+mn-lt"/>
              </a:rPr>
              <a:t>Take the action that achieves the higher or greater value</a:t>
            </a:r>
          </a:p>
          <a:p>
            <a:r>
              <a:rPr lang="en-US" altLang="en-US" sz="2400" dirty="0" smtClean="0">
                <a:latin typeface="+mn-lt"/>
              </a:rPr>
              <a:t>Risk </a:t>
            </a:r>
            <a:r>
              <a:rPr lang="en-US" altLang="en-US" sz="2400" dirty="0">
                <a:latin typeface="+mn-lt"/>
              </a:rPr>
              <a:t>Aversion </a:t>
            </a:r>
            <a:r>
              <a:rPr lang="en-US" altLang="en-US" sz="2400" dirty="0" smtClean="0">
                <a:latin typeface="+mn-lt"/>
              </a:rPr>
              <a:t>Principle:</a:t>
            </a:r>
            <a:endParaRPr lang="en-US" altLang="en-US" sz="2400" dirty="0">
              <a:latin typeface="+mn-lt"/>
            </a:endParaRPr>
          </a:p>
          <a:p>
            <a:pPr lvl="1"/>
            <a:r>
              <a:rPr lang="en-US" altLang="en-US" sz="2400" dirty="0">
                <a:latin typeface="+mn-lt"/>
              </a:rPr>
              <a:t>Take the action that produces the least harm or potential cost</a:t>
            </a:r>
          </a:p>
          <a:p>
            <a:r>
              <a:rPr lang="en-US" altLang="en-US" sz="2400" dirty="0" smtClean="0">
                <a:latin typeface="+mn-lt"/>
              </a:rPr>
              <a:t>Ethical </a:t>
            </a:r>
            <a:r>
              <a:rPr lang="en-US" altLang="ja-JP" sz="2400" dirty="0">
                <a:latin typeface="+mn-lt"/>
              </a:rPr>
              <a:t>“</a:t>
            </a:r>
            <a:r>
              <a:rPr lang="en-US" altLang="ja-JP" sz="2400" u="sng" dirty="0">
                <a:latin typeface="+mn-lt"/>
              </a:rPr>
              <a:t>No Free Lunch</a:t>
            </a:r>
            <a:r>
              <a:rPr lang="en-US" altLang="ja-JP" sz="2400" dirty="0">
                <a:latin typeface="+mn-lt"/>
              </a:rPr>
              <a:t>” </a:t>
            </a:r>
            <a:r>
              <a:rPr lang="en-US" altLang="ja-JP" sz="2400" dirty="0" smtClean="0">
                <a:latin typeface="+mn-lt"/>
              </a:rPr>
              <a:t>Rule:</a:t>
            </a:r>
            <a:endParaRPr lang="en-US" altLang="ja-JP" sz="2400" dirty="0">
              <a:latin typeface="+mn-lt"/>
            </a:endParaRPr>
          </a:p>
          <a:p>
            <a:pPr lvl="1"/>
            <a:r>
              <a:rPr lang="en-US" altLang="en-US" sz="2400" dirty="0">
                <a:latin typeface="+mn-lt"/>
              </a:rPr>
              <a:t>Assume that virtually all tangible and intangible objects are owned by someone unless there is a specific declaration otherwise</a:t>
            </a:r>
            <a:endParaRPr lang="en-US" sz="2400" dirty="0">
              <a:latin typeface="+mn-lt"/>
            </a:endParaRPr>
          </a:p>
        </p:txBody>
      </p:sp>
    </p:spTree>
    <p:extLst>
      <p:ext uri="{BB962C8B-B14F-4D97-AF65-F5344CB8AC3E}">
        <p14:creationId xmlns:p14="http://schemas.microsoft.com/office/powerpoint/2010/main" val="1139357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IT Ethics Analysis</a:t>
            </a:r>
            <a:endParaRPr lang="ko-KR" altLang="en-US" dirty="0"/>
          </a:p>
        </p:txBody>
      </p:sp>
      <p:sp>
        <p:nvSpPr>
          <p:cNvPr id="3" name="텍스트 개체 틀 2"/>
          <p:cNvSpPr>
            <a:spLocks noGrp="1"/>
          </p:cNvSpPr>
          <p:nvPr>
            <p:ph type="body" idx="1"/>
          </p:nvPr>
        </p:nvSpPr>
        <p:spPr/>
        <p:txBody>
          <a:bodyPr/>
          <a:lstStyle/>
          <a:p>
            <a:pPr marL="342900" indent="-342900">
              <a:buFont typeface="+mj-lt"/>
              <a:buAutoNum type="arabicPeriod"/>
            </a:pPr>
            <a:r>
              <a:rPr lang="en-US" altLang="ko-KR" dirty="0" smtClean="0"/>
              <a:t>Who are Stakeholders?</a:t>
            </a:r>
          </a:p>
          <a:p>
            <a:pPr marL="342900" indent="-342900">
              <a:buFont typeface="+mj-lt"/>
              <a:buAutoNum type="arabicPeriod"/>
            </a:pPr>
            <a:endParaRPr lang="en-US" altLang="ko-KR" dirty="0"/>
          </a:p>
          <a:p>
            <a:pPr marL="342900" indent="-342900">
              <a:buFont typeface="+mj-lt"/>
              <a:buAutoNum type="arabicPeriod"/>
            </a:pPr>
            <a:r>
              <a:rPr lang="en-US" altLang="ko-KR" dirty="0" smtClean="0"/>
              <a:t>Try to find Applicable Ethical Principle(s)</a:t>
            </a:r>
          </a:p>
          <a:p>
            <a:pPr marL="342900" indent="-342900">
              <a:buFont typeface="+mj-lt"/>
              <a:buAutoNum type="arabicPeriod"/>
            </a:pPr>
            <a:endParaRPr lang="en-US" altLang="ko-KR" dirty="0" smtClean="0"/>
          </a:p>
          <a:p>
            <a:pPr marL="342900" indent="-342900">
              <a:buFont typeface="+mj-lt"/>
              <a:buAutoNum type="arabicPeriod"/>
            </a:pPr>
            <a:r>
              <a:rPr lang="en-US" altLang="ko-KR" dirty="0" smtClean="0"/>
              <a:t>What is the Ethical Dilemma (conflict of interests)?</a:t>
            </a:r>
            <a:endParaRPr lang="en-US" altLang="ko-KR" dirty="0"/>
          </a:p>
          <a:p>
            <a:pPr marL="342900" indent="-342900">
              <a:buFont typeface="+mj-lt"/>
              <a:buAutoNum type="arabicPeriod"/>
            </a:pPr>
            <a:endParaRPr lang="en-US" altLang="ko-KR" dirty="0" smtClean="0"/>
          </a:p>
          <a:p>
            <a:pPr marL="342900" indent="-342900">
              <a:buFont typeface="+mj-lt"/>
              <a:buAutoNum type="arabicPeriod"/>
            </a:pPr>
            <a:r>
              <a:rPr lang="en-US" altLang="ko-KR" dirty="0" smtClean="0"/>
              <a:t>Role of IT in this problem</a:t>
            </a:r>
            <a:endParaRPr lang="en-US" altLang="ko-KR" dirty="0"/>
          </a:p>
          <a:p>
            <a:endParaRPr lang="ko-KR" altLang="en-US" dirty="0"/>
          </a:p>
        </p:txBody>
      </p:sp>
    </p:spTree>
    <p:extLst>
      <p:ext uri="{BB962C8B-B14F-4D97-AF65-F5344CB8AC3E}">
        <p14:creationId xmlns:p14="http://schemas.microsoft.com/office/powerpoint/2010/main" val="3609703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Book Thief vs. Stealing Intellectual Property</a:t>
            </a:r>
            <a:endParaRPr lang="ko-KR" altLang="en-US" dirty="0"/>
          </a:p>
        </p:txBody>
      </p:sp>
      <p:sp>
        <p:nvSpPr>
          <p:cNvPr id="3" name="텍스트 개체 틀 2"/>
          <p:cNvSpPr>
            <a:spLocks noGrp="1"/>
          </p:cNvSpPr>
          <p:nvPr>
            <p:ph sz="half" idx="1"/>
          </p:nvPr>
        </p:nvSpPr>
        <p:spPr>
          <a:xfrm>
            <a:off x="457200" y="2743200"/>
            <a:ext cx="4038600" cy="3660648"/>
          </a:xfrm>
        </p:spPr>
        <p:txBody>
          <a:bodyPr>
            <a:normAutofit lnSpcReduction="10000"/>
          </a:bodyPr>
          <a:lstStyle/>
          <a:p>
            <a:r>
              <a:rPr lang="en-US" altLang="ko-KR" dirty="0" smtClean="0"/>
              <a:t>Stealing book or DVD from bookstore: </a:t>
            </a:r>
          </a:p>
          <a:p>
            <a:pPr lvl="1"/>
            <a:r>
              <a:rPr lang="en-US" altLang="ko-KR" dirty="0" smtClean="0"/>
              <a:t>Against Ethics</a:t>
            </a:r>
          </a:p>
          <a:p>
            <a:pPr lvl="1"/>
            <a:r>
              <a:rPr lang="en-US" altLang="ko-KR" dirty="0" smtClean="0"/>
              <a:t>Against Law</a:t>
            </a:r>
          </a:p>
          <a:p>
            <a:pPr lvl="1"/>
            <a:r>
              <a:rPr lang="en-US" altLang="ko-KR" dirty="0" smtClean="0"/>
              <a:t>CCTV or RFID Chip (IT)</a:t>
            </a:r>
            <a:endParaRPr lang="en-US" altLang="ko-KR" dirty="0"/>
          </a:p>
          <a:p>
            <a:endParaRPr lang="en-US" altLang="ko-KR" dirty="0"/>
          </a:p>
          <a:p>
            <a:r>
              <a:rPr lang="en-US" altLang="ko-KR" dirty="0" smtClean="0"/>
              <a:t>Cyber Squatting (Nissan.com)</a:t>
            </a:r>
          </a:p>
          <a:p>
            <a:endParaRPr lang="en-US" altLang="ko-KR" dirty="0"/>
          </a:p>
          <a:p>
            <a:endParaRPr lang="ko-KR" altLang="en-US" dirty="0"/>
          </a:p>
        </p:txBody>
      </p:sp>
      <p:sp>
        <p:nvSpPr>
          <p:cNvPr id="4" name="내용 개체 틀 3"/>
          <p:cNvSpPr>
            <a:spLocks noGrp="1"/>
          </p:cNvSpPr>
          <p:nvPr>
            <p:ph sz="half" idx="2"/>
          </p:nvPr>
        </p:nvSpPr>
        <p:spPr>
          <a:xfrm>
            <a:off x="4648200" y="2743200"/>
            <a:ext cx="4038600" cy="3660648"/>
          </a:xfrm>
        </p:spPr>
        <p:txBody>
          <a:bodyPr>
            <a:normAutofit lnSpcReduction="10000"/>
          </a:bodyPr>
          <a:lstStyle/>
          <a:p>
            <a:r>
              <a:rPr lang="en-US" altLang="ko-KR" sz="2400" dirty="0" smtClean="0"/>
              <a:t>Copying PDF File illegally</a:t>
            </a:r>
            <a:endParaRPr lang="en-US" altLang="ko-KR" sz="2400" dirty="0"/>
          </a:p>
          <a:p>
            <a:endParaRPr lang="en-US" altLang="ko-KR" sz="2400" dirty="0"/>
          </a:p>
          <a:p>
            <a:r>
              <a:rPr lang="en-US" altLang="ko-KR" sz="2400" dirty="0" smtClean="0"/>
              <a:t>Copying Mp3 without permission</a:t>
            </a:r>
            <a:endParaRPr lang="en-US" altLang="ko-KR" sz="2400" dirty="0"/>
          </a:p>
          <a:p>
            <a:endParaRPr lang="en-US" altLang="ko-KR" sz="2400" dirty="0"/>
          </a:p>
          <a:p>
            <a:r>
              <a:rPr lang="en-US" altLang="ko-KR" sz="2400" dirty="0" smtClean="0"/>
              <a:t>Reproduce Software Package for free use without permission.</a:t>
            </a:r>
            <a:endParaRPr lang="en-US" altLang="ko-KR" sz="2400" dirty="0"/>
          </a:p>
          <a:p>
            <a:endParaRPr lang="ko-KR" altLang="en-US" dirty="0"/>
          </a:p>
        </p:txBody>
      </p:sp>
      <p:sp>
        <p:nvSpPr>
          <p:cNvPr id="5" name="직사각형 4"/>
          <p:cNvSpPr/>
          <p:nvPr/>
        </p:nvSpPr>
        <p:spPr>
          <a:xfrm>
            <a:off x="606812" y="1529542"/>
            <a:ext cx="7648376" cy="369332"/>
          </a:xfrm>
          <a:prstGeom prst="rect">
            <a:avLst/>
          </a:prstGeom>
        </p:spPr>
        <p:txBody>
          <a:bodyPr wrap="none">
            <a:spAutoFit/>
          </a:bodyPr>
          <a:lstStyle/>
          <a:p>
            <a:r>
              <a:rPr lang="en-US" altLang="ko-KR" sz="1800" dirty="0" smtClean="0"/>
              <a:t>Intellectual Property Rights: Patent, Copyrights, Trademark, Trade Secret</a:t>
            </a:r>
            <a:endParaRPr lang="en-US" altLang="ko-KR" sz="1800" dirty="0"/>
          </a:p>
        </p:txBody>
      </p:sp>
    </p:spTree>
    <p:extLst>
      <p:ext uri="{BB962C8B-B14F-4D97-AF65-F5344CB8AC3E}">
        <p14:creationId xmlns:p14="http://schemas.microsoft.com/office/powerpoint/2010/main" val="315005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IT Ethics Analysis</a:t>
            </a:r>
            <a:endParaRPr lang="ko-KR" altLang="en-US" dirty="0"/>
          </a:p>
        </p:txBody>
      </p:sp>
      <p:sp>
        <p:nvSpPr>
          <p:cNvPr id="3" name="텍스트 개체 틀 2"/>
          <p:cNvSpPr>
            <a:spLocks noGrp="1"/>
          </p:cNvSpPr>
          <p:nvPr>
            <p:ph type="body" idx="1"/>
          </p:nvPr>
        </p:nvSpPr>
        <p:spPr/>
        <p:txBody>
          <a:bodyPr/>
          <a:lstStyle/>
          <a:p>
            <a:r>
              <a:rPr lang="en-US" altLang="ko-KR" dirty="0" smtClean="0"/>
              <a:t>Who are Stakeholders?</a:t>
            </a:r>
          </a:p>
          <a:p>
            <a:pPr lvl="1"/>
            <a:r>
              <a:rPr lang="en-US" altLang="ko-KR" dirty="0" smtClean="0"/>
              <a:t>Creator, User, Distributor, …</a:t>
            </a:r>
          </a:p>
          <a:p>
            <a:r>
              <a:rPr lang="en-US" altLang="ko-KR" dirty="0" smtClean="0"/>
              <a:t>Try to find Applicable Ethical Principle(s)</a:t>
            </a:r>
          </a:p>
          <a:p>
            <a:pPr lvl="1"/>
            <a:r>
              <a:rPr lang="en-US" altLang="ko-KR" dirty="0" smtClean="0"/>
              <a:t>No Free Lunch? Golden Rule? Slippery Slope? Utilitarian Principle?</a:t>
            </a:r>
          </a:p>
          <a:p>
            <a:r>
              <a:rPr lang="en-US" altLang="ko-KR" dirty="0" smtClean="0"/>
              <a:t>What is the Ethical Dilemma (conflict of interests)?</a:t>
            </a:r>
            <a:endParaRPr lang="en-US" altLang="ko-KR" dirty="0"/>
          </a:p>
          <a:p>
            <a:pPr lvl="1"/>
            <a:r>
              <a:rPr lang="en-US" altLang="ko-KR" dirty="0" smtClean="0"/>
              <a:t>Students have no money to purchase SW, Books, Music, and so forth.</a:t>
            </a:r>
          </a:p>
          <a:p>
            <a:pPr lvl="1"/>
            <a:r>
              <a:rPr lang="en-US" altLang="ko-KR" dirty="0" smtClean="0"/>
              <a:t>No Motivation of Creator without Strong Protection</a:t>
            </a:r>
          </a:p>
          <a:p>
            <a:pPr lvl="1"/>
            <a:r>
              <a:rPr lang="en-US" altLang="ko-KR" dirty="0" smtClean="0"/>
              <a:t>Easy to reproduce the Digital Goods</a:t>
            </a:r>
          </a:p>
          <a:p>
            <a:pPr lvl="1"/>
            <a:r>
              <a:rPr lang="en-US" altLang="ko-KR" dirty="0" smtClean="0"/>
              <a:t>Distributors lose money</a:t>
            </a:r>
          </a:p>
          <a:p>
            <a:r>
              <a:rPr lang="en-US" altLang="ko-KR" dirty="0" smtClean="0"/>
              <a:t>Role of IT in this problem</a:t>
            </a:r>
          </a:p>
          <a:p>
            <a:pPr lvl="1"/>
            <a:r>
              <a:rPr lang="en-US" altLang="ko-KR" dirty="0" smtClean="0"/>
              <a:t>Computers to reproduce digital goods in an efficient way (at Zero cost!)</a:t>
            </a:r>
          </a:p>
          <a:p>
            <a:pPr lvl="1"/>
            <a:r>
              <a:rPr lang="en-US" altLang="ko-KR" dirty="0" smtClean="0"/>
              <a:t>Monitoring using DRM(digital rights management)</a:t>
            </a:r>
            <a:endParaRPr lang="en-US" altLang="ko-KR" dirty="0"/>
          </a:p>
          <a:p>
            <a:endParaRPr lang="ko-KR" altLang="en-US" dirty="0"/>
          </a:p>
        </p:txBody>
      </p:sp>
    </p:spTree>
    <p:extLst>
      <p:ext uri="{BB962C8B-B14F-4D97-AF65-F5344CB8AC3E}">
        <p14:creationId xmlns:p14="http://schemas.microsoft.com/office/powerpoint/2010/main" val="408079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What if someone in your family used 70,000 dollars for Smartphone game?</a:t>
            </a:r>
            <a:endParaRPr lang="ko-KR" altLang="en-US" dirty="0"/>
          </a:p>
        </p:txBody>
      </p:sp>
      <p:sp>
        <p:nvSpPr>
          <p:cNvPr id="4" name="TextBox 3"/>
          <p:cNvSpPr txBox="1"/>
          <p:nvPr/>
        </p:nvSpPr>
        <p:spPr>
          <a:xfrm>
            <a:off x="609600" y="1981200"/>
            <a:ext cx="7467600" cy="2862322"/>
          </a:xfrm>
          <a:prstGeom prst="rect">
            <a:avLst/>
          </a:prstGeom>
          <a:noFill/>
        </p:spPr>
        <p:txBody>
          <a:bodyPr wrap="square" rtlCol="0">
            <a:spAutoFit/>
          </a:bodyPr>
          <a:lstStyle/>
          <a:p>
            <a:r>
              <a:rPr lang="en-US" altLang="ko-KR" dirty="0" smtClean="0"/>
              <a:t>WSJ Article: </a:t>
            </a:r>
            <a:r>
              <a:rPr lang="en-US" altLang="ko-KR" sz="1600" dirty="0">
                <a:hlinkClick r:id="rId2"/>
              </a:rPr>
              <a:t>https://www.wsj.com/video/meet-the-man-who-has-spent-70000-playing-a-mobile-game/26634AF5-7C56-4D50-88B6-BF1AF0474346.html</a:t>
            </a:r>
            <a:endParaRPr lang="en-US" altLang="ko-KR" dirty="0"/>
          </a:p>
          <a:p>
            <a:endParaRPr lang="en-US" altLang="ko-KR" dirty="0"/>
          </a:p>
          <a:p>
            <a:r>
              <a:rPr lang="en-US" altLang="ko-KR" dirty="0" smtClean="0"/>
              <a:t>(Same Contents) YouTube: </a:t>
            </a:r>
            <a:r>
              <a:rPr lang="en-US" altLang="ko-KR" sz="2000" dirty="0">
                <a:hlinkClick r:id="rId3"/>
              </a:rPr>
              <a:t>https://www.youtube.com/watch?v=z-fxfuWhff0</a:t>
            </a:r>
            <a:endParaRPr lang="en-US" altLang="ko-KR" dirty="0" smtClean="0"/>
          </a:p>
          <a:p>
            <a:endParaRPr lang="en-US" altLang="ko-KR" dirty="0" smtClean="0"/>
          </a:p>
          <a:p>
            <a:r>
              <a:rPr lang="en-US" altLang="ko-KR" dirty="0" smtClean="0"/>
              <a:t>Sony</a:t>
            </a:r>
            <a:r>
              <a:rPr lang="ko-KR" altLang="en-US" dirty="0" smtClean="0"/>
              <a:t> </a:t>
            </a:r>
            <a:r>
              <a:rPr lang="en-US" altLang="ko-KR" dirty="0" smtClean="0"/>
              <a:t>FATE/GRAND ORDER, Have you played?</a:t>
            </a:r>
          </a:p>
          <a:p>
            <a:r>
              <a:rPr lang="en-US" altLang="ko-KR" dirty="0" smtClean="0"/>
              <a:t>Or Similar in Korean Games?</a:t>
            </a:r>
            <a:endParaRPr lang="ko-KR" altLang="en-US" dirty="0"/>
          </a:p>
        </p:txBody>
      </p:sp>
    </p:spTree>
    <p:extLst>
      <p:ext uri="{BB962C8B-B14F-4D97-AF65-F5344CB8AC3E}">
        <p14:creationId xmlns:p14="http://schemas.microsoft.com/office/powerpoint/2010/main" val="83161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투명도">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투명도">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11490</TotalTime>
  <Words>985</Words>
  <Application>Microsoft Office PowerPoint</Application>
  <PresentationFormat>화면 슬라이드 쇼(4:3)</PresentationFormat>
  <Paragraphs>138</Paragraphs>
  <Slides>19</Slides>
  <Notes>4</Notes>
  <HiddenSlides>0</HiddenSlides>
  <MMClips>0</MMClips>
  <ScaleCrop>false</ScaleCrop>
  <HeadingPairs>
    <vt:vector size="8" baseType="variant">
      <vt:variant>
        <vt:lpstr>사용한 글꼴</vt:lpstr>
      </vt:variant>
      <vt:variant>
        <vt:i4>8</vt:i4>
      </vt:variant>
      <vt:variant>
        <vt:lpstr>테마</vt:lpstr>
      </vt:variant>
      <vt:variant>
        <vt:i4>1</vt:i4>
      </vt:variant>
      <vt:variant>
        <vt:lpstr>슬라이드 제목</vt:lpstr>
      </vt:variant>
      <vt:variant>
        <vt:i4>19</vt:i4>
      </vt:variant>
      <vt:variant>
        <vt:lpstr>재구성한 쇼</vt:lpstr>
      </vt:variant>
      <vt:variant>
        <vt:i4>1</vt:i4>
      </vt:variant>
    </vt:vector>
  </HeadingPairs>
  <TitlesOfParts>
    <vt:vector size="29" baseType="lpstr">
      <vt:lpstr>ＭＳ Ｐゴシック</vt:lpstr>
      <vt:lpstr>Noto Sans Symbols</vt:lpstr>
      <vt:lpstr>굴림</vt:lpstr>
      <vt:lpstr>맑은 고딕</vt:lpstr>
      <vt:lpstr>Arial</vt:lpstr>
      <vt:lpstr>Calibri</vt:lpstr>
      <vt:lpstr>Cambria</vt:lpstr>
      <vt:lpstr>Times New Roman</vt:lpstr>
      <vt:lpstr>투명도</vt:lpstr>
      <vt:lpstr>9. IT and ethics </vt:lpstr>
      <vt:lpstr>Class Management</vt:lpstr>
      <vt:lpstr>1. Ethical principles</vt:lpstr>
      <vt:lpstr>Candidate Ethical Principles (1 of 2)</vt:lpstr>
      <vt:lpstr>Candidate Ethical Principles (2 of 2)</vt:lpstr>
      <vt:lpstr>IT Ethics Analysis</vt:lpstr>
      <vt:lpstr>Book Thief vs. Stealing Intellectual Property</vt:lpstr>
      <vt:lpstr>IT Ethics Analysis</vt:lpstr>
      <vt:lpstr>What if someone in your family used 70,000 dollars for Smartphone game?</vt:lpstr>
      <vt:lpstr>If your child spent 1400 dollars for Smartphone game in an hour? </vt:lpstr>
      <vt:lpstr>IT Ethics Analysis</vt:lpstr>
      <vt:lpstr>Business Implications?</vt:lpstr>
      <vt:lpstr>2. Network neutrality</vt:lpstr>
      <vt:lpstr>IT Ethics Analysis</vt:lpstr>
      <vt:lpstr>3. HTTPS Blocking vs. Privacy</vt:lpstr>
      <vt:lpstr>Before Ethical Analysis, Get some inputs</vt:lpstr>
      <vt:lpstr>IT Ethics Analysis</vt:lpstr>
      <vt:lpstr>Summarizing Your thought?</vt:lpstr>
      <vt:lpstr>PowerPoint 프레젠테이션</vt:lpstr>
      <vt:lpstr>Custom Show 1</vt:lpstr>
    </vt:vector>
  </TitlesOfParts>
  <Company>Azimuth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dc:creator>
  <cp:lastModifiedBy>Tommy Kim</cp:lastModifiedBy>
  <cp:revision>515</cp:revision>
  <dcterms:created xsi:type="dcterms:W3CDTF">2005-03-05T09:57:46Z</dcterms:created>
  <dcterms:modified xsi:type="dcterms:W3CDTF">2021-05-22T11:28:38Z</dcterms:modified>
</cp:coreProperties>
</file>