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758" r:id="rId5"/>
    <p:sldId id="256" r:id="rId6"/>
    <p:sldId id="762" r:id="rId7"/>
    <p:sldId id="765" r:id="rId8"/>
    <p:sldId id="764" r:id="rId9"/>
    <p:sldId id="766" r:id="rId10"/>
    <p:sldId id="7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6545F-C03D-478E-9E61-F5161F8D2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48A75A-DC44-4539-95D9-AC521A9A5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52786-6D36-49EC-BF95-2C12B384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84757-172D-4D10-8053-5E024A3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B822F-2DE2-48F5-9322-20BD7C2B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0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9C748-956C-47F1-8250-34598B07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A899B-90F4-4678-A9C4-36614B74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F6F1D-48B7-4FD0-8866-95FFB57C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7C0F2-1DAA-4C2B-8B15-12B87F78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A58FB-CCE7-4DFF-BAEF-B701EB3D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7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034D5B-F5ED-4641-8FBD-75190A72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37BC9-0923-4F13-A7CF-0E2FCE53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23F1C-466A-4827-A8A7-DF8BE660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DFC29-12B9-4FB5-B4B5-96020F42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ED085-AAB4-4490-9523-5E9BFB3F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4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4EA15-54C3-4D01-93B4-4B220E88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FFA80-3353-4FD4-8F0F-1CCCE5CB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58AC4-7C7C-4559-9561-98A45201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0A2A3-11D8-42FC-89D8-9FCF9A35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AEC3D-3A20-49E0-9DEF-31B9F92A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5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3063D-A657-4F53-9772-3249A531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4CEE1-FC98-4CD1-A6A8-D4D83A1E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7D655-E7B4-4EF2-888B-C9C97FED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13E2B-231A-439C-9556-654204B5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BDD8D-F45D-42AB-98F1-C16B522A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546-5E24-428A-B8ED-8C74EB61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B0407-05B2-4732-BF5C-8E68AAEDA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55A12-8891-48A3-A407-74755926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B5FBB-6E58-451E-8361-CB507622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36DD6-53DE-42DC-A8AA-917FEC8E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F4D13-7F8C-4F8E-A9DE-544F013A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3934-267C-4391-BD6B-5165D894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91646-D04E-463F-BB76-043D4F2A3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C3EF1-4633-493C-BAF9-8D259CFE7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2E3D03-6040-490B-A819-43A4361F4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DDF7BE-9B0A-4A79-82A0-E94EE267B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6769A-DA54-4E0C-BD33-FB6374A3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7F06FC-9E5E-46E6-A3EE-8662D002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E91BA-7DD4-47F6-86AA-982596E0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0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9F254-4C31-4F4F-BFA3-ACA35C5E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CE2E0C-E779-4875-99BD-D3BE9F30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6F1C42-6980-4FCA-9929-28D3D052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BED432-80EE-40E2-9C0E-DE239F6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9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1A79B-F13E-4626-BDEA-052B4B75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B404AC-4909-41E1-A113-B6BE2478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7FE09-AD2A-4721-BD6F-2B0253EE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5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045FC-208F-4D45-B1B9-906F983A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ACD14-3568-4F57-ADF8-431E54E6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1A32B-3D49-444F-9E1F-0E8FCF214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47B5C-5A41-4471-98E2-80C127B5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BA64-4686-4D70-8767-416F18E3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33AE2-4B8A-45B2-9A50-01D7B08A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52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B1F1-4CD9-49E3-986C-0FDB7B00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2A6A3A-D2A9-46D5-A971-CAF4A37D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E1A8B-60E3-4607-BF6B-CBB96178C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905C5-DECC-41AE-B05E-7187E3CD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76E65-BFE8-429B-B88C-48817073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B4240D-7A3D-4F11-AC7D-EB84EED7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7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2AC61-7D53-4D0A-B34C-702D4B27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DA7C1-A259-4BE5-9382-581615AF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A2A92-3309-4F01-BCC2-7CCA4B304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8623-DFDF-4399-BAB2-F2CA6F17CAF0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054BE-0C05-429F-B535-505C2AC41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3C17A-3D1E-4CE1-95B5-D5EB577D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3C75-8BFC-46B3-905D-A9870087A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3.jpg"/><Relationship Id="rId7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Relationship Id="rId9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8.jpg"/><Relationship Id="rId7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0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2780928"/>
            <a:ext cx="107504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75520" y="2863970"/>
            <a:ext cx="64205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랜드마킹</a:t>
            </a:r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4400" b="1" dirty="0">
                <a:solidFill>
                  <a:srgbClr val="FF0000"/>
                </a:solidFill>
                <a:latin typeface="+mn-ea"/>
              </a:rPr>
              <a:t>상품구매 로직</a:t>
            </a:r>
            <a:endParaRPr kumimoji="1" lang="en-US" altLang="ko-KR" sz="44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A67EB6-31AA-46A5-8739-7CB4B438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4" y="778172"/>
            <a:ext cx="2930748" cy="2004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478FF3-8D7E-4C77-B36C-0AE912E2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824" y="778172"/>
            <a:ext cx="2930748" cy="200418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ECD15A-96D3-43E8-8B7D-29030A15B298}"/>
              </a:ext>
            </a:extLst>
          </p:cNvPr>
          <p:cNvSpPr/>
          <p:nvPr/>
        </p:nvSpPr>
        <p:spPr>
          <a:xfrm>
            <a:off x="2154936" y="193397"/>
            <a:ext cx="6420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등록대행구매 로직 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사용자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1-1)</a:t>
            </a:r>
            <a:endParaRPr kumimoji="1" lang="en-US" altLang="ko-KR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A4711F-BA15-401E-B2E6-29F23FED90BF}"/>
              </a:ext>
            </a:extLst>
          </p:cNvPr>
          <p:cNvSpPr/>
          <p:nvPr/>
        </p:nvSpPr>
        <p:spPr>
          <a:xfrm>
            <a:off x="3182940" y="1501791"/>
            <a:ext cx="626665" cy="486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70FF8-8371-4F7F-9578-F6DA5810694B}"/>
              </a:ext>
            </a:extLst>
          </p:cNvPr>
          <p:cNvSpPr txBox="1"/>
          <p:nvPr/>
        </p:nvSpPr>
        <p:spPr>
          <a:xfrm>
            <a:off x="4197706" y="2851359"/>
            <a:ext cx="233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주소지 기입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6178B54A-CA16-4EB7-89B4-6CF051239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27" y="737364"/>
            <a:ext cx="2927870" cy="2015413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EFE5274-5392-4189-90A6-BE0B9329629E}"/>
              </a:ext>
            </a:extLst>
          </p:cNvPr>
          <p:cNvSpPr/>
          <p:nvPr/>
        </p:nvSpPr>
        <p:spPr>
          <a:xfrm>
            <a:off x="6894067" y="1536981"/>
            <a:ext cx="626665" cy="486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0F9B9-31F0-4FD4-9FCD-070A4542E4CD}"/>
              </a:ext>
            </a:extLst>
          </p:cNvPr>
          <p:cNvSpPr txBox="1"/>
          <p:nvPr/>
        </p:nvSpPr>
        <p:spPr>
          <a:xfrm>
            <a:off x="7764234" y="2707207"/>
            <a:ext cx="254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PG</a:t>
            </a:r>
            <a:r>
              <a:rPr lang="ko-KR" altLang="en-US" dirty="0"/>
              <a:t>연결결제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96DF9F3-5241-4424-8CC6-8A195C30C45A}"/>
              </a:ext>
            </a:extLst>
          </p:cNvPr>
          <p:cNvSpPr/>
          <p:nvPr/>
        </p:nvSpPr>
        <p:spPr>
          <a:xfrm>
            <a:off x="8724701" y="3220691"/>
            <a:ext cx="625151" cy="6984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AC20E-9B66-4DE1-87FB-8285384FFC79}"/>
              </a:ext>
            </a:extLst>
          </p:cNvPr>
          <p:cNvSpPr txBox="1"/>
          <p:nvPr/>
        </p:nvSpPr>
        <p:spPr>
          <a:xfrm>
            <a:off x="282354" y="2828536"/>
            <a:ext cx="268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등록대행</a:t>
            </a:r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199F0B49-B191-467F-B572-443B609F4E4D}"/>
              </a:ext>
            </a:extLst>
          </p:cNvPr>
          <p:cNvSpPr/>
          <p:nvPr/>
        </p:nvSpPr>
        <p:spPr>
          <a:xfrm>
            <a:off x="6982923" y="4591178"/>
            <a:ext cx="702992" cy="48656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34DD4A-D498-4611-86B7-A94239338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34" y="4105224"/>
            <a:ext cx="3021636" cy="15405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1C6F29-B356-4275-A3CF-234086309C54}"/>
              </a:ext>
            </a:extLst>
          </p:cNvPr>
          <p:cNvSpPr/>
          <p:nvPr/>
        </p:nvSpPr>
        <p:spPr>
          <a:xfrm>
            <a:off x="8724701" y="4664279"/>
            <a:ext cx="721303" cy="5285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812310-2C70-4999-AEF1-FBFADF1BB857}"/>
              </a:ext>
            </a:extLst>
          </p:cNvPr>
          <p:cNvSpPr txBox="1"/>
          <p:nvPr/>
        </p:nvSpPr>
        <p:spPr>
          <a:xfrm>
            <a:off x="7839034" y="5645791"/>
            <a:ext cx="320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마이페이지 내 토지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20755C-BA94-40BF-B69C-A57493363F49}"/>
              </a:ext>
            </a:extLst>
          </p:cNvPr>
          <p:cNvSpPr/>
          <p:nvPr/>
        </p:nvSpPr>
        <p:spPr>
          <a:xfrm>
            <a:off x="947956" y="2239860"/>
            <a:ext cx="676302" cy="2097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4C6A4D-CFF2-49F9-9C79-506C485FC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33" y="3803603"/>
            <a:ext cx="2840220" cy="69845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5870007-9159-4107-B225-6AB1CDA0DD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0"/>
          <a:stretch/>
        </p:blipFill>
        <p:spPr>
          <a:xfrm>
            <a:off x="2081427" y="4502062"/>
            <a:ext cx="2840220" cy="8541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57848E-59E1-4534-92F1-2853AC545DE0}"/>
              </a:ext>
            </a:extLst>
          </p:cNvPr>
          <p:cNvSpPr txBox="1"/>
          <p:nvPr/>
        </p:nvSpPr>
        <p:spPr>
          <a:xfrm>
            <a:off x="1900960" y="5942771"/>
            <a:ext cx="320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마이페이지 내 토지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520C5-614C-4434-A0E2-8AE2F33A206F}"/>
              </a:ext>
            </a:extLst>
          </p:cNvPr>
          <p:cNvSpPr txBox="1"/>
          <p:nvPr/>
        </p:nvSpPr>
        <p:spPr>
          <a:xfrm>
            <a:off x="4863146" y="4635846"/>
            <a:ext cx="86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등록 시</a:t>
            </a: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46C59F8A-8B72-461E-918D-A70F2E8635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33" y="5378571"/>
            <a:ext cx="2840220" cy="47588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A02C24B-44AA-4A0D-B208-A2185C228D85}"/>
              </a:ext>
            </a:extLst>
          </p:cNvPr>
          <p:cNvSpPr txBox="1"/>
          <p:nvPr/>
        </p:nvSpPr>
        <p:spPr>
          <a:xfrm>
            <a:off x="4892397" y="5057375"/>
            <a:ext cx="86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등록 진행중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76EEFD-319F-42EA-96B0-C295826A2DAF}"/>
              </a:ext>
            </a:extLst>
          </p:cNvPr>
          <p:cNvSpPr txBox="1"/>
          <p:nvPr/>
        </p:nvSpPr>
        <p:spPr>
          <a:xfrm>
            <a:off x="4863146" y="5518777"/>
            <a:ext cx="1808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등록완료</a:t>
            </a:r>
            <a:r>
              <a:rPr lang="en-US" altLang="ko-KR" sz="1000" dirty="0"/>
              <a:t>/</a:t>
            </a:r>
            <a:r>
              <a:rPr lang="ko-KR" altLang="en-US" sz="1000" dirty="0"/>
              <a:t>무료분석까지 완료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E6BA90-1994-4583-BAD0-E4ED988CCCC6}"/>
              </a:ext>
            </a:extLst>
          </p:cNvPr>
          <p:cNvSpPr txBox="1"/>
          <p:nvPr/>
        </p:nvSpPr>
        <p:spPr>
          <a:xfrm>
            <a:off x="4668418" y="6422634"/>
            <a:ext cx="698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등록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ko-KR" altLang="en-US" dirty="0">
                <a:solidFill>
                  <a:srgbClr val="FF0000"/>
                </a:solidFill>
              </a:rPr>
              <a:t>전화분석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등록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ko-KR" altLang="en-US" dirty="0">
                <a:solidFill>
                  <a:srgbClr val="FF0000"/>
                </a:solidFill>
              </a:rPr>
              <a:t>방문분석 로직은 같음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등록 후 전화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방문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63F0B5-65A9-4731-8539-67D95EC10EB5}"/>
              </a:ext>
            </a:extLst>
          </p:cNvPr>
          <p:cNvSpPr/>
          <p:nvPr/>
        </p:nvSpPr>
        <p:spPr>
          <a:xfrm>
            <a:off x="3992880" y="1827912"/>
            <a:ext cx="2735580" cy="2544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6E783-B97B-41FE-A7A3-E2DCC0CB9587}"/>
              </a:ext>
            </a:extLst>
          </p:cNvPr>
          <p:cNvSpPr/>
          <p:nvPr/>
        </p:nvSpPr>
        <p:spPr>
          <a:xfrm>
            <a:off x="3246120" y="4268759"/>
            <a:ext cx="373380" cy="1660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A9C359-7CBD-4A03-97D4-DB9E12F99571}"/>
              </a:ext>
            </a:extLst>
          </p:cNvPr>
          <p:cNvSpPr/>
          <p:nvPr/>
        </p:nvSpPr>
        <p:spPr>
          <a:xfrm>
            <a:off x="2154936" y="193397"/>
            <a:ext cx="6420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등록대행구매 로직 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사용자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1-2)</a:t>
            </a:r>
            <a:endParaRPr kumimoji="1" lang="en-US" altLang="ko-KR" sz="3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C90E5-C674-4681-B355-4F63C3146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444"/>
            <a:ext cx="3021636" cy="15405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BEB994-8275-4C22-936D-986AD0A333CF}"/>
              </a:ext>
            </a:extLst>
          </p:cNvPr>
          <p:cNvSpPr/>
          <p:nvPr/>
        </p:nvSpPr>
        <p:spPr>
          <a:xfrm>
            <a:off x="2219167" y="1479119"/>
            <a:ext cx="721303" cy="5285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B9631-7771-431C-93EF-A1FE1BEF75BE}"/>
              </a:ext>
            </a:extLst>
          </p:cNvPr>
          <p:cNvSpPr txBox="1"/>
          <p:nvPr/>
        </p:nvSpPr>
        <p:spPr>
          <a:xfrm>
            <a:off x="109056" y="2453011"/>
            <a:ext cx="320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마이페이지 결제내역 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59C3275-6F79-4E3E-86BA-146000FB2A4C}"/>
              </a:ext>
            </a:extLst>
          </p:cNvPr>
          <p:cNvSpPr/>
          <p:nvPr/>
        </p:nvSpPr>
        <p:spPr>
          <a:xfrm>
            <a:off x="3182940" y="1501791"/>
            <a:ext cx="626665" cy="486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C767C3C-09F2-4355-8272-27F4BB441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t="1" r="-567" b="86246"/>
          <a:stretch/>
        </p:blipFill>
        <p:spPr>
          <a:xfrm>
            <a:off x="4011510" y="912444"/>
            <a:ext cx="2941150" cy="35263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F0A39FC-A1BD-477F-A163-676BB29E9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0" t="28255" r="15582" b="27291"/>
          <a:stretch/>
        </p:blipFill>
        <p:spPr>
          <a:xfrm>
            <a:off x="4011511" y="1333026"/>
            <a:ext cx="2941150" cy="1334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E4DA35-FB24-43A4-8FC6-40B4C99AFC24}"/>
              </a:ext>
            </a:extLst>
          </p:cNvPr>
          <p:cNvSpPr txBox="1"/>
          <p:nvPr/>
        </p:nvSpPr>
        <p:spPr>
          <a:xfrm>
            <a:off x="3925958" y="2822343"/>
            <a:ext cx="320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마이페이지 결제 상황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D2780-FC90-4B5C-B5A7-25926C93E498}"/>
              </a:ext>
            </a:extLst>
          </p:cNvPr>
          <p:cNvSpPr txBox="1"/>
          <p:nvPr/>
        </p:nvSpPr>
        <p:spPr>
          <a:xfrm>
            <a:off x="6952660" y="1479119"/>
            <a:ext cx="989876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결제완료 했을 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4282C-6A35-4514-BFFA-8D3BA2CA53B3}"/>
              </a:ext>
            </a:extLst>
          </p:cNvPr>
          <p:cNvSpPr txBox="1"/>
          <p:nvPr/>
        </p:nvSpPr>
        <p:spPr>
          <a:xfrm>
            <a:off x="6952661" y="1935987"/>
            <a:ext cx="989876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환불요청 했을 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6672B-2DC1-4124-BED3-AC69D7A9C60D}"/>
              </a:ext>
            </a:extLst>
          </p:cNvPr>
          <p:cNvSpPr txBox="1"/>
          <p:nvPr/>
        </p:nvSpPr>
        <p:spPr>
          <a:xfrm>
            <a:off x="6952660" y="2421314"/>
            <a:ext cx="1019765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환불완료 했을 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18DA24-CAA2-4AF9-8E64-BACD64859E67}"/>
              </a:ext>
            </a:extLst>
          </p:cNvPr>
          <p:cNvSpPr/>
          <p:nvPr/>
        </p:nvSpPr>
        <p:spPr>
          <a:xfrm>
            <a:off x="6148388" y="1501791"/>
            <a:ext cx="409575" cy="6794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7F319F-D696-4600-A57D-E84348A04050}"/>
              </a:ext>
            </a:extLst>
          </p:cNvPr>
          <p:cNvCxnSpPr>
            <a:cxnSpLocks/>
          </p:cNvCxnSpPr>
          <p:nvPr/>
        </p:nvCxnSpPr>
        <p:spPr>
          <a:xfrm flipH="1" flipV="1">
            <a:off x="5932896" y="1265075"/>
            <a:ext cx="279558" cy="23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8C8B96-72DF-4814-84B7-C79CBDCC2497}"/>
              </a:ext>
            </a:extLst>
          </p:cNvPr>
          <p:cNvSpPr txBox="1"/>
          <p:nvPr/>
        </p:nvSpPr>
        <p:spPr>
          <a:xfrm>
            <a:off x="4401378" y="1017294"/>
            <a:ext cx="2436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토지등록대행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토지 전문분석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가지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4B50F9-4C1C-4653-914A-8A2F1B6E8380}"/>
              </a:ext>
            </a:extLst>
          </p:cNvPr>
          <p:cNvSpPr txBox="1"/>
          <p:nvPr/>
        </p:nvSpPr>
        <p:spPr>
          <a:xfrm>
            <a:off x="6823835" y="2189022"/>
            <a:ext cx="3368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사용자가 </a:t>
            </a:r>
            <a:r>
              <a:rPr lang="en-US" altLang="ko-KR" sz="800" dirty="0"/>
              <a:t>CS</a:t>
            </a:r>
            <a:r>
              <a:rPr lang="ko-KR" altLang="en-US" sz="800" dirty="0"/>
              <a:t>로 환불요청 하거나 관리자측 에서 판단 후 환불요청가능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D58D63-DA16-4C50-86EE-6A849DAD36B7}"/>
              </a:ext>
            </a:extLst>
          </p:cNvPr>
          <p:cNvCxnSpPr>
            <a:cxnSpLocks/>
          </p:cNvCxnSpPr>
          <p:nvPr/>
        </p:nvCxnSpPr>
        <p:spPr>
          <a:xfrm flipV="1">
            <a:off x="6713220" y="1271830"/>
            <a:ext cx="629308" cy="315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25666B-F363-4998-B83E-F56969B0D4AB}"/>
              </a:ext>
            </a:extLst>
          </p:cNvPr>
          <p:cNvSpPr txBox="1"/>
          <p:nvPr/>
        </p:nvSpPr>
        <p:spPr>
          <a:xfrm>
            <a:off x="6823835" y="993372"/>
            <a:ext cx="2436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결제완료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환불요청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환불완료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가지</a:t>
            </a:r>
          </a:p>
        </p:txBody>
      </p:sp>
      <p:pic>
        <p:nvPicPr>
          <p:cNvPr id="31" name="그림 30" descr="테이블이(가) 표시된 사진&#10;&#10;자동 생성된 설명">
            <a:extLst>
              <a:ext uri="{FF2B5EF4-FFF2-40B4-BE49-F238E27FC236}">
                <a16:creationId xmlns:a16="http://schemas.microsoft.com/office/drawing/2014/main" id="{EB04EC28-2813-4907-87D5-3666433410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29647" r="8428" b="2411"/>
          <a:stretch/>
        </p:blipFill>
        <p:spPr>
          <a:xfrm>
            <a:off x="326044" y="4220387"/>
            <a:ext cx="3025568" cy="1854772"/>
          </a:xfrm>
          <a:prstGeom prst="rect">
            <a:avLst/>
          </a:prstGeom>
        </p:spPr>
      </p:pic>
      <p:pic>
        <p:nvPicPr>
          <p:cNvPr id="33" name="그림 32" descr="테이블이(가) 표시된 사진&#10;&#10;자동 생성된 설명">
            <a:extLst>
              <a:ext uri="{FF2B5EF4-FFF2-40B4-BE49-F238E27FC236}">
                <a16:creationId xmlns:a16="http://schemas.microsoft.com/office/drawing/2014/main" id="{98D2724F-02B3-4FF5-AEAB-A4B0F25C38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0" t="25727" r="16267" b="17305"/>
          <a:stretch/>
        </p:blipFill>
        <p:spPr>
          <a:xfrm>
            <a:off x="3809605" y="4112713"/>
            <a:ext cx="3172073" cy="2070119"/>
          </a:xfrm>
          <a:prstGeom prst="rect">
            <a:avLst/>
          </a:prstGeom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9049CC85-C63C-41AA-B29A-9BFFE2A168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6" t="23373" r="21764" b="11221"/>
          <a:stretch/>
        </p:blipFill>
        <p:spPr>
          <a:xfrm>
            <a:off x="7585627" y="4201449"/>
            <a:ext cx="2805611" cy="1892649"/>
          </a:xfrm>
          <a:prstGeom prst="rect">
            <a:avLst/>
          </a:prstGeom>
        </p:spPr>
      </p:pic>
      <p:pic>
        <p:nvPicPr>
          <p:cNvPr id="37" name="그림 36" descr="테이블이(가) 표시된 사진&#10;&#10;자동 생성된 설명">
            <a:extLst>
              <a:ext uri="{FF2B5EF4-FFF2-40B4-BE49-F238E27FC236}">
                <a16:creationId xmlns:a16="http://schemas.microsoft.com/office/drawing/2014/main" id="{D6301CA0-0317-470D-9A5D-6636085EC4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81" b="90919"/>
          <a:stretch/>
        </p:blipFill>
        <p:spPr>
          <a:xfrm>
            <a:off x="7371917" y="3599824"/>
            <a:ext cx="1340577" cy="369333"/>
          </a:xfrm>
          <a:prstGeom prst="rect">
            <a:avLst/>
          </a:prstGeom>
        </p:spPr>
      </p:pic>
      <p:pic>
        <p:nvPicPr>
          <p:cNvPr id="39" name="그림 38" descr="테이블이(가) 표시된 사진&#10;&#10;자동 생성된 설명">
            <a:extLst>
              <a:ext uri="{FF2B5EF4-FFF2-40B4-BE49-F238E27FC236}">
                <a16:creationId xmlns:a16="http://schemas.microsoft.com/office/drawing/2014/main" id="{0E03C5BF-3602-447B-B71A-8F4A2D7E78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t="-1456" r="82551" b="90494"/>
          <a:stretch/>
        </p:blipFill>
        <p:spPr>
          <a:xfrm>
            <a:off x="3879702" y="3586168"/>
            <a:ext cx="863590" cy="486561"/>
          </a:xfrm>
          <a:prstGeom prst="rect">
            <a:avLst/>
          </a:prstGeom>
        </p:spPr>
      </p:pic>
      <p:pic>
        <p:nvPicPr>
          <p:cNvPr id="41" name="그림 40" descr="테이블이(가) 표시된 사진&#10;&#10;자동 생성된 설명">
            <a:extLst>
              <a:ext uri="{FF2B5EF4-FFF2-40B4-BE49-F238E27FC236}">
                <a16:creationId xmlns:a16="http://schemas.microsoft.com/office/drawing/2014/main" id="{5EF15651-61DD-4974-A11E-7F3C3329F5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t="482" r="79872" b="90569"/>
          <a:stretch/>
        </p:blipFill>
        <p:spPr>
          <a:xfrm>
            <a:off x="263232" y="3665097"/>
            <a:ext cx="987845" cy="382126"/>
          </a:xfrm>
          <a:prstGeom prst="rect">
            <a:avLst/>
          </a:prstGeom>
        </p:spPr>
      </p:pic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CCE86325-4B0F-40A2-BCDE-61AE58BD4EB4}"/>
              </a:ext>
            </a:extLst>
          </p:cNvPr>
          <p:cNvSpPr/>
          <p:nvPr/>
        </p:nvSpPr>
        <p:spPr>
          <a:xfrm>
            <a:off x="5083065" y="3250594"/>
            <a:ext cx="625151" cy="6984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C8973A-D1B9-472C-B4F9-70FC1E89C5D3}"/>
              </a:ext>
            </a:extLst>
          </p:cNvPr>
          <p:cNvSpPr txBox="1"/>
          <p:nvPr/>
        </p:nvSpPr>
        <p:spPr>
          <a:xfrm>
            <a:off x="1070513" y="6148453"/>
            <a:ext cx="1536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결제내역 상세페이지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2A4E47-C151-4390-9AA8-602F913C417A}"/>
              </a:ext>
            </a:extLst>
          </p:cNvPr>
          <p:cNvSpPr txBox="1"/>
          <p:nvPr/>
        </p:nvSpPr>
        <p:spPr>
          <a:xfrm>
            <a:off x="4596883" y="6199373"/>
            <a:ext cx="1536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환불요청 상세페이지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C96B1E-B0DE-43C3-BFB4-B3B59379F0B8}"/>
              </a:ext>
            </a:extLst>
          </p:cNvPr>
          <p:cNvSpPr txBox="1"/>
          <p:nvPr/>
        </p:nvSpPr>
        <p:spPr>
          <a:xfrm>
            <a:off x="8311633" y="6148453"/>
            <a:ext cx="1536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환불완료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407172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ACDA5871-00D2-4644-B096-8BD200666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323" y="778172"/>
            <a:ext cx="3174350" cy="1582454"/>
          </a:xfrm>
          <a:prstGeom prst="rect">
            <a:avLst/>
          </a:prstGeom>
        </p:spPr>
      </p:pic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46BDE62D-6926-47DE-9DA6-C0483BAE0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96" y="778172"/>
            <a:ext cx="2733676" cy="152060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ECD15A-96D3-43E8-8B7D-29030A15B298}"/>
              </a:ext>
            </a:extLst>
          </p:cNvPr>
          <p:cNvSpPr/>
          <p:nvPr/>
        </p:nvSpPr>
        <p:spPr>
          <a:xfrm>
            <a:off x="2154936" y="193397"/>
            <a:ext cx="6420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등록대행구매 로직 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관리자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1-1)</a:t>
            </a:r>
            <a:endParaRPr kumimoji="1" lang="en-US" altLang="ko-KR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A4711F-BA15-401E-B2E6-29F23FED90BF}"/>
              </a:ext>
            </a:extLst>
          </p:cNvPr>
          <p:cNvSpPr/>
          <p:nvPr/>
        </p:nvSpPr>
        <p:spPr>
          <a:xfrm>
            <a:off x="3182940" y="1501791"/>
            <a:ext cx="626665" cy="486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EFE5274-5392-4189-90A6-BE0B9329629E}"/>
              </a:ext>
            </a:extLst>
          </p:cNvPr>
          <p:cNvSpPr/>
          <p:nvPr/>
        </p:nvSpPr>
        <p:spPr>
          <a:xfrm>
            <a:off x="6894067" y="1536981"/>
            <a:ext cx="626665" cy="486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96DF9F3-5241-4424-8CC6-8A195C30C45A}"/>
              </a:ext>
            </a:extLst>
          </p:cNvPr>
          <p:cNvSpPr/>
          <p:nvPr/>
        </p:nvSpPr>
        <p:spPr>
          <a:xfrm>
            <a:off x="10230498" y="3089114"/>
            <a:ext cx="625151" cy="6984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199F0B49-B191-467F-B572-443B609F4E4D}"/>
              </a:ext>
            </a:extLst>
          </p:cNvPr>
          <p:cNvSpPr/>
          <p:nvPr/>
        </p:nvSpPr>
        <p:spPr>
          <a:xfrm>
            <a:off x="4197854" y="4504176"/>
            <a:ext cx="702992" cy="48656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1C6F29-B356-4275-A3CF-234086309C54}"/>
              </a:ext>
            </a:extLst>
          </p:cNvPr>
          <p:cNvSpPr/>
          <p:nvPr/>
        </p:nvSpPr>
        <p:spPr>
          <a:xfrm>
            <a:off x="6165057" y="1231925"/>
            <a:ext cx="211931" cy="8492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812310-2C70-4999-AEF1-FBFADF1BB857}"/>
              </a:ext>
            </a:extLst>
          </p:cNvPr>
          <p:cNvSpPr txBox="1"/>
          <p:nvPr/>
        </p:nvSpPr>
        <p:spPr>
          <a:xfrm>
            <a:off x="8803924" y="5634463"/>
            <a:ext cx="338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진행상황 상태 값 변경 후 등록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57848E-59E1-4534-92F1-2853AC545DE0}"/>
              </a:ext>
            </a:extLst>
          </p:cNvPr>
          <p:cNvSpPr txBox="1"/>
          <p:nvPr/>
        </p:nvSpPr>
        <p:spPr>
          <a:xfrm>
            <a:off x="4971538" y="5277466"/>
            <a:ext cx="310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관리자에서 설정 값 변경 시 서비스에서 보여지는 부분</a:t>
            </a:r>
            <a:r>
              <a:rPr lang="en-US" altLang="ko-KR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7501CA9E-8EFF-41E7-9C59-45750A586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7" y="895197"/>
            <a:ext cx="2754746" cy="15445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F932EE-23EB-40FA-A3E6-9CA6226A4337}"/>
              </a:ext>
            </a:extLst>
          </p:cNvPr>
          <p:cNvSpPr txBox="1"/>
          <p:nvPr/>
        </p:nvSpPr>
        <p:spPr>
          <a:xfrm>
            <a:off x="111826" y="2439720"/>
            <a:ext cx="293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ko-KR" altLang="en-US" sz="1400" dirty="0"/>
              <a:t>결제관리 결제완료확인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A935C3-8995-48F7-B3FB-EF843D8B9C78}"/>
              </a:ext>
            </a:extLst>
          </p:cNvPr>
          <p:cNvSpPr txBox="1"/>
          <p:nvPr/>
        </p:nvSpPr>
        <p:spPr>
          <a:xfrm>
            <a:off x="3815620" y="2404555"/>
            <a:ext cx="293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등록대행 요청함 확인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5385C4-9B49-4FF3-91F8-CCEA893A7053}"/>
              </a:ext>
            </a:extLst>
          </p:cNvPr>
          <p:cNvSpPr txBox="1"/>
          <p:nvPr/>
        </p:nvSpPr>
        <p:spPr>
          <a:xfrm>
            <a:off x="3815620" y="2689004"/>
            <a:ext cx="293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등록진행상황을 대기중에서 진행중으로 변경 후</a:t>
            </a:r>
            <a:endParaRPr lang="en-US" altLang="ko-KR" sz="1000" dirty="0"/>
          </a:p>
          <a:p>
            <a:pPr algn="ctr"/>
            <a:r>
              <a:rPr lang="ko-KR" altLang="en-US" sz="1000" dirty="0"/>
              <a:t>해당매물 클릭이동</a:t>
            </a:r>
            <a:r>
              <a:rPr lang="en-US" altLang="ko-KR" sz="1000" dirty="0"/>
              <a:t>(</a:t>
            </a:r>
            <a:r>
              <a:rPr lang="ko-KR" altLang="en-US" sz="1000" dirty="0"/>
              <a:t>토지등록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D58ECF3-48DC-42DF-845B-FB2DEDAD3FF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271023" y="1040606"/>
            <a:ext cx="429815" cy="191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7B7B29-ACBF-423A-B07D-DD965C0D6C11}"/>
              </a:ext>
            </a:extLst>
          </p:cNvPr>
          <p:cNvSpPr txBox="1"/>
          <p:nvPr/>
        </p:nvSpPr>
        <p:spPr>
          <a:xfrm>
            <a:off x="6180089" y="814498"/>
            <a:ext cx="237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관리자에서 등록여부를 확인 관리자에서만 변경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사용자에는 변경사항 없음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029A68-0E58-41CB-808E-45DD929CFF09}"/>
              </a:ext>
            </a:extLst>
          </p:cNvPr>
          <p:cNvSpPr txBox="1"/>
          <p:nvPr/>
        </p:nvSpPr>
        <p:spPr>
          <a:xfrm>
            <a:off x="8750584" y="2450722"/>
            <a:ext cx="317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토지등록 등록 대행에 대한 내용기입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9743A0-6231-4B55-871D-7F4E435F042C}"/>
              </a:ext>
            </a:extLst>
          </p:cNvPr>
          <p:cNvSpPr/>
          <p:nvPr/>
        </p:nvSpPr>
        <p:spPr>
          <a:xfrm>
            <a:off x="9806782" y="1242814"/>
            <a:ext cx="905668" cy="3256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9222C6-36B3-4D45-B0AA-6D4C620FF305}"/>
              </a:ext>
            </a:extLst>
          </p:cNvPr>
          <p:cNvSpPr txBox="1"/>
          <p:nvPr/>
        </p:nvSpPr>
        <p:spPr>
          <a:xfrm>
            <a:off x="10712450" y="1245285"/>
            <a:ext cx="11280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>
                <a:solidFill>
                  <a:srgbClr val="FF0000"/>
                </a:solidFill>
              </a:rPr>
              <a:t>등록된 아이디</a:t>
            </a:r>
            <a:r>
              <a:rPr lang="en-US" altLang="ko-KR" sz="500" dirty="0">
                <a:solidFill>
                  <a:srgbClr val="FF0000"/>
                </a:solidFill>
              </a:rPr>
              <a:t>/</a:t>
            </a:r>
            <a:r>
              <a:rPr lang="ko-KR" altLang="en-US" sz="500" dirty="0">
                <a:solidFill>
                  <a:srgbClr val="FF0000"/>
                </a:solidFill>
              </a:rPr>
              <a:t>서명</a:t>
            </a:r>
            <a:r>
              <a:rPr lang="en-US" altLang="ko-KR" sz="500" dirty="0">
                <a:solidFill>
                  <a:srgbClr val="FF0000"/>
                </a:solidFill>
              </a:rPr>
              <a:t>/</a:t>
            </a:r>
            <a:r>
              <a:rPr lang="ko-KR" altLang="en-US" sz="500" dirty="0">
                <a:solidFill>
                  <a:srgbClr val="FF0000"/>
                </a:solidFill>
              </a:rPr>
              <a:t>전화번호</a:t>
            </a: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5674997E-1E9E-4922-86E9-5E225D5B8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116" y="3841039"/>
            <a:ext cx="2756557" cy="16498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B4E2F9C-6B4B-45BE-988A-33D112DE6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07" y="3142580"/>
            <a:ext cx="2461173" cy="605245"/>
          </a:xfrm>
          <a:prstGeom prst="rect">
            <a:avLst/>
          </a:prstGeom>
        </p:spPr>
      </p:pic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069A4BB4-5A67-4BCD-B70C-894489F515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0"/>
          <a:stretch/>
        </p:blipFill>
        <p:spPr>
          <a:xfrm>
            <a:off x="5146401" y="3841039"/>
            <a:ext cx="2461173" cy="740155"/>
          </a:xfrm>
          <a:prstGeom prst="rect">
            <a:avLst/>
          </a:prstGeom>
        </p:spPr>
      </p:pic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63E73C40-96AB-41D8-B130-8071FE0850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07" y="4717548"/>
            <a:ext cx="2461173" cy="41237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600A05-D1D8-43FD-B13F-669460B22A4E}"/>
              </a:ext>
            </a:extLst>
          </p:cNvPr>
          <p:cNvSpPr/>
          <p:nvPr/>
        </p:nvSpPr>
        <p:spPr>
          <a:xfrm>
            <a:off x="10198100" y="5129923"/>
            <a:ext cx="287020" cy="3262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11C9000-2837-41F3-B3FE-3943F89F8700}"/>
              </a:ext>
            </a:extLst>
          </p:cNvPr>
          <p:cNvCxnSpPr>
            <a:cxnSpLocks/>
          </p:cNvCxnSpPr>
          <p:nvPr/>
        </p:nvCxnSpPr>
        <p:spPr>
          <a:xfrm flipH="1" flipV="1">
            <a:off x="8556121" y="3841039"/>
            <a:ext cx="1781639" cy="132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5511D71-B9DA-45D7-8D6D-E78BF46E5A93}"/>
              </a:ext>
            </a:extLst>
          </p:cNvPr>
          <p:cNvSpPr txBox="1"/>
          <p:nvPr/>
        </p:nvSpPr>
        <p:spPr>
          <a:xfrm>
            <a:off x="6796923" y="3554925"/>
            <a:ext cx="2461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등록대행시 무료분석까지 진행하는 부분 이 여서 같이 써도 무방하다고 생각함</a:t>
            </a:r>
            <a:endParaRPr lang="en-US" altLang="ko-KR" sz="500" dirty="0"/>
          </a:p>
          <a:p>
            <a:pPr algn="ctr"/>
            <a:r>
              <a:rPr lang="ko-KR" altLang="en-US" sz="500" dirty="0"/>
              <a:t>등록대행 대기중</a:t>
            </a:r>
            <a:r>
              <a:rPr lang="en-US" altLang="ko-KR" sz="500" dirty="0"/>
              <a:t>=</a:t>
            </a:r>
            <a:r>
              <a:rPr lang="ko-KR" altLang="en-US" sz="500" dirty="0"/>
              <a:t>무료분석 대기중</a:t>
            </a:r>
            <a:endParaRPr lang="en-US" altLang="ko-KR" sz="500" dirty="0"/>
          </a:p>
          <a:p>
            <a:pPr algn="ctr"/>
            <a:r>
              <a:rPr lang="ko-KR" altLang="en-US" sz="500" dirty="0"/>
              <a:t>등록대행 진행중</a:t>
            </a:r>
            <a:r>
              <a:rPr lang="en-US" altLang="ko-KR" sz="500" dirty="0"/>
              <a:t>=</a:t>
            </a:r>
            <a:r>
              <a:rPr lang="ko-KR" altLang="en-US" sz="500" dirty="0"/>
              <a:t>무료분석 진행중</a:t>
            </a:r>
            <a:endParaRPr lang="en-US" altLang="ko-KR" sz="500" dirty="0"/>
          </a:p>
          <a:p>
            <a:pPr algn="ctr"/>
            <a:r>
              <a:rPr lang="ko-KR" altLang="en-US" sz="500" dirty="0"/>
              <a:t>등록대행 완료</a:t>
            </a:r>
            <a:r>
              <a:rPr lang="en-US" altLang="ko-KR" sz="500" dirty="0"/>
              <a:t>=</a:t>
            </a:r>
            <a:r>
              <a:rPr lang="ko-KR" altLang="en-US" sz="500" dirty="0"/>
              <a:t>무료분석 완료</a:t>
            </a:r>
            <a:endParaRPr lang="en-US" altLang="ko-KR" sz="500" dirty="0"/>
          </a:p>
        </p:txBody>
      </p:sp>
      <p:pic>
        <p:nvPicPr>
          <p:cNvPr id="58" name="그림 57" descr="테이블이(가) 표시된 사진&#10;&#10;자동 생성된 설명">
            <a:extLst>
              <a:ext uri="{FF2B5EF4-FFF2-40B4-BE49-F238E27FC236}">
                <a16:creationId xmlns:a16="http://schemas.microsoft.com/office/drawing/2014/main" id="{AC070F2C-4B61-4944-B1D0-D20D967E16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" y="3300698"/>
            <a:ext cx="3704930" cy="1976768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94FF45-CA06-408A-B139-EED5F3C30F64}"/>
              </a:ext>
            </a:extLst>
          </p:cNvPr>
          <p:cNvSpPr/>
          <p:nvPr/>
        </p:nvSpPr>
        <p:spPr>
          <a:xfrm>
            <a:off x="1167290" y="4444887"/>
            <a:ext cx="2763806" cy="3619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0E7791-3456-4CB7-AAA0-5A853CC9D923}"/>
              </a:ext>
            </a:extLst>
          </p:cNvPr>
          <p:cNvSpPr txBox="1"/>
          <p:nvPr/>
        </p:nvSpPr>
        <p:spPr>
          <a:xfrm>
            <a:off x="430184" y="5456211"/>
            <a:ext cx="356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 매물등록시 리스트 완료노출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9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DD5899-5F9A-4D72-BEF0-D8D741CDCECF}"/>
              </a:ext>
            </a:extLst>
          </p:cNvPr>
          <p:cNvSpPr/>
          <p:nvPr/>
        </p:nvSpPr>
        <p:spPr>
          <a:xfrm>
            <a:off x="2154936" y="193397"/>
            <a:ext cx="6420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전문분석구매 로직 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사용자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1-1)</a:t>
            </a:r>
            <a:endParaRPr kumimoji="1" lang="en-US" altLang="ko-KR" sz="3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C0B3FA-8270-4F29-A4B4-64B7C89A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7" y="1043940"/>
            <a:ext cx="2367893" cy="1584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E0D75E-AFB5-47C2-A77D-33A36141A491}"/>
              </a:ext>
            </a:extLst>
          </p:cNvPr>
          <p:cNvSpPr txBox="1"/>
          <p:nvPr/>
        </p:nvSpPr>
        <p:spPr>
          <a:xfrm>
            <a:off x="419514" y="2628900"/>
            <a:ext cx="222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전화분석</a:t>
            </a:r>
            <a:r>
              <a:rPr lang="en-US" altLang="ko-KR" dirty="0"/>
              <a:t>/</a:t>
            </a:r>
            <a:r>
              <a:rPr lang="ko-KR" altLang="en-US" dirty="0"/>
              <a:t>방문분석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919EC4-C3C0-42A6-A4D8-778D2DED3E27}"/>
              </a:ext>
            </a:extLst>
          </p:cNvPr>
          <p:cNvSpPr/>
          <p:nvPr/>
        </p:nvSpPr>
        <p:spPr>
          <a:xfrm>
            <a:off x="906780" y="2220991"/>
            <a:ext cx="541020" cy="2021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FFF845-DA67-4E6F-ACF6-8EF73AFCD785}"/>
              </a:ext>
            </a:extLst>
          </p:cNvPr>
          <p:cNvSpPr/>
          <p:nvPr/>
        </p:nvSpPr>
        <p:spPr>
          <a:xfrm>
            <a:off x="297180" y="2220991"/>
            <a:ext cx="541020" cy="2021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CF584AF-B256-4A84-A6AF-39A0BA01D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06" y="1104424"/>
            <a:ext cx="2540794" cy="152447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1294DD3-CE3F-43C3-BC65-579873AAC363}"/>
              </a:ext>
            </a:extLst>
          </p:cNvPr>
          <p:cNvSpPr/>
          <p:nvPr/>
        </p:nvSpPr>
        <p:spPr>
          <a:xfrm>
            <a:off x="6365288" y="2153747"/>
            <a:ext cx="626665" cy="486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840DF-BF4C-4BD4-84C0-C32592ECBA2C}"/>
              </a:ext>
            </a:extLst>
          </p:cNvPr>
          <p:cNvSpPr txBox="1"/>
          <p:nvPr/>
        </p:nvSpPr>
        <p:spPr>
          <a:xfrm>
            <a:off x="3843592" y="2566770"/>
            <a:ext cx="2039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등록된 토지 선택 후 구매하기 버튼 클릭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2E8C0F-97D3-40F1-B893-51B19C61A2EF}"/>
              </a:ext>
            </a:extLst>
          </p:cNvPr>
          <p:cNvSpPr/>
          <p:nvPr/>
        </p:nvSpPr>
        <p:spPr>
          <a:xfrm>
            <a:off x="4331494" y="1957388"/>
            <a:ext cx="354806" cy="1047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CE5788-BCF0-43A8-9D62-2B24C7B3578F}"/>
              </a:ext>
            </a:extLst>
          </p:cNvPr>
          <p:cNvSpPr/>
          <p:nvPr/>
        </p:nvSpPr>
        <p:spPr>
          <a:xfrm>
            <a:off x="5379244" y="2202656"/>
            <a:ext cx="290512" cy="11906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45F9B07-FDA1-4D6D-A362-7321191FE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91" y="768439"/>
            <a:ext cx="2927870" cy="20154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1DAF-9406-4C77-949E-3D6142758869}"/>
              </a:ext>
            </a:extLst>
          </p:cNvPr>
          <p:cNvSpPr txBox="1"/>
          <p:nvPr/>
        </p:nvSpPr>
        <p:spPr>
          <a:xfrm>
            <a:off x="7930285" y="2790088"/>
            <a:ext cx="254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PG</a:t>
            </a:r>
            <a:r>
              <a:rPr lang="ko-KR" altLang="en-US" dirty="0"/>
              <a:t>연결결제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7AC4836-A6BE-4704-B466-D9B63ACB758A}"/>
              </a:ext>
            </a:extLst>
          </p:cNvPr>
          <p:cNvSpPr/>
          <p:nvPr/>
        </p:nvSpPr>
        <p:spPr>
          <a:xfrm>
            <a:off x="3074194" y="1728002"/>
            <a:ext cx="626665" cy="486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0C78BAB-FE89-4C2C-9FC3-E80D3AA69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93" y="4138758"/>
            <a:ext cx="3021636" cy="15405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2D825B-EE02-40BD-A12A-E5C235F4612A}"/>
              </a:ext>
            </a:extLst>
          </p:cNvPr>
          <p:cNvSpPr txBox="1"/>
          <p:nvPr/>
        </p:nvSpPr>
        <p:spPr>
          <a:xfrm>
            <a:off x="7744991" y="5806500"/>
            <a:ext cx="320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마이페이지 내 토지 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D1D116C6-BFE7-4EB6-B6EC-3B89276D0961}"/>
              </a:ext>
            </a:extLst>
          </p:cNvPr>
          <p:cNvSpPr/>
          <p:nvPr/>
        </p:nvSpPr>
        <p:spPr>
          <a:xfrm>
            <a:off x="8575460" y="3376569"/>
            <a:ext cx="625151" cy="6984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B54E4C8F-2A8E-4AA5-A2BD-8E80F33AA7EF}"/>
              </a:ext>
            </a:extLst>
          </p:cNvPr>
          <p:cNvSpPr/>
          <p:nvPr/>
        </p:nvSpPr>
        <p:spPr>
          <a:xfrm>
            <a:off x="6288961" y="4681527"/>
            <a:ext cx="702992" cy="48656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1FE852-9761-42AA-A795-87A3FF65B2B7}"/>
              </a:ext>
            </a:extLst>
          </p:cNvPr>
          <p:cNvSpPr/>
          <p:nvPr/>
        </p:nvSpPr>
        <p:spPr>
          <a:xfrm>
            <a:off x="8597841" y="4708376"/>
            <a:ext cx="670968" cy="5285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9D4BF5E1-BC5D-486B-B0F0-6CF7ACF74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28" y="3766469"/>
            <a:ext cx="2725205" cy="395594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842FC68A-329A-4D3C-BD4F-8FFCF20715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28" y="5126453"/>
            <a:ext cx="2750241" cy="464684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6A0588EB-D49D-4DE5-8A95-BAFEBDE41D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4" y="3352132"/>
            <a:ext cx="948931" cy="26102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E70FF6-0E4A-48D0-8711-7360C9663FA4}"/>
              </a:ext>
            </a:extLst>
          </p:cNvPr>
          <p:cNvSpPr txBox="1"/>
          <p:nvPr/>
        </p:nvSpPr>
        <p:spPr>
          <a:xfrm>
            <a:off x="1954629" y="4365472"/>
            <a:ext cx="320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분석완료 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1282C-445C-4C70-9F22-B8783BB9D5DD}"/>
              </a:ext>
            </a:extLst>
          </p:cNvPr>
          <p:cNvSpPr txBox="1"/>
          <p:nvPr/>
        </p:nvSpPr>
        <p:spPr>
          <a:xfrm>
            <a:off x="2019553" y="5794138"/>
            <a:ext cx="320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분석완료 후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76B014-CE93-4519-B659-5AA0600EB773}"/>
              </a:ext>
            </a:extLst>
          </p:cNvPr>
          <p:cNvSpPr txBox="1"/>
          <p:nvPr/>
        </p:nvSpPr>
        <p:spPr>
          <a:xfrm>
            <a:off x="3074194" y="6422634"/>
            <a:ext cx="858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***</a:t>
            </a:r>
            <a:r>
              <a:rPr lang="ko-KR" altLang="en-US" dirty="0">
                <a:solidFill>
                  <a:srgbClr val="FF0000"/>
                </a:solidFill>
              </a:rPr>
              <a:t>전문분석대행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등록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ko-KR" altLang="en-US" dirty="0">
                <a:solidFill>
                  <a:srgbClr val="FF0000"/>
                </a:solidFill>
              </a:rPr>
              <a:t>전화분석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등록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ko-KR" altLang="en-US" dirty="0">
                <a:solidFill>
                  <a:srgbClr val="FF0000"/>
                </a:solidFill>
              </a:rPr>
              <a:t>방문분석 로직은 같음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등록 후 전화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방문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23A46D24-AD5E-4E1B-9535-865F00EA0C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56" y="782154"/>
            <a:ext cx="1941407" cy="87156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7822F16-FA2F-4795-A1B6-C29D2AB91FDA}"/>
              </a:ext>
            </a:extLst>
          </p:cNvPr>
          <p:cNvSpPr txBox="1"/>
          <p:nvPr/>
        </p:nvSpPr>
        <p:spPr>
          <a:xfrm>
            <a:off x="5752313" y="1743966"/>
            <a:ext cx="177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등록된 토지가 없을 시 페이지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rgbClr val="FF0000"/>
                </a:solidFill>
              </a:rPr>
              <a:t>직접등록이나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등록대행 구매 </a:t>
            </a:r>
          </a:p>
        </p:txBody>
      </p:sp>
    </p:spTree>
    <p:extLst>
      <p:ext uri="{BB962C8B-B14F-4D97-AF65-F5344CB8AC3E}">
        <p14:creationId xmlns:p14="http://schemas.microsoft.com/office/powerpoint/2010/main" val="141406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DD113C74-FE7A-4B04-A6F4-796A23631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79" y="814498"/>
            <a:ext cx="2299825" cy="2676162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CA54375-036B-4EE3-A2BE-C0DC15A9B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24" y="1029367"/>
            <a:ext cx="2634004" cy="13648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ECD15A-96D3-43E8-8B7D-29030A15B298}"/>
              </a:ext>
            </a:extLst>
          </p:cNvPr>
          <p:cNvSpPr/>
          <p:nvPr/>
        </p:nvSpPr>
        <p:spPr>
          <a:xfrm>
            <a:off x="2154936" y="193397"/>
            <a:ext cx="6420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전문분석구매 로직 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관리자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1-2)</a:t>
            </a:r>
            <a:endParaRPr kumimoji="1" lang="en-US" altLang="ko-KR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A4711F-BA15-401E-B2E6-29F23FED90BF}"/>
              </a:ext>
            </a:extLst>
          </p:cNvPr>
          <p:cNvSpPr/>
          <p:nvPr/>
        </p:nvSpPr>
        <p:spPr>
          <a:xfrm>
            <a:off x="3182940" y="1501791"/>
            <a:ext cx="626665" cy="486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EFE5274-5392-4189-90A6-BE0B9329629E}"/>
              </a:ext>
            </a:extLst>
          </p:cNvPr>
          <p:cNvSpPr/>
          <p:nvPr/>
        </p:nvSpPr>
        <p:spPr>
          <a:xfrm>
            <a:off x="6894067" y="1536981"/>
            <a:ext cx="626665" cy="4865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199F0B49-B191-467F-B572-443B609F4E4D}"/>
              </a:ext>
            </a:extLst>
          </p:cNvPr>
          <p:cNvSpPr/>
          <p:nvPr/>
        </p:nvSpPr>
        <p:spPr>
          <a:xfrm>
            <a:off x="4080164" y="4128629"/>
            <a:ext cx="760266" cy="468659"/>
          </a:xfrm>
          <a:prstGeom prst="leftArrow">
            <a:avLst>
              <a:gd name="adj1" fmla="val 50000"/>
              <a:gd name="adj2" fmla="val 513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1C6F29-B356-4275-A3CF-234086309C54}"/>
              </a:ext>
            </a:extLst>
          </p:cNvPr>
          <p:cNvSpPr/>
          <p:nvPr/>
        </p:nvSpPr>
        <p:spPr>
          <a:xfrm>
            <a:off x="5958915" y="1297094"/>
            <a:ext cx="211931" cy="5102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57848E-59E1-4534-92F1-2853AC545DE0}"/>
              </a:ext>
            </a:extLst>
          </p:cNvPr>
          <p:cNvSpPr txBox="1"/>
          <p:nvPr/>
        </p:nvSpPr>
        <p:spPr>
          <a:xfrm>
            <a:off x="4971538" y="5277466"/>
            <a:ext cx="310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관리자에서 설정 값 변경 시 서비스에서 보여지는 부분</a:t>
            </a:r>
            <a:r>
              <a:rPr lang="en-US" altLang="ko-KR" dirty="0"/>
              <a:t>(</a:t>
            </a:r>
            <a:r>
              <a:rPr lang="ko-KR" altLang="en-US" dirty="0"/>
              <a:t>서비스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7501CA9E-8EFF-41E7-9C59-45750A586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7" y="895197"/>
            <a:ext cx="2754746" cy="15445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F932EE-23EB-40FA-A3E6-9CA6226A4337}"/>
              </a:ext>
            </a:extLst>
          </p:cNvPr>
          <p:cNvSpPr txBox="1"/>
          <p:nvPr/>
        </p:nvSpPr>
        <p:spPr>
          <a:xfrm>
            <a:off x="111826" y="2439720"/>
            <a:ext cx="293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</a:t>
            </a:r>
            <a:r>
              <a:rPr lang="ko-KR" altLang="en-US" sz="1400" dirty="0"/>
              <a:t>결제관리 결제완료확인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A935C3-8995-48F7-B3FB-EF843D8B9C78}"/>
              </a:ext>
            </a:extLst>
          </p:cNvPr>
          <p:cNvSpPr txBox="1"/>
          <p:nvPr/>
        </p:nvSpPr>
        <p:spPr>
          <a:xfrm>
            <a:off x="3815620" y="2404555"/>
            <a:ext cx="293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토지 분석 요청함 확인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5385C4-9B49-4FF3-91F8-CCEA893A7053}"/>
              </a:ext>
            </a:extLst>
          </p:cNvPr>
          <p:cNvSpPr txBox="1"/>
          <p:nvPr/>
        </p:nvSpPr>
        <p:spPr>
          <a:xfrm>
            <a:off x="3815620" y="2689004"/>
            <a:ext cx="293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등록진행상황을 대기중에서 진행중으로 변경 후</a:t>
            </a:r>
            <a:endParaRPr lang="en-US" altLang="ko-KR" sz="1000" dirty="0"/>
          </a:p>
          <a:p>
            <a:pPr algn="ctr"/>
            <a:r>
              <a:rPr lang="ko-KR" altLang="en-US" sz="1000" dirty="0"/>
              <a:t>해당매물 클릭이동</a:t>
            </a:r>
            <a:r>
              <a:rPr lang="en-US" altLang="ko-KR" sz="1000" dirty="0"/>
              <a:t>(</a:t>
            </a:r>
            <a:r>
              <a:rPr lang="ko-KR" altLang="en-US" sz="1000" dirty="0"/>
              <a:t>해당토지 상세페이지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D58ECF3-48DC-42DF-845B-FB2DEDAD3FF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64881" y="1029367"/>
            <a:ext cx="570647" cy="267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7B7B29-ACBF-423A-B07D-DD965C0D6C11}"/>
              </a:ext>
            </a:extLst>
          </p:cNvPr>
          <p:cNvSpPr txBox="1"/>
          <p:nvPr/>
        </p:nvSpPr>
        <p:spPr>
          <a:xfrm>
            <a:off x="6180089" y="814498"/>
            <a:ext cx="237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관리자에서 등록여부를 확인 관리자에서만 변경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사용자에는 변경사항 없음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38D741-BC8F-4310-B9DC-89BF40FF77DE}"/>
              </a:ext>
            </a:extLst>
          </p:cNvPr>
          <p:cNvSpPr/>
          <p:nvPr/>
        </p:nvSpPr>
        <p:spPr>
          <a:xfrm>
            <a:off x="9675753" y="3146809"/>
            <a:ext cx="211931" cy="3077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 descr="테이블이(가) 표시된 사진&#10;&#10;자동 생성된 설명">
            <a:extLst>
              <a:ext uri="{FF2B5EF4-FFF2-40B4-BE49-F238E27FC236}">
                <a16:creationId xmlns:a16="http://schemas.microsoft.com/office/drawing/2014/main" id="{AC070F2C-4B61-4944-B1D0-D20D967E1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" y="3300698"/>
            <a:ext cx="3704930" cy="1976768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94FF45-CA06-408A-B139-EED5F3C30F64}"/>
              </a:ext>
            </a:extLst>
          </p:cNvPr>
          <p:cNvSpPr/>
          <p:nvPr/>
        </p:nvSpPr>
        <p:spPr>
          <a:xfrm>
            <a:off x="3521075" y="4444888"/>
            <a:ext cx="144330" cy="3390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0E7791-3456-4CB7-AAA0-5A853CC9D923}"/>
              </a:ext>
            </a:extLst>
          </p:cNvPr>
          <p:cNvSpPr txBox="1"/>
          <p:nvPr/>
        </p:nvSpPr>
        <p:spPr>
          <a:xfrm>
            <a:off x="430184" y="5456211"/>
            <a:ext cx="387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 매물등록시 토지매물리스트 노출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84C6B3-D2B6-468B-B06A-A4B025DCB1CC}"/>
              </a:ext>
            </a:extLst>
          </p:cNvPr>
          <p:cNvSpPr/>
          <p:nvPr/>
        </p:nvSpPr>
        <p:spPr>
          <a:xfrm>
            <a:off x="859632" y="1366538"/>
            <a:ext cx="2094013" cy="8864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89C184-F037-4DC8-8CFD-EEC227F01709}"/>
              </a:ext>
            </a:extLst>
          </p:cNvPr>
          <p:cNvSpPr txBox="1"/>
          <p:nvPr/>
        </p:nvSpPr>
        <p:spPr>
          <a:xfrm>
            <a:off x="8758351" y="3631458"/>
            <a:ext cx="293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분석상황을  진행중으로 </a:t>
            </a:r>
            <a:r>
              <a:rPr lang="ko-KR" altLang="en-US" sz="1000"/>
              <a:t>변경 후 확인</a:t>
            </a:r>
            <a:endParaRPr lang="en-US" altLang="ko-KR" sz="1000" dirty="0"/>
          </a:p>
          <a:p>
            <a:pPr algn="ctr"/>
            <a:endParaRPr lang="ko-KR" altLang="en-US" sz="1000" dirty="0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36850B90-5440-4B2B-9052-D81F25B62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03" y="3679271"/>
            <a:ext cx="2725205" cy="395594"/>
          </a:xfrm>
          <a:prstGeom prst="rect">
            <a:avLst/>
          </a:prstGeom>
        </p:spPr>
      </p:pic>
      <p:pic>
        <p:nvPicPr>
          <p:cNvPr id="54" name="그림 53" descr="텍스트이(가) 표시된 사진&#10;&#10;자동 생성된 설명">
            <a:extLst>
              <a:ext uri="{FF2B5EF4-FFF2-40B4-BE49-F238E27FC236}">
                <a16:creationId xmlns:a16="http://schemas.microsoft.com/office/drawing/2014/main" id="{541D28D7-9B70-44F5-864A-44ABF67E7E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84" y="4597288"/>
            <a:ext cx="2750241" cy="464684"/>
          </a:xfrm>
          <a:prstGeom prst="rect">
            <a:avLst/>
          </a:prstGeom>
        </p:spPr>
      </p:pic>
      <p:sp>
        <p:nvSpPr>
          <p:cNvPr id="55" name="화살표: 왼쪽 54">
            <a:extLst>
              <a:ext uri="{FF2B5EF4-FFF2-40B4-BE49-F238E27FC236}">
                <a16:creationId xmlns:a16="http://schemas.microsoft.com/office/drawing/2014/main" id="{BE5784E7-D16D-4896-B255-0D5FE390E2FA}"/>
              </a:ext>
            </a:extLst>
          </p:cNvPr>
          <p:cNvSpPr/>
          <p:nvPr/>
        </p:nvSpPr>
        <p:spPr>
          <a:xfrm rot="19524091">
            <a:off x="8245217" y="3954221"/>
            <a:ext cx="760266" cy="468659"/>
          </a:xfrm>
          <a:prstGeom prst="leftArrow">
            <a:avLst>
              <a:gd name="adj1" fmla="val 50000"/>
              <a:gd name="adj2" fmla="val 513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2CAC6-4B54-42F5-AC2C-BFC1F163C034}"/>
              </a:ext>
            </a:extLst>
          </p:cNvPr>
          <p:cNvSpPr txBox="1"/>
          <p:nvPr/>
        </p:nvSpPr>
        <p:spPr>
          <a:xfrm>
            <a:off x="4960238" y="4162903"/>
            <a:ext cx="2938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전문분석 진행중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832089-5DDA-4BC1-85B7-5FDDD94CC74E}"/>
              </a:ext>
            </a:extLst>
          </p:cNvPr>
          <p:cNvSpPr txBox="1"/>
          <p:nvPr/>
        </p:nvSpPr>
        <p:spPr>
          <a:xfrm>
            <a:off x="5014384" y="5076443"/>
            <a:ext cx="2938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전문분석 완료</a:t>
            </a:r>
          </a:p>
        </p:txBody>
      </p:sp>
    </p:spTree>
    <p:extLst>
      <p:ext uri="{BB962C8B-B14F-4D97-AF65-F5344CB8AC3E}">
        <p14:creationId xmlns:p14="http://schemas.microsoft.com/office/powerpoint/2010/main" val="5302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38369E2-B9AC-4F9C-A604-5565F721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05" y="2425373"/>
            <a:ext cx="3306744" cy="17134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92FE9C-E5A6-4F95-8F85-C1F6FAE92090}"/>
              </a:ext>
            </a:extLst>
          </p:cNvPr>
          <p:cNvSpPr/>
          <p:nvPr/>
        </p:nvSpPr>
        <p:spPr>
          <a:xfrm>
            <a:off x="2154935" y="193397"/>
            <a:ext cx="71148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환불요청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환불완료 로직 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관리자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1-1)</a:t>
            </a:r>
            <a:endParaRPr kumimoji="1" lang="en-US" altLang="ko-KR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49073-32FC-4513-963C-CF74B2B1FAF6}"/>
              </a:ext>
            </a:extLst>
          </p:cNvPr>
          <p:cNvSpPr txBox="1"/>
          <p:nvPr/>
        </p:nvSpPr>
        <p:spPr>
          <a:xfrm>
            <a:off x="1357711" y="4283011"/>
            <a:ext cx="4360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환불 요청</a:t>
            </a:r>
            <a:endParaRPr lang="en-US" altLang="ko-KR" sz="1400" dirty="0"/>
          </a:p>
          <a:p>
            <a:r>
              <a:rPr lang="ko-KR" altLang="en-US" sz="1400" dirty="0"/>
              <a:t>사용자 </a:t>
            </a:r>
            <a:r>
              <a:rPr lang="en-US" altLang="ko-KR" sz="1400" dirty="0"/>
              <a:t>-</a:t>
            </a:r>
            <a:r>
              <a:rPr lang="ko-KR" altLang="en-US" sz="1400" dirty="0"/>
              <a:t> 전화를 통해 요청</a:t>
            </a:r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 – </a:t>
            </a:r>
            <a:r>
              <a:rPr lang="ko-KR" altLang="en-US" sz="1400" dirty="0"/>
              <a:t>환불 판단하여 고객에게 전화 후 환불 안내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17530F-A92B-4208-9C62-E44A939ED3B8}"/>
              </a:ext>
            </a:extLst>
          </p:cNvPr>
          <p:cNvSpPr/>
          <p:nvPr/>
        </p:nvSpPr>
        <p:spPr>
          <a:xfrm>
            <a:off x="4045744" y="2768720"/>
            <a:ext cx="292216" cy="6174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BB38457-3F97-4567-A111-BD54FAF40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0" t="28255" r="15582" b="27291"/>
          <a:stretch/>
        </p:blipFill>
        <p:spPr>
          <a:xfrm>
            <a:off x="7451174" y="2495938"/>
            <a:ext cx="3174833" cy="1334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0FC462-04FD-4A2E-AB21-6037ECC1A317}"/>
              </a:ext>
            </a:extLst>
          </p:cNvPr>
          <p:cNvSpPr txBox="1"/>
          <p:nvPr/>
        </p:nvSpPr>
        <p:spPr>
          <a:xfrm>
            <a:off x="5050224" y="2738875"/>
            <a:ext cx="232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*</a:t>
            </a:r>
            <a:r>
              <a:rPr lang="ko-KR" altLang="en-US" sz="800" dirty="0">
                <a:solidFill>
                  <a:srgbClr val="FF0000"/>
                </a:solidFill>
              </a:rPr>
              <a:t>설정 값 변경 시 사용자 마이페이지 결제내역 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ko-KR" altLang="en-US" sz="800" dirty="0">
                <a:solidFill>
                  <a:srgbClr val="FF0000"/>
                </a:solidFill>
              </a:rPr>
              <a:t>환불요청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환불완료 노출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3B2C9C-D076-4E9E-8732-6EA30B9DE88A}"/>
              </a:ext>
            </a:extLst>
          </p:cNvPr>
          <p:cNvCxnSpPr>
            <a:cxnSpLocks/>
          </p:cNvCxnSpPr>
          <p:nvPr/>
        </p:nvCxnSpPr>
        <p:spPr>
          <a:xfrm>
            <a:off x="4337960" y="3077431"/>
            <a:ext cx="5841046" cy="318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761759-05A3-41B6-A10A-EFCF4D6F1F1A}"/>
              </a:ext>
            </a:extLst>
          </p:cNvPr>
          <p:cNvSpPr/>
          <p:nvPr/>
        </p:nvSpPr>
        <p:spPr>
          <a:xfrm>
            <a:off x="10179006" y="2664701"/>
            <a:ext cx="348689" cy="116536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C4F1B-134C-4CBB-A481-1344660A9D42}"/>
              </a:ext>
            </a:extLst>
          </p:cNvPr>
          <p:cNvSpPr txBox="1"/>
          <p:nvPr/>
        </p:nvSpPr>
        <p:spPr>
          <a:xfrm>
            <a:off x="1357711" y="5363924"/>
            <a:ext cx="479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환불 완료</a:t>
            </a:r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 – </a:t>
            </a:r>
            <a:r>
              <a:rPr lang="ko-KR" altLang="en-US" sz="1400" dirty="0"/>
              <a:t>환불 판단하여 고객에게 전화 후 환불완료 안내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692D8AF-9686-4AE3-9362-9A5D2C2DD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t="1" r="-567" b="86246"/>
          <a:stretch/>
        </p:blipFill>
        <p:spPr>
          <a:xfrm>
            <a:off x="7451174" y="2162357"/>
            <a:ext cx="2941150" cy="3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FD84C78042014296ECFDBB9A75D5CA" ma:contentTypeVersion="2" ma:contentTypeDescription="Create a new document." ma:contentTypeScope="" ma:versionID="614bd8704773e8627d1cd312e05290be">
  <xsd:schema xmlns:xsd="http://www.w3.org/2001/XMLSchema" xmlns:xs="http://www.w3.org/2001/XMLSchema" xmlns:p="http://schemas.microsoft.com/office/2006/metadata/properties" xmlns:ns3="89ccc929-1ccd-4cc4-b3f0-8d5af2b110d4" targetNamespace="http://schemas.microsoft.com/office/2006/metadata/properties" ma:root="true" ma:fieldsID="b9603b4fee596440e45be685503519ec" ns3:_="">
    <xsd:import namespace="89ccc929-1ccd-4cc4-b3f0-8d5af2b110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cc929-1ccd-4cc4-b3f0-8d5af2b110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6FBDD-A932-4D41-95D8-6C6F02E40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cc929-1ccd-4cc4-b3f0-8d5af2b11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231AA6-A125-4006-82F0-80EDEFA5BD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C403E-3E13-4F75-8F45-19A2D13FA2E3}">
  <ds:schemaRefs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89ccc929-1ccd-4cc4-b3f0-8d5af2b110d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371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 Greer</dc:creator>
  <cp:lastModifiedBy>BRYCE</cp:lastModifiedBy>
  <cp:revision>7</cp:revision>
  <dcterms:created xsi:type="dcterms:W3CDTF">2021-05-25T06:35:11Z</dcterms:created>
  <dcterms:modified xsi:type="dcterms:W3CDTF">2021-05-28T01:21:56Z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0x010100A0FD84C78042014296ECFDBB9A75D5CA</vt:lpwstr>
  </property>
</Properties>
</file>