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4"/>
  </p:sldMasterIdLst>
  <p:sldIdLst>
    <p:sldId id="256" r:id="rId5"/>
    <p:sldId id="257" r:id="rId6"/>
  </p:sldIdLst>
  <p:sldSz cx="36576000" cy="365760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AAFF"/>
    <a:srgbClr val="A26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26" d="100"/>
          <a:sy n="26" d="100"/>
        </p:scale>
        <p:origin x="24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5985936"/>
            <a:ext cx="274320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69"/>
            <a:ext cx="27432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06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07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5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9118606"/>
            <a:ext cx="315468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24477139"/>
            <a:ext cx="315468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40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36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8966203"/>
            <a:ext cx="15473361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13360400"/>
            <a:ext cx="15473361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8966203"/>
            <a:ext cx="15549564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5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4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2438400"/>
            <a:ext cx="11796711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69"/>
            <a:ext cx="1851660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10972800"/>
            <a:ext cx="11796711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4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2438400"/>
            <a:ext cx="11796711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49564" y="5266269"/>
            <a:ext cx="18516600" cy="25992667"/>
          </a:xfrm>
        </p:spPr>
        <p:txBody>
          <a:bodyPr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10972800"/>
            <a:ext cx="11796711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2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36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36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3E36D-719D-E845-A926-6469F7B39D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36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36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76000" cy="4572000"/>
          </a:xfrm>
          <a:prstGeom prst="rect">
            <a:avLst/>
          </a:prstGeom>
          <a:solidFill>
            <a:srgbClr val="A269E3"/>
          </a:solidFill>
          <a:ln>
            <a:noFill/>
          </a:ln>
          <a:effectLst>
            <a:outerShdw blurRad="6350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02" y="0"/>
            <a:ext cx="10264476" cy="4592782"/>
          </a:xfrm>
          <a:prstGeom prst="rect">
            <a:avLst/>
          </a:prstGeom>
          <a:solidFill>
            <a:srgbClr val="C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54104" y="1119905"/>
            <a:ext cx="7308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Advisor Name:</a:t>
            </a:r>
          </a:p>
          <a:p>
            <a:endParaRPr lang="en-US" sz="4800" dirty="0">
              <a:latin typeface="Roboto" charset="0"/>
              <a:ea typeface="Roboto" charset="0"/>
              <a:cs typeface="Roboto" charset="0"/>
            </a:endParaRPr>
          </a:p>
          <a:p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Grand Canyon University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89599" y="639395"/>
            <a:ext cx="184708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Roboto" charset="0"/>
                <a:ea typeface="Roboto" charset="0"/>
                <a:cs typeface="Roboto" charset="0"/>
              </a:rPr>
              <a:t>The Utilization of Artificial Intelligence to Diagnose Tumors</a:t>
            </a:r>
          </a:p>
          <a:p>
            <a:pPr algn="ctr"/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Wilson B. Peguero Rosario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62545" y="6982692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Context &amp; Background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Use deep learning algorithms to classify DICOM images of possible tumors as benign or malignant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Initial application will be based on retrospective mammograms.</a:t>
            </a:r>
          </a:p>
          <a:p>
            <a:pPr marL="2612898" lvl="1" indent="-85725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Metadata available will be used to assist the algorithm.</a:t>
            </a:r>
          </a:p>
          <a:p>
            <a:pPr algn="ctr"/>
            <a:r>
              <a:rPr lang="en-US" sz="60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Research Question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Can machine learning algorithms be used to mitigate the demand for radiologists?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3258800" y="6982692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4855055" y="6982692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62545" y="20968854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charset="0"/>
              <a:buChar char="•"/>
            </a:pPr>
            <a:endParaRPr lang="en-US" sz="40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endParaRPr lang="en-US" sz="40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endParaRPr lang="en-US" sz="40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endParaRPr lang="en-US" sz="40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endParaRPr lang="en-US" sz="40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endParaRPr lang="en-US" sz="36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258800" y="20968854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4855055" y="20968854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0" indent="-857250"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02" y="33417164"/>
            <a:ext cx="36576000" cy="3158835"/>
          </a:xfrm>
          <a:prstGeom prst="rect">
            <a:avLst/>
          </a:prstGeom>
          <a:solidFill>
            <a:srgbClr val="A269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We would like to acknowledge ....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3" y="1026391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3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D1D8E3-1F67-39AB-4AB8-6CA033902CE9}"/>
              </a:ext>
            </a:extLst>
          </p:cNvPr>
          <p:cNvSpPr/>
          <p:nvPr/>
        </p:nvSpPr>
        <p:spPr>
          <a:xfrm>
            <a:off x="762000" y="723900"/>
            <a:ext cx="34937700" cy="1143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7FBEDA-7DF0-ECBF-7477-93D5D9B34D90}"/>
              </a:ext>
            </a:extLst>
          </p:cNvPr>
          <p:cNvSpPr/>
          <p:nvPr/>
        </p:nvSpPr>
        <p:spPr>
          <a:xfrm>
            <a:off x="819150" y="24422100"/>
            <a:ext cx="34937700" cy="1143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47A143-53C4-3B72-6146-AB56C21E82B1}"/>
              </a:ext>
            </a:extLst>
          </p:cNvPr>
          <p:cNvSpPr/>
          <p:nvPr/>
        </p:nvSpPr>
        <p:spPr>
          <a:xfrm>
            <a:off x="819150" y="12573000"/>
            <a:ext cx="34937700" cy="1143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2D19B44CEB84096BF732DE0C55A0F" ma:contentTypeVersion="2373" ma:contentTypeDescription="Create a new document." ma:contentTypeScope="" ma:versionID="893763ede173a64d1d274252a41ae1b2">
  <xsd:schema xmlns:xsd="http://www.w3.org/2001/XMLSchema" xmlns:xs="http://www.w3.org/2001/XMLSchema" xmlns:p="http://schemas.microsoft.com/office/2006/metadata/properties" xmlns:ns1="http://schemas.microsoft.com/sharepoint/v3" xmlns:ns2="b3b59848-949a-4ed4-8036-feb011ce2b52" xmlns:ns3="37d47695-dda2-48a2-87bc-2a1f7ac7fedc" targetNamespace="http://schemas.microsoft.com/office/2006/metadata/properties" ma:root="true" ma:fieldsID="e9673881d9736d6cb1ca37eed258e20f" ns1:_="" ns2:_="" ns3:_="">
    <xsd:import namespace="http://schemas.microsoft.com/sharepoint/v3"/>
    <xsd:import namespace="b3b59848-949a-4ed4-8036-feb011ce2b52"/>
    <xsd:import namespace="37d47695-dda2-48a2-87bc-2a1f7ac7fe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59848-949a-4ed4-8036-feb011ce2b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47695-dda2-48a2-87bc-2a1f7ac7fedc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FCE02-D0E2-4F65-BAB7-71F99F529C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075D57A-1DE3-4E26-8DF8-E86CB675CB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81ED50-25E7-4D26-9394-70F1F5424B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3b59848-949a-4ed4-8036-feb011ce2b52"/>
    <ds:schemaRef ds:uri="37d47695-dda2-48a2-87bc-2a1f7ac7fe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77</Words>
  <Application>Microsoft Office PowerPoint</Application>
  <PresentationFormat>Custom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Wilson</cp:lastModifiedBy>
  <cp:revision>25</cp:revision>
  <dcterms:created xsi:type="dcterms:W3CDTF">2017-11-09T18:58:10Z</dcterms:created>
  <dcterms:modified xsi:type="dcterms:W3CDTF">2022-11-21T20:43:08Z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0x01010022A2D19B44CEB84096BF732DE0C55A0F</vt:lpwstr>
  </property>
</Properties>
</file>