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</p:sldIdLst>
  <p:sldSz cx="36576000" cy="36576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0" d="100"/>
          <a:sy n="30" d="100"/>
        </p:scale>
        <p:origin x="297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D8DC97E-2ADC-4B1F-90FD-3541D61D523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514600" y="1947240"/>
            <a:ext cx="31546440" cy="706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691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2514600" y="9736560"/>
            <a:ext cx="31546440" cy="1106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8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2514600" y="21857760"/>
            <a:ext cx="31546440" cy="1106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8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7D5B66C-5CB1-470A-92BA-ADD339C1007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514600" y="1947240"/>
            <a:ext cx="31546440" cy="706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691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2514600" y="9736560"/>
            <a:ext cx="15394320" cy="1106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8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8678960" y="9736560"/>
            <a:ext cx="15394320" cy="1106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8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2514600" y="21857760"/>
            <a:ext cx="15394320" cy="1106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8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18678960" y="21857760"/>
            <a:ext cx="15394320" cy="1106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8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BFF5F6F-D537-4D3A-8F33-71DE28EA548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514600" y="1947240"/>
            <a:ext cx="31546440" cy="706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691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2514600" y="9736560"/>
            <a:ext cx="10157760" cy="1106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8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13180680" y="9736560"/>
            <a:ext cx="10157760" cy="1106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8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23846760" y="9736560"/>
            <a:ext cx="10157760" cy="1106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8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2514600" y="21857760"/>
            <a:ext cx="10157760" cy="1106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8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13180680" y="21857760"/>
            <a:ext cx="10157760" cy="1106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8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23846760" y="21857760"/>
            <a:ext cx="10157760" cy="1106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8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CE95362-AB7C-4FDD-8666-6C4B712A674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7F82E81-1578-4BAF-AB18-40E1534A7E0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514600" y="1947240"/>
            <a:ext cx="31546440" cy="706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691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2514600" y="9736560"/>
            <a:ext cx="31546440" cy="232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9C9BB8F-5446-4726-86AB-EB6C7EBD7E0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514600" y="1947240"/>
            <a:ext cx="31546440" cy="706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691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2514600" y="9736560"/>
            <a:ext cx="31546440" cy="232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8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D6B3BD6-6C2D-46C9-B7A8-F28429B38C7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514600" y="1947240"/>
            <a:ext cx="31546440" cy="706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691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2514600" y="9736560"/>
            <a:ext cx="15394320" cy="232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8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18678960" y="9736560"/>
            <a:ext cx="15394320" cy="232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8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0BB712C-A3A7-43E2-8CEA-E6501FE69DD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514600" y="1947240"/>
            <a:ext cx="31546440" cy="706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691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83B2168-E8BE-4D66-924F-A5B746CACD2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2514600" y="1947240"/>
            <a:ext cx="31546440" cy="327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2BC0EF5-F548-4EF7-B20F-B0EAEF77F8C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514600" y="1947240"/>
            <a:ext cx="31546440" cy="706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691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2514600" y="9736560"/>
            <a:ext cx="15394320" cy="1106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8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18678960" y="9736560"/>
            <a:ext cx="15394320" cy="232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8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2514600" y="21857760"/>
            <a:ext cx="15394320" cy="1106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8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A507B5D-4175-44A5-B979-3ECC634146E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514600" y="1947240"/>
            <a:ext cx="31546440" cy="706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691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514600" y="9736560"/>
            <a:ext cx="31546440" cy="232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A0B8487-12F5-4A5D-83B0-60AFE74FEE32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514600" y="1947240"/>
            <a:ext cx="31546440" cy="706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691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2514600" y="9736560"/>
            <a:ext cx="15394320" cy="232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8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18678960" y="9736560"/>
            <a:ext cx="15394320" cy="1106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8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18678960" y="21857760"/>
            <a:ext cx="15394320" cy="1106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8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E99BC86-3EF5-4CEB-923C-C1FDD59019F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514600" y="1947240"/>
            <a:ext cx="31546440" cy="706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691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2514600" y="9736560"/>
            <a:ext cx="15394320" cy="1106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8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18678960" y="9736560"/>
            <a:ext cx="15394320" cy="1106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8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2514600" y="21857760"/>
            <a:ext cx="31546440" cy="1106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8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9B341C-388D-43A6-B307-33CB0F4D759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514600" y="1947240"/>
            <a:ext cx="31546440" cy="706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691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2514600" y="9736560"/>
            <a:ext cx="31546440" cy="1106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8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2514600" y="21857760"/>
            <a:ext cx="31546440" cy="1106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8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1279788-96B9-49BA-9CE1-0D4B056EBD8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514600" y="1947240"/>
            <a:ext cx="31546440" cy="706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691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2514600" y="9736560"/>
            <a:ext cx="15394320" cy="1106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8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18678960" y="9736560"/>
            <a:ext cx="15394320" cy="1106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8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2514600" y="21857760"/>
            <a:ext cx="15394320" cy="1106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8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18678960" y="21857760"/>
            <a:ext cx="15394320" cy="1106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8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0B19BEE-BCD2-4DDF-9B9E-462D957700B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514600" y="1947240"/>
            <a:ext cx="31546440" cy="706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691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2514600" y="9736560"/>
            <a:ext cx="10157760" cy="1106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8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13180680" y="9736560"/>
            <a:ext cx="10157760" cy="1106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8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23846760" y="9736560"/>
            <a:ext cx="10157760" cy="1106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8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2514600" y="21857760"/>
            <a:ext cx="10157760" cy="1106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8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13180680" y="21857760"/>
            <a:ext cx="10157760" cy="1106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8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23846760" y="21857760"/>
            <a:ext cx="10157760" cy="1106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8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80D396B-5655-45F5-9639-385A1265003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514600" y="1947240"/>
            <a:ext cx="31546440" cy="706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691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2514600" y="9736560"/>
            <a:ext cx="31546440" cy="232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8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DEE7F27-0220-4D95-97C3-F030A047A16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514600" y="1947240"/>
            <a:ext cx="31546440" cy="706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691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2514600" y="9736560"/>
            <a:ext cx="15394320" cy="232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8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18678960" y="9736560"/>
            <a:ext cx="15394320" cy="232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8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336CC2E-9EBD-4161-914A-EE798594176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514600" y="1947240"/>
            <a:ext cx="31546440" cy="706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691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8BF95C5-23FC-41A6-A68C-92D695DDB51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514600" y="1947240"/>
            <a:ext cx="31546440" cy="327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D17BAF3-B895-4961-83E1-D54FDAAD4EE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514600" y="1947240"/>
            <a:ext cx="31546440" cy="706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691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2514600" y="9736560"/>
            <a:ext cx="15394320" cy="1106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8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18678960" y="9736560"/>
            <a:ext cx="15394320" cy="232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8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2514600" y="21857760"/>
            <a:ext cx="15394320" cy="1106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8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0FE10C-F7D8-45CE-A2D7-9BBCCA4DCAF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514600" y="1947240"/>
            <a:ext cx="31546440" cy="706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691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2514600" y="9736560"/>
            <a:ext cx="15394320" cy="232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8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18678960" y="9736560"/>
            <a:ext cx="15394320" cy="1106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8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8678960" y="21857760"/>
            <a:ext cx="15394320" cy="1106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8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72A6681-4B23-47B7-B119-6B216104CD1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514600" y="1947240"/>
            <a:ext cx="31546440" cy="706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691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2514600" y="9736560"/>
            <a:ext cx="15394320" cy="1106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8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18678960" y="9736560"/>
            <a:ext cx="15394320" cy="1106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8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2514600" y="21857760"/>
            <a:ext cx="31546440" cy="1106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8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5E971C3-0554-4AF5-A161-8D93AD02628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0" y="5986080"/>
            <a:ext cx="27431640" cy="12733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en-US" sz="18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18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2514600" y="33900480"/>
            <a:ext cx="8229240" cy="1946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36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12115800" y="33900480"/>
            <a:ext cx="12344040" cy="1946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25831800" y="33900480"/>
            <a:ext cx="8229240" cy="1946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36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7D89D04-50EA-4B78-A6FF-D921BCD49050}" type="slidenum">
              <a:rPr lang="en-US" sz="36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828800" y="8558640"/>
            <a:ext cx="32918040" cy="2121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84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6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54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54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514600" y="1947240"/>
            <a:ext cx="31546440" cy="7069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132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1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2514600" y="9736560"/>
            <a:ext cx="31546440" cy="232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685800">
              <a:lnSpc>
                <a:spcPct val="90000"/>
              </a:lnSpc>
              <a:spcBef>
                <a:spcPts val="29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84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2057400" lvl="1" indent="-6858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72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3429000" lvl="2" indent="-6858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6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4800600" lvl="3" indent="-6858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54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6172200" lvl="4" indent="-6858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54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2514600" y="33900480"/>
            <a:ext cx="8229240" cy="1946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36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12115800" y="33900480"/>
            <a:ext cx="12344040" cy="1946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25831800" y="33900480"/>
            <a:ext cx="8229240" cy="1946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36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66FE416-D7CB-4277-A78D-BF70C49D9EFC}" type="slidenum">
              <a:rPr lang="en-US" sz="36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8946688/#:~:text=We%20have%20seen%20that%20the,genomic%2C%20metabolomic%20and%20radiomic%20data." TargetMode="External"/><Relationship Id="rId2" Type="http://schemas.openxmlformats.org/officeDocument/2006/relationships/hyperlink" Target="https://www.cancer.gov/news-events/cancer-currents-blog/2022/artificial-intelligence-cancer-imag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t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3"/>
          <p:cNvSpPr/>
          <p:nvPr/>
        </p:nvSpPr>
        <p:spPr>
          <a:xfrm>
            <a:off x="0" y="0"/>
            <a:ext cx="36575640" cy="4571640"/>
          </a:xfrm>
          <a:prstGeom prst="rect">
            <a:avLst/>
          </a:prstGeom>
          <a:solidFill>
            <a:srgbClr val="A269E3"/>
          </a:solidFill>
          <a:ln>
            <a:noFill/>
          </a:ln>
          <a:effectLst>
            <a:outerShdw blurRad="635040" dist="7632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69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3" name="Rectangle 4"/>
          <p:cNvSpPr/>
          <p:nvPr/>
        </p:nvSpPr>
        <p:spPr>
          <a:xfrm>
            <a:off x="9720" y="0"/>
            <a:ext cx="10263960" cy="4592520"/>
          </a:xfrm>
          <a:prstGeom prst="rect">
            <a:avLst/>
          </a:prstGeom>
          <a:solidFill>
            <a:srgbClr val="C3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69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4" name="TextBox 1"/>
          <p:cNvSpPr/>
          <p:nvPr/>
        </p:nvSpPr>
        <p:spPr>
          <a:xfrm>
            <a:off x="3060000" y="1119960"/>
            <a:ext cx="7296480" cy="228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800" b="0" strike="noStrike" spc="-1">
                <a:solidFill>
                  <a:srgbClr val="000000"/>
                </a:solidFill>
                <a:latin typeface="Roboto"/>
                <a:ea typeface="Roboto"/>
              </a:rPr>
              <a:t>Advisor Name: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800" b="0" strike="noStrike" spc="-1">
                <a:solidFill>
                  <a:srgbClr val="000000"/>
                </a:solidFill>
                <a:latin typeface="Roboto"/>
                <a:ea typeface="Roboto"/>
              </a:rPr>
              <a:t>Grand Canyon University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Box 2"/>
          <p:cNvSpPr/>
          <p:nvPr/>
        </p:nvSpPr>
        <p:spPr>
          <a:xfrm>
            <a:off x="14189760" y="639360"/>
            <a:ext cx="18470520" cy="3258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0" b="1" strike="noStrike" spc="-1">
                <a:solidFill>
                  <a:srgbClr val="000000"/>
                </a:solidFill>
                <a:latin typeface="Roboto"/>
                <a:ea typeface="Roboto"/>
              </a:rPr>
              <a:t>The Utilization of Artificial Intelligence to Diagnose Tumors</a:t>
            </a:r>
            <a:endParaRPr lang="en-US" sz="80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800" b="0" strike="noStrike" spc="-1">
                <a:solidFill>
                  <a:srgbClr val="000000"/>
                </a:solidFill>
                <a:latin typeface="Roboto"/>
                <a:ea typeface="Roboto"/>
              </a:rPr>
              <a:t>Wilson B. Peguero Rosario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Rounded Rectangle 5"/>
          <p:cNvSpPr/>
          <p:nvPr/>
        </p:nvSpPr>
        <p:spPr>
          <a:xfrm>
            <a:off x="1662480" y="6982560"/>
            <a:ext cx="10058040" cy="10058040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40" dist="75858" dir="8100000" algn="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b="0" u="sng" strike="noStrike" spc="-1" dirty="0">
                <a:solidFill>
                  <a:srgbClr val="000000"/>
                </a:solidFill>
                <a:uFillTx/>
                <a:latin typeface="Roboto"/>
                <a:ea typeface="Roboto"/>
              </a:rPr>
              <a:t>Context &amp; Background</a:t>
            </a:r>
            <a:endParaRPr lang="en-US" sz="6000" b="0" strike="noStrike" spc="-1" dirty="0">
              <a:solidFill>
                <a:srgbClr val="000000"/>
              </a:solidFill>
              <a:latin typeface="Arial"/>
            </a:endParaRPr>
          </a:p>
          <a:p>
            <a:pPr marL="857160" indent="-8571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4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Use deep learning algorithms to classify DICOM images of possible tumors as benign or malignant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  <a:p>
            <a:pPr marL="857160" indent="-8571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4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Initial application will be based on retrospective mammograms.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  <a:p>
            <a:pPr marL="2612880" lvl="1" indent="-8571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4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Metadata available will be used to assist the algorithm.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6000" b="0" u="sng" strike="noStrike" spc="-1" dirty="0">
                <a:solidFill>
                  <a:srgbClr val="000000"/>
                </a:solidFill>
                <a:uFillTx/>
                <a:latin typeface="Roboto"/>
                <a:ea typeface="Roboto"/>
              </a:rPr>
              <a:t>Research Question</a:t>
            </a:r>
            <a:endParaRPr lang="en-US" sz="60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Can machine learning algorithms be used to mitigate the demand for radiologists?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Rounded Rectangle 11"/>
          <p:cNvSpPr/>
          <p:nvPr/>
        </p:nvSpPr>
        <p:spPr>
          <a:xfrm>
            <a:off x="13258800" y="6982560"/>
            <a:ext cx="10058040" cy="10058040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40" dist="75858" dir="8100000" algn="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latin typeface="Calibri"/>
              </a:rPr>
              <a:t>Machine Learning Model Flow Chart</a:t>
            </a:r>
          </a:p>
        </p:txBody>
      </p:sp>
      <p:sp>
        <p:nvSpPr>
          <p:cNvPr id="88" name="Rounded Rectangle 12"/>
          <p:cNvSpPr/>
          <p:nvPr/>
        </p:nvSpPr>
        <p:spPr>
          <a:xfrm>
            <a:off x="24855120" y="6982560"/>
            <a:ext cx="10058040" cy="10058040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40" dist="75858" dir="8100000" algn="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/>
            <a:r>
              <a:rPr lang="en-US" sz="6000" u="sng" spc="-1" dirty="0">
                <a:solidFill>
                  <a:srgbClr val="000000"/>
                </a:solidFill>
                <a:latin typeface="Roboto"/>
                <a:ea typeface="Roboto"/>
              </a:rPr>
              <a:t>Implications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spc="-1" dirty="0">
                <a:solidFill>
                  <a:srgbClr val="000000"/>
                </a:solidFill>
                <a:latin typeface="Roboto"/>
                <a:ea typeface="Roboto"/>
              </a:rPr>
              <a:t>Patient Benefits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44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Faster Diagnosi</a:t>
            </a:r>
            <a:r>
              <a:rPr lang="en-US" sz="4400" spc="-1" dirty="0">
                <a:solidFill>
                  <a:srgbClr val="000000"/>
                </a:solidFill>
                <a:latin typeface="Roboto"/>
                <a:ea typeface="Roboto"/>
              </a:rPr>
              <a:t>s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44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Decrease in misdiagnosis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spc="-1" dirty="0">
                <a:solidFill>
                  <a:srgbClr val="000000"/>
                </a:solidFill>
                <a:latin typeface="Roboto"/>
                <a:ea typeface="Roboto"/>
              </a:rPr>
              <a:t>Overall Benefits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44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Versatility in Diagnosis (able to diagnose using any modality/ medical history)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44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Future version may pinpoint tumor for </a:t>
            </a:r>
            <a:r>
              <a:rPr lang="en-US" sz="4400" spc="-1" dirty="0">
                <a:solidFill>
                  <a:srgbClr val="000000"/>
                </a:solidFill>
                <a:latin typeface="Roboto"/>
                <a:ea typeface="Roboto"/>
              </a:rPr>
              <a:t>surgical extraction</a:t>
            </a:r>
            <a:endParaRPr lang="en-US" sz="4400" b="0" strike="noStrike" spc="-1" dirty="0">
              <a:solidFill>
                <a:srgbClr val="000000"/>
              </a:solidFill>
              <a:latin typeface="Roboto"/>
              <a:ea typeface="Roboto"/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en-US" sz="4400" b="0" strike="noStrike" spc="-1" dirty="0">
              <a:solidFill>
                <a:srgbClr val="000000"/>
              </a:solidFill>
              <a:latin typeface="Roboto"/>
              <a:ea typeface="Roboto"/>
            </a:endParaRPr>
          </a:p>
        </p:txBody>
      </p:sp>
      <p:sp>
        <p:nvSpPr>
          <p:cNvPr id="89" name="Rounded Rectangle 13"/>
          <p:cNvSpPr/>
          <p:nvPr/>
        </p:nvSpPr>
        <p:spPr>
          <a:xfrm>
            <a:off x="1662480" y="20968920"/>
            <a:ext cx="10058040" cy="10058040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40" dist="75858" dir="8100000" algn="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b="0" u="sng" strike="noStrike" spc="-1" dirty="0">
                <a:solidFill>
                  <a:srgbClr val="000000"/>
                </a:solidFill>
                <a:latin typeface="Arial"/>
              </a:rPr>
              <a:t>Materials and Methods</a:t>
            </a:r>
          </a:p>
          <a:p>
            <a:pPr>
              <a:lnSpc>
                <a:spcPct val="100000"/>
              </a:lnSpc>
            </a:pPr>
            <a:endParaRPr lang="en-US" sz="4000" b="0" strike="noStrike" spc="-1" dirty="0">
              <a:solidFill>
                <a:srgbClr val="000000"/>
              </a:solidFill>
              <a:latin typeface="Arial"/>
            </a:endParaRP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</a:rPr>
              <a:t>TensorFlow Platform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spc="-1" dirty="0">
                <a:solidFill>
                  <a:srgbClr val="000000"/>
                </a:solidFill>
                <a:latin typeface="Arial"/>
              </a:rPr>
              <a:t>Dash library for building Dashboards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</a:rPr>
              <a:t>DICOM data set from TCIA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Rounded Rectangle 14"/>
          <p:cNvSpPr/>
          <p:nvPr/>
        </p:nvSpPr>
        <p:spPr>
          <a:xfrm>
            <a:off x="13258800" y="20968920"/>
            <a:ext cx="10058040" cy="10058040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40" dist="75858" dir="8100000" algn="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910" b="0" strike="noStrike" spc="-1" dirty="0">
                <a:latin typeface="Calibri"/>
              </a:rPr>
              <a:t>Preview of the Dashboard</a:t>
            </a:r>
          </a:p>
        </p:txBody>
      </p:sp>
      <p:sp>
        <p:nvSpPr>
          <p:cNvPr id="91" name="Rounded Rectangle 15"/>
          <p:cNvSpPr/>
          <p:nvPr/>
        </p:nvSpPr>
        <p:spPr>
          <a:xfrm>
            <a:off x="24855120" y="20968920"/>
            <a:ext cx="10058040" cy="10058040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40" dist="75858" dir="8100000" algn="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b="0" u="sng" strike="noStrike" spc="-1" dirty="0">
                <a:solidFill>
                  <a:srgbClr val="000000"/>
                </a:solidFill>
                <a:latin typeface="Roboto"/>
                <a:ea typeface="Roboto"/>
              </a:rPr>
              <a:t>Reference</a:t>
            </a:r>
            <a:endParaRPr lang="en-US" sz="6000" u="sng" spc="-1" dirty="0">
              <a:solidFill>
                <a:srgbClr val="000000"/>
              </a:solidFill>
              <a:latin typeface="Roboto"/>
              <a:ea typeface="Roboto"/>
            </a:endParaRPr>
          </a:p>
          <a:p>
            <a:pPr marL="857250" indent="-8572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hlinkClick r:id="rId2"/>
              </a:rPr>
              <a:t>Can Artificial Intelligence Help See Cancer in New Ways? – NCI</a:t>
            </a:r>
            <a:endParaRPr lang="en-US" sz="4000" u="sng" spc="-1" dirty="0">
              <a:solidFill>
                <a:srgbClr val="000000"/>
              </a:solidFill>
              <a:latin typeface="Roboto"/>
              <a:ea typeface="Roboto"/>
            </a:endParaRPr>
          </a:p>
          <a:p>
            <a:pPr marL="857250" indent="-8572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hlinkClick r:id="rId3"/>
              </a:rPr>
              <a:t>The Role of Artificial Intelligence in Early Cancer Diagnosis - PMC (nih.gov)</a:t>
            </a:r>
            <a:endParaRPr lang="en-US" sz="4000" b="0" u="sng" strike="noStrike" spc="-1" dirty="0">
              <a:latin typeface="Roboto"/>
              <a:ea typeface="Roboto"/>
            </a:endParaRPr>
          </a:p>
        </p:txBody>
      </p:sp>
      <p:sp>
        <p:nvSpPr>
          <p:cNvPr id="92" name="Rectangle 16"/>
          <p:cNvSpPr/>
          <p:nvPr/>
        </p:nvSpPr>
        <p:spPr>
          <a:xfrm>
            <a:off x="9720" y="33417000"/>
            <a:ext cx="36575640" cy="3158640"/>
          </a:xfrm>
          <a:prstGeom prst="rect">
            <a:avLst/>
          </a:prstGeom>
          <a:solidFill>
            <a:srgbClr val="A26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600" b="0" i="1" strike="noStrike" spc="-1">
                <a:solidFill>
                  <a:srgbClr val="000000"/>
                </a:solidFill>
                <a:latin typeface="Roboto"/>
                <a:ea typeface="Roboto"/>
              </a:rPr>
              <a:t>We would like to acknowledge ....</a:t>
            </a:r>
            <a:endParaRPr lang="en-US" sz="6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Picture 7"/>
          <p:cNvPicPr/>
          <p:nvPr/>
        </p:nvPicPr>
        <p:blipFill>
          <a:blip r:embed="rId4"/>
          <a:stretch/>
        </p:blipFill>
        <p:spPr>
          <a:xfrm>
            <a:off x="261720" y="1026360"/>
            <a:ext cx="2539800" cy="2539800"/>
          </a:xfrm>
          <a:prstGeom prst="rect">
            <a:avLst/>
          </a:prstGeom>
          <a:ln w="0"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DBFCA4-EB22-BC9C-2767-6E479B5F2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89760" y="7331773"/>
            <a:ext cx="8531987" cy="85395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FE6F43-C3C9-EA4A-3626-F72EFCFF94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43652" y="22110730"/>
            <a:ext cx="8907776" cy="5223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: Rounded Corners 3"/>
          <p:cNvSpPr/>
          <p:nvPr/>
        </p:nvSpPr>
        <p:spPr>
          <a:xfrm>
            <a:off x="762120" y="723960"/>
            <a:ext cx="34937280" cy="11429640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/>
            <a:r>
              <a:rPr lang="en-US" sz="6910" b="0" u="sng" strike="noStrike" spc="-1">
                <a:solidFill>
                  <a:schemeClr val="lt1"/>
                </a:solidFill>
                <a:uFillTx/>
                <a:latin typeface="Calibri"/>
              </a:rPr>
              <a:t>Training Model</a:t>
            </a:r>
            <a:endParaRPr lang="en-US" sz="69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5" name="Rectangle: Rounded Corners 4"/>
          <p:cNvSpPr/>
          <p:nvPr/>
        </p:nvSpPr>
        <p:spPr>
          <a:xfrm>
            <a:off x="819000" y="24422040"/>
            <a:ext cx="34937280" cy="11429640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910" u="sng" spc="-1" dirty="0">
                <a:solidFill>
                  <a:schemeClr val="lt1"/>
                </a:solidFill>
                <a:latin typeface="Calibri"/>
              </a:rPr>
              <a:t>Model Review</a:t>
            </a:r>
            <a:endParaRPr lang="en-US" sz="6910" b="0" u="sng" strike="noStrike" spc="-1" dirty="0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6" name="Rectangle: Rounded Corners 5"/>
          <p:cNvSpPr/>
          <p:nvPr/>
        </p:nvSpPr>
        <p:spPr>
          <a:xfrm>
            <a:off x="819000" y="12573000"/>
            <a:ext cx="34937280" cy="11429640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/>
            <a:r>
              <a:rPr lang="en-US" sz="6910" b="0" u="sng" strike="noStrike" spc="-1">
                <a:solidFill>
                  <a:schemeClr val="lt1"/>
                </a:solidFill>
                <a:uFillTx/>
                <a:latin typeface="Calibri"/>
              </a:rPr>
              <a:t>Using the Finalized Model</a:t>
            </a:r>
            <a:endParaRPr lang="en-US" sz="69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7" name="Rectangle: Rounded Corners 96"/>
          <p:cNvSpPr/>
          <p:nvPr/>
        </p:nvSpPr>
        <p:spPr>
          <a:xfrm>
            <a:off x="1828800" y="4199400"/>
            <a:ext cx="5715000" cy="434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0">
            <a:solidFill>
              <a:srgbClr val="1F4E7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/>
            <a:r>
              <a:rPr lang="en-US" sz="1800" b="0" u="sng" strike="noStrike" spc="-1">
                <a:solidFill>
                  <a:srgbClr val="000000"/>
                </a:solidFill>
                <a:uFillTx/>
                <a:latin typeface="Arial"/>
              </a:rPr>
              <a:t>DICOM Data Storage (PACS system)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Picture 97"/>
          <p:cNvPicPr/>
          <p:nvPr/>
        </p:nvPicPr>
        <p:blipFill>
          <a:blip r:embed="rId2"/>
          <a:stretch/>
        </p:blipFill>
        <p:spPr>
          <a:xfrm>
            <a:off x="2286000" y="4800600"/>
            <a:ext cx="4876560" cy="3657600"/>
          </a:xfrm>
          <a:prstGeom prst="rect">
            <a:avLst/>
          </a:prstGeom>
          <a:ln w="0">
            <a:noFill/>
          </a:ln>
        </p:spPr>
      </p:pic>
      <p:sp>
        <p:nvSpPr>
          <p:cNvPr id="99" name="Rectangle: Rounded Corners 98"/>
          <p:cNvSpPr/>
          <p:nvPr/>
        </p:nvSpPr>
        <p:spPr>
          <a:xfrm>
            <a:off x="8557200" y="4343400"/>
            <a:ext cx="5715000" cy="434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0">
            <a:solidFill>
              <a:srgbClr val="1F4E7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/>
            <a:r>
              <a:rPr lang="en-US" sz="1800" b="0" u="sng" strike="noStrike" spc="-1">
                <a:solidFill>
                  <a:srgbClr val="000000"/>
                </a:solidFill>
                <a:uFillTx/>
                <a:latin typeface="Arial"/>
              </a:rPr>
              <a:t>Data Pipeline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3"/>
          <a:stretch/>
        </p:blipFill>
        <p:spPr>
          <a:xfrm>
            <a:off x="9830160" y="5029560"/>
            <a:ext cx="3428640" cy="3428640"/>
          </a:xfrm>
          <a:prstGeom prst="rect">
            <a:avLst/>
          </a:prstGeom>
          <a:ln w="0">
            <a:noFill/>
          </a:ln>
        </p:spPr>
      </p:pic>
      <p:sp>
        <p:nvSpPr>
          <p:cNvPr id="101" name="Rectangle: Rounded Corners 100"/>
          <p:cNvSpPr/>
          <p:nvPr/>
        </p:nvSpPr>
        <p:spPr>
          <a:xfrm>
            <a:off x="15478200" y="4343400"/>
            <a:ext cx="5715000" cy="434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0">
            <a:solidFill>
              <a:srgbClr val="1F4E7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/>
            <a:r>
              <a:rPr lang="en-US" sz="1800" b="0" u="sng" strike="noStrike" spc="-1">
                <a:solidFill>
                  <a:srgbClr val="000000"/>
                </a:solidFill>
                <a:uFillTx/>
                <a:latin typeface="Arial"/>
              </a:rPr>
              <a:t>Labeled Data for Training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Picture 101"/>
          <p:cNvPicPr/>
          <p:nvPr/>
        </p:nvPicPr>
        <p:blipFill>
          <a:blip r:embed="rId4"/>
          <a:stretch/>
        </p:blipFill>
        <p:spPr>
          <a:xfrm>
            <a:off x="16687800" y="5187600"/>
            <a:ext cx="3429000" cy="3270600"/>
          </a:xfrm>
          <a:prstGeom prst="rect">
            <a:avLst/>
          </a:prstGeom>
          <a:ln w="0">
            <a:noFill/>
          </a:ln>
        </p:spPr>
      </p:pic>
      <p:pic>
        <p:nvPicPr>
          <p:cNvPr id="103" name="Picture 102"/>
          <p:cNvPicPr/>
          <p:nvPr/>
        </p:nvPicPr>
        <p:blipFill>
          <a:blip r:embed="rId5"/>
          <a:stretch/>
        </p:blipFill>
        <p:spPr>
          <a:xfrm>
            <a:off x="22194000" y="4572000"/>
            <a:ext cx="13147920" cy="3647160"/>
          </a:xfrm>
          <a:prstGeom prst="rect">
            <a:avLst/>
          </a:prstGeom>
          <a:ln w="0">
            <a:noFill/>
          </a:ln>
        </p:spPr>
      </p:pic>
      <p:sp>
        <p:nvSpPr>
          <p:cNvPr id="104" name="Straight Connector 103"/>
          <p:cNvSpPr/>
          <p:nvPr/>
        </p:nvSpPr>
        <p:spPr>
          <a:xfrm>
            <a:off x="7543800" y="6400800"/>
            <a:ext cx="1013400" cy="0"/>
          </a:xfrm>
          <a:prstGeom prst="line">
            <a:avLst/>
          </a:prstGeom>
          <a:ln w="1645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71000" tIns="126000" rIns="171000" bIns="126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Straight Connector 104"/>
          <p:cNvSpPr/>
          <p:nvPr/>
        </p:nvSpPr>
        <p:spPr>
          <a:xfrm>
            <a:off x="14272200" y="6400800"/>
            <a:ext cx="1206000" cy="0"/>
          </a:xfrm>
          <a:prstGeom prst="line">
            <a:avLst/>
          </a:prstGeom>
          <a:ln w="1645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71000" tIns="126000" rIns="171000" bIns="126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Straight Connector 105"/>
          <p:cNvSpPr/>
          <p:nvPr/>
        </p:nvSpPr>
        <p:spPr>
          <a:xfrm>
            <a:off x="21193200" y="6400800"/>
            <a:ext cx="1000800" cy="0"/>
          </a:xfrm>
          <a:prstGeom prst="line">
            <a:avLst/>
          </a:prstGeom>
          <a:ln w="1645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71000" tIns="126000" rIns="171000" bIns="126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Straight Connector 106"/>
          <p:cNvSpPr/>
          <p:nvPr/>
        </p:nvSpPr>
        <p:spPr>
          <a:xfrm flipH="1">
            <a:off x="31089600" y="8219160"/>
            <a:ext cx="54720" cy="8925840"/>
          </a:xfrm>
          <a:prstGeom prst="line">
            <a:avLst/>
          </a:prstGeom>
          <a:ln w="1645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71000" tIns="252000" rIns="171000" bIns="252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Rectangle: Rounded Corners 107"/>
          <p:cNvSpPr/>
          <p:nvPr/>
        </p:nvSpPr>
        <p:spPr>
          <a:xfrm>
            <a:off x="28261800" y="17145000"/>
            <a:ext cx="5715000" cy="434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0">
            <a:solidFill>
              <a:srgbClr val="1F4E7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/>
            <a:r>
              <a:rPr lang="en-US" sz="1800" b="0" u="sng" strike="noStrike" spc="-1">
                <a:solidFill>
                  <a:srgbClr val="000000"/>
                </a:solidFill>
                <a:uFillTx/>
                <a:latin typeface="Arial"/>
              </a:rPr>
              <a:t>Finalized Model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" name="Picture 108"/>
          <p:cNvPicPr/>
          <p:nvPr/>
        </p:nvPicPr>
        <p:blipFill>
          <a:blip r:embed="rId6"/>
          <a:stretch/>
        </p:blipFill>
        <p:spPr>
          <a:xfrm>
            <a:off x="29900880" y="18288000"/>
            <a:ext cx="2475720" cy="2504160"/>
          </a:xfrm>
          <a:prstGeom prst="rect">
            <a:avLst/>
          </a:prstGeom>
          <a:ln w="0">
            <a:noFill/>
          </a:ln>
        </p:spPr>
      </p:pic>
      <p:sp>
        <p:nvSpPr>
          <p:cNvPr id="110" name="Rectangle: Rounded Corners 109"/>
          <p:cNvSpPr/>
          <p:nvPr/>
        </p:nvSpPr>
        <p:spPr>
          <a:xfrm>
            <a:off x="16380180" y="17145000"/>
            <a:ext cx="5715000" cy="434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0">
            <a:solidFill>
              <a:srgbClr val="1F4E7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/>
            <a:r>
              <a:rPr lang="en-US" u="sng" spc="-1" dirty="0">
                <a:solidFill>
                  <a:srgbClr val="000000"/>
                </a:solidFill>
                <a:latin typeface="Arial"/>
              </a:rPr>
              <a:t>Prediction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8" name="Picture 4" descr="Prediction of age and intelligence, a basic machine learning model · Issue  #174 · ohbm/hackathon2020 · GitHub">
            <a:extLst>
              <a:ext uri="{FF2B5EF4-FFF2-40B4-BE49-F238E27FC236}">
                <a16:creationId xmlns:a16="http://schemas.microsoft.com/office/drawing/2014/main" id="{85361AA7-BD7B-5E89-2164-B763FB016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5055" y="17583150"/>
            <a:ext cx="39052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7F5F8F0-1B98-4747-BE8D-04010C21DB36}"/>
              </a:ext>
            </a:extLst>
          </p:cNvPr>
          <p:cNvSpPr/>
          <p:nvPr/>
        </p:nvSpPr>
        <p:spPr>
          <a:xfrm>
            <a:off x="3940530" y="17145000"/>
            <a:ext cx="5715000" cy="434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0">
            <a:solidFill>
              <a:srgbClr val="1F4E7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/>
            <a:r>
              <a:rPr lang="en-US" u="sng" spc="-1" dirty="0">
                <a:solidFill>
                  <a:srgbClr val="000000"/>
                </a:solidFill>
                <a:latin typeface="Arial"/>
              </a:rPr>
              <a:t>Confirmation by Radiologist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6" name="Picture 12" descr="Using AI to deliver high quality, personalised breast cancer screening">
            <a:extLst>
              <a:ext uri="{FF2B5EF4-FFF2-40B4-BE49-F238E27FC236}">
                <a16:creationId xmlns:a16="http://schemas.microsoft.com/office/drawing/2014/main" id="{ACB1C6C0-3E81-E494-C136-A8E140E5E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3850" y="13336360"/>
            <a:ext cx="5399760" cy="359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29DCFA51-86C4-69AA-91D4-0FE1BC726585}"/>
              </a:ext>
            </a:extLst>
          </p:cNvPr>
          <p:cNvCxnSpPr>
            <a:stCxn id="108" idx="1"/>
            <a:endCxn id="110" idx="3"/>
          </p:cNvCxnSpPr>
          <p:nvPr/>
        </p:nvCxnSpPr>
        <p:spPr>
          <a:xfrm rot="10800000">
            <a:off x="22095180" y="19329400"/>
            <a:ext cx="6166620" cy="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F05BFF-E131-5E49-BE8D-06E2F25C612B}"/>
              </a:ext>
            </a:extLst>
          </p:cNvPr>
          <p:cNvCxnSpPr>
            <a:stCxn id="1036" idx="2"/>
          </p:cNvCxnSpPr>
          <p:nvPr/>
        </p:nvCxnSpPr>
        <p:spPr>
          <a:xfrm flipH="1">
            <a:off x="25203150" y="16935300"/>
            <a:ext cx="680580" cy="23814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306F041-D4C0-CD5C-856F-9E4EFEC6BA8C}"/>
              </a:ext>
            </a:extLst>
          </p:cNvPr>
          <p:cNvSpPr txBox="1"/>
          <p:nvPr/>
        </p:nvSpPr>
        <p:spPr>
          <a:xfrm>
            <a:off x="23203642" y="19540080"/>
            <a:ext cx="467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is fed into model for prediction.</a:t>
            </a:r>
          </a:p>
        </p:txBody>
      </p:sp>
      <p:pic>
        <p:nvPicPr>
          <p:cNvPr id="1040" name="Picture 16" descr="Insurance Information | Maryland Radiologist | Charter Radiology">
            <a:extLst>
              <a:ext uri="{FF2B5EF4-FFF2-40B4-BE49-F238E27FC236}">
                <a16:creationId xmlns:a16="http://schemas.microsoft.com/office/drawing/2014/main" id="{B5545FB4-8E54-EEE4-BC86-43364B22C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817" y="17830440"/>
            <a:ext cx="3444425" cy="342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15D43B8-8E3A-142E-7113-CC05733542F8}"/>
              </a:ext>
            </a:extLst>
          </p:cNvPr>
          <p:cNvCxnSpPr>
            <a:cxnSpLocks/>
            <a:stCxn id="110" idx="1"/>
            <a:endCxn id="2" idx="3"/>
          </p:cNvCxnSpPr>
          <p:nvPr/>
        </p:nvCxnSpPr>
        <p:spPr>
          <a:xfrm rot="10800000">
            <a:off x="9655530" y="19316700"/>
            <a:ext cx="6724650" cy="1270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57A6681-9BB2-9ECC-8053-15313D69FF65}"/>
              </a:ext>
            </a:extLst>
          </p:cNvPr>
          <p:cNvSpPr/>
          <p:nvPr/>
        </p:nvSpPr>
        <p:spPr>
          <a:xfrm>
            <a:off x="3940529" y="28232100"/>
            <a:ext cx="5715000" cy="434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0">
            <a:solidFill>
              <a:srgbClr val="1F4E7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/>
            <a:r>
              <a:rPr lang="en-US" u="sng" spc="-1" dirty="0">
                <a:solidFill>
                  <a:srgbClr val="000000"/>
                </a:solidFill>
                <a:latin typeface="Arial"/>
              </a:rPr>
              <a:t>Labeled Data Inspected by Radiologist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CBD0BD-B4B1-A64D-82EC-CB759DFE47EB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5150129" y="29076300"/>
            <a:ext cx="3429000" cy="3270600"/>
          </a:xfrm>
          <a:prstGeom prst="rect">
            <a:avLst/>
          </a:prstGeom>
          <a:ln w="0"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119B024-3EF8-A6D5-44DE-B50AE3139CE2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14676178" y="28060830"/>
            <a:ext cx="15091921" cy="4685940"/>
          </a:xfrm>
          <a:prstGeom prst="rect">
            <a:avLst/>
          </a:prstGeom>
          <a:ln w="0">
            <a:noFill/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4591AF-0895-C9D7-77C4-5AE513D2C2D7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9655529" y="30403800"/>
            <a:ext cx="502064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D57B80-02E0-D6EC-D2EF-55610B417C15}"/>
              </a:ext>
            </a:extLst>
          </p:cNvPr>
          <p:cNvCxnSpPr>
            <a:stCxn id="2" idx="2"/>
            <a:endCxn id="16" idx="0"/>
          </p:cNvCxnSpPr>
          <p:nvPr/>
        </p:nvCxnSpPr>
        <p:spPr>
          <a:xfrm flipH="1">
            <a:off x="6798029" y="21488400"/>
            <a:ext cx="1" cy="67437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650EEF7-D470-A490-5B3E-6A16D98C1B66}"/>
              </a:ext>
            </a:extLst>
          </p:cNvPr>
          <p:cNvCxnSpPr>
            <a:stCxn id="18" idx="3"/>
            <a:endCxn id="108" idx="2"/>
          </p:cNvCxnSpPr>
          <p:nvPr/>
        </p:nvCxnSpPr>
        <p:spPr>
          <a:xfrm flipV="1">
            <a:off x="29768099" y="21488400"/>
            <a:ext cx="1351201" cy="89154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</TotalTime>
  <Words>202</Words>
  <Application>Microsoft Office PowerPoint</Application>
  <PresentationFormat>Custom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dc:description/>
  <cp:lastModifiedBy>Wilson</cp:lastModifiedBy>
  <cp:revision>28</cp:revision>
  <dcterms:created xsi:type="dcterms:W3CDTF">2017-11-09T18:58:10Z</dcterms:created>
  <dcterms:modified xsi:type="dcterms:W3CDTF">2022-11-22T03:13:41Z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0x01010022A2D19B44CEB84096BF732DE0C55A0F</vt:lpwstr>
  </property>
  <property fmtid="{D5CDD505-2E9C-101B-9397-08002B2CF9AE}" pid="3" name="PresentationFormat">
    <vt:lpwstr>Custom</vt:lpwstr>
  </property>
  <property fmtid="{D5CDD505-2E9C-101B-9397-08002B2CF9AE}" pid="4" name="Slides">
    <vt:i4>2</vt:i4>
  </property>
</Properties>
</file>