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y="5143500" cx="9144000"/>
  <p:notesSz cx="6858000" cy="9144000"/>
  <p:embeddedFontLst>
    <p:embeddedFont>
      <p:font typeface="Montserrat"/>
      <p:regular r:id="rId23"/>
      <p:bold r:id="rId24"/>
      <p:italic r:id="rId25"/>
      <p:boldItalic r:id="rId26"/>
    </p:embeddedFont>
    <p:embeddedFont>
      <p:font typeface="Lat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444DC1A-2E10-4B7F-AFBD-CF4DFA350700}">
  <a:tblStyle styleId="{3444DC1A-2E10-4B7F-AFBD-CF4DFA35070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Montserrat-bold.fntdata"/><Relationship Id="rId23" Type="http://schemas.openxmlformats.org/officeDocument/2006/relationships/font" Target="fonts/Montserrat-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Montserrat-boldItalic.fntdata"/><Relationship Id="rId25" Type="http://schemas.openxmlformats.org/officeDocument/2006/relationships/font" Target="fonts/Montserrat-italic.fntdata"/><Relationship Id="rId28" Type="http://schemas.openxmlformats.org/officeDocument/2006/relationships/font" Target="fonts/Lato-bold.fntdata"/><Relationship Id="rId27" Type="http://schemas.openxmlformats.org/officeDocument/2006/relationships/font" Target="fonts/Lato-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Lato-italic.fntdata"/><Relationship Id="rId7" Type="http://schemas.openxmlformats.org/officeDocument/2006/relationships/slide" Target="slides/slide1.xml"/><Relationship Id="rId8" Type="http://schemas.openxmlformats.org/officeDocument/2006/relationships/slide" Target="slides/slide2.xml"/><Relationship Id="rId30" Type="http://schemas.openxmlformats.org/officeDocument/2006/relationships/font" Target="fonts/Lato-bold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a2b2dd7cd1_6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2a2b2dd7cd1_6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a2b2dd7cd1_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2a2b2dd7cd1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a2b2dd7cd1_1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2a2b2dd7cd1_1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a2b2dd7cd1_1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2a2b2dd7cd1_1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2a2b2dd7cd1_1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2a2b2dd7cd1_1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2a2b2dd7cd1_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2a2b2dd7cd1_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2a2b2dd7cd1_7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2a2b2dd7cd1_7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a272952658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a272952658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Clr>
                <a:schemeClr val="dk1"/>
              </a:buClr>
              <a:buSzPts val="1300"/>
              <a:buFont typeface="Lato"/>
              <a:buChar char="-"/>
            </a:pPr>
            <a:r>
              <a:rPr lang="en" sz="1300">
                <a:solidFill>
                  <a:schemeClr val="dk1"/>
                </a:solidFill>
                <a:latin typeface="Lato"/>
                <a:ea typeface="Lato"/>
                <a:cs typeface="Lato"/>
                <a:sym typeface="Lato"/>
              </a:rPr>
              <a:t>Our analysis aims to identify key factors / determinants that lead to the cancellation of hotel bookings. Various aspects, such as demographic data, booking channels, time-related factors (ex. season and booking lead time), and broad economic indicators, can be crucial in understanding what leads to hotel cancellations. For example, certain demographics might have a higher/lower tendency to cancel, or bookings made through specific channels might be more subject to cancellation. Moreover, economic conditions and seasonal factors could also significantly impact cancellation rates.</a:t>
            </a:r>
            <a:endParaRPr>
              <a:solidFill>
                <a:schemeClr val="dk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a2b2dd7cd1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a2b2dd7cd1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Understanding these patterns can enable hotels to strategically adjust their pricing and marketing efforts. Specifically, hotels can modify prices for customer groups perceived as more likely to cancel, or alternatively, target advertising towards those less prone to cancellation. Additionally, insights into how economic fluctuations in the U.S. influence cancellation rates could guide hotels in adapting their pricing and promotional strategies according to prevailing economic conditions. This research could thus lead to more effective management of reservations and revenue.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a2b2dd7cd1_5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a2b2dd7cd1_5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a2b2dd7cd1_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a2b2dd7cd1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a2b2dd7cd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a2b2dd7cd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a25771245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a25771245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a25771245c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a25771245c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a25771245c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a25771245c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9.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image" Target="../media/image7.png"/><Relationship Id="rId5" Type="http://schemas.openxmlformats.org/officeDocument/2006/relationships/image" Target="../media/image5.png"/><Relationship Id="rId6"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12.png"/><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3498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Final Report- Group 34</a:t>
            </a:r>
            <a:endParaRPr/>
          </a:p>
        </p:txBody>
      </p:sp>
      <p:sp>
        <p:nvSpPr>
          <p:cNvPr id="135" name="Google Shape;135;p13"/>
          <p:cNvSpPr txBox="1"/>
          <p:nvPr>
            <p:ph idx="1" type="subTitle"/>
          </p:nvPr>
        </p:nvSpPr>
        <p:spPr>
          <a:xfrm>
            <a:off x="5083950" y="3239125"/>
            <a:ext cx="3470700" cy="1319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523"/>
              <a:buNone/>
            </a:pPr>
            <a:r>
              <a:rPr b="1" lang="en" sz="1722">
                <a:latin typeface="Montserrat"/>
                <a:ea typeface="Montserrat"/>
                <a:cs typeface="Montserrat"/>
                <a:sym typeface="Montserrat"/>
              </a:rPr>
              <a:t>Justin Chuderewicz</a:t>
            </a:r>
            <a:r>
              <a:rPr lang="en" sz="1722">
                <a:latin typeface="Montserrat"/>
                <a:ea typeface="Montserrat"/>
                <a:cs typeface="Montserrat"/>
                <a:sym typeface="Montserrat"/>
              </a:rPr>
              <a:t> - jlc2bgd</a:t>
            </a:r>
            <a:endParaRPr sz="1722">
              <a:latin typeface="Montserrat"/>
              <a:ea typeface="Montserrat"/>
              <a:cs typeface="Montserrat"/>
              <a:sym typeface="Montserrat"/>
            </a:endParaRPr>
          </a:p>
          <a:p>
            <a:pPr indent="0" lvl="0" marL="0" rtl="0" algn="l">
              <a:lnSpc>
                <a:spcPct val="95000"/>
              </a:lnSpc>
              <a:spcBef>
                <a:spcPts val="0"/>
              </a:spcBef>
              <a:spcAft>
                <a:spcPts val="0"/>
              </a:spcAft>
              <a:buSzPts val="523"/>
              <a:buNone/>
            </a:pPr>
            <a:r>
              <a:rPr b="1" lang="en" sz="1722">
                <a:latin typeface="Montserrat"/>
                <a:ea typeface="Montserrat"/>
                <a:cs typeface="Montserrat"/>
                <a:sym typeface="Montserrat"/>
              </a:rPr>
              <a:t>Mitchell Flattum</a:t>
            </a:r>
            <a:r>
              <a:rPr lang="en" sz="1722">
                <a:latin typeface="Montserrat"/>
                <a:ea typeface="Montserrat"/>
                <a:cs typeface="Montserrat"/>
                <a:sym typeface="Montserrat"/>
              </a:rPr>
              <a:t> - mef8ueq</a:t>
            </a:r>
            <a:endParaRPr sz="1722">
              <a:latin typeface="Montserrat"/>
              <a:ea typeface="Montserrat"/>
              <a:cs typeface="Montserrat"/>
              <a:sym typeface="Montserrat"/>
            </a:endParaRPr>
          </a:p>
          <a:p>
            <a:pPr indent="0" lvl="0" marL="0" rtl="0" algn="l">
              <a:lnSpc>
                <a:spcPct val="95000"/>
              </a:lnSpc>
              <a:spcBef>
                <a:spcPts val="0"/>
              </a:spcBef>
              <a:spcAft>
                <a:spcPts val="0"/>
              </a:spcAft>
              <a:buSzPts val="523"/>
              <a:buNone/>
            </a:pPr>
            <a:r>
              <a:rPr b="1" lang="en" sz="1722">
                <a:latin typeface="Montserrat"/>
                <a:ea typeface="Montserrat"/>
                <a:cs typeface="Montserrat"/>
                <a:sym typeface="Montserrat"/>
              </a:rPr>
              <a:t>Andrew Hunter</a:t>
            </a:r>
            <a:r>
              <a:rPr lang="en" sz="1722">
                <a:latin typeface="Montserrat"/>
                <a:ea typeface="Montserrat"/>
                <a:cs typeface="Montserrat"/>
                <a:sym typeface="Montserrat"/>
              </a:rPr>
              <a:t> - abh8sxf</a:t>
            </a:r>
            <a:endParaRPr sz="1722">
              <a:latin typeface="Montserrat"/>
              <a:ea typeface="Montserrat"/>
              <a:cs typeface="Montserrat"/>
              <a:sym typeface="Montserrat"/>
            </a:endParaRPr>
          </a:p>
          <a:p>
            <a:pPr indent="0" lvl="0" marL="0" rtl="0" algn="l">
              <a:lnSpc>
                <a:spcPct val="95000"/>
              </a:lnSpc>
              <a:spcBef>
                <a:spcPts val="0"/>
              </a:spcBef>
              <a:spcAft>
                <a:spcPts val="0"/>
              </a:spcAft>
              <a:buSzPts val="523"/>
              <a:buNone/>
            </a:pPr>
            <a:r>
              <a:rPr b="1" lang="en" sz="1722">
                <a:latin typeface="Montserrat"/>
                <a:ea typeface="Montserrat"/>
                <a:cs typeface="Montserrat"/>
                <a:sym typeface="Montserrat"/>
              </a:rPr>
              <a:t>William Peritz </a:t>
            </a:r>
            <a:r>
              <a:rPr lang="en" sz="1722">
                <a:latin typeface="Montserrat"/>
                <a:ea typeface="Montserrat"/>
                <a:cs typeface="Montserrat"/>
                <a:sym typeface="Montserrat"/>
              </a:rPr>
              <a:t>- wgp3aq</a:t>
            </a:r>
            <a:endParaRPr sz="1817">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EDA and Our Question of Interest</a:t>
            </a:r>
            <a:endParaRPr/>
          </a:p>
        </p:txBody>
      </p:sp>
      <p:sp>
        <p:nvSpPr>
          <p:cNvPr id="193" name="Google Shape;193;p22"/>
          <p:cNvSpPr txBox="1"/>
          <p:nvPr>
            <p:ph idx="1" type="body"/>
          </p:nvPr>
        </p:nvSpPr>
        <p:spPr>
          <a:xfrm>
            <a:off x="1221300" y="1415150"/>
            <a:ext cx="7038900" cy="29112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Char char="-"/>
            </a:pPr>
            <a:r>
              <a:rPr lang="en" sz="1800"/>
              <a:t>Some variables seem to have a </a:t>
            </a:r>
            <a:r>
              <a:rPr lang="en" sz="1800"/>
              <a:t>noticeable</a:t>
            </a:r>
            <a:r>
              <a:rPr lang="en" sz="1800"/>
              <a:t> effect on Cancellation Status</a:t>
            </a:r>
            <a:endParaRPr sz="1800"/>
          </a:p>
          <a:p>
            <a:pPr indent="-330200" lvl="1" marL="914400" rtl="0" algn="l">
              <a:lnSpc>
                <a:spcPct val="150000"/>
              </a:lnSpc>
              <a:spcBef>
                <a:spcPts val="0"/>
              </a:spcBef>
              <a:spcAft>
                <a:spcPts val="0"/>
              </a:spcAft>
              <a:buSzPts val="1600"/>
              <a:buChar char="-"/>
            </a:pPr>
            <a:r>
              <a:rPr lang="en" sz="1600"/>
              <a:t>Lead Time</a:t>
            </a:r>
            <a:endParaRPr sz="1600"/>
          </a:p>
          <a:p>
            <a:pPr indent="-330200" lvl="1" marL="914400" rtl="0" algn="l">
              <a:lnSpc>
                <a:spcPct val="150000"/>
              </a:lnSpc>
              <a:spcBef>
                <a:spcPts val="0"/>
              </a:spcBef>
              <a:spcAft>
                <a:spcPts val="0"/>
              </a:spcAft>
              <a:buSzPts val="1600"/>
              <a:buChar char="-"/>
            </a:pPr>
            <a:r>
              <a:rPr lang="en" sz="1600"/>
              <a:t>Hotel CPI</a:t>
            </a:r>
            <a:endParaRPr sz="1600"/>
          </a:p>
          <a:p>
            <a:pPr indent="-342900" lvl="0" marL="457200" rtl="0" algn="l">
              <a:lnSpc>
                <a:spcPct val="150000"/>
              </a:lnSpc>
              <a:spcBef>
                <a:spcPts val="0"/>
              </a:spcBef>
              <a:spcAft>
                <a:spcPts val="0"/>
              </a:spcAft>
              <a:buSzPts val="1800"/>
              <a:buChar char="-"/>
            </a:pPr>
            <a:r>
              <a:rPr lang="en" sz="1800"/>
              <a:t>Others have less of an effect, but are still worth investigating</a:t>
            </a:r>
            <a:endParaRPr sz="1800"/>
          </a:p>
          <a:p>
            <a:pPr indent="-330200" lvl="1" marL="914400" rtl="0" algn="l">
              <a:lnSpc>
                <a:spcPct val="150000"/>
              </a:lnSpc>
              <a:spcBef>
                <a:spcPts val="0"/>
              </a:spcBef>
              <a:spcAft>
                <a:spcPts val="0"/>
              </a:spcAft>
              <a:buSzPts val="1600"/>
              <a:buChar char="-"/>
            </a:pPr>
            <a:r>
              <a:rPr lang="en" sz="1600"/>
              <a:t>ADR</a:t>
            </a:r>
            <a:endParaRPr sz="1600"/>
          </a:p>
          <a:p>
            <a:pPr indent="-330200" lvl="1" marL="914400" rtl="0" algn="l">
              <a:lnSpc>
                <a:spcPct val="150000"/>
              </a:lnSpc>
              <a:spcBef>
                <a:spcPts val="0"/>
              </a:spcBef>
              <a:spcAft>
                <a:spcPts val="0"/>
              </a:spcAft>
              <a:buSzPts val="1600"/>
              <a:buChar char="-"/>
            </a:pPr>
            <a:r>
              <a:rPr lang="en" sz="1600"/>
              <a:t>Fuel Prices</a:t>
            </a:r>
            <a:endParaRPr sz="16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Analysis</a:t>
            </a:r>
            <a:endParaRPr/>
          </a:p>
        </p:txBody>
      </p:sp>
      <p:sp>
        <p:nvSpPr>
          <p:cNvPr id="199" name="Google Shape;199;p23"/>
          <p:cNvSpPr txBox="1"/>
          <p:nvPr>
            <p:ph idx="1" type="body"/>
          </p:nvPr>
        </p:nvSpPr>
        <p:spPr>
          <a:xfrm>
            <a:off x="1297500" y="989000"/>
            <a:ext cx="3403200" cy="3489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Logistic Regression:</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200" name="Google Shape;200;p23"/>
          <p:cNvSpPr txBox="1"/>
          <p:nvPr>
            <p:ph idx="2" type="body"/>
          </p:nvPr>
        </p:nvSpPr>
        <p:spPr>
          <a:xfrm>
            <a:off x="4933225" y="989150"/>
            <a:ext cx="3403200" cy="3489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LDA:</a:t>
            </a:r>
            <a:endParaRPr/>
          </a:p>
        </p:txBody>
      </p:sp>
      <p:pic>
        <p:nvPicPr>
          <p:cNvPr id="201" name="Google Shape;201;p23"/>
          <p:cNvPicPr preferRelativeResize="0"/>
          <p:nvPr/>
        </p:nvPicPr>
        <p:blipFill>
          <a:blip r:embed="rId3">
            <a:alphaModFix/>
          </a:blip>
          <a:stretch>
            <a:fillRect/>
          </a:stretch>
        </p:blipFill>
        <p:spPr>
          <a:xfrm>
            <a:off x="4700700" y="1461287"/>
            <a:ext cx="3961498" cy="2220926"/>
          </a:xfrm>
          <a:prstGeom prst="rect">
            <a:avLst/>
          </a:prstGeom>
          <a:noFill/>
          <a:ln>
            <a:noFill/>
          </a:ln>
        </p:spPr>
      </p:pic>
      <p:pic>
        <p:nvPicPr>
          <p:cNvPr id="202" name="Google Shape;202;p23"/>
          <p:cNvPicPr preferRelativeResize="0"/>
          <p:nvPr/>
        </p:nvPicPr>
        <p:blipFill>
          <a:blip r:embed="rId4">
            <a:alphaModFix/>
          </a:blip>
          <a:stretch>
            <a:fillRect/>
          </a:stretch>
        </p:blipFill>
        <p:spPr>
          <a:xfrm>
            <a:off x="1297502" y="1461275"/>
            <a:ext cx="3205522" cy="348959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Analysis</a:t>
            </a:r>
            <a:endParaRPr/>
          </a:p>
        </p:txBody>
      </p:sp>
      <p:sp>
        <p:nvSpPr>
          <p:cNvPr id="208" name="Google Shape;208;p24"/>
          <p:cNvSpPr txBox="1"/>
          <p:nvPr>
            <p:ph idx="1" type="body"/>
          </p:nvPr>
        </p:nvSpPr>
        <p:spPr>
          <a:xfrm>
            <a:off x="1297500" y="928275"/>
            <a:ext cx="3403200" cy="3550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Ridge Regression:</a:t>
            </a:r>
            <a:endParaRPr/>
          </a:p>
          <a:p>
            <a:pPr indent="0" lvl="0" marL="0" rtl="0" algn="l">
              <a:spcBef>
                <a:spcPts val="1200"/>
              </a:spcBef>
              <a:spcAft>
                <a:spcPts val="1200"/>
              </a:spcAft>
              <a:buNone/>
            </a:pPr>
            <a:r>
              <a:t/>
            </a:r>
            <a:endParaRPr/>
          </a:p>
        </p:txBody>
      </p:sp>
      <p:sp>
        <p:nvSpPr>
          <p:cNvPr id="209" name="Google Shape;209;p24"/>
          <p:cNvSpPr txBox="1"/>
          <p:nvPr>
            <p:ph idx="2" type="body"/>
          </p:nvPr>
        </p:nvSpPr>
        <p:spPr>
          <a:xfrm>
            <a:off x="4933225" y="928250"/>
            <a:ext cx="3403200" cy="3550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Lasso Regression:</a:t>
            </a:r>
            <a:endParaRPr/>
          </a:p>
          <a:p>
            <a:pPr indent="0" lvl="0" marL="0" rtl="0" algn="l">
              <a:spcBef>
                <a:spcPts val="1200"/>
              </a:spcBef>
              <a:spcAft>
                <a:spcPts val="1200"/>
              </a:spcAft>
              <a:buNone/>
            </a:pPr>
            <a:r>
              <a:t/>
            </a:r>
            <a:endParaRPr/>
          </a:p>
        </p:txBody>
      </p:sp>
      <p:pic>
        <p:nvPicPr>
          <p:cNvPr id="210" name="Google Shape;210;p24"/>
          <p:cNvPicPr preferRelativeResize="0"/>
          <p:nvPr/>
        </p:nvPicPr>
        <p:blipFill>
          <a:blip r:embed="rId3">
            <a:alphaModFix/>
          </a:blip>
          <a:stretch>
            <a:fillRect/>
          </a:stretch>
        </p:blipFill>
        <p:spPr>
          <a:xfrm>
            <a:off x="1210825" y="1245500"/>
            <a:ext cx="1924050" cy="2019300"/>
          </a:xfrm>
          <a:prstGeom prst="rect">
            <a:avLst/>
          </a:prstGeom>
          <a:noFill/>
          <a:ln>
            <a:noFill/>
          </a:ln>
        </p:spPr>
      </p:pic>
      <p:pic>
        <p:nvPicPr>
          <p:cNvPr id="211" name="Google Shape;211;p24"/>
          <p:cNvPicPr preferRelativeResize="0"/>
          <p:nvPr/>
        </p:nvPicPr>
        <p:blipFill>
          <a:blip r:embed="rId4">
            <a:alphaModFix/>
          </a:blip>
          <a:stretch>
            <a:fillRect/>
          </a:stretch>
        </p:blipFill>
        <p:spPr>
          <a:xfrm>
            <a:off x="4933225" y="1307850"/>
            <a:ext cx="1885950" cy="1919450"/>
          </a:xfrm>
          <a:prstGeom prst="rect">
            <a:avLst/>
          </a:prstGeom>
          <a:noFill/>
          <a:ln>
            <a:noFill/>
          </a:ln>
        </p:spPr>
      </p:pic>
      <p:pic>
        <p:nvPicPr>
          <p:cNvPr id="212" name="Google Shape;212;p24"/>
          <p:cNvPicPr preferRelativeResize="0"/>
          <p:nvPr/>
        </p:nvPicPr>
        <p:blipFill>
          <a:blip r:embed="rId5">
            <a:alphaModFix/>
          </a:blip>
          <a:stretch>
            <a:fillRect/>
          </a:stretch>
        </p:blipFill>
        <p:spPr>
          <a:xfrm>
            <a:off x="4440677" y="3298577"/>
            <a:ext cx="4418641" cy="1609725"/>
          </a:xfrm>
          <a:prstGeom prst="rect">
            <a:avLst/>
          </a:prstGeom>
          <a:noFill/>
          <a:ln>
            <a:noFill/>
          </a:ln>
        </p:spPr>
      </p:pic>
      <p:pic>
        <p:nvPicPr>
          <p:cNvPr id="213" name="Google Shape;213;p24"/>
          <p:cNvPicPr preferRelativeResize="0"/>
          <p:nvPr/>
        </p:nvPicPr>
        <p:blipFill>
          <a:blip r:embed="rId6">
            <a:alphaModFix/>
          </a:blip>
          <a:stretch>
            <a:fillRect/>
          </a:stretch>
        </p:blipFill>
        <p:spPr>
          <a:xfrm>
            <a:off x="515500" y="3375950"/>
            <a:ext cx="3314700" cy="16097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Analysis </a:t>
            </a:r>
            <a:endParaRPr/>
          </a:p>
        </p:txBody>
      </p:sp>
      <p:sp>
        <p:nvSpPr>
          <p:cNvPr id="219" name="Google Shape;219;p25"/>
          <p:cNvSpPr txBox="1"/>
          <p:nvPr>
            <p:ph idx="1" type="body"/>
          </p:nvPr>
        </p:nvSpPr>
        <p:spPr>
          <a:xfrm>
            <a:off x="1297500" y="1032375"/>
            <a:ext cx="3403200" cy="344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Classification Tree (Pruned)</a:t>
            </a:r>
            <a:endParaRPr/>
          </a:p>
        </p:txBody>
      </p:sp>
      <p:sp>
        <p:nvSpPr>
          <p:cNvPr id="220" name="Google Shape;220;p25"/>
          <p:cNvSpPr txBox="1"/>
          <p:nvPr>
            <p:ph idx="2" type="body"/>
          </p:nvPr>
        </p:nvSpPr>
        <p:spPr>
          <a:xfrm>
            <a:off x="4933225" y="1032350"/>
            <a:ext cx="3403200" cy="344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Random Forests:</a:t>
            </a:r>
            <a:endParaRPr/>
          </a:p>
        </p:txBody>
      </p:sp>
      <p:pic>
        <p:nvPicPr>
          <p:cNvPr id="221" name="Google Shape;221;p25"/>
          <p:cNvPicPr preferRelativeResize="0"/>
          <p:nvPr/>
        </p:nvPicPr>
        <p:blipFill>
          <a:blip r:embed="rId3">
            <a:alphaModFix/>
          </a:blip>
          <a:stretch>
            <a:fillRect/>
          </a:stretch>
        </p:blipFill>
        <p:spPr>
          <a:xfrm>
            <a:off x="760125" y="1410975"/>
            <a:ext cx="3729975" cy="3291150"/>
          </a:xfrm>
          <a:prstGeom prst="rect">
            <a:avLst/>
          </a:prstGeom>
          <a:noFill/>
          <a:ln>
            <a:noFill/>
          </a:ln>
        </p:spPr>
      </p:pic>
      <p:pic>
        <p:nvPicPr>
          <p:cNvPr id="222" name="Google Shape;222;p25"/>
          <p:cNvPicPr preferRelativeResize="0"/>
          <p:nvPr/>
        </p:nvPicPr>
        <p:blipFill>
          <a:blip r:embed="rId4">
            <a:alphaModFix/>
          </a:blip>
          <a:stretch>
            <a:fillRect/>
          </a:stretch>
        </p:blipFill>
        <p:spPr>
          <a:xfrm>
            <a:off x="4700700" y="1410975"/>
            <a:ext cx="4288875" cy="258087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Analysis</a:t>
            </a:r>
            <a:endParaRPr/>
          </a:p>
        </p:txBody>
      </p:sp>
      <p:sp>
        <p:nvSpPr>
          <p:cNvPr id="228" name="Google Shape;228;p2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Comparisons:</a:t>
            </a:r>
            <a:endParaRPr/>
          </a:p>
          <a:p>
            <a:pPr indent="-311150" lvl="0" marL="457200" rtl="0" algn="l">
              <a:spcBef>
                <a:spcPts val="1200"/>
              </a:spcBef>
              <a:spcAft>
                <a:spcPts val="0"/>
              </a:spcAft>
              <a:buSzPts val="1300"/>
              <a:buChar char="●"/>
            </a:pPr>
            <a:r>
              <a:rPr lang="en"/>
              <a:t>Similar significant variables</a:t>
            </a:r>
            <a:endParaRPr/>
          </a:p>
          <a:p>
            <a:pPr indent="-311150" lvl="0" marL="457200" rtl="0" algn="l">
              <a:spcBef>
                <a:spcPts val="0"/>
              </a:spcBef>
              <a:spcAft>
                <a:spcPts val="0"/>
              </a:spcAft>
              <a:buSzPts val="1300"/>
              <a:buChar char="●"/>
            </a:pPr>
            <a:r>
              <a:rPr lang="en"/>
              <a:t>Similar predictors were put in each test</a:t>
            </a:r>
            <a:endParaRPr/>
          </a:p>
          <a:p>
            <a:pPr indent="0" lvl="0" marL="0" rtl="0" algn="l">
              <a:spcBef>
                <a:spcPts val="1200"/>
              </a:spcBef>
              <a:spcAft>
                <a:spcPts val="0"/>
              </a:spcAft>
              <a:buNone/>
            </a:pPr>
            <a:r>
              <a:rPr lang="en"/>
              <a:t>Contrasts:</a:t>
            </a:r>
            <a:endParaRPr/>
          </a:p>
          <a:p>
            <a:pPr indent="-311150" lvl="0" marL="457200" rtl="0" algn="l">
              <a:spcBef>
                <a:spcPts val="1200"/>
              </a:spcBef>
              <a:spcAft>
                <a:spcPts val="0"/>
              </a:spcAft>
              <a:buSzPts val="1300"/>
              <a:buChar char="●"/>
            </a:pPr>
            <a:r>
              <a:rPr lang="en"/>
              <a:t>Different numbers of predictors used in each test</a:t>
            </a:r>
            <a:endParaRPr/>
          </a:p>
          <a:p>
            <a:pPr indent="-311150" lvl="0" marL="457200" rtl="0" algn="l">
              <a:spcBef>
                <a:spcPts val="0"/>
              </a:spcBef>
              <a:spcAft>
                <a:spcPts val="0"/>
              </a:spcAft>
              <a:buSzPts val="1300"/>
              <a:buChar char="●"/>
            </a:pPr>
            <a:r>
              <a:rPr lang="en"/>
              <a:t>Different test error rates</a:t>
            </a:r>
            <a:endParaRPr/>
          </a:p>
          <a:p>
            <a:pPr indent="-311150" lvl="0" marL="457200" rtl="0" algn="l">
              <a:spcBef>
                <a:spcPts val="0"/>
              </a:spcBef>
              <a:spcAft>
                <a:spcPts val="0"/>
              </a:spcAft>
              <a:buSzPts val="1300"/>
              <a:buChar char="●"/>
            </a:pPr>
            <a:r>
              <a:rPr lang="en"/>
              <a:t>Certain assumptions were not met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2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Interesting Findings</a:t>
            </a:r>
            <a:endParaRPr/>
          </a:p>
        </p:txBody>
      </p:sp>
      <p:sp>
        <p:nvSpPr>
          <p:cNvPr id="234" name="Google Shape;234;p2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Non-refundable deposit types strongly predicted a canceled reservation</a:t>
            </a:r>
            <a:endParaRPr/>
          </a:p>
          <a:p>
            <a:pPr indent="-311150" lvl="0" marL="457200" rtl="0" algn="l">
              <a:lnSpc>
                <a:spcPct val="200000"/>
              </a:lnSpc>
              <a:spcBef>
                <a:spcPts val="1000"/>
              </a:spcBef>
              <a:spcAft>
                <a:spcPts val="0"/>
              </a:spcAft>
              <a:buSzPts val="1300"/>
              <a:buChar char="●"/>
            </a:pPr>
            <a:r>
              <a:rPr lang="en"/>
              <a:t>Arrival week was very important</a:t>
            </a:r>
            <a:endParaRPr/>
          </a:p>
          <a:p>
            <a:pPr indent="-311150" lvl="0" marL="457200" rtl="0" algn="l">
              <a:lnSpc>
                <a:spcPct val="200000"/>
              </a:lnSpc>
              <a:spcBef>
                <a:spcPts val="0"/>
              </a:spcBef>
              <a:spcAft>
                <a:spcPts val="0"/>
              </a:spcAft>
              <a:buSzPts val="1300"/>
              <a:buChar char="●"/>
            </a:pPr>
            <a:r>
              <a:rPr lang="en"/>
              <a:t>Being a repeated guest was unimportant</a:t>
            </a:r>
            <a:endParaRPr/>
          </a:p>
          <a:p>
            <a:pPr indent="-311150" lvl="0" marL="457200" rtl="0" algn="l">
              <a:lnSpc>
                <a:spcPct val="200000"/>
              </a:lnSpc>
              <a:spcBef>
                <a:spcPts val="0"/>
              </a:spcBef>
              <a:spcAft>
                <a:spcPts val="0"/>
              </a:spcAft>
              <a:buSzPts val="1300"/>
              <a:buChar char="●"/>
            </a:pPr>
            <a:r>
              <a:rPr lang="en"/>
              <a:t>Economic indicators had a moderate importance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2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Conclusions</a:t>
            </a:r>
            <a:endParaRPr/>
          </a:p>
        </p:txBody>
      </p:sp>
      <p:sp>
        <p:nvSpPr>
          <p:cNvPr id="240" name="Google Shape;240;p28"/>
          <p:cNvSpPr txBox="1"/>
          <p:nvPr>
            <p:ph idx="1" type="body"/>
          </p:nvPr>
        </p:nvSpPr>
        <p:spPr>
          <a:xfrm>
            <a:off x="1297500" y="1567550"/>
            <a:ext cx="6932100" cy="2911200"/>
          </a:xfrm>
          <a:prstGeom prst="rect">
            <a:avLst/>
          </a:prstGeom>
        </p:spPr>
        <p:txBody>
          <a:bodyPr anchorCtr="0" anchor="t" bIns="91425" lIns="91425" spcFirstLastPara="1" rIns="91425" wrap="square" tIns="91425">
            <a:normAutofit lnSpcReduction="10000"/>
          </a:bodyPr>
          <a:lstStyle/>
          <a:p>
            <a:pPr indent="-311150" lvl="0" marL="457200" rtl="0" algn="l">
              <a:lnSpc>
                <a:spcPct val="200000"/>
              </a:lnSpc>
              <a:spcBef>
                <a:spcPts val="0"/>
              </a:spcBef>
              <a:spcAft>
                <a:spcPts val="0"/>
              </a:spcAft>
              <a:buSzPts val="1300"/>
              <a:buChar char="●"/>
            </a:pPr>
            <a:r>
              <a:rPr lang="en"/>
              <a:t>Hotel cancellations can be predicted with high accuracy</a:t>
            </a:r>
            <a:endParaRPr/>
          </a:p>
          <a:p>
            <a:pPr indent="-311150" lvl="0" marL="457200" rtl="0" algn="l">
              <a:lnSpc>
                <a:spcPct val="200000"/>
              </a:lnSpc>
              <a:spcBef>
                <a:spcPts val="0"/>
              </a:spcBef>
              <a:spcAft>
                <a:spcPts val="0"/>
              </a:spcAft>
              <a:buSzPts val="1300"/>
              <a:buChar char="●"/>
            </a:pPr>
            <a:r>
              <a:rPr lang="en"/>
              <a:t>Most important predictors</a:t>
            </a:r>
            <a:endParaRPr/>
          </a:p>
          <a:p>
            <a:pPr indent="-298450" lvl="1" marL="914400" rtl="0" algn="l">
              <a:lnSpc>
                <a:spcPct val="200000"/>
              </a:lnSpc>
              <a:spcBef>
                <a:spcPts val="0"/>
              </a:spcBef>
              <a:spcAft>
                <a:spcPts val="0"/>
              </a:spcAft>
              <a:buSzPts val="1100"/>
              <a:buChar char="○"/>
            </a:pPr>
            <a:r>
              <a:rPr lang="en"/>
              <a:t>Deposit type</a:t>
            </a:r>
            <a:endParaRPr/>
          </a:p>
          <a:p>
            <a:pPr indent="-298450" lvl="1" marL="914400" rtl="0" algn="l">
              <a:lnSpc>
                <a:spcPct val="200000"/>
              </a:lnSpc>
              <a:spcBef>
                <a:spcPts val="0"/>
              </a:spcBef>
              <a:spcAft>
                <a:spcPts val="0"/>
              </a:spcAft>
              <a:buSzPts val="1100"/>
              <a:buChar char="○"/>
            </a:pPr>
            <a:r>
              <a:rPr lang="en"/>
              <a:t>Arrival week number</a:t>
            </a:r>
            <a:endParaRPr/>
          </a:p>
          <a:p>
            <a:pPr indent="-298450" lvl="1" marL="914400" rtl="0" algn="l">
              <a:lnSpc>
                <a:spcPct val="200000"/>
              </a:lnSpc>
              <a:spcBef>
                <a:spcPts val="0"/>
              </a:spcBef>
              <a:spcAft>
                <a:spcPts val="0"/>
              </a:spcAft>
              <a:buSzPts val="1100"/>
              <a:buChar char="○"/>
            </a:pPr>
            <a:r>
              <a:rPr lang="en"/>
              <a:t>Lead time</a:t>
            </a:r>
            <a:endParaRPr/>
          </a:p>
          <a:p>
            <a:pPr indent="-298450" lvl="1" marL="914400" rtl="0" algn="l">
              <a:lnSpc>
                <a:spcPct val="200000"/>
              </a:lnSpc>
              <a:spcBef>
                <a:spcPts val="0"/>
              </a:spcBef>
              <a:spcAft>
                <a:spcPts val="0"/>
              </a:spcAft>
              <a:buSzPts val="1100"/>
              <a:buChar char="○"/>
            </a:pPr>
            <a:r>
              <a:rPr lang="en"/>
              <a:t>Average daily rate (adr)</a:t>
            </a:r>
            <a:endParaRPr/>
          </a:p>
          <a:p>
            <a:pPr indent="-298450" lvl="1" marL="914400" rtl="0" algn="l">
              <a:lnSpc>
                <a:spcPct val="200000"/>
              </a:lnSpc>
              <a:spcBef>
                <a:spcPts val="0"/>
              </a:spcBef>
              <a:spcAft>
                <a:spcPts val="0"/>
              </a:spcAft>
              <a:buSzPts val="1100"/>
              <a:buChar char="○"/>
            </a:pPr>
            <a:r>
              <a:rPr lang="en"/>
              <a:t>Previous cancellations</a:t>
            </a:r>
            <a:endParaRPr/>
          </a:p>
          <a:p>
            <a:pPr indent="0" lvl="0" marL="914400" rtl="0" algn="l">
              <a:lnSpc>
                <a:spcPct val="200000"/>
              </a:lnSpc>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052550" y="385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150"/>
              <a:t>Q</a:t>
            </a:r>
            <a:r>
              <a:rPr b="1" lang="en" sz="2150"/>
              <a:t>uestion of Interest </a:t>
            </a:r>
            <a:endParaRPr b="1" sz="2150"/>
          </a:p>
        </p:txBody>
      </p:sp>
      <p:sp>
        <p:nvSpPr>
          <p:cNvPr id="141" name="Google Shape;141;p14"/>
          <p:cNvSpPr txBox="1"/>
          <p:nvPr>
            <p:ph type="title"/>
          </p:nvPr>
        </p:nvSpPr>
        <p:spPr>
          <a:xfrm>
            <a:off x="1196950" y="1726500"/>
            <a:ext cx="7038900" cy="2405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sz="4100">
                <a:latin typeface="Lato"/>
                <a:ea typeface="Lato"/>
                <a:cs typeface="Lato"/>
                <a:sym typeface="Lato"/>
              </a:rPr>
              <a:t>Which factors influence hotel reservation cancellations?</a:t>
            </a:r>
            <a:endParaRPr sz="41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Motivation</a:t>
            </a:r>
            <a:endParaRPr/>
          </a:p>
        </p:txBody>
      </p:sp>
      <p:sp>
        <p:nvSpPr>
          <p:cNvPr id="147" name="Google Shape;147;p1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Our group shares an interest in economics and finance, so our first thought when we found our hotel data was that we wanted to understand consumer habits related to hotel bookings</a:t>
            </a:r>
            <a:r>
              <a:rPr lang="en"/>
              <a:t>. </a:t>
            </a:r>
            <a:endParaRPr/>
          </a:p>
          <a:p>
            <a:pPr indent="0" lvl="0" marL="457200" rtl="0" algn="l">
              <a:spcBef>
                <a:spcPts val="1200"/>
              </a:spcBef>
              <a:spcAft>
                <a:spcPts val="0"/>
              </a:spcAft>
              <a:buNone/>
            </a:pPr>
            <a:r>
              <a:t/>
            </a:r>
            <a:endParaRPr/>
          </a:p>
          <a:p>
            <a:pPr indent="-311150" lvl="0" marL="457200" rtl="0" algn="l">
              <a:spcBef>
                <a:spcPts val="1200"/>
              </a:spcBef>
              <a:spcAft>
                <a:spcPts val="0"/>
              </a:spcAft>
              <a:buSzPts val="1300"/>
              <a:buChar char="-"/>
            </a:pPr>
            <a:r>
              <a:rPr lang="en"/>
              <a:t>The answer to our </a:t>
            </a:r>
            <a:r>
              <a:rPr lang="en"/>
              <a:t>question</a:t>
            </a:r>
            <a:r>
              <a:rPr lang="en"/>
              <a:t> of interest can prove to be valuable for hotels as it aims to identify the customer segments and economic conditions most associated with reservation cancellations.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Description</a:t>
            </a:r>
            <a:endParaRPr/>
          </a:p>
        </p:txBody>
      </p:sp>
      <p:sp>
        <p:nvSpPr>
          <p:cNvPr id="153" name="Google Shape;153;p16"/>
          <p:cNvSpPr txBox="1"/>
          <p:nvPr>
            <p:ph idx="1" type="body"/>
          </p:nvPr>
        </p:nvSpPr>
        <p:spPr>
          <a:xfrm>
            <a:off x="1297500" y="1135900"/>
            <a:ext cx="7038900" cy="3631500"/>
          </a:xfrm>
          <a:prstGeom prst="rect">
            <a:avLst/>
          </a:prstGeom>
        </p:spPr>
        <p:txBody>
          <a:bodyPr anchorCtr="0" anchor="t" bIns="91425" lIns="91425" spcFirstLastPara="1" rIns="91425" wrap="square" tIns="91425">
            <a:noAutofit/>
          </a:bodyPr>
          <a:lstStyle/>
          <a:p>
            <a:pPr indent="-300990" lvl="0" marL="457200" rtl="0" algn="l">
              <a:lnSpc>
                <a:spcPct val="190000"/>
              </a:lnSpc>
              <a:spcBef>
                <a:spcPts val="0"/>
              </a:spcBef>
              <a:spcAft>
                <a:spcPts val="0"/>
              </a:spcAft>
              <a:buSzPts val="1140"/>
              <a:buChar char="-"/>
            </a:pPr>
            <a:r>
              <a:rPr lang="en" sz="1140"/>
              <a:t>In this data set  takes an existing Hotel Booking Demand dataset from sciencedirect where each row is a hotel booking. </a:t>
            </a:r>
            <a:endParaRPr sz="1140"/>
          </a:p>
          <a:p>
            <a:pPr indent="-300990" lvl="1" marL="914400" rtl="0" algn="l">
              <a:lnSpc>
                <a:spcPct val="190000"/>
              </a:lnSpc>
              <a:spcBef>
                <a:spcPts val="0"/>
              </a:spcBef>
              <a:spcAft>
                <a:spcPts val="0"/>
              </a:spcAft>
              <a:buSzPts val="1140"/>
              <a:buChar char="-"/>
            </a:pPr>
            <a:r>
              <a:rPr lang="en" sz="1140"/>
              <a:t>The dataset is meant to document numerous factors that may play into hotel demand, combined with different economic indicators that may point to larger patterns outside of the hotel industry</a:t>
            </a:r>
            <a:endParaRPr sz="1140"/>
          </a:p>
          <a:p>
            <a:pPr indent="-300990" lvl="0" marL="457200" rtl="0" algn="l">
              <a:lnSpc>
                <a:spcPct val="190000"/>
              </a:lnSpc>
              <a:spcBef>
                <a:spcPts val="0"/>
              </a:spcBef>
              <a:spcAft>
                <a:spcPts val="0"/>
              </a:spcAft>
              <a:buSzPts val="1140"/>
              <a:buChar char="-"/>
            </a:pPr>
            <a:r>
              <a:rPr lang="en" sz="1140"/>
              <a:t>Each observation represents a distinct hotel reservation</a:t>
            </a:r>
            <a:endParaRPr sz="1140"/>
          </a:p>
          <a:p>
            <a:pPr indent="-300990" lvl="0" marL="457200" rtl="0" algn="l">
              <a:lnSpc>
                <a:spcPct val="190000"/>
              </a:lnSpc>
              <a:spcBef>
                <a:spcPts val="0"/>
              </a:spcBef>
              <a:spcAft>
                <a:spcPts val="0"/>
              </a:spcAft>
              <a:buSzPts val="1140"/>
              <a:buChar char="-"/>
            </a:pPr>
            <a:r>
              <a:rPr lang="en" sz="1140"/>
              <a:t>Each observation contains:</a:t>
            </a:r>
            <a:endParaRPr sz="1140"/>
          </a:p>
          <a:p>
            <a:pPr indent="-294957" lvl="1" marL="914400" rtl="0" algn="l">
              <a:lnSpc>
                <a:spcPct val="190000"/>
              </a:lnSpc>
              <a:spcBef>
                <a:spcPts val="0"/>
              </a:spcBef>
              <a:spcAft>
                <a:spcPts val="0"/>
              </a:spcAft>
              <a:buSzPts val="1045"/>
              <a:buChar char="-"/>
            </a:pPr>
            <a:r>
              <a:rPr lang="en" sz="1045"/>
              <a:t>Data about the person booking</a:t>
            </a:r>
            <a:endParaRPr sz="1045"/>
          </a:p>
          <a:p>
            <a:pPr indent="-294957" lvl="1" marL="914400" rtl="0" algn="l">
              <a:lnSpc>
                <a:spcPct val="190000"/>
              </a:lnSpc>
              <a:spcBef>
                <a:spcPts val="0"/>
              </a:spcBef>
              <a:spcAft>
                <a:spcPts val="0"/>
              </a:spcAft>
              <a:buSzPts val="1045"/>
              <a:buChar char="-"/>
            </a:pPr>
            <a:r>
              <a:rPr lang="en" sz="1045"/>
              <a:t>Data about the hotel being booked</a:t>
            </a:r>
            <a:endParaRPr sz="1045"/>
          </a:p>
          <a:p>
            <a:pPr indent="-294957" lvl="1" marL="914400" rtl="0" algn="l">
              <a:lnSpc>
                <a:spcPct val="190000"/>
              </a:lnSpc>
              <a:spcBef>
                <a:spcPts val="0"/>
              </a:spcBef>
              <a:spcAft>
                <a:spcPts val="0"/>
              </a:spcAft>
              <a:buSzPts val="1045"/>
              <a:buChar char="-"/>
            </a:pPr>
            <a:r>
              <a:rPr lang="en" sz="1045"/>
              <a:t>Data about economic conditions at the time of booking</a:t>
            </a:r>
            <a:endParaRPr sz="1045"/>
          </a:p>
          <a:p>
            <a:pPr indent="-294957" lvl="0" marL="457200" rtl="0" algn="l">
              <a:lnSpc>
                <a:spcPct val="190000"/>
              </a:lnSpc>
              <a:spcBef>
                <a:spcPts val="0"/>
              </a:spcBef>
              <a:spcAft>
                <a:spcPts val="0"/>
              </a:spcAft>
              <a:buSzPts val="1045"/>
              <a:buChar char="-"/>
            </a:pPr>
            <a:r>
              <a:rPr lang="en" sz="1045"/>
              <a:t>Over 119,000 observations</a:t>
            </a:r>
            <a:endParaRPr sz="617"/>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145100" y="3175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Variables</a:t>
            </a:r>
            <a:r>
              <a:rPr lang="en"/>
              <a:t> of Interest</a:t>
            </a:r>
            <a:endParaRPr/>
          </a:p>
        </p:txBody>
      </p:sp>
      <p:sp>
        <p:nvSpPr>
          <p:cNvPr id="159" name="Google Shape;159;p17"/>
          <p:cNvSpPr txBox="1"/>
          <p:nvPr/>
        </p:nvSpPr>
        <p:spPr>
          <a:xfrm>
            <a:off x="1359875" y="859300"/>
            <a:ext cx="6975300" cy="36636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lt1"/>
              </a:buClr>
              <a:buSzPts val="1400"/>
              <a:buFont typeface="Lato"/>
              <a:buChar char="●"/>
            </a:pPr>
            <a:r>
              <a:rPr i="1" lang="en">
                <a:solidFill>
                  <a:schemeClr val="lt1"/>
                </a:solidFill>
                <a:latin typeface="Lato"/>
                <a:ea typeface="Lato"/>
                <a:cs typeface="Lato"/>
                <a:sym typeface="Lato"/>
              </a:rPr>
              <a:t>is_canceled</a:t>
            </a:r>
            <a:endParaRPr i="1">
              <a:solidFill>
                <a:schemeClr val="lt1"/>
              </a:solidFill>
              <a:latin typeface="Lato"/>
              <a:ea typeface="Lato"/>
              <a:cs typeface="Lato"/>
              <a:sym typeface="Lato"/>
            </a:endParaRPr>
          </a:p>
          <a:p>
            <a:pPr indent="-317500" lvl="1" marL="914400" rtl="0" algn="l">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Response Variable</a:t>
            </a:r>
            <a:endParaRPr>
              <a:solidFill>
                <a:schemeClr val="lt1"/>
              </a:solidFill>
              <a:latin typeface="Lato"/>
              <a:ea typeface="Lato"/>
              <a:cs typeface="Lato"/>
              <a:sym typeface="Lato"/>
            </a:endParaRPr>
          </a:p>
          <a:p>
            <a:pPr indent="-317500" lvl="1" marL="914400" rtl="0" algn="l">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Binary</a:t>
            </a:r>
            <a:endParaRPr>
              <a:solidFill>
                <a:schemeClr val="lt1"/>
              </a:solidFill>
              <a:latin typeface="Lato"/>
              <a:ea typeface="Lato"/>
              <a:cs typeface="Lato"/>
              <a:sym typeface="Lato"/>
            </a:endParaRPr>
          </a:p>
          <a:p>
            <a:pPr indent="-317500" lvl="1" marL="914400" rtl="0" algn="l">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1 if the </a:t>
            </a:r>
            <a:r>
              <a:rPr lang="en">
                <a:solidFill>
                  <a:schemeClr val="lt1"/>
                </a:solidFill>
                <a:latin typeface="Lato"/>
                <a:ea typeface="Lato"/>
                <a:cs typeface="Lato"/>
                <a:sym typeface="Lato"/>
              </a:rPr>
              <a:t>reservation</a:t>
            </a:r>
            <a:r>
              <a:rPr lang="en">
                <a:solidFill>
                  <a:schemeClr val="lt1"/>
                </a:solidFill>
                <a:latin typeface="Lato"/>
                <a:ea typeface="Lato"/>
                <a:cs typeface="Lato"/>
                <a:sym typeface="Lato"/>
              </a:rPr>
              <a:t> was cancelled, 0 if it was not</a:t>
            </a:r>
            <a:endParaRPr>
              <a:solidFill>
                <a:schemeClr val="lt1"/>
              </a:solidFill>
              <a:latin typeface="Lato"/>
              <a:ea typeface="Lato"/>
              <a:cs typeface="Lato"/>
              <a:sym typeface="Lato"/>
            </a:endParaRPr>
          </a:p>
          <a:p>
            <a:pPr indent="-317500" lvl="0" marL="457200" rtl="0" algn="l">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Other important variables:</a:t>
            </a:r>
            <a:endParaRPr>
              <a:solidFill>
                <a:schemeClr val="lt1"/>
              </a:solidFill>
              <a:latin typeface="Lato"/>
              <a:ea typeface="Lato"/>
              <a:cs typeface="Lato"/>
              <a:sym typeface="Lato"/>
            </a:endParaRPr>
          </a:p>
        </p:txBody>
      </p:sp>
      <p:graphicFrame>
        <p:nvGraphicFramePr>
          <p:cNvPr id="160" name="Google Shape;160;p17"/>
          <p:cNvGraphicFramePr/>
          <p:nvPr/>
        </p:nvGraphicFramePr>
        <p:xfrm>
          <a:off x="952500" y="2206725"/>
          <a:ext cx="3000000" cy="3000000"/>
        </p:xfrm>
        <a:graphic>
          <a:graphicData uri="http://schemas.openxmlformats.org/drawingml/2006/table">
            <a:tbl>
              <a:tblPr>
                <a:noFill/>
                <a:tableStyleId>{3444DC1A-2E10-4B7F-AFBD-CF4DFA350700}</a:tableStyleId>
              </a:tblPr>
              <a:tblGrid>
                <a:gridCol w="2413000"/>
                <a:gridCol w="2413000"/>
                <a:gridCol w="2413000"/>
              </a:tblGrid>
              <a:tr h="478475">
                <a:tc>
                  <a:txBody>
                    <a:bodyPr/>
                    <a:lstStyle/>
                    <a:p>
                      <a:pPr indent="0" lvl="0" marL="0" rtl="0" algn="l">
                        <a:spcBef>
                          <a:spcPts val="0"/>
                        </a:spcBef>
                        <a:spcAft>
                          <a:spcPts val="0"/>
                        </a:spcAft>
                        <a:buNone/>
                      </a:pPr>
                      <a:r>
                        <a:rPr b="1" lang="en" sz="1000">
                          <a:solidFill>
                            <a:schemeClr val="lt1"/>
                          </a:solidFill>
                        </a:rPr>
                        <a:t>ADR</a:t>
                      </a:r>
                      <a:endParaRPr b="1" sz="1000">
                        <a:solidFill>
                          <a:schemeClr val="lt1"/>
                        </a:solidFill>
                      </a:endParaRPr>
                    </a:p>
                  </a:txBody>
                  <a:tcPr marT="91425" marB="91425" marR="91425" marL="91425"/>
                </a:tc>
                <a:tc>
                  <a:txBody>
                    <a:bodyPr/>
                    <a:lstStyle/>
                    <a:p>
                      <a:pPr indent="0" lvl="0" marL="0" rtl="0" algn="l">
                        <a:spcBef>
                          <a:spcPts val="0"/>
                        </a:spcBef>
                        <a:spcAft>
                          <a:spcPts val="0"/>
                        </a:spcAft>
                        <a:buNone/>
                      </a:pPr>
                      <a:r>
                        <a:rPr lang="en" sz="1000">
                          <a:solidFill>
                            <a:schemeClr val="lt1"/>
                          </a:solidFill>
                        </a:rPr>
                        <a:t>Hotel’s average daily rate at the time of booking</a:t>
                      </a:r>
                      <a:endParaRPr sz="1000">
                        <a:solidFill>
                          <a:schemeClr val="lt1"/>
                        </a:solidFill>
                      </a:endParaRPr>
                    </a:p>
                  </a:txBody>
                  <a:tcPr marT="91425" marB="91425" marR="91425" marL="91425"/>
                </a:tc>
                <a:tc>
                  <a:txBody>
                    <a:bodyPr/>
                    <a:lstStyle/>
                    <a:p>
                      <a:pPr indent="0" lvl="0" marL="0" rtl="0" algn="l">
                        <a:spcBef>
                          <a:spcPts val="0"/>
                        </a:spcBef>
                        <a:spcAft>
                          <a:spcPts val="0"/>
                        </a:spcAft>
                        <a:buNone/>
                      </a:pPr>
                      <a:r>
                        <a:rPr lang="en" sz="1000">
                          <a:solidFill>
                            <a:schemeClr val="lt1"/>
                          </a:solidFill>
                        </a:rPr>
                        <a:t>Numeric</a:t>
                      </a:r>
                      <a:endParaRPr sz="1000">
                        <a:solidFill>
                          <a:schemeClr val="lt1"/>
                        </a:solidFill>
                      </a:endParaRPr>
                    </a:p>
                  </a:txBody>
                  <a:tcPr marT="91425" marB="91425" marR="91425" marL="91425"/>
                </a:tc>
              </a:tr>
              <a:tr h="478475">
                <a:tc>
                  <a:txBody>
                    <a:bodyPr/>
                    <a:lstStyle/>
                    <a:p>
                      <a:pPr indent="0" lvl="0" marL="0" rtl="0" algn="l">
                        <a:spcBef>
                          <a:spcPts val="0"/>
                        </a:spcBef>
                        <a:spcAft>
                          <a:spcPts val="0"/>
                        </a:spcAft>
                        <a:buNone/>
                      </a:pPr>
                      <a:r>
                        <a:rPr b="1" lang="en" sz="1000">
                          <a:solidFill>
                            <a:schemeClr val="lt1"/>
                          </a:solidFill>
                        </a:rPr>
                        <a:t>lead_time</a:t>
                      </a:r>
                      <a:endParaRPr b="1" sz="1000">
                        <a:solidFill>
                          <a:schemeClr val="lt1"/>
                        </a:solidFill>
                      </a:endParaRPr>
                    </a:p>
                  </a:txBody>
                  <a:tcPr marT="91425" marB="91425" marR="91425" marL="91425"/>
                </a:tc>
                <a:tc>
                  <a:txBody>
                    <a:bodyPr/>
                    <a:lstStyle/>
                    <a:p>
                      <a:pPr indent="0" lvl="0" marL="0" rtl="0" algn="l">
                        <a:spcBef>
                          <a:spcPts val="0"/>
                        </a:spcBef>
                        <a:spcAft>
                          <a:spcPts val="0"/>
                        </a:spcAft>
                        <a:buNone/>
                      </a:pPr>
                      <a:r>
                        <a:rPr lang="en" sz="1000">
                          <a:solidFill>
                            <a:schemeClr val="lt1"/>
                          </a:solidFill>
                        </a:rPr>
                        <a:t>Number of days between booking and the </a:t>
                      </a:r>
                      <a:r>
                        <a:rPr lang="en" sz="1000">
                          <a:solidFill>
                            <a:schemeClr val="lt1"/>
                          </a:solidFill>
                        </a:rPr>
                        <a:t>reservation</a:t>
                      </a:r>
                      <a:r>
                        <a:rPr lang="en" sz="1000">
                          <a:solidFill>
                            <a:schemeClr val="lt1"/>
                          </a:solidFill>
                        </a:rPr>
                        <a:t> date</a:t>
                      </a:r>
                      <a:endParaRPr sz="1000">
                        <a:solidFill>
                          <a:schemeClr val="lt1"/>
                        </a:solidFill>
                      </a:endParaRPr>
                    </a:p>
                  </a:txBody>
                  <a:tcPr marT="91425" marB="91425" marR="91425" marL="91425"/>
                </a:tc>
                <a:tc>
                  <a:txBody>
                    <a:bodyPr/>
                    <a:lstStyle/>
                    <a:p>
                      <a:pPr indent="0" lvl="0" marL="0" rtl="0" algn="l">
                        <a:spcBef>
                          <a:spcPts val="0"/>
                        </a:spcBef>
                        <a:spcAft>
                          <a:spcPts val="0"/>
                        </a:spcAft>
                        <a:buNone/>
                      </a:pPr>
                      <a:r>
                        <a:rPr lang="en" sz="1000">
                          <a:solidFill>
                            <a:schemeClr val="lt1"/>
                          </a:solidFill>
                        </a:rPr>
                        <a:t>Numeric</a:t>
                      </a:r>
                      <a:endParaRPr sz="1000">
                        <a:solidFill>
                          <a:schemeClr val="lt1"/>
                        </a:solidFill>
                      </a:endParaRPr>
                    </a:p>
                  </a:txBody>
                  <a:tcPr marT="91425" marB="91425" marR="91425" marL="91425"/>
                </a:tc>
              </a:tr>
              <a:tr h="478475">
                <a:tc>
                  <a:txBody>
                    <a:bodyPr/>
                    <a:lstStyle/>
                    <a:p>
                      <a:pPr indent="0" lvl="0" marL="0" rtl="0" algn="l">
                        <a:spcBef>
                          <a:spcPts val="0"/>
                        </a:spcBef>
                        <a:spcAft>
                          <a:spcPts val="0"/>
                        </a:spcAft>
                        <a:buNone/>
                      </a:pPr>
                      <a:r>
                        <a:rPr b="1" lang="en" sz="1100">
                          <a:solidFill>
                            <a:schemeClr val="lt1"/>
                          </a:solidFill>
                        </a:rPr>
                        <a:t>deposit_type</a:t>
                      </a:r>
                      <a:endParaRPr b="1" sz="1000">
                        <a:solidFill>
                          <a:schemeClr val="lt1"/>
                        </a:solidFill>
                      </a:endParaRPr>
                    </a:p>
                  </a:txBody>
                  <a:tcPr marT="91425" marB="91425" marR="91425" marL="91425"/>
                </a:tc>
                <a:tc>
                  <a:txBody>
                    <a:bodyPr/>
                    <a:lstStyle/>
                    <a:p>
                      <a:pPr indent="0" lvl="0" marL="0" rtl="0" algn="l">
                        <a:spcBef>
                          <a:spcPts val="0"/>
                        </a:spcBef>
                        <a:spcAft>
                          <a:spcPts val="0"/>
                        </a:spcAft>
                        <a:buNone/>
                      </a:pPr>
                      <a:r>
                        <a:rPr lang="en" sz="1050">
                          <a:solidFill>
                            <a:schemeClr val="lt1"/>
                          </a:solidFill>
                          <a:latin typeface="Georgia"/>
                          <a:ea typeface="Georgia"/>
                          <a:cs typeface="Georgia"/>
                          <a:sym typeface="Georgia"/>
                        </a:rPr>
                        <a:t>Indication on if the customer made a deposit to guarantee the booking. Either No Deposit, Non Refund, or Refundable</a:t>
                      </a:r>
                      <a:endParaRPr sz="1000">
                        <a:solidFill>
                          <a:schemeClr val="lt1"/>
                        </a:solidFill>
                      </a:endParaRPr>
                    </a:p>
                  </a:txBody>
                  <a:tcPr marT="91425" marB="91425" marR="91425" marL="91425"/>
                </a:tc>
                <a:tc>
                  <a:txBody>
                    <a:bodyPr/>
                    <a:lstStyle/>
                    <a:p>
                      <a:pPr indent="0" lvl="0" marL="0" rtl="0" algn="l">
                        <a:spcBef>
                          <a:spcPts val="0"/>
                        </a:spcBef>
                        <a:spcAft>
                          <a:spcPts val="0"/>
                        </a:spcAft>
                        <a:buNone/>
                      </a:pPr>
                      <a:r>
                        <a:rPr lang="en" sz="1000">
                          <a:solidFill>
                            <a:schemeClr val="lt1"/>
                          </a:solidFill>
                        </a:rPr>
                        <a:t>Categorical</a:t>
                      </a:r>
                      <a:endParaRPr sz="1000">
                        <a:solidFill>
                          <a:schemeClr val="lt1"/>
                        </a:solidFill>
                      </a:endParaRPr>
                    </a:p>
                  </a:txBody>
                  <a:tcPr marT="91425" marB="91425" marR="91425" marL="91425"/>
                </a:tc>
              </a:tr>
              <a:tr h="478475">
                <a:tc>
                  <a:txBody>
                    <a:bodyPr/>
                    <a:lstStyle/>
                    <a:p>
                      <a:pPr indent="0" lvl="0" marL="0" rtl="0" algn="l">
                        <a:lnSpc>
                          <a:spcPct val="115000"/>
                        </a:lnSpc>
                        <a:spcBef>
                          <a:spcPts val="0"/>
                        </a:spcBef>
                        <a:spcAft>
                          <a:spcPts val="0"/>
                        </a:spcAft>
                        <a:buNone/>
                      </a:pPr>
                      <a:r>
                        <a:rPr b="1" lang="en" sz="1100">
                          <a:solidFill>
                            <a:schemeClr val="lt1"/>
                          </a:solidFill>
                        </a:rPr>
                        <a:t>arrival_date_week_number</a:t>
                      </a:r>
                      <a:endParaRPr b="1" sz="1000">
                        <a:solidFill>
                          <a:schemeClr val="lt1"/>
                        </a:solidFill>
                      </a:endParaRPr>
                    </a:p>
                  </a:txBody>
                  <a:tcPr marT="91425" marB="91425" marR="91425" marL="91425"/>
                </a:tc>
                <a:tc>
                  <a:txBody>
                    <a:bodyPr/>
                    <a:lstStyle/>
                    <a:p>
                      <a:pPr indent="0" lvl="0" marL="0" rtl="0" algn="l">
                        <a:spcBef>
                          <a:spcPts val="0"/>
                        </a:spcBef>
                        <a:spcAft>
                          <a:spcPts val="0"/>
                        </a:spcAft>
                        <a:buNone/>
                      </a:pPr>
                      <a:r>
                        <a:rPr lang="en" sz="1050">
                          <a:solidFill>
                            <a:schemeClr val="lt1"/>
                          </a:solidFill>
                          <a:latin typeface="Georgia"/>
                          <a:ea typeface="Georgia"/>
                          <a:cs typeface="Georgia"/>
                          <a:sym typeface="Georgia"/>
                        </a:rPr>
                        <a:t>Week number of the arrival date</a:t>
                      </a:r>
                      <a:endParaRPr sz="1000">
                        <a:solidFill>
                          <a:schemeClr val="lt1"/>
                        </a:solidFill>
                      </a:endParaRPr>
                    </a:p>
                  </a:txBody>
                  <a:tcPr marT="91425" marB="91425" marR="91425" marL="91425"/>
                </a:tc>
                <a:tc>
                  <a:txBody>
                    <a:bodyPr/>
                    <a:lstStyle/>
                    <a:p>
                      <a:pPr indent="0" lvl="0" marL="0" rtl="0" algn="l">
                        <a:spcBef>
                          <a:spcPts val="0"/>
                        </a:spcBef>
                        <a:spcAft>
                          <a:spcPts val="0"/>
                        </a:spcAft>
                        <a:buNone/>
                      </a:pPr>
                      <a:r>
                        <a:rPr lang="en" sz="1000">
                          <a:solidFill>
                            <a:schemeClr val="lt1"/>
                          </a:solidFill>
                        </a:rPr>
                        <a:t>Numeric</a:t>
                      </a:r>
                      <a:endParaRPr sz="1000">
                        <a:solidFill>
                          <a:schemeClr val="lt1"/>
                        </a:solidFill>
                      </a:endParaRPr>
                    </a:p>
                  </a:txBody>
                  <a:tcPr marT="91425" marB="91425" marR="91425" marL="91425"/>
                </a:tc>
              </a:tr>
              <a:tr h="478475">
                <a:tc>
                  <a:txBody>
                    <a:bodyPr/>
                    <a:lstStyle/>
                    <a:p>
                      <a:pPr indent="0" lvl="0" marL="0" rtl="0" algn="l">
                        <a:spcBef>
                          <a:spcPts val="0"/>
                        </a:spcBef>
                        <a:spcAft>
                          <a:spcPts val="0"/>
                        </a:spcAft>
                        <a:buNone/>
                      </a:pPr>
                      <a:r>
                        <a:rPr b="1" lang="en" sz="1000">
                          <a:solidFill>
                            <a:schemeClr val="lt1"/>
                          </a:solidFill>
                        </a:rPr>
                        <a:t>previous_cancellations</a:t>
                      </a:r>
                      <a:endParaRPr b="1" sz="1000">
                        <a:solidFill>
                          <a:schemeClr val="lt1"/>
                        </a:solidFill>
                      </a:endParaRPr>
                    </a:p>
                  </a:txBody>
                  <a:tcPr marT="91425" marB="91425" marR="91425" marL="91425"/>
                </a:tc>
                <a:tc>
                  <a:txBody>
                    <a:bodyPr/>
                    <a:lstStyle/>
                    <a:p>
                      <a:pPr indent="0" lvl="0" marL="0" rtl="0" algn="l">
                        <a:spcBef>
                          <a:spcPts val="0"/>
                        </a:spcBef>
                        <a:spcAft>
                          <a:spcPts val="0"/>
                        </a:spcAft>
                        <a:buNone/>
                      </a:pPr>
                      <a:r>
                        <a:rPr lang="en" sz="1050">
                          <a:solidFill>
                            <a:schemeClr val="lt1"/>
                          </a:solidFill>
                          <a:latin typeface="Georgia"/>
                          <a:ea typeface="Georgia"/>
                          <a:cs typeface="Georgia"/>
                          <a:sym typeface="Georgia"/>
                        </a:rPr>
                        <a:t>Number of previous bookings that were canceled by the customer prior to the current booking</a:t>
                      </a:r>
                      <a:endParaRPr sz="1000">
                        <a:solidFill>
                          <a:schemeClr val="lt1"/>
                        </a:solidFill>
                      </a:endParaRPr>
                    </a:p>
                  </a:txBody>
                  <a:tcPr marT="91425" marB="91425" marR="91425" marL="91425"/>
                </a:tc>
                <a:tc>
                  <a:txBody>
                    <a:bodyPr/>
                    <a:lstStyle/>
                    <a:p>
                      <a:pPr indent="0" lvl="0" marL="0" rtl="0" algn="l">
                        <a:spcBef>
                          <a:spcPts val="0"/>
                        </a:spcBef>
                        <a:spcAft>
                          <a:spcPts val="0"/>
                        </a:spcAft>
                        <a:buNone/>
                      </a:pPr>
                      <a:r>
                        <a:rPr lang="en" sz="1000">
                          <a:solidFill>
                            <a:schemeClr val="lt1"/>
                          </a:solidFill>
                        </a:rPr>
                        <a:t>Numeric</a:t>
                      </a:r>
                      <a:endParaRPr sz="1000">
                        <a:solidFill>
                          <a:schemeClr val="lt1"/>
                        </a:solidFill>
                      </a:endParaRPr>
                    </a:p>
                  </a:txBody>
                  <a:tcPr marT="91425" marB="91425" marR="91425" marL="91425"/>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8"/>
          <p:cNvSpPr txBox="1"/>
          <p:nvPr>
            <p:ph type="title"/>
          </p:nvPr>
        </p:nvSpPr>
        <p:spPr>
          <a:xfrm>
            <a:off x="105255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Exploratory Data Analysis</a:t>
            </a:r>
            <a:endParaRPr/>
          </a:p>
        </p:txBody>
      </p:sp>
      <p:pic>
        <p:nvPicPr>
          <p:cNvPr id="166" name="Google Shape;166;p18"/>
          <p:cNvPicPr preferRelativeResize="0"/>
          <p:nvPr/>
        </p:nvPicPr>
        <p:blipFill rotWithShape="1">
          <a:blip r:embed="rId3">
            <a:alphaModFix/>
          </a:blip>
          <a:srcRect b="8678" l="0" r="0" t="42864"/>
          <a:stretch/>
        </p:blipFill>
        <p:spPr>
          <a:xfrm>
            <a:off x="2313225" y="1931538"/>
            <a:ext cx="4517550" cy="823225"/>
          </a:xfrm>
          <a:prstGeom prst="rect">
            <a:avLst/>
          </a:prstGeom>
          <a:noFill/>
          <a:ln>
            <a:noFill/>
          </a:ln>
        </p:spPr>
      </p:pic>
      <p:sp>
        <p:nvSpPr>
          <p:cNvPr id="167" name="Google Shape;167;p18"/>
          <p:cNvSpPr txBox="1"/>
          <p:nvPr/>
        </p:nvSpPr>
        <p:spPr>
          <a:xfrm>
            <a:off x="1556250" y="1267600"/>
            <a:ext cx="6031500" cy="564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Montserrat"/>
                <a:ea typeface="Montserrat"/>
                <a:cs typeface="Montserrat"/>
                <a:sym typeface="Montserrat"/>
              </a:rPr>
              <a:t>Counts of observations for each class in the binary response variable</a:t>
            </a:r>
            <a:endParaRPr sz="1300">
              <a:solidFill>
                <a:schemeClr val="lt1"/>
              </a:solidFill>
              <a:latin typeface="Montserrat"/>
              <a:ea typeface="Montserrat"/>
              <a:cs typeface="Montserrat"/>
              <a:sym typeface="Montserrat"/>
            </a:endParaRPr>
          </a:p>
        </p:txBody>
      </p:sp>
      <p:pic>
        <p:nvPicPr>
          <p:cNvPr id="168" name="Google Shape;168;p18"/>
          <p:cNvPicPr preferRelativeResize="0"/>
          <p:nvPr/>
        </p:nvPicPr>
        <p:blipFill>
          <a:blip r:embed="rId4">
            <a:alphaModFix/>
          </a:blip>
          <a:stretch>
            <a:fillRect/>
          </a:stretch>
        </p:blipFill>
        <p:spPr>
          <a:xfrm>
            <a:off x="2314575" y="3821563"/>
            <a:ext cx="4514850" cy="952500"/>
          </a:xfrm>
          <a:prstGeom prst="rect">
            <a:avLst/>
          </a:prstGeom>
          <a:noFill/>
          <a:ln>
            <a:noFill/>
          </a:ln>
        </p:spPr>
      </p:pic>
      <p:sp>
        <p:nvSpPr>
          <p:cNvPr id="169" name="Google Shape;169;p18"/>
          <p:cNvSpPr txBox="1"/>
          <p:nvPr/>
        </p:nvSpPr>
        <p:spPr>
          <a:xfrm>
            <a:off x="1716650" y="3196225"/>
            <a:ext cx="6031500" cy="564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Montserrat"/>
                <a:ea typeface="Montserrat"/>
                <a:cs typeface="Montserrat"/>
                <a:sym typeface="Montserrat"/>
              </a:rPr>
              <a:t>Proportions</a:t>
            </a:r>
            <a:r>
              <a:rPr lang="en">
                <a:solidFill>
                  <a:schemeClr val="lt1"/>
                </a:solidFill>
                <a:latin typeface="Montserrat"/>
                <a:ea typeface="Montserrat"/>
                <a:cs typeface="Montserrat"/>
                <a:sym typeface="Montserrat"/>
              </a:rPr>
              <a:t> of observations for each class in the binary response variable</a:t>
            </a:r>
            <a:endParaRPr sz="1300">
              <a:solidFill>
                <a:schemeClr val="lt1"/>
              </a:solidFill>
              <a:latin typeface="Montserrat"/>
              <a:ea typeface="Montserrat"/>
              <a:cs typeface="Montserrat"/>
              <a:sym typeface="Montserra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9"/>
          <p:cNvSpPr txBox="1"/>
          <p:nvPr>
            <p:ph type="title"/>
          </p:nvPr>
        </p:nvSpPr>
        <p:spPr>
          <a:xfrm>
            <a:off x="1052550" y="889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Exploratory Data Analysis</a:t>
            </a:r>
            <a:endParaRPr/>
          </a:p>
        </p:txBody>
      </p:sp>
      <p:pic>
        <p:nvPicPr>
          <p:cNvPr id="175" name="Google Shape;175;p19"/>
          <p:cNvPicPr preferRelativeResize="0"/>
          <p:nvPr/>
        </p:nvPicPr>
        <p:blipFill>
          <a:blip r:embed="rId3">
            <a:alphaModFix/>
          </a:blip>
          <a:stretch>
            <a:fillRect/>
          </a:stretch>
        </p:blipFill>
        <p:spPr>
          <a:xfrm>
            <a:off x="2725962" y="764350"/>
            <a:ext cx="3692076" cy="418007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0"/>
          <p:cNvSpPr txBox="1"/>
          <p:nvPr>
            <p:ph type="title"/>
          </p:nvPr>
        </p:nvSpPr>
        <p:spPr>
          <a:xfrm>
            <a:off x="1052550" y="889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Exploratory Data Analysis</a:t>
            </a:r>
            <a:endParaRPr/>
          </a:p>
        </p:txBody>
      </p:sp>
      <p:pic>
        <p:nvPicPr>
          <p:cNvPr id="181" name="Google Shape;181;p20"/>
          <p:cNvPicPr preferRelativeResize="0"/>
          <p:nvPr/>
        </p:nvPicPr>
        <p:blipFill>
          <a:blip r:embed="rId3">
            <a:alphaModFix/>
          </a:blip>
          <a:stretch>
            <a:fillRect/>
          </a:stretch>
        </p:blipFill>
        <p:spPr>
          <a:xfrm>
            <a:off x="2655713" y="661775"/>
            <a:ext cx="3832575" cy="432247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1"/>
          <p:cNvSpPr txBox="1"/>
          <p:nvPr>
            <p:ph type="title"/>
          </p:nvPr>
        </p:nvSpPr>
        <p:spPr>
          <a:xfrm>
            <a:off x="1052550" y="889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Exploratory Data Analysis</a:t>
            </a:r>
            <a:endParaRPr/>
          </a:p>
        </p:txBody>
      </p:sp>
      <p:pic>
        <p:nvPicPr>
          <p:cNvPr id="187" name="Google Shape;187;p21"/>
          <p:cNvPicPr preferRelativeResize="0"/>
          <p:nvPr/>
        </p:nvPicPr>
        <p:blipFill>
          <a:blip r:embed="rId3">
            <a:alphaModFix/>
          </a:blip>
          <a:stretch>
            <a:fillRect/>
          </a:stretch>
        </p:blipFill>
        <p:spPr>
          <a:xfrm>
            <a:off x="2605925" y="601550"/>
            <a:ext cx="3932150" cy="44452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