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1"/>
  </p:notesMasterIdLst>
  <p:handoutMasterIdLst>
    <p:handoutMasterId r:id="rId32"/>
  </p:handoutMasterIdLst>
  <p:sldIdLst>
    <p:sldId id="257" r:id="rId2"/>
    <p:sldId id="285" r:id="rId3"/>
    <p:sldId id="300" r:id="rId4"/>
    <p:sldId id="299" r:id="rId5"/>
    <p:sldId id="293" r:id="rId6"/>
    <p:sldId id="294" r:id="rId7"/>
    <p:sldId id="292" r:id="rId8"/>
    <p:sldId id="290" r:id="rId9"/>
    <p:sldId id="289" r:id="rId10"/>
    <p:sldId id="288" r:id="rId11"/>
    <p:sldId id="296" r:id="rId12"/>
    <p:sldId id="297" r:id="rId13"/>
    <p:sldId id="265" r:id="rId14"/>
    <p:sldId id="266" r:id="rId15"/>
    <p:sldId id="275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68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EC6"/>
    <a:srgbClr val="0052A4"/>
    <a:srgbClr val="A39487"/>
    <a:srgbClr val="000000"/>
    <a:srgbClr val="005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9" autoAdjust="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4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9F0F2-B318-4FDA-B2D6-0CE5D8945FE9}" type="datetimeFigureOut">
              <a:rPr lang="en-US" smtClean="0"/>
              <a:t>02/07/2018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61D1-E021-4AAF-8E01-01510CD3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5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4D053-9872-4D98-96BD-F2F8F73C76C5}" type="datetimeFigureOut">
              <a:rPr lang="en-US" smtClean="0"/>
              <a:t>02/07/2018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0D1-F0EC-429A-989D-9512CFB6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15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0D23A961-0415-4382-BF1D-F5A18A63D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D23A961-0415-4382-BF1D-F5A18A63D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5445224"/>
            <a:ext cx="8207375" cy="6476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Reference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7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0D23A961-0415-4382-BF1D-F5A18A63D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788024" y="1600200"/>
            <a:ext cx="389877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0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0D23A961-0415-4382-BF1D-F5A18A63D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8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0D23A961-0415-4382-BF1D-F5A18A63D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0D23A961-0415-4382-BF1D-F5A18A63D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85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0D23A961-0415-4382-BF1D-F5A18A63DA27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5" descr="C:\Users\Pruyskart.EORTC\Desktop\EORTC-Logo_50-Years-version---The-future-Horizonta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67996" y="6381328"/>
            <a:ext cx="1296848" cy="37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Pruyskart.EORTC\Desktop\EORTC-Logo_50-Years-version---The-future-Horizonta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290"/>
          <a:stretch/>
        </p:blipFill>
        <p:spPr bwMode="auto">
          <a:xfrm>
            <a:off x="6588224" y="6237312"/>
            <a:ext cx="2395816" cy="59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16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54A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jpeg"/><Relationship Id="rId7" Type="http://schemas.openxmlformats.org/officeDocument/2006/relationships/hyperlink" Target="http://www.eortc.be/intra/pictureboard/details.aspx?id=2143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8.jpeg"/><Relationship Id="rId5" Type="http://schemas.openxmlformats.org/officeDocument/2006/relationships/hyperlink" Target="http://www.eortc.be/intra/pictureboard/details.aspx?id=9712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hyperlink" Target="http://www.eortc.be/intra/pictureboard/details.aspx?id=18068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jpeg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12" Type="http://schemas.openxmlformats.org/officeDocument/2006/relationships/hyperlink" Target="http://www.eortc.be/intra/pictureboard/details.aspx?id=37194" TargetMode="External"/><Relationship Id="rId2" Type="http://schemas.openxmlformats.org/officeDocument/2006/relationships/hyperlink" Target="http://www.eortc.be/intra/pictureboard/details.aspx?id=189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ortc.be/intra/pictureboard/details.aspx?id=37123" TargetMode="External"/><Relationship Id="rId11" Type="http://schemas.openxmlformats.org/officeDocument/2006/relationships/image" Target="../media/image14.jpeg"/><Relationship Id="rId5" Type="http://schemas.openxmlformats.org/officeDocument/2006/relationships/image" Target="../media/image10.jpeg"/><Relationship Id="rId10" Type="http://schemas.openxmlformats.org/officeDocument/2006/relationships/hyperlink" Target="http://www.eortc.be/intra/pictureboard/details.aspx?id=11292" TargetMode="External"/><Relationship Id="rId4" Type="http://schemas.openxmlformats.org/officeDocument/2006/relationships/hyperlink" Target="http://www.eortc.be/intra/pictureboard/details.aspx?id=37049" TargetMode="External"/><Relationship Id="rId9" Type="http://schemas.openxmlformats.org/officeDocument/2006/relationships/image" Target="../media/image13.png"/><Relationship Id="rId1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hyperlink" Target="http://www.eortc.be/intra/pictureboard/details.aspx?id=371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628775"/>
            <a:ext cx="8370887" cy="22891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Statistics Department</a:t>
            </a:r>
            <a:br>
              <a:rPr lang="en-US" smtClean="0"/>
            </a:br>
            <a:r>
              <a:rPr lang="en-US" smtClean="0"/>
              <a:t>EORTC Headquarters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92600"/>
            <a:ext cx="6400800" cy="1709738"/>
          </a:xfrm>
        </p:spPr>
        <p:txBody>
          <a:bodyPr/>
          <a:lstStyle/>
          <a:p>
            <a:pPr eaLnBrk="1" hangingPunct="1"/>
            <a:r>
              <a:rPr lang="en-US" dirty="0" smtClean="0"/>
              <a:t>Laurence Collette, PhD</a:t>
            </a:r>
          </a:p>
          <a:p>
            <a:pPr eaLnBrk="1" hangingPunct="1"/>
            <a:r>
              <a:rPr lang="en-US" dirty="0" smtClean="0"/>
              <a:t>Head of Department</a:t>
            </a:r>
          </a:p>
          <a:p>
            <a:pPr eaLnBrk="1" hangingPunct="1"/>
            <a:r>
              <a:rPr lang="en-US" dirty="0" smtClean="0"/>
              <a:t>EORTC Headquarters</a:t>
            </a:r>
          </a:p>
        </p:txBody>
      </p:sp>
    </p:spTree>
    <p:extLst>
      <p:ext uri="{BB962C8B-B14F-4D97-AF65-F5344CB8AC3E}">
        <p14:creationId xmlns:p14="http://schemas.microsoft.com/office/powerpoint/2010/main" val="22942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78036" y="1124744"/>
            <a:ext cx="8126412" cy="49815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accent3"/>
                </a:solidFill>
              </a:rPr>
              <a:t>7 Statistics Fellows </a:t>
            </a:r>
            <a:r>
              <a:rPr lang="en-US" sz="2400" dirty="0" smtClean="0"/>
              <a:t>(Training and Research Projects)</a:t>
            </a:r>
          </a:p>
          <a:p>
            <a:pPr lvl="1" eaLnBrk="1" hangingPunct="1"/>
            <a:r>
              <a:rPr lang="en-US" sz="2000" dirty="0" smtClean="0"/>
              <a:t>Nathan Touati (Sarcoma / Breast)</a:t>
            </a:r>
          </a:p>
          <a:p>
            <a:pPr lvl="1" eaLnBrk="1" hangingPunct="1"/>
            <a:r>
              <a:rPr lang="en-US" sz="2000" dirty="0" smtClean="0"/>
              <a:t>Samson Assele (IGCCCG project &amp; Lung)</a:t>
            </a:r>
          </a:p>
          <a:p>
            <a:pPr lvl="1"/>
            <a:r>
              <a:rPr lang="en-US" sz="2000" dirty="0" err="1" smtClean="0"/>
              <a:t>Els</a:t>
            </a:r>
            <a:r>
              <a:rPr lang="en-US" sz="2000" dirty="0" smtClean="0"/>
              <a:t> </a:t>
            </a:r>
            <a:r>
              <a:rPr lang="en-US" sz="2000" dirty="0" err="1" smtClean="0"/>
              <a:t>Genbrugge</a:t>
            </a:r>
            <a:r>
              <a:rPr lang="en-US" sz="2000" dirty="0" smtClean="0"/>
              <a:t> (Brain)</a:t>
            </a:r>
          </a:p>
          <a:p>
            <a:pPr lvl="1"/>
            <a:r>
              <a:rPr lang="en-US" sz="2000" dirty="0" smtClean="0"/>
              <a:t>Anouk Neven (methodology/epidemiology/all groups)</a:t>
            </a:r>
          </a:p>
          <a:p>
            <a:pPr lvl="1"/>
            <a:r>
              <a:rPr lang="en-US" sz="2000" dirty="0" smtClean="0"/>
              <a:t>Bart Jacobs (RECIST)</a:t>
            </a:r>
          </a:p>
          <a:p>
            <a:pPr lvl="1"/>
            <a:r>
              <a:rPr lang="en-US" sz="2000" dirty="0" err="1" smtClean="0"/>
              <a:t>Aime</a:t>
            </a:r>
            <a:r>
              <a:rPr lang="en-US" sz="2000" dirty="0" smtClean="0"/>
              <a:t> </a:t>
            </a:r>
            <a:r>
              <a:rPr lang="en-US" sz="2000" dirty="0" err="1" smtClean="0"/>
              <a:t>Uwimana</a:t>
            </a:r>
            <a:r>
              <a:rPr lang="en-US" sz="2000" dirty="0" smtClean="0"/>
              <a:t> (Breast – MINDACT)</a:t>
            </a:r>
          </a:p>
          <a:p>
            <a:pPr lvl="1"/>
            <a:r>
              <a:rPr lang="en-US" sz="2000" dirty="0"/>
              <a:t>Keita Mori </a:t>
            </a:r>
            <a:r>
              <a:rPr lang="en-US" sz="2000" dirty="0" smtClean="0"/>
              <a:t>(visiting from Japan)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Statistics Department fellows</a:t>
            </a:r>
          </a:p>
        </p:txBody>
      </p:sp>
    </p:spTree>
    <p:extLst>
      <p:ext uri="{BB962C8B-B14F-4D97-AF65-F5344CB8AC3E}">
        <p14:creationId xmlns:p14="http://schemas.microsoft.com/office/powerpoint/2010/main" val="24754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496944" cy="532859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200" dirty="0" smtClean="0">
                <a:solidFill>
                  <a:schemeClr val="accent1"/>
                </a:solidFill>
              </a:rPr>
              <a:t>Trial Design and Protocol Development</a:t>
            </a:r>
          </a:p>
          <a:p>
            <a:pPr lvl="1"/>
            <a:r>
              <a:rPr lang="en-US" sz="2000" dirty="0" smtClean="0"/>
              <a:t>Interact with medical experts at the stage of study concept. Methodological advise. Present concept to EORTC Board with CRP and PI</a:t>
            </a:r>
          </a:p>
          <a:p>
            <a:pPr lvl="1"/>
            <a:r>
              <a:rPr lang="en-US" sz="2000" b="1" dirty="0" smtClean="0"/>
              <a:t>Write parts of the outline, </a:t>
            </a:r>
            <a:r>
              <a:rPr lang="en-US" sz="2000" dirty="0" smtClean="0"/>
              <a:t>Present outline to Internal Protocol Review meeting (with CRP)</a:t>
            </a:r>
          </a:p>
          <a:p>
            <a:pPr lvl="1"/>
            <a:r>
              <a:rPr lang="en-US" sz="2000" b="1" dirty="0" smtClean="0"/>
              <a:t>Write parts of full </a:t>
            </a:r>
            <a:r>
              <a:rPr lang="en-US" sz="2000" b="1" dirty="0"/>
              <a:t>protocol </a:t>
            </a:r>
            <a:r>
              <a:rPr lang="en-US" sz="2000" dirty="0"/>
              <a:t>(design, endpoint, sample size, interim monitoring plan, short SAP, HRQOL).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Write Statistical Analysis Plan when needed (SAP)</a:t>
            </a:r>
          </a:p>
          <a:p>
            <a:pPr eaLnBrk="1" hangingPunct="1"/>
            <a:r>
              <a:rPr lang="en-US" sz="2200" dirty="0" smtClean="0">
                <a:solidFill>
                  <a:schemeClr val="accent1"/>
                </a:solidFill>
              </a:rPr>
              <a:t>Study set up</a:t>
            </a:r>
          </a:p>
          <a:p>
            <a:pPr lvl="1"/>
            <a:r>
              <a:rPr lang="en-US" sz="2000" dirty="0"/>
              <a:t>Input and review of study Case report forms</a:t>
            </a:r>
          </a:p>
          <a:p>
            <a:pPr lvl="1"/>
            <a:r>
              <a:rPr lang="en-US" sz="2000" dirty="0" smtClean="0"/>
              <a:t>Input Defining </a:t>
            </a:r>
            <a:r>
              <a:rPr lang="en-US" sz="2000" dirty="0"/>
              <a:t>cross </a:t>
            </a:r>
            <a:r>
              <a:rPr lang="en-US" sz="2000" dirty="0" smtClean="0"/>
              <a:t>checks, and Update and Validation Plan</a:t>
            </a:r>
            <a:endParaRPr lang="en-US" sz="2000" dirty="0"/>
          </a:p>
          <a:p>
            <a:pPr lvl="1"/>
            <a:r>
              <a:rPr lang="en-US" sz="2000" b="1" dirty="0" smtClean="0"/>
              <a:t>Set </a:t>
            </a:r>
            <a:r>
              <a:rPr lang="en-US" sz="2000" b="1" dirty="0"/>
              <a:t>up of </a:t>
            </a:r>
            <a:r>
              <a:rPr lang="en-US" sz="2000" b="1" dirty="0" smtClean="0"/>
              <a:t>randomization, verification of randomization</a:t>
            </a:r>
          </a:p>
          <a:p>
            <a:pPr lvl="1"/>
            <a:r>
              <a:rPr lang="en-US" sz="2000" b="1" dirty="0" smtClean="0"/>
              <a:t>Input in various plans (medical review plan)</a:t>
            </a:r>
          </a:p>
          <a:p>
            <a:r>
              <a:rPr lang="en-US" sz="2200" dirty="0" smtClean="0">
                <a:solidFill>
                  <a:schemeClr val="accent1"/>
                </a:solidFill>
              </a:rPr>
              <a:t>Study conduct</a:t>
            </a:r>
          </a:p>
          <a:p>
            <a:pPr lvl="1"/>
            <a:r>
              <a:rPr lang="en-US" dirty="0"/>
              <a:t>Review of study </a:t>
            </a:r>
            <a:r>
              <a:rPr lang="en-US" dirty="0" smtClean="0"/>
              <a:t>newsletters </a:t>
            </a:r>
            <a:endParaRPr lang="en-US" dirty="0"/>
          </a:p>
          <a:p>
            <a:pPr lvl="1"/>
            <a:r>
              <a:rPr lang="en-US" dirty="0" smtClean="0"/>
              <a:t>Verification of randomization</a:t>
            </a:r>
            <a:endParaRPr lang="en-US" dirty="0"/>
          </a:p>
          <a:p>
            <a:pPr lvl="1"/>
            <a:r>
              <a:rPr lang="en-US" dirty="0"/>
              <a:t>Revision of trial designs when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Develop and validate SAS programs </a:t>
            </a:r>
          </a:p>
          <a:p>
            <a:pPr lvl="1"/>
            <a:r>
              <a:rPr lang="en-US" dirty="0" smtClean="0"/>
              <a:t>Database lock</a:t>
            </a:r>
          </a:p>
          <a:p>
            <a:pPr lvl="1"/>
            <a:r>
              <a:rPr lang="en-US" dirty="0" smtClean="0"/>
              <a:t>Interim </a:t>
            </a:r>
            <a:r>
              <a:rPr lang="en-US" dirty="0"/>
              <a:t>statistical analyses and reports (for IDMC or not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000800"/>
          </a:xfrm>
        </p:spPr>
        <p:txBody>
          <a:bodyPr/>
          <a:lstStyle/>
          <a:p>
            <a:pPr eaLnBrk="1" hangingPunct="1"/>
            <a:r>
              <a:rPr lang="en-US" dirty="0" smtClean="0"/>
              <a:t>Involvement in studies 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4616" y="2494075"/>
            <a:ext cx="2625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C00000"/>
                </a:solidFill>
              </a:rPr>
              <a:t>+ peer review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9408" y="3865719"/>
            <a:ext cx="24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C00000"/>
                </a:solidFill>
              </a:rPr>
              <a:t>+ independent verification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4264" y="606594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3"/>
                </a:solidFill>
              </a:rPr>
              <a:t>Review </a:t>
            </a:r>
            <a:r>
              <a:rPr lang="en-US" sz="1400" i="1" dirty="0" err="1" smtClean="0">
                <a:solidFill>
                  <a:schemeClr val="accent3"/>
                </a:solidFill>
              </a:rPr>
              <a:t>HoD</a:t>
            </a:r>
            <a:endParaRPr lang="en-US" sz="1400" i="1" dirty="0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4128" y="279848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3"/>
                </a:solidFill>
              </a:rPr>
              <a:t>Review </a:t>
            </a:r>
            <a:r>
              <a:rPr lang="en-US" sz="1400" i="1" dirty="0" err="1" smtClean="0">
                <a:solidFill>
                  <a:schemeClr val="accent3"/>
                </a:solidFill>
              </a:rPr>
              <a:t>HoD</a:t>
            </a:r>
            <a:r>
              <a:rPr lang="en-US" sz="1400" i="1" dirty="0" smtClean="0">
                <a:solidFill>
                  <a:schemeClr val="accent3"/>
                </a:solidFill>
              </a:rPr>
              <a:t>/</a:t>
            </a:r>
            <a:r>
              <a:rPr lang="en-US" sz="1400" i="1" dirty="0" err="1" smtClean="0">
                <a:solidFill>
                  <a:schemeClr val="accent3"/>
                </a:solidFill>
              </a:rPr>
              <a:t>AHoD</a:t>
            </a:r>
            <a:endParaRPr lang="en-US" sz="1400" i="1" dirty="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28584" y="112474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3"/>
                </a:solidFill>
              </a:rPr>
              <a:t>Review </a:t>
            </a:r>
            <a:r>
              <a:rPr lang="en-US" sz="1400" i="1" dirty="0" err="1" smtClean="0">
                <a:solidFill>
                  <a:schemeClr val="accent3"/>
                </a:solidFill>
              </a:rPr>
              <a:t>HoD</a:t>
            </a:r>
            <a:r>
              <a:rPr lang="en-US" sz="1400" i="1" dirty="0" smtClean="0">
                <a:solidFill>
                  <a:schemeClr val="accent3"/>
                </a:solidFill>
              </a:rPr>
              <a:t>/</a:t>
            </a:r>
            <a:r>
              <a:rPr lang="en-US" sz="1400" i="1" dirty="0" err="1" smtClean="0">
                <a:solidFill>
                  <a:schemeClr val="accent3"/>
                </a:solidFill>
              </a:rPr>
              <a:t>AHoD</a:t>
            </a:r>
            <a:endParaRPr lang="en-US" sz="1400" i="1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5491699"/>
            <a:ext cx="24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C00000"/>
                </a:solidFill>
              </a:rPr>
              <a:t>+ independent programming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4320" y="5212759"/>
            <a:ext cx="24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C00000"/>
                </a:solidFill>
              </a:rPr>
              <a:t> independent stat!!</a:t>
            </a:r>
            <a:endParaRPr lang="en-US" sz="1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496944" cy="53285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smtClean="0">
                <a:solidFill>
                  <a:schemeClr val="accent1"/>
                </a:solidFill>
              </a:rPr>
              <a:t>Final analysis</a:t>
            </a:r>
          </a:p>
          <a:p>
            <a:pPr lvl="1"/>
            <a:r>
              <a:rPr lang="en-US" sz="1900" dirty="0" smtClean="0">
                <a:solidFill>
                  <a:schemeClr val="accent1"/>
                </a:solidFill>
              </a:rPr>
              <a:t>Data base lock</a:t>
            </a:r>
          </a:p>
          <a:p>
            <a:pPr lvl="1" eaLnBrk="1" hangingPunct="1"/>
            <a:r>
              <a:rPr lang="en-US" sz="2000" dirty="0" smtClean="0"/>
              <a:t>Final analyses program and reports </a:t>
            </a:r>
          </a:p>
          <a:p>
            <a:pPr lvl="1" eaLnBrk="1" hangingPunct="1"/>
            <a:r>
              <a:rPr lang="en-US" sz="2000" dirty="0" smtClean="0"/>
              <a:t>Additional analyses (Research Projects)</a:t>
            </a:r>
          </a:p>
          <a:p>
            <a:pPr eaLnBrk="1" hangingPunct="1"/>
            <a:r>
              <a:rPr lang="en-US" sz="2200" dirty="0" smtClean="0">
                <a:solidFill>
                  <a:schemeClr val="accent1"/>
                </a:solidFill>
              </a:rPr>
              <a:t>Contribution to Publications</a:t>
            </a:r>
          </a:p>
          <a:p>
            <a:pPr lvl="1" eaLnBrk="1" hangingPunct="1"/>
            <a:r>
              <a:rPr lang="en-US" sz="2000" dirty="0" smtClean="0"/>
              <a:t>Provide material (figures for papers, tables, slides, posters)</a:t>
            </a:r>
          </a:p>
          <a:p>
            <a:pPr lvl="1" eaLnBrk="1" hangingPunct="1"/>
            <a:r>
              <a:rPr lang="en-US" sz="2000" dirty="0" smtClean="0"/>
              <a:t>Write the methodological sections of publications, verify the conclusions</a:t>
            </a:r>
          </a:p>
          <a:p>
            <a:pPr lvl="1"/>
            <a:r>
              <a:rPr lang="en-US" sz="2000" dirty="0"/>
              <a:t>Ensure that the contents </a:t>
            </a:r>
            <a:r>
              <a:rPr lang="en-US" sz="2000" dirty="0" smtClean="0"/>
              <a:t>o </a:t>
            </a:r>
            <a:r>
              <a:rPr lang="en-US" sz="2000" dirty="0"/>
              <a:t>abstracts, presentations and publications match the conclusions of the statistical report</a:t>
            </a:r>
          </a:p>
          <a:p>
            <a:r>
              <a:rPr lang="en-US" sz="2300" dirty="0" err="1" smtClean="0">
                <a:solidFill>
                  <a:schemeClr val="accent1"/>
                </a:solidFill>
              </a:rPr>
              <a:t>EudraCT</a:t>
            </a:r>
            <a:r>
              <a:rPr lang="en-US" sz="2300" dirty="0" smtClean="0">
                <a:solidFill>
                  <a:schemeClr val="accent1"/>
                </a:solidFill>
              </a:rPr>
              <a:t> reporting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000800"/>
          </a:xfrm>
        </p:spPr>
        <p:txBody>
          <a:bodyPr/>
          <a:lstStyle/>
          <a:p>
            <a:pPr eaLnBrk="1" hangingPunct="1"/>
            <a:r>
              <a:rPr lang="en-US" dirty="0" smtClean="0"/>
              <a:t>Involvement in studies (2)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0168" y="4513941"/>
            <a:ext cx="24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C00000"/>
                </a:solidFill>
              </a:rPr>
              <a:t>+ independent verification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16640" y="230528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3"/>
                </a:solidFill>
              </a:rPr>
              <a:t>Review </a:t>
            </a:r>
            <a:r>
              <a:rPr lang="en-US" sz="1400" i="1" dirty="0" err="1" smtClean="0">
                <a:solidFill>
                  <a:schemeClr val="accent3"/>
                </a:solidFill>
              </a:rPr>
              <a:t>HoD</a:t>
            </a:r>
            <a:r>
              <a:rPr lang="en-US" sz="1400" i="1" dirty="0" smtClean="0">
                <a:solidFill>
                  <a:schemeClr val="accent3"/>
                </a:solidFill>
              </a:rPr>
              <a:t>/</a:t>
            </a:r>
            <a:r>
              <a:rPr lang="en-US" sz="1400" i="1" dirty="0" err="1" smtClean="0">
                <a:solidFill>
                  <a:schemeClr val="accent3"/>
                </a:solidFill>
              </a:rPr>
              <a:t>AHoD</a:t>
            </a:r>
            <a:endParaRPr lang="en-US" sz="1400" i="1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1192" y="1667504"/>
            <a:ext cx="24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C00000"/>
                </a:solidFill>
              </a:rPr>
              <a:t>+ </a:t>
            </a:r>
            <a:r>
              <a:rPr lang="en-US" sz="1400" i="1" dirty="0" err="1" smtClean="0">
                <a:solidFill>
                  <a:srgbClr val="C00000"/>
                </a:solidFill>
              </a:rPr>
              <a:t>indpendent</a:t>
            </a:r>
            <a:r>
              <a:rPr lang="en-US" sz="1400" i="1" dirty="0" smtClean="0">
                <a:solidFill>
                  <a:srgbClr val="C00000"/>
                </a:solidFill>
              </a:rPr>
              <a:t> programming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49736" y="192232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3"/>
                </a:solidFill>
              </a:rPr>
              <a:t>Review </a:t>
            </a:r>
            <a:r>
              <a:rPr lang="en-US" sz="1400" i="1" dirty="0" err="1" smtClean="0">
                <a:solidFill>
                  <a:schemeClr val="accent3"/>
                </a:solidFill>
              </a:rPr>
              <a:t>HoD</a:t>
            </a:r>
            <a:r>
              <a:rPr lang="en-US" sz="1400" i="1" dirty="0" smtClean="0">
                <a:solidFill>
                  <a:schemeClr val="accent3"/>
                </a:solidFill>
              </a:rPr>
              <a:t>/</a:t>
            </a:r>
            <a:r>
              <a:rPr lang="en-US" sz="1400" i="1" dirty="0" err="1" smtClean="0">
                <a:solidFill>
                  <a:schemeClr val="accent3"/>
                </a:solidFill>
              </a:rPr>
              <a:t>AHoD</a:t>
            </a:r>
            <a:endParaRPr lang="en-US" sz="1400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19240" y="1268760"/>
            <a:ext cx="871296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ST-001-SOP: Trial Design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ST-002-SOP: Randomization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ST-003-SOP: Statistical Programming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ST-004-SOP: Interim Analysis and the EORTC IDMC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ST-005-SOP: Statistical Analyses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ST-006-SOP: Trial Reporting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ST-007-SOP: Publication of results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ST-008-SOP: Data Sharing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ST-009-SOP</a:t>
            </a:r>
            <a:r>
              <a:rPr lang="en-US" b="1" dirty="0"/>
              <a:t>: Data </a:t>
            </a:r>
            <a:r>
              <a:rPr lang="en-US" b="1" dirty="0" smtClean="0"/>
              <a:t>Transfer</a:t>
            </a:r>
            <a:endParaRPr lang="en-US" b="1" dirty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EORTC SOPs relevant to </a:t>
            </a:r>
            <a:r>
              <a:rPr lang="en-US" dirty="0" err="1" smtClean="0"/>
              <a:t>statsitics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48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31032" y="1412776"/>
            <a:ext cx="871296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PD-001: Early project development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PD-002: Protocol development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CM-010: Medical review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/>
              <a:t>CM-011: Blind studies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DM-005: Database Lock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/>
              <a:t>QL-001: Quality of Life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CM-007: Trial master file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QS-006: Training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EORTC SOPs relevant to </a:t>
            </a:r>
            <a:r>
              <a:rPr lang="en-US" dirty="0" err="1" smtClean="0"/>
              <a:t>statsitics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0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/>
              <a:t>POL004: Independent Data Monitoring for EORTC studies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/>
              <a:t>POL008: Data Sharing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/>
              <a:t>POL009: Disclosure of Results and Publication Policy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EORTC Policies written/maintained by the department (associate head of statistics)</a:t>
            </a:r>
          </a:p>
        </p:txBody>
      </p:sp>
    </p:spTree>
    <p:extLst>
      <p:ext uri="{BB962C8B-B14F-4D97-AF65-F5344CB8AC3E}">
        <p14:creationId xmlns:p14="http://schemas.microsoft.com/office/powerpoint/2010/main" val="156073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268413"/>
            <a:ext cx="8217098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dirty="0" smtClean="0"/>
              <a:t>Trial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EAST (</a:t>
            </a:r>
            <a:r>
              <a:rPr lang="en-US" sz="2400" dirty="0" err="1" smtClean="0">
                <a:solidFill>
                  <a:schemeClr val="accent1"/>
                </a:solidFill>
              </a:rPr>
              <a:t>Cytel</a:t>
            </a:r>
            <a:r>
              <a:rPr lang="en-US" sz="2400" dirty="0" smtClean="0">
                <a:solidFill>
                  <a:schemeClr val="accent1"/>
                </a:solidFill>
              </a:rPr>
              <a:t>): one stage studies and trials with interim analyses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EAST-Adapt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Early Phase Clinical Trial software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SAS macros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dirty="0" smtClean="0"/>
              <a:t>Trial Analysis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</a:rPr>
              <a:t>SAS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SAS is our core programming platform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Validated SAS macros have been written to facilitate and  simplify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</a:rPr>
              <a:t>EAST</a:t>
            </a:r>
            <a:r>
              <a:rPr lang="en-US" sz="2400" dirty="0" smtClean="0"/>
              <a:t>: early stopping boundaries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dirty="0" smtClean="0"/>
              <a:t>: research projects, additional analyses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Statistical Software</a:t>
            </a:r>
          </a:p>
        </p:txBody>
      </p:sp>
    </p:spTree>
    <p:extLst>
      <p:ext uri="{BB962C8B-B14F-4D97-AF65-F5344CB8AC3E}">
        <p14:creationId xmlns:p14="http://schemas.microsoft.com/office/powerpoint/2010/main" val="427867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short SAP </a:t>
            </a:r>
            <a:r>
              <a:rPr lang="en-US" dirty="0" smtClean="0"/>
              <a:t>is included in the statistical chapter of all protocols.</a:t>
            </a:r>
          </a:p>
          <a:p>
            <a:pPr eaLnBrk="1" hangingPunct="1"/>
            <a:r>
              <a:rPr lang="en-US" dirty="0" smtClean="0"/>
              <a:t>When required,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 extended SAP </a:t>
            </a:r>
            <a:r>
              <a:rPr lang="en-US" dirty="0" smtClean="0"/>
              <a:t>is developed in cooperation with the company.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revised SAP is required </a:t>
            </a:r>
            <a:r>
              <a:rPr lang="en-US" dirty="0" smtClean="0"/>
              <a:t>if the study is prematurely closed to patient entry and the required number of events will not be achieved.</a:t>
            </a:r>
          </a:p>
          <a:p>
            <a:pPr eaLnBrk="1" hangingPunct="1"/>
            <a:r>
              <a:rPr lang="en-US" dirty="0" smtClean="0"/>
              <a:t>New and extended SAPs must be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reviewed and approved </a:t>
            </a:r>
            <a:r>
              <a:rPr lang="en-US" dirty="0" smtClean="0"/>
              <a:t>by a senior statistician (form ST-005-AF-01)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Statistical Analysis Plans </a:t>
            </a:r>
          </a:p>
        </p:txBody>
      </p:sp>
    </p:spTree>
    <p:extLst>
      <p:ext uri="{BB962C8B-B14F-4D97-AF65-F5344CB8AC3E}">
        <p14:creationId xmlns:p14="http://schemas.microsoft.com/office/powerpoint/2010/main" val="390622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VISTA Export creates</a:t>
            </a:r>
          </a:p>
          <a:p>
            <a:pPr eaLnBrk="1" hangingPunct="1"/>
            <a:r>
              <a:rPr lang="en-US" dirty="0" smtClean="0"/>
              <a:t>A text file containing the data</a:t>
            </a:r>
          </a:p>
          <a:p>
            <a:pPr eaLnBrk="1" hangingPunct="1"/>
            <a:r>
              <a:rPr lang="en-US" dirty="0" smtClean="0"/>
              <a:t>A SAS data step that reads the data in the text file to create a SAS dataset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Once in SAS the data can be exported to other formats</a:t>
            </a:r>
          </a:p>
          <a:p>
            <a:pPr eaLnBrk="1" hangingPunct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the time of final analysis we have a documented procedure to come to a locked database that is used for all analyses (database lock DM-005-SOP)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Statistical Analyses: Database Transfer</a:t>
            </a:r>
          </a:p>
        </p:txBody>
      </p:sp>
    </p:spTree>
    <p:extLst>
      <p:ext uri="{BB962C8B-B14F-4D97-AF65-F5344CB8AC3E}">
        <p14:creationId xmlns:p14="http://schemas.microsoft.com/office/powerpoint/2010/main" val="36170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EORTC SAS macros are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validated</a:t>
            </a:r>
            <a:r>
              <a:rPr lang="en-US" dirty="0" smtClean="0"/>
              <a:t> by the statistical programmer.</a:t>
            </a:r>
          </a:p>
          <a:p>
            <a:pPr eaLnBrk="1" hangingPunct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Independent EORTC statistician validates results for at least populations of interest, primary and secondary endpoints </a:t>
            </a:r>
            <a:r>
              <a:rPr lang="en-US" dirty="0" smtClean="0"/>
              <a:t>for interim and final analyses.</a:t>
            </a:r>
          </a:p>
          <a:p>
            <a:pPr lvl="1" eaLnBrk="1" hangingPunct="1"/>
            <a:r>
              <a:rPr lang="en-US" dirty="0" smtClean="0"/>
              <a:t>Validation documented on “Statistical Analysis Program Review and Approval Form” (ST-003-AF-01).</a:t>
            </a:r>
          </a:p>
          <a:p>
            <a:pPr lvl="1" eaLnBrk="1" hangingPunct="1"/>
            <a:r>
              <a:rPr lang="en-US" dirty="0" smtClean="0"/>
              <a:t>Black box validation (so in parallel)</a:t>
            </a:r>
          </a:p>
          <a:p>
            <a:pPr lvl="1" eaLnBrk="1" hangingPunct="1"/>
            <a:r>
              <a:rPr lang="en-US" dirty="0" smtClean="0"/>
              <a:t>Signed off by senior statistician.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Validation of SAS Programs </a:t>
            </a:r>
          </a:p>
        </p:txBody>
      </p:sp>
    </p:spTree>
    <p:extLst>
      <p:ext uri="{BB962C8B-B14F-4D97-AF65-F5344CB8AC3E}">
        <p14:creationId xmlns:p14="http://schemas.microsoft.com/office/powerpoint/2010/main" val="15645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gular Pentagon 18"/>
          <p:cNvSpPr/>
          <p:nvPr/>
        </p:nvSpPr>
        <p:spPr>
          <a:xfrm>
            <a:off x="971600" y="2780928"/>
            <a:ext cx="1584176" cy="720080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Program</a:t>
            </a:r>
            <a:br>
              <a:rPr lang="en-US" sz="1400" dirty="0" smtClean="0"/>
            </a:br>
            <a:r>
              <a:rPr lang="en-US" sz="1400" dirty="0" err="1" smtClean="0"/>
              <a:t>ming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EORTC Biostatistician’s role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1"/>
            <a:ext cx="8229600" cy="936104"/>
          </a:xfrm>
        </p:spPr>
        <p:txBody>
          <a:bodyPr/>
          <a:lstStyle/>
          <a:p>
            <a:r>
              <a:rPr lang="en-US" dirty="0" smtClean="0"/>
              <a:t>To ensure appropriate up-to-date methodology use in every study or research conducted under the EORTC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61-0415-4382-BF1D-F5A18A63DA2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1691680" y="2132856"/>
            <a:ext cx="1512168" cy="720080"/>
          </a:xfrm>
          <a:prstGeom prst="pentagon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7" name="Regular Pentagon 6"/>
          <p:cNvSpPr/>
          <p:nvPr/>
        </p:nvSpPr>
        <p:spPr>
          <a:xfrm>
            <a:off x="2843808" y="2204864"/>
            <a:ext cx="1584176" cy="720080"/>
          </a:xfrm>
          <a:prstGeom prst="pentagon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8" name="Regular Pentagon 7"/>
          <p:cNvSpPr/>
          <p:nvPr/>
        </p:nvSpPr>
        <p:spPr>
          <a:xfrm>
            <a:off x="4038248" y="2204864"/>
            <a:ext cx="1584176" cy="720080"/>
          </a:xfrm>
          <a:prstGeom prst="pentagon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Randomization</a:t>
            </a:r>
            <a:endParaRPr lang="en-US" dirty="0"/>
          </a:p>
        </p:txBody>
      </p:sp>
      <p:sp>
        <p:nvSpPr>
          <p:cNvPr id="9" name="Regular Pentagon 8"/>
          <p:cNvSpPr/>
          <p:nvPr/>
        </p:nvSpPr>
        <p:spPr>
          <a:xfrm>
            <a:off x="5253980" y="2234208"/>
            <a:ext cx="1584176" cy="720080"/>
          </a:xfrm>
          <a:prstGeom prst="pentagon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</a:t>
            </a:r>
            <a:endParaRPr lang="en-US" dirty="0"/>
          </a:p>
        </p:txBody>
      </p:sp>
      <p:sp>
        <p:nvSpPr>
          <p:cNvPr id="10" name="Regular Pentagon 9"/>
          <p:cNvSpPr/>
          <p:nvPr/>
        </p:nvSpPr>
        <p:spPr>
          <a:xfrm>
            <a:off x="2051720" y="2780928"/>
            <a:ext cx="1584176" cy="720080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Interim </a:t>
            </a:r>
            <a:r>
              <a:rPr lang="en-US" sz="1200" dirty="0" smtClean="0"/>
              <a:t>monitoring</a:t>
            </a:r>
            <a:endParaRPr lang="en-US" sz="1600" dirty="0"/>
          </a:p>
        </p:txBody>
      </p:sp>
      <p:sp>
        <p:nvSpPr>
          <p:cNvPr id="11" name="Regular Pentagon 10"/>
          <p:cNvSpPr/>
          <p:nvPr/>
        </p:nvSpPr>
        <p:spPr>
          <a:xfrm>
            <a:off x="3203848" y="2708920"/>
            <a:ext cx="1584176" cy="792088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Final</a:t>
            </a:r>
            <a:br>
              <a:rPr lang="en-US" sz="1600" dirty="0" smtClean="0"/>
            </a:br>
            <a:r>
              <a:rPr lang="en-US" sz="1600" dirty="0" smtClean="0"/>
              <a:t>Analysis </a:t>
            </a:r>
            <a:r>
              <a:rPr lang="en-US" sz="1600" dirty="0"/>
              <a:t>R</a:t>
            </a:r>
            <a:r>
              <a:rPr lang="en-US" sz="1600" dirty="0" smtClean="0"/>
              <a:t>eport</a:t>
            </a:r>
            <a:endParaRPr lang="en-US" sz="1400" dirty="0"/>
          </a:p>
        </p:txBody>
      </p:sp>
      <p:sp>
        <p:nvSpPr>
          <p:cNvPr id="12" name="Regular Pentagon 11"/>
          <p:cNvSpPr/>
          <p:nvPr/>
        </p:nvSpPr>
        <p:spPr>
          <a:xfrm>
            <a:off x="4283968" y="2744924"/>
            <a:ext cx="1584176" cy="792088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Publica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tion</a:t>
            </a:r>
            <a:r>
              <a:rPr lang="en-US" sz="1600" dirty="0" smtClean="0"/>
              <a:t>(s)</a:t>
            </a:r>
            <a:endParaRPr lang="en-US" sz="1400" dirty="0"/>
          </a:p>
        </p:txBody>
      </p:sp>
      <p:sp>
        <p:nvSpPr>
          <p:cNvPr id="13" name="Regular Pentagon 12"/>
          <p:cNvSpPr/>
          <p:nvPr/>
        </p:nvSpPr>
        <p:spPr>
          <a:xfrm>
            <a:off x="5364088" y="2780928"/>
            <a:ext cx="1728212" cy="792088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Disclosure</a:t>
            </a:r>
            <a:endParaRPr lang="en-US" sz="1400" dirty="0"/>
          </a:p>
        </p:txBody>
      </p:sp>
      <p:sp>
        <p:nvSpPr>
          <p:cNvPr id="14" name="Regular Pentagon 13"/>
          <p:cNvSpPr/>
          <p:nvPr/>
        </p:nvSpPr>
        <p:spPr>
          <a:xfrm>
            <a:off x="5514588" y="3356992"/>
            <a:ext cx="1728212" cy="792088"/>
          </a:xfrm>
          <a:prstGeom prst="pentagon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sharing</a:t>
            </a:r>
            <a:endParaRPr lang="en-US" sz="1400" dirty="0"/>
          </a:p>
        </p:txBody>
      </p:sp>
      <p:sp>
        <p:nvSpPr>
          <p:cNvPr id="15" name="Regular Pentagon 14"/>
          <p:cNvSpPr/>
          <p:nvPr/>
        </p:nvSpPr>
        <p:spPr>
          <a:xfrm>
            <a:off x="6732220" y="3407080"/>
            <a:ext cx="1728212" cy="792088"/>
          </a:xfrm>
          <a:prstGeom prst="pentagon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Secondary use</a:t>
            </a:r>
            <a:endParaRPr lang="en-US" sz="1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4022199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Including specific methods:</a:t>
            </a:r>
            <a:endParaRPr lang="en-US" dirty="0"/>
          </a:p>
          <a:p>
            <a:pPr lvl="1"/>
            <a:r>
              <a:rPr lang="en-US" dirty="0" smtClean="0"/>
              <a:t>Diagnostics, biomarkers, imaging, surgery studies, QA</a:t>
            </a:r>
          </a:p>
          <a:p>
            <a:pPr lvl="1"/>
            <a:r>
              <a:rPr lang="en-US" dirty="0" smtClean="0"/>
              <a:t>Health related quality of life and Patient reported outcomes </a:t>
            </a:r>
          </a:p>
          <a:p>
            <a:pPr lvl="1"/>
            <a:r>
              <a:rPr lang="en-US" dirty="0" smtClean="0"/>
              <a:t>Adaptive designs</a:t>
            </a:r>
          </a:p>
          <a:p>
            <a:pPr lvl="1"/>
            <a:r>
              <a:rPr lang="en-US" dirty="0" smtClean="0"/>
              <a:t>Outcome research</a:t>
            </a:r>
          </a:p>
          <a:p>
            <a:pPr lvl="1"/>
            <a:r>
              <a:rPr lang="en-US" dirty="0" smtClean="0"/>
              <a:t>Linkage with registries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7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Interim and Final Analysis Reports signed off by trial statistician and CRP</a:t>
            </a:r>
          </a:p>
          <a:p>
            <a:pPr lvl="1" eaLnBrk="1" hangingPunct="1"/>
            <a:r>
              <a:rPr lang="en-US" dirty="0" smtClean="0"/>
              <a:t>Interim Analysis: ST-004-AF-01 </a:t>
            </a:r>
          </a:p>
          <a:p>
            <a:pPr lvl="1" eaLnBrk="1" hangingPunct="1"/>
            <a:r>
              <a:rPr lang="en-US" dirty="0" smtClean="0"/>
              <a:t>Final Analysis: ST-005-AF-02</a:t>
            </a:r>
          </a:p>
          <a:p>
            <a:pPr eaLnBrk="1" hangingPunct="1"/>
            <a:r>
              <a:rPr lang="en-US" dirty="0" smtClean="0"/>
              <a:t>Interim Analysis Report reviewed and approved by the statistician in charge of the IDMC (currently head of </a:t>
            </a:r>
            <a:r>
              <a:rPr lang="en-US" dirty="0" err="1" smtClean="0"/>
              <a:t>dpt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Interim Analysis: ST-004-AF-02 </a:t>
            </a:r>
          </a:p>
          <a:p>
            <a:pPr eaLnBrk="1" hangingPunct="1"/>
            <a:r>
              <a:rPr lang="en-US" dirty="0" smtClean="0"/>
              <a:t>Final Analysis Report approved by a head or associate head of </a:t>
            </a:r>
            <a:r>
              <a:rPr lang="en-US" dirty="0" err="1" smtClean="0"/>
              <a:t>dept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Final Analysis: ST-005-AF-02</a:t>
            </a:r>
          </a:p>
          <a:p>
            <a:pPr eaLnBrk="1" hangingPunct="1"/>
            <a:r>
              <a:rPr lang="en-US" dirty="0" smtClean="0"/>
              <a:t>Internal research project requests (head of </a:t>
            </a:r>
            <a:r>
              <a:rPr lang="en-US" dirty="0" err="1" smtClean="0"/>
              <a:t>dpt</a:t>
            </a:r>
            <a:r>
              <a:rPr lang="en-US" dirty="0" smtClean="0"/>
              <a:t>)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Trial Analysis Reports </a:t>
            </a:r>
          </a:p>
        </p:txBody>
      </p:sp>
    </p:spTree>
    <p:extLst>
      <p:ext uri="{BB962C8B-B14F-4D97-AF65-F5344CB8AC3E}">
        <p14:creationId xmlns:p14="http://schemas.microsoft.com/office/powerpoint/2010/main" val="552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42984"/>
            <a:ext cx="8569325" cy="550072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Education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2 weekly </a:t>
            </a:r>
            <a:r>
              <a:rPr lang="en-US" sz="2800" dirty="0" smtClean="0">
                <a:solidFill>
                  <a:schemeClr val="accent2"/>
                </a:solidFill>
              </a:rPr>
              <a:t>Stats Club </a:t>
            </a:r>
            <a:r>
              <a:rPr lang="en-US" sz="2800" dirty="0" smtClean="0"/>
              <a:t>(presentation of published papers, projects, forum)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Some joint with CRPs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Participate in training sessions, courses (SAS, statistics, oncology)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Attend </a:t>
            </a:r>
            <a:r>
              <a:rPr lang="en-US" sz="2800" dirty="0" smtClean="0">
                <a:solidFill>
                  <a:schemeClr val="accent2"/>
                </a:solidFill>
              </a:rPr>
              <a:t>scientific meetings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Keep up to date with new developments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TR: microarrays and tumor markers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Designs for targeted therapies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Adaptive designs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…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Statisticians: Research and Education</a:t>
            </a:r>
          </a:p>
        </p:txBody>
      </p:sp>
    </p:spTree>
    <p:extLst>
      <p:ext uri="{BB962C8B-B14F-4D97-AF65-F5344CB8AC3E}">
        <p14:creationId xmlns:p14="http://schemas.microsoft.com/office/powerpoint/2010/main" val="38527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42984"/>
            <a:ext cx="8569325" cy="550072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Teaching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Give </a:t>
            </a:r>
            <a:r>
              <a:rPr lang="en-US" sz="2800" dirty="0" smtClean="0">
                <a:solidFill>
                  <a:schemeClr val="accent2"/>
                </a:solidFill>
              </a:rPr>
              <a:t>lectures</a:t>
            </a:r>
            <a:r>
              <a:rPr lang="en-US" sz="2800" dirty="0" smtClean="0"/>
              <a:t> on statistical methodology (EORTC, outside HQ)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Clinical Trial Statistics for Non Statisticians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Methodology of Cancer Clinical Trials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/>
              <a:t>Flims</a:t>
            </a:r>
            <a:r>
              <a:rPr lang="en-US" sz="2000" dirty="0" smtClean="0"/>
              <a:t> workshop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Statistical Methodology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Applied </a:t>
            </a:r>
            <a:r>
              <a:rPr lang="en-US" sz="2800" dirty="0" smtClean="0">
                <a:solidFill>
                  <a:schemeClr val="accent2"/>
                </a:solidFill>
              </a:rPr>
              <a:t>research projects </a:t>
            </a:r>
            <a:r>
              <a:rPr lang="en-US" sz="2800" dirty="0" smtClean="0"/>
              <a:t>(basket studies, early phase studies, reporting safety, RECIST, alternatives to randomization, 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Peer reviewed </a:t>
            </a:r>
            <a:r>
              <a:rPr lang="en-US" sz="2800" dirty="0" smtClean="0">
                <a:solidFill>
                  <a:schemeClr val="accent2"/>
                </a:solidFill>
              </a:rPr>
              <a:t>scientific publications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Statisticians: Research and Education</a:t>
            </a:r>
          </a:p>
        </p:txBody>
      </p:sp>
    </p:spTree>
    <p:extLst>
      <p:ext uri="{BB962C8B-B14F-4D97-AF65-F5344CB8AC3E}">
        <p14:creationId xmlns:p14="http://schemas.microsoft.com/office/powerpoint/2010/main" val="15330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Peer review </a:t>
            </a:r>
            <a:r>
              <a:rPr lang="en-US" sz="3000" dirty="0" smtClean="0"/>
              <a:t>by </a:t>
            </a:r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independent statisticians </a:t>
            </a:r>
            <a:r>
              <a:rPr lang="en-US" sz="3000" dirty="0" smtClean="0"/>
              <a:t>occurs </a:t>
            </a:r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 many points</a:t>
            </a:r>
            <a:r>
              <a:rPr lang="en-US" sz="3000" dirty="0" smtClean="0"/>
              <a:t>:</a:t>
            </a:r>
          </a:p>
          <a:p>
            <a:pPr lvl="1"/>
            <a:r>
              <a:rPr lang="en-US" dirty="0" smtClean="0"/>
              <a:t>Optional: stats club forum (design questions)</a:t>
            </a:r>
            <a:endParaRPr lang="en-US" dirty="0"/>
          </a:p>
          <a:p>
            <a:pPr lvl="1"/>
            <a:r>
              <a:rPr lang="en-US" dirty="0"/>
              <a:t>Internal Protocol Review Meetings (IPRM)</a:t>
            </a:r>
          </a:p>
          <a:p>
            <a:pPr lvl="1"/>
            <a:r>
              <a:rPr lang="en-US" dirty="0"/>
              <a:t>Review of Full Protocols </a:t>
            </a:r>
          </a:p>
          <a:p>
            <a:pPr lvl="1"/>
            <a:r>
              <a:rPr lang="en-US" dirty="0"/>
              <a:t>Form Review Committee (FRC)</a:t>
            </a:r>
          </a:p>
          <a:p>
            <a:pPr lvl="1"/>
            <a:r>
              <a:rPr lang="en-US" dirty="0" smtClean="0"/>
              <a:t>If needed: redesign (because of external reasons)</a:t>
            </a:r>
          </a:p>
          <a:p>
            <a:pPr lvl="1"/>
            <a:r>
              <a:rPr lang="en-US" dirty="0" smtClean="0"/>
              <a:t>Review of analysis plans</a:t>
            </a:r>
          </a:p>
          <a:p>
            <a:pPr lvl="1"/>
            <a:r>
              <a:rPr lang="en-US" dirty="0" smtClean="0"/>
              <a:t>At time of analysis: black box parallel programming of main endpoints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 of designs/protocols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1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485900"/>
            <a:ext cx="8451881" cy="4764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6"/>
                </a:solidFill>
              </a:rPr>
              <a:t>EORTC committee of independent experts </a:t>
            </a:r>
            <a:r>
              <a:rPr lang="en-US" sz="2200" dirty="0" smtClean="0"/>
              <a:t>including a minimum of a chair and 4 permanent members: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Medical Oncology 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Radiation Oncology 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Surgical Oncology 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Biostatistics (1)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Member ex-officio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EORTC IDMC Support Unit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6"/>
                </a:solidFill>
              </a:rPr>
              <a:t>&gt;=2 specific IDMC members </a:t>
            </a:r>
            <a:r>
              <a:rPr lang="en-US" sz="2200" dirty="0" smtClean="0"/>
              <a:t>are asked to review each study: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Physicians 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Agree with trial 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Agree with IDMC charter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Free of conflict of interest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EORTC Independent Data Monitoring Committee (IDMC)</a:t>
            </a:r>
          </a:p>
        </p:txBody>
      </p:sp>
    </p:spTree>
    <p:extLst>
      <p:ext uri="{BB962C8B-B14F-4D97-AF65-F5344CB8AC3E}">
        <p14:creationId xmlns:p14="http://schemas.microsoft.com/office/powerpoint/2010/main" val="1568835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57159" y="1557338"/>
            <a:ext cx="8399492" cy="4418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Terms of reference may include: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recommend whether it is ethical to continue randomizing patients when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there are potential differences in treatment efficacy and/or safety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data suggest that there may never be any differences in efficacy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recommend whether one may present or publish the results of the trial earlier than anticipated (before the required number of events has been observed)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IDMC Terms of Reference</a:t>
            </a:r>
          </a:p>
        </p:txBody>
      </p:sp>
    </p:spTree>
    <p:extLst>
      <p:ext uri="{BB962C8B-B14F-4D97-AF65-F5344CB8AC3E}">
        <p14:creationId xmlns:p14="http://schemas.microsoft.com/office/powerpoint/2010/main" val="3256040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99785" y="1124744"/>
            <a:ext cx="8248679" cy="51117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Mandatory: </a:t>
            </a:r>
          </a:p>
          <a:p>
            <a:pPr lvl="1" eaLnBrk="1" hangingPunct="1"/>
            <a:r>
              <a:rPr lang="en-US" sz="2400" dirty="0" smtClean="0"/>
              <a:t>Phase III trials with formal interim analyses and early stopping rules or </a:t>
            </a:r>
            <a:r>
              <a:rPr lang="en-US" dirty="0"/>
              <a:t>a</a:t>
            </a:r>
            <a:r>
              <a:rPr lang="en-US" dirty="0" smtClean="0"/>
              <a:t>daptive sample size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chemeClr val="accent3"/>
                </a:solidFill>
              </a:rPr>
              <a:t>Recommended</a:t>
            </a:r>
          </a:p>
          <a:p>
            <a:pPr lvl="1"/>
            <a:r>
              <a:rPr lang="en-US" dirty="0" smtClean="0"/>
              <a:t>Intergroup </a:t>
            </a:r>
            <a:r>
              <a:rPr lang="en-US" dirty="0"/>
              <a:t>trials coordinated by the EORTC. </a:t>
            </a:r>
            <a:endParaRPr lang="en-US" dirty="0" smtClean="0"/>
          </a:p>
          <a:p>
            <a:pPr lvl="1"/>
            <a:r>
              <a:rPr lang="en-US" dirty="0" smtClean="0"/>
              <a:t>Trials </a:t>
            </a:r>
            <a:r>
              <a:rPr lang="en-US" dirty="0"/>
              <a:t>requiring the randomization of more than 1000 patients or more than four years of patient accrual. </a:t>
            </a:r>
          </a:p>
          <a:p>
            <a:pPr lvl="1"/>
            <a:r>
              <a:rPr lang="en-US" dirty="0" smtClean="0"/>
              <a:t>Pivotal </a:t>
            </a:r>
            <a:r>
              <a:rPr lang="en-US" dirty="0"/>
              <a:t>trials which will be used for drug registration. </a:t>
            </a:r>
          </a:p>
          <a:p>
            <a:pPr lvl="1"/>
            <a:r>
              <a:rPr lang="en-US" dirty="0" smtClean="0"/>
              <a:t>Randomized </a:t>
            </a:r>
            <a:r>
              <a:rPr lang="en-US" dirty="0"/>
              <a:t>phase II trials that may be continued as a phase III trial. </a:t>
            </a:r>
          </a:p>
          <a:p>
            <a:pPr lvl="1"/>
            <a:r>
              <a:rPr lang="en-US" dirty="0" smtClean="0"/>
              <a:t>Trials </a:t>
            </a:r>
            <a:r>
              <a:rPr lang="en-US" dirty="0"/>
              <a:t>testing treatments that carry particular safety concerns, for which it is expected that the independent advice regarding safety will be needed 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Policy for IDMC Review</a:t>
            </a:r>
          </a:p>
        </p:txBody>
      </p:sp>
    </p:spTree>
    <p:extLst>
      <p:ext uri="{BB962C8B-B14F-4D97-AF65-F5344CB8AC3E}">
        <p14:creationId xmlns:p14="http://schemas.microsoft.com/office/powerpoint/2010/main" val="5603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Meetings are held 4 times per year in Brussels or by </a:t>
            </a:r>
            <a:r>
              <a:rPr lang="en-US" dirty="0" err="1" smtClean="0"/>
              <a:t>webex</a:t>
            </a:r>
            <a:endParaRPr lang="en-US" dirty="0" smtClean="0"/>
          </a:p>
          <a:p>
            <a:pPr eaLnBrk="1" hangingPunct="1"/>
            <a:r>
              <a:rPr lang="en-US" dirty="0" smtClean="0"/>
              <a:t>IDMC Support Unit handles administrative work under the responsibility of the Head of IDMC support Unit</a:t>
            </a:r>
          </a:p>
          <a:p>
            <a:pPr eaLnBrk="1" hangingPunct="1"/>
            <a:r>
              <a:rPr lang="en-US" dirty="0" smtClean="0"/>
              <a:t>Head of IDMC support Unit</a:t>
            </a:r>
          </a:p>
          <a:p>
            <a:pPr lvl="1" eaLnBrk="1" hangingPunct="1"/>
            <a:r>
              <a:rPr lang="en-US" dirty="0" smtClean="0"/>
              <a:t>Drafts meeting minutes and trial recommendations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IDMC Meetings</a:t>
            </a:r>
          </a:p>
        </p:txBody>
      </p:sp>
    </p:spTree>
    <p:extLst>
      <p:ext uri="{BB962C8B-B14F-4D97-AF65-F5344CB8AC3E}">
        <p14:creationId xmlns:p14="http://schemas.microsoft.com/office/powerpoint/2010/main" val="2348448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8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412776"/>
            <a:ext cx="8217098" cy="4484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VISTA database is transferred to SAS for statistical analysis using VISTA Export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Options include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(Whole) Study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3"/>
                </a:solidFill>
              </a:rPr>
              <a:t>Clinical cut off date (with additional checks implemented in SAS)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3"/>
                </a:solidFill>
              </a:rPr>
              <a:t>Select Institutions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3"/>
                </a:solidFill>
              </a:rPr>
              <a:t>Select Patient IDs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3"/>
                </a:solidFill>
              </a:rPr>
              <a:t>Select Forms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Statistical Analyses: Database Transfer</a:t>
            </a:r>
          </a:p>
        </p:txBody>
      </p:sp>
    </p:spTree>
    <p:extLst>
      <p:ext uri="{BB962C8B-B14F-4D97-AF65-F5344CB8AC3E}">
        <p14:creationId xmlns:p14="http://schemas.microsoft.com/office/powerpoint/2010/main" val="15993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roles and functions (35%)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61-0415-4382-BF1D-F5A18A63DA2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5536" y="134076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Ensures appropriate </a:t>
            </a:r>
            <a:r>
              <a:rPr lang="en-US" sz="2000" b="1" dirty="0" smtClean="0"/>
              <a:t>processes inside the HQ</a:t>
            </a:r>
          </a:p>
          <a:p>
            <a:pPr lvl="1"/>
            <a:r>
              <a:rPr lang="en-US" sz="1800" dirty="0" smtClean="0"/>
              <a:t>Randomization, blinding, Publication POL, Data sharing POL, IDMC POL</a:t>
            </a:r>
          </a:p>
          <a:p>
            <a:r>
              <a:rPr lang="en-US" sz="2000" b="1" dirty="0" smtClean="0"/>
              <a:t>HQ programs (</a:t>
            </a:r>
            <a:r>
              <a:rPr lang="en-US" sz="2000" dirty="0" err="1" smtClean="0"/>
              <a:t>eg</a:t>
            </a:r>
            <a:r>
              <a:rPr lang="en-US" sz="2000" dirty="0" smtClean="0"/>
              <a:t>. RECIST, YOU protocol, </a:t>
            </a:r>
            <a:r>
              <a:rPr lang="en-US" sz="2000" dirty="0" err="1" smtClean="0"/>
              <a:t>OligoCARE</a:t>
            </a:r>
            <a:r>
              <a:rPr lang="en-US" sz="2000" dirty="0" smtClean="0"/>
              <a:t>, </a:t>
            </a:r>
            <a:r>
              <a:rPr lang="en-US" sz="2000" dirty="0" err="1" smtClean="0"/>
              <a:t>SurCare</a:t>
            </a:r>
            <a:r>
              <a:rPr lang="en-US" sz="2000" dirty="0"/>
              <a:t> </a:t>
            </a:r>
            <a:r>
              <a:rPr lang="en-US" sz="2000" dirty="0" smtClean="0"/>
              <a:t>…)</a:t>
            </a:r>
          </a:p>
          <a:p>
            <a:r>
              <a:rPr lang="en-US" sz="2000" b="1" dirty="0" smtClean="0"/>
              <a:t>EU projects </a:t>
            </a:r>
            <a:r>
              <a:rPr lang="en-US" sz="2000" dirty="0" smtClean="0"/>
              <a:t>(IMI, </a:t>
            </a:r>
            <a:r>
              <a:rPr lang="en-US" sz="2000" dirty="0" err="1" smtClean="0"/>
              <a:t>GetReal</a:t>
            </a:r>
            <a:r>
              <a:rPr lang="en-US" sz="2000" dirty="0" smtClean="0"/>
              <a:t>, …)</a:t>
            </a:r>
          </a:p>
          <a:p>
            <a:r>
              <a:rPr lang="en-US" sz="2000" b="1" dirty="0" smtClean="0"/>
              <a:t>Teach</a:t>
            </a:r>
            <a:r>
              <a:rPr lang="en-US" sz="2000" dirty="0" smtClean="0"/>
              <a:t> methodology  </a:t>
            </a:r>
          </a:p>
          <a:p>
            <a:pPr lvl="1"/>
            <a:r>
              <a:rPr lang="en-US" sz="1800" dirty="0" smtClean="0"/>
              <a:t>Internal to HQ</a:t>
            </a:r>
          </a:p>
          <a:p>
            <a:pPr lvl="1"/>
            <a:r>
              <a:rPr lang="en-US" sz="1800" dirty="0" smtClean="0"/>
              <a:t>EORTC – led courses (e.g. Stats for Non Stats, patient course, …) </a:t>
            </a:r>
          </a:p>
          <a:p>
            <a:pPr lvl="1"/>
            <a:r>
              <a:rPr lang="en-US" sz="1800" dirty="0" smtClean="0"/>
              <a:t>Invited courses &amp; symposium (JCOG!,  LACOG, Baltic countries, ESO-ESMO, Continued medical education in Belgium-</a:t>
            </a:r>
          </a:p>
          <a:p>
            <a:pPr lvl="1"/>
            <a:r>
              <a:rPr lang="en-US" sz="1800" dirty="0" smtClean="0"/>
              <a:t>Invited talks at conferences</a:t>
            </a:r>
          </a:p>
          <a:p>
            <a:r>
              <a:rPr lang="en-US" sz="2000" b="1" dirty="0" smtClean="0"/>
              <a:t>Expert</a:t>
            </a:r>
            <a:r>
              <a:rPr lang="en-US" sz="2000" dirty="0" smtClean="0"/>
              <a:t> for other academic research organizations</a:t>
            </a:r>
          </a:p>
          <a:p>
            <a:pPr lvl="1"/>
            <a:r>
              <a:rPr lang="en-US" sz="1800" dirty="0" smtClean="0"/>
              <a:t>EMA  SAG</a:t>
            </a:r>
          </a:p>
          <a:p>
            <a:pPr lvl="1"/>
            <a:r>
              <a:rPr lang="en-US" sz="1800" dirty="0" smtClean="0"/>
              <a:t>CRUK, UNICANCER Protocol Reviews</a:t>
            </a:r>
          </a:p>
          <a:p>
            <a:pPr lvl="1"/>
            <a:r>
              <a:rPr lang="en-US" sz="1800" dirty="0" smtClean="0"/>
              <a:t>Individual trial DSMBs or chair of DSMB for partner </a:t>
            </a:r>
            <a:r>
              <a:rPr lang="en-US" sz="1800" dirty="0" err="1" smtClean="0"/>
              <a:t>organisations</a:t>
            </a:r>
            <a:endParaRPr lang="en-US" sz="1800" dirty="0"/>
          </a:p>
          <a:p>
            <a:r>
              <a:rPr lang="en-US" sz="2000" dirty="0" smtClean="0"/>
              <a:t>Some </a:t>
            </a:r>
            <a:r>
              <a:rPr lang="en-US" sz="2000" b="1" dirty="0" smtClean="0"/>
              <a:t>Statistical service </a:t>
            </a:r>
            <a:r>
              <a:rPr lang="en-US" sz="2000" dirty="0" smtClean="0"/>
              <a:t>(SAKK study, IDMC for a company …)</a:t>
            </a:r>
          </a:p>
          <a:p>
            <a:pPr marL="457200" lvl="1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284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4392272" y="3868864"/>
            <a:ext cx="2021632" cy="7842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Stats (2)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300"/>
            <a:ext cx="8538648" cy="100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EORTC statistics department </a:t>
            </a:r>
            <a:br>
              <a:rPr lang="en-US" dirty="0" smtClean="0"/>
            </a:br>
            <a:r>
              <a:rPr lang="en-US" sz="2700" b="1" dirty="0" smtClean="0">
                <a:solidFill>
                  <a:schemeClr val="tx1"/>
                </a:solidFill>
              </a:rPr>
              <a:t>13.7 FTE + 6 FTE Fellows + 1 Secretary</a:t>
            </a:r>
            <a:endParaRPr lang="en-US" sz="27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61-0415-4382-BF1D-F5A18A63DA2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47576" y="1484784"/>
            <a:ext cx="2304256" cy="64807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of </a:t>
            </a:r>
            <a:r>
              <a:rPr lang="en-US" dirty="0" err="1" smtClean="0"/>
              <a:t>Dept</a:t>
            </a:r>
            <a:r>
              <a:rPr lang="en-US" dirty="0" smtClean="0"/>
              <a:t> (0.9)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90712" y="2132856"/>
            <a:ext cx="2304256" cy="64807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Associate Head</a:t>
            </a:r>
          </a:p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43808" y="3422144"/>
            <a:ext cx="2021632" cy="784272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Senior Stats (2)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997717">
            <a:off x="3215043" y="4856668"/>
            <a:ext cx="1912434" cy="78427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 analyst (2)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-1500000">
            <a:off x="6281055" y="2452635"/>
            <a:ext cx="1764469" cy="7842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Secretary  (1)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21200968">
            <a:off x="5474709" y="4911580"/>
            <a:ext cx="2021632" cy="7842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Fellows (6)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 rot="21002011">
            <a:off x="5546422" y="4635015"/>
            <a:ext cx="1476456" cy="248120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4920640" y="2684640"/>
            <a:ext cx="900392" cy="248120"/>
          </a:xfrm>
          <a:prstGeom prst="upArrow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100958">
            <a:off x="3755248" y="4670301"/>
            <a:ext cx="1310845" cy="249538"/>
          </a:xfrm>
          <a:prstGeom prst="upArrow">
            <a:avLst>
              <a:gd name="adj1" fmla="val 50000"/>
              <a:gd name="adj2" fmla="val 27963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 rot="19811087">
            <a:off x="6077413" y="2201074"/>
            <a:ext cx="1485018" cy="28234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04440" y="3429000"/>
            <a:ext cx="2021632" cy="784272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Epidemiologist</a:t>
            </a:r>
            <a:r>
              <a:rPr lang="en-US" b="1" dirty="0" smtClean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50568" y="3004768"/>
            <a:ext cx="2021632" cy="78427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 Stats (4.8)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04929" y="1977069"/>
            <a:ext cx="1819573" cy="3468155"/>
            <a:chOff x="323527" y="1885474"/>
            <a:chExt cx="1819573" cy="3468155"/>
          </a:xfrm>
        </p:grpSpPr>
        <p:sp>
          <p:nvSpPr>
            <p:cNvPr id="29" name="Rounded Rectangle 28"/>
            <p:cNvSpPr/>
            <p:nvPr/>
          </p:nvSpPr>
          <p:spPr>
            <a:xfrm>
              <a:off x="323527" y="1885474"/>
              <a:ext cx="1790807" cy="371811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</a:rPr>
                <a:t>Management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23529" y="2833349"/>
              <a:ext cx="1790806" cy="507071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HQ processes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59531" y="3528960"/>
              <a:ext cx="1783569" cy="479681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Groups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61150" y="4116467"/>
              <a:ext cx="1427024" cy="50707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Trials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693515" y="4731364"/>
              <a:ext cx="1060779" cy="622265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Research projects</a:t>
              </a:r>
              <a:endPara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7" name="Cloud 26"/>
          <p:cNvSpPr/>
          <p:nvPr/>
        </p:nvSpPr>
        <p:spPr>
          <a:xfrm>
            <a:off x="6810352" y="1164498"/>
            <a:ext cx="1691896" cy="6120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IDMC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229600" cy="1000800"/>
          </a:xfrm>
        </p:spPr>
        <p:txBody>
          <a:bodyPr/>
          <a:lstStyle/>
          <a:p>
            <a:r>
              <a:rPr lang="en-US" b="1" dirty="0" smtClean="0"/>
              <a:t>Statistics department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61-0415-4382-BF1D-F5A18A63DA2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http://www.eortc.be/intra/pictureboard/pictures/Catherine_Fortpi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45424"/>
            <a:ext cx="115212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ortc.be/intra/pictureboard/pictures/Stefan_Suci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17432"/>
            <a:ext cx="1133200" cy="169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eortc.be/intra/pictureboard/pictures/Corneel_Coe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44" y="3756268"/>
            <a:ext cx="1176183" cy="176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eortc.be/intra/pictureboard/pictures/Thierry_Gorlia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47863"/>
            <a:ext cx="1152128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eortc.be/intra/pictureboard/pictures/Saskia_Litiere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04" y="915414"/>
            <a:ext cx="1044823" cy="14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66124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Catherine                       Stefan</a:t>
            </a:r>
          </a:p>
          <a:p>
            <a:r>
              <a:rPr lang="en-US" dirty="0" smtClean="0"/>
              <a:t>FORTPIED		      SUCIU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7984" y="566124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Corneel            Murielle                   Thierry</a:t>
            </a:r>
          </a:p>
          <a:p>
            <a:r>
              <a:rPr lang="en-US" dirty="0" smtClean="0"/>
              <a:t>COENS              MAUER                     GORLIA</a:t>
            </a:r>
          </a:p>
        </p:txBody>
      </p:sp>
      <p:sp>
        <p:nvSpPr>
          <p:cNvPr id="3" name="Rectangle 2"/>
          <p:cNvSpPr/>
          <p:nvPr/>
        </p:nvSpPr>
        <p:spPr>
          <a:xfrm>
            <a:off x="3946792" y="2492896"/>
            <a:ext cx="23829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Saskia LITIERE </a:t>
            </a:r>
            <a:br>
              <a:rPr lang="en-US" dirty="0" smtClean="0"/>
            </a:br>
            <a:r>
              <a:rPr lang="en-US" b="1" dirty="0" smtClean="0"/>
              <a:t>Associate Head </a:t>
            </a:r>
            <a:r>
              <a:rPr lang="en-US" b="1" dirty="0"/>
              <a:t>of </a:t>
            </a:r>
            <a:r>
              <a:rPr lang="en-US" b="1" dirty="0" err="1"/>
              <a:t>dept</a:t>
            </a:r>
            <a:endParaRPr lang="en-US" b="1" dirty="0"/>
          </a:p>
        </p:txBody>
      </p:sp>
      <p:pic>
        <p:nvPicPr>
          <p:cNvPr id="19" name="Picture 16" descr="http://www.eortc.be/intra/pictureboard/pictures/Murielle_Mauer.jp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96" y="3732311"/>
            <a:ext cx="1189947" cy="178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323528" y="3004264"/>
            <a:ext cx="8229600" cy="100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54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Lead Statisticians</a:t>
            </a:r>
            <a:endParaRPr lang="en-US" sz="3200" dirty="0"/>
          </a:p>
        </p:txBody>
      </p:sp>
      <p:pic>
        <p:nvPicPr>
          <p:cNvPr id="2050" name="Picture 2" descr="Laurence Collett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67" y="1049080"/>
            <a:ext cx="124213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37766" y="2420888"/>
            <a:ext cx="2720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Laurence COLLETTE (0.9FT)</a:t>
            </a:r>
            <a:br>
              <a:rPr lang="en-US" dirty="0" smtClean="0"/>
            </a:br>
            <a:r>
              <a:rPr lang="en-US" b="1" dirty="0" smtClean="0"/>
              <a:t>Head of </a:t>
            </a:r>
            <a:r>
              <a:rPr lang="en-US" b="1" dirty="0" err="1" smtClean="0"/>
              <a:t>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8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68080" cy="1000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Senior Statisticians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61-0415-4382-BF1D-F5A18A63DA2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36" name="Picture 12" descr="http://www.eortc.be/intra/pictureboard/pictures/Baktiar_Hasa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5"/>
            <a:ext cx="1032515" cy="154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eortc.be/intra/pictureboard/pictures/Lifang_Liu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798" y="1313096"/>
            <a:ext cx="1053784" cy="1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62413" y="2970092"/>
            <a:ext cx="105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Lifang </a:t>
            </a:r>
            <a:br>
              <a:rPr lang="en-US" dirty="0" smtClean="0"/>
            </a:br>
            <a:r>
              <a:rPr lang="en-US" dirty="0" smtClean="0"/>
              <a:t>LIU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278092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Baktiar                     Coralie</a:t>
            </a:r>
          </a:p>
          <a:p>
            <a:r>
              <a:rPr lang="en-US" dirty="0" smtClean="0"/>
              <a:t>HASAN                    PONCET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442484" y="332656"/>
            <a:ext cx="8229600" cy="100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54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Epidemiologist</a:t>
            </a:r>
            <a:endParaRPr lang="en-US" sz="3200" dirty="0"/>
          </a:p>
        </p:txBody>
      </p:sp>
      <p:pic>
        <p:nvPicPr>
          <p:cNvPr id="11" name="Picture 6" descr="http://www.eortc.be/intra/pictureboard/pictures/Michal_Kicinski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73" y="1230293"/>
            <a:ext cx="943786" cy="140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946037" y="273786"/>
            <a:ext cx="2568683" cy="100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54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Statisticians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2854677"/>
            <a:ext cx="191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Michal </a:t>
            </a:r>
            <a:br>
              <a:rPr lang="en-US" dirty="0" smtClean="0"/>
            </a:br>
            <a:r>
              <a:rPr lang="en-US" dirty="0" smtClean="0"/>
              <a:t>KICINSKY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67544" y="3470481"/>
            <a:ext cx="3348372" cy="887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54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Statistical  Analysts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64737" y="5705636"/>
            <a:ext cx="114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Lei</a:t>
            </a:r>
          </a:p>
          <a:p>
            <a:r>
              <a:rPr lang="en-US" dirty="0" smtClean="0"/>
              <a:t>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99" y="4207441"/>
            <a:ext cx="1022582" cy="1538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1454" y="1054179"/>
            <a:ext cx="1155505" cy="16549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15218" y="5705636"/>
            <a:ext cx="170069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Herve</a:t>
            </a:r>
            <a:endParaRPr lang="en-US" dirty="0" smtClean="0"/>
          </a:p>
          <a:p>
            <a:pPr algn="ctr"/>
            <a:r>
              <a:rPr lang="en-US" dirty="0" err="1" smtClean="0"/>
              <a:t>Azobou</a:t>
            </a:r>
            <a:r>
              <a:rPr lang="en-US" dirty="0" smtClean="0"/>
              <a:t> </a:t>
            </a:r>
            <a:r>
              <a:rPr lang="en-US" dirty="0" err="1" smtClean="0"/>
              <a:t>Anantia</a:t>
            </a:r>
            <a:r>
              <a:rPr lang="en-US" dirty="0" smtClean="0"/>
              <a:t> (from 24/06 )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07414" y="2905112"/>
            <a:ext cx="105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Anouk NEVEN</a:t>
            </a:r>
            <a:endParaRPr lang="en-US" dirty="0"/>
          </a:p>
        </p:txBody>
      </p:sp>
      <p:pic>
        <p:nvPicPr>
          <p:cNvPr id="31" name="Picture 12" descr="http://www.eortc.be/intra/pictureboard/pictures/Zeina_Tayah.jp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19" y="4124365"/>
            <a:ext cx="1103263" cy="165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444208" y="5769431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Zeina</a:t>
            </a:r>
          </a:p>
          <a:p>
            <a:pPr algn="ctr"/>
            <a:r>
              <a:rPr lang="en-US" dirty="0" smtClean="0"/>
              <a:t>TAYAH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660232" y="3478034"/>
            <a:ext cx="2808312" cy="887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54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Secretary</a:t>
            </a:r>
            <a:endParaRPr lang="en-US" sz="3200" dirty="0"/>
          </a:p>
        </p:txBody>
      </p:sp>
      <p:pic>
        <p:nvPicPr>
          <p:cNvPr id="23" name="Picture 2" descr="http://www.eortc.be/intra/pictureboard/pictures/Anouk_Neven.jp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35" y="1112972"/>
            <a:ext cx="1088665" cy="164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92" y="4175033"/>
            <a:ext cx="1176897" cy="14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4248472" cy="88707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Fellows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61-0415-4382-BF1D-F5A18A63DA2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http://www.eortc.be/intra/pictureboard/pictures/Samson_Assele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5" y="1556792"/>
            <a:ext cx="1048213" cy="15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2026" y="3353520"/>
            <a:ext cx="307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Samson               Els                        </a:t>
            </a:r>
          </a:p>
          <a:p>
            <a:r>
              <a:rPr lang="en-US" dirty="0" smtClean="0"/>
              <a:t>  ASSELE              GENBRUGGE            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00" y="1421105"/>
            <a:ext cx="1085340" cy="164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1611760"/>
            <a:ext cx="1088180" cy="149881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63024" y="3256440"/>
            <a:ext cx="89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Bart</a:t>
            </a:r>
          </a:p>
          <a:p>
            <a:r>
              <a:rPr lang="en-US" dirty="0" smtClean="0"/>
              <a:t>JACOBS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9592" y="4224259"/>
            <a:ext cx="258074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b="1" dirty="0" smtClean="0"/>
              <a:t>Fellow Epidemiologist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Blaise </a:t>
            </a:r>
            <a:r>
              <a:rPr lang="en-US" dirty="0" err="1" smtClean="0"/>
              <a:t>Mwungura</a:t>
            </a:r>
            <a:endParaRPr lang="en-US" dirty="0" smtClean="0"/>
          </a:p>
          <a:p>
            <a:pPr algn="ctr"/>
            <a:r>
              <a:rPr lang="en-US" b="1" dirty="0" smtClean="0"/>
              <a:t>(starting Sept)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968309" y="3288458"/>
            <a:ext cx="1207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/>
              <a:t>Aime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UWIMANA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891" y="1549740"/>
            <a:ext cx="1140997" cy="15505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948264" y="3256439"/>
            <a:ext cx="910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Nicolas </a:t>
            </a:r>
          </a:p>
          <a:p>
            <a:r>
              <a:rPr lang="en-US" dirty="0" smtClean="0"/>
              <a:t>SAUVE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76686" y="4461260"/>
            <a:ext cx="166211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Statistical fellows</a:t>
            </a:r>
          </a:p>
          <a:p>
            <a:pPr algn="ctr"/>
            <a:r>
              <a:rPr lang="en-US" dirty="0" smtClean="0"/>
              <a:t>(Open positions from June) 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12" y="1502939"/>
            <a:ext cx="1089158" cy="1626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613071"/>
            <a:ext cx="1227856" cy="12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81063" y="1412776"/>
            <a:ext cx="7856537" cy="4896544"/>
          </a:xfrm>
        </p:spPr>
        <p:txBody>
          <a:bodyPr/>
          <a:lstStyle/>
          <a:p>
            <a:pPr eaLnBrk="1" hangingPunct="1"/>
            <a:r>
              <a:rPr lang="en-US" dirty="0" smtClean="0"/>
              <a:t>Each senior statistician works with one or more of the </a:t>
            </a:r>
            <a:r>
              <a:rPr lang="en-US" dirty="0" smtClean="0">
                <a:solidFill>
                  <a:schemeClr val="tx2"/>
                </a:solidFill>
              </a:rPr>
              <a:t>Disease Oriented Groups / Task Forces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as part of the </a:t>
            </a:r>
            <a:r>
              <a:rPr lang="en-US" dirty="0" err="1" smtClean="0"/>
              <a:t>Headquarter’s</a:t>
            </a:r>
            <a:r>
              <a:rPr lang="en-US" dirty="0" smtClean="0"/>
              <a:t> Team for that Group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dirty="0" smtClean="0"/>
              <a:t>Most senior statisticians have specific additional </a:t>
            </a:r>
            <a:r>
              <a:rPr lang="en-US" dirty="0" smtClean="0">
                <a:solidFill>
                  <a:schemeClr val="tx2"/>
                </a:solidFill>
              </a:rPr>
              <a:t>responsibilities</a:t>
            </a:r>
            <a:endParaRPr lang="en-US" sz="2400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Statistics Department</a:t>
            </a:r>
          </a:p>
        </p:txBody>
      </p:sp>
    </p:spTree>
    <p:extLst>
      <p:ext uri="{BB962C8B-B14F-4D97-AF65-F5344CB8AC3E}">
        <p14:creationId xmlns:p14="http://schemas.microsoft.com/office/powerpoint/2010/main" val="5142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607455" cy="54292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chemeClr val="accent3"/>
                </a:solidFill>
              </a:rPr>
              <a:t>1 Head </a:t>
            </a:r>
            <a:r>
              <a:rPr lang="en-US" sz="2200" dirty="0" err="1" smtClean="0">
                <a:solidFill>
                  <a:schemeClr val="accent3"/>
                </a:solidFill>
              </a:rPr>
              <a:t>dpt</a:t>
            </a:r>
            <a:r>
              <a:rPr lang="en-US" sz="2200" dirty="0" smtClean="0">
                <a:solidFill>
                  <a:schemeClr val="accent3"/>
                </a:solidFill>
              </a:rPr>
              <a:t>:  </a:t>
            </a:r>
            <a:r>
              <a:rPr lang="en-US" sz="2000" dirty="0" smtClean="0"/>
              <a:t>Laurence </a:t>
            </a:r>
            <a:r>
              <a:rPr lang="en-US" sz="2000" dirty="0"/>
              <a:t>Collette </a:t>
            </a:r>
            <a:r>
              <a:rPr lang="en-US" sz="2000" dirty="0" smtClean="0"/>
              <a:t>(GU, IDMC POL004, POL009)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accent3"/>
                </a:solidFill>
              </a:rPr>
              <a:t>1 Associate Head: </a:t>
            </a:r>
            <a:r>
              <a:rPr lang="en-US" sz="2000" dirty="0" err="1"/>
              <a:t>Saskia</a:t>
            </a:r>
            <a:r>
              <a:rPr lang="en-US" sz="2000" dirty="0"/>
              <a:t> </a:t>
            </a:r>
            <a:r>
              <a:rPr lang="en-US" sz="2000" dirty="0" err="1"/>
              <a:t>Litiere</a:t>
            </a:r>
            <a:r>
              <a:rPr lang="en-US" sz="2000" dirty="0"/>
              <a:t> (Sarcoma, </a:t>
            </a:r>
            <a:r>
              <a:rPr lang="en-US" sz="2000" dirty="0" smtClean="0"/>
              <a:t>RECIST, </a:t>
            </a:r>
            <a:r>
              <a:rPr lang="en-US" sz="2000" dirty="0" err="1" smtClean="0"/>
              <a:t>Coord</a:t>
            </a:r>
            <a:r>
              <a:rPr lang="en-US" sz="2000" dirty="0" smtClean="0"/>
              <a:t> </a:t>
            </a:r>
            <a:r>
              <a:rPr lang="en-US" sz="2000" dirty="0" err="1" smtClean="0"/>
              <a:t>Pgm</a:t>
            </a:r>
            <a:r>
              <a:rPr lang="en-US" sz="2000" dirty="0" smtClean="0"/>
              <a:t>/</a:t>
            </a:r>
            <a:r>
              <a:rPr lang="en-US" sz="2000" dirty="0" err="1" smtClean="0"/>
              <a:t>softwares</a:t>
            </a:r>
            <a:r>
              <a:rPr lang="en-US" sz="2000" dirty="0" smtClean="0"/>
              <a:t>)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accent3"/>
                </a:solidFill>
              </a:rPr>
              <a:t>5 Lead Statisticians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Stefan Suciu (Mel, </a:t>
            </a:r>
            <a:r>
              <a:rPr lang="en-US" dirty="0" err="1" smtClean="0"/>
              <a:t>ChLeuk</a:t>
            </a:r>
            <a:r>
              <a:rPr lang="en-US" dirty="0" smtClean="0"/>
              <a:t>, </a:t>
            </a:r>
            <a:r>
              <a:rPr lang="en-US" dirty="0" err="1" smtClean="0"/>
              <a:t>Leuk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bg1"/>
                </a:solidFill>
              </a:rPr>
              <a:t>retiring in 3 years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Catherine Fortpied (HN, Lymph, blinding,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Quality Control, Training</a:t>
            </a:r>
            <a:r>
              <a:rPr lang="en-US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Corneel</a:t>
            </a:r>
            <a:r>
              <a:rPr lang="en-US" dirty="0"/>
              <a:t> </a:t>
            </a:r>
            <a:r>
              <a:rPr lang="en-US" dirty="0" err="1"/>
              <a:t>Coens</a:t>
            </a:r>
            <a:r>
              <a:rPr lang="en-US" dirty="0"/>
              <a:t> (</a:t>
            </a:r>
            <a:r>
              <a:rPr lang="en-US" dirty="0" err="1"/>
              <a:t>Gy</a:t>
            </a:r>
            <a:r>
              <a:rPr lang="en-US" dirty="0"/>
              <a:t>,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QoL</a:t>
            </a:r>
            <a:r>
              <a:rPr lang="en-US" dirty="0"/>
              <a:t>, random, </a:t>
            </a:r>
            <a:r>
              <a:rPr lang="en-US" dirty="0" err="1"/>
              <a:t>VistaTrials</a:t>
            </a:r>
            <a:r>
              <a:rPr lang="en-US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Thierry </a:t>
            </a:r>
            <a:r>
              <a:rPr lang="en-US" dirty="0" err="1"/>
              <a:t>Gorlia</a:t>
            </a:r>
            <a:r>
              <a:rPr lang="en-US" dirty="0"/>
              <a:t> (Brain, </a:t>
            </a:r>
            <a:r>
              <a:rPr lang="en-US" dirty="0">
                <a:solidFill>
                  <a:schemeClr val="tx2"/>
                </a:solidFill>
              </a:rPr>
              <a:t>TR, Data sharing </a:t>
            </a:r>
            <a:r>
              <a:rPr lang="en-US" dirty="0"/>
              <a:t>POL008</a:t>
            </a:r>
            <a:r>
              <a:rPr lang="en-US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Murielle </a:t>
            </a:r>
            <a:r>
              <a:rPr lang="en-US" dirty="0" err="1"/>
              <a:t>Mauer</a:t>
            </a:r>
            <a:r>
              <a:rPr lang="en-US" dirty="0"/>
              <a:t> (GI, random, blinding, protocol </a:t>
            </a:r>
            <a:r>
              <a:rPr lang="en-US" dirty="0" smtClean="0"/>
              <a:t>chapters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Methodology</a:t>
            </a:r>
            <a:r>
              <a:rPr lang="en-US" dirty="0" smtClean="0"/>
              <a:t>)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accent3"/>
                </a:solidFill>
              </a:rPr>
              <a:t>3 Senior Statisticians</a:t>
            </a:r>
          </a:p>
          <a:p>
            <a:pPr lvl="2">
              <a:lnSpc>
                <a:spcPct val="80000"/>
              </a:lnSpc>
            </a:pPr>
            <a:r>
              <a:rPr lang="en-US" dirty="0" err="1" smtClean="0"/>
              <a:t>Baktiar</a:t>
            </a:r>
            <a:r>
              <a:rPr lang="en-US" dirty="0" smtClean="0"/>
              <a:t> Hasan (Lung, CTCL, Endocrine, (VISTA trials), 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Coralie </a:t>
            </a:r>
            <a:r>
              <a:rPr lang="en-US" dirty="0" smtClean="0"/>
              <a:t>Poncet</a:t>
            </a:r>
            <a:r>
              <a:rPr lang="en-US" b="1" dirty="0" smtClean="0"/>
              <a:t> </a:t>
            </a:r>
            <a:r>
              <a:rPr lang="en-US" dirty="0" smtClean="0"/>
              <a:t>(Breast)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(leaving September 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chemeClr val="accent3"/>
                </a:solidFill>
              </a:rPr>
              <a:t>1 Statistician</a:t>
            </a:r>
          </a:p>
          <a:p>
            <a:pPr lvl="2">
              <a:lnSpc>
                <a:spcPct val="80000"/>
              </a:lnSpc>
            </a:pPr>
            <a:r>
              <a:rPr lang="en-US" sz="1700" dirty="0"/>
              <a:t>Michal </a:t>
            </a:r>
            <a:r>
              <a:rPr lang="en-US" sz="1700" dirty="0" err="1"/>
              <a:t>Kicinsky</a:t>
            </a:r>
            <a:r>
              <a:rPr lang="en-US" sz="1700" dirty="0"/>
              <a:t>* (as Stefan</a:t>
            </a:r>
            <a:r>
              <a:rPr lang="en-US" sz="17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700" dirty="0" smtClean="0"/>
              <a:t>Anouk Neven</a:t>
            </a: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chemeClr val="accent3"/>
                </a:solidFill>
              </a:rPr>
              <a:t>1 Epidemiologist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Lifang </a:t>
            </a:r>
            <a:r>
              <a:rPr lang="en-US" dirty="0" smtClean="0"/>
              <a:t>Liu </a:t>
            </a:r>
            <a:r>
              <a:rPr lang="en-US" dirty="0"/>
              <a:t>(outcome research, links with registries, EU projects)</a:t>
            </a:r>
            <a:r>
              <a:rPr lang="en-US" dirty="0" err="1">
                <a:solidFill>
                  <a:schemeClr val="bg1"/>
                </a:solidFill>
              </a:rPr>
              <a:t>eaving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)</a:t>
            </a:r>
          </a:p>
          <a:p>
            <a:r>
              <a:rPr lang="en-US" sz="2200" dirty="0" smtClean="0">
                <a:solidFill>
                  <a:schemeClr val="accent3"/>
                </a:solidFill>
              </a:rPr>
              <a:t>2 </a:t>
            </a:r>
            <a:r>
              <a:rPr lang="en-US" dirty="0" smtClean="0">
                <a:solidFill>
                  <a:schemeClr val="accent3"/>
                </a:solidFill>
              </a:rPr>
              <a:t>Statistical Analysts</a:t>
            </a:r>
            <a:endParaRPr lang="en-US" dirty="0">
              <a:solidFill>
                <a:schemeClr val="accent3"/>
              </a:solidFill>
            </a:endParaRPr>
          </a:p>
          <a:p>
            <a:pPr lvl="2"/>
            <a:r>
              <a:rPr lang="en-US" sz="1700" dirty="0" smtClean="0"/>
              <a:t>Herv</a:t>
            </a:r>
            <a:r>
              <a:rPr lang="en-US" sz="1700" dirty="0" smtClean="0"/>
              <a:t>é </a:t>
            </a:r>
            <a:r>
              <a:rPr lang="en-US" sz="1700" dirty="0" err="1" smtClean="0"/>
              <a:t>Azobou</a:t>
            </a:r>
            <a:r>
              <a:rPr lang="en-US" sz="1700" dirty="0" smtClean="0"/>
              <a:t>  + 1</a:t>
            </a:r>
          </a:p>
          <a:p>
            <a:pPr lvl="2"/>
            <a:r>
              <a:rPr lang="en-US" sz="1700" dirty="0" smtClean="0"/>
              <a:t>(SAS macros, Accrual, stat </a:t>
            </a:r>
            <a:r>
              <a:rPr lang="en-US" sz="1700" dirty="0" err="1" smtClean="0"/>
              <a:t>softwares</a:t>
            </a:r>
            <a:r>
              <a:rPr lang="en-US" sz="1700" dirty="0" smtClean="0"/>
              <a:t>)</a:t>
            </a:r>
            <a:endParaRPr lang="en-US" sz="1700" dirty="0"/>
          </a:p>
          <a:p>
            <a:pPr lvl="2"/>
            <a:r>
              <a:rPr lang="en-US" sz="1700" dirty="0" smtClean="0"/>
              <a:t>Lei Ding (Sponsored trials 1325, 1416)</a:t>
            </a:r>
            <a:r>
              <a:rPr lang="en-US" sz="1700" dirty="0" smtClean="0">
                <a:solidFill>
                  <a:schemeClr val="bg1"/>
                </a:solidFill>
              </a:rPr>
              <a:t>12/16</a:t>
            </a:r>
            <a:endParaRPr lang="en-US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 smtClean="0"/>
              <a:t>Distribution of Group and Roles in HQ/</a:t>
            </a:r>
            <a:r>
              <a:rPr lang="en-US" sz="2800" dirty="0" err="1" smtClean="0"/>
              <a:t>Dpt</a:t>
            </a:r>
            <a:endParaRPr lang="en-US" sz="2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reen">
  <a:themeElements>
    <a:clrScheme name="EORT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4A4"/>
      </a:accent1>
      <a:accent2>
        <a:srgbClr val="26CAD3"/>
      </a:accent2>
      <a:accent3>
        <a:srgbClr val="008066"/>
      </a:accent3>
      <a:accent4>
        <a:srgbClr val="FFEF00"/>
      </a:accent4>
      <a:accent5>
        <a:srgbClr val="F78E1E"/>
      </a:accent5>
      <a:accent6>
        <a:srgbClr val="E31B23"/>
      </a:accent6>
      <a:hlink>
        <a:srgbClr val="E64097"/>
      </a:hlink>
      <a:folHlink>
        <a:srgbClr val="731472"/>
      </a:folHlink>
    </a:clrScheme>
    <a:fontScheme name="EORTC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0052A4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Screen</Template>
  <TotalTime>515</TotalTime>
  <Words>1578</Words>
  <Application>Microsoft Office PowerPoint</Application>
  <PresentationFormat>On-screen Show (4:3)</PresentationFormat>
  <Paragraphs>314</Paragraphs>
  <Slides>29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Screen</vt:lpstr>
      <vt:lpstr>Statistics Department EORTC Headquarters</vt:lpstr>
      <vt:lpstr>EORTC Biostatistician’s role </vt:lpstr>
      <vt:lpstr>Additional roles and functions (35%)</vt:lpstr>
      <vt:lpstr>EORTC statistics department  13.7 FTE + 6 FTE Fellows + 1 Secretary</vt:lpstr>
      <vt:lpstr>Statistics department</vt:lpstr>
      <vt:lpstr>Senior Statisticians</vt:lpstr>
      <vt:lpstr>Statistical Fellows</vt:lpstr>
      <vt:lpstr>Statistics Department</vt:lpstr>
      <vt:lpstr>Distribution of Group and Roles in HQ/Dpt</vt:lpstr>
      <vt:lpstr>Statistics Department fellows</vt:lpstr>
      <vt:lpstr>Involvement in studies (1)</vt:lpstr>
      <vt:lpstr>Involvement in studies (2)</vt:lpstr>
      <vt:lpstr>EORTC SOPs relevant to statsitics</vt:lpstr>
      <vt:lpstr>EORTC SOPs relevant to statsitics</vt:lpstr>
      <vt:lpstr>EORTC Policies written/maintained by the department (associate head of statistics)</vt:lpstr>
      <vt:lpstr>Statistical Software</vt:lpstr>
      <vt:lpstr>Statistical Analysis Plans </vt:lpstr>
      <vt:lpstr>Statistical Analyses: Database Transfer</vt:lpstr>
      <vt:lpstr>Validation of SAS Programs </vt:lpstr>
      <vt:lpstr>Trial Analysis Reports </vt:lpstr>
      <vt:lpstr>Statisticians: Research and Education</vt:lpstr>
      <vt:lpstr>Statisticians: Research and Education</vt:lpstr>
      <vt:lpstr>Peer review of designs/protocols</vt:lpstr>
      <vt:lpstr>EORTC Independent Data Monitoring Committee (IDMC)</vt:lpstr>
      <vt:lpstr>IDMC Terms of Reference</vt:lpstr>
      <vt:lpstr>Policy for IDMC Review</vt:lpstr>
      <vt:lpstr>IDMC Meetings</vt:lpstr>
      <vt:lpstr>Back Up</vt:lpstr>
      <vt:lpstr>Statistical Analyses: Database Transfer</vt:lpstr>
    </vt:vector>
  </TitlesOfParts>
  <Company>EORTC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Department EORTC Headquarters</dc:title>
  <dc:creator>Laurence Collette</dc:creator>
  <cp:lastModifiedBy>Laurence Collette</cp:lastModifiedBy>
  <cp:revision>33</cp:revision>
  <dcterms:created xsi:type="dcterms:W3CDTF">2014-09-24T07:43:47Z</dcterms:created>
  <dcterms:modified xsi:type="dcterms:W3CDTF">2018-07-02T09:29:49Z</dcterms:modified>
</cp:coreProperties>
</file>