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7" r:id="rId1"/>
  </p:sldMasterIdLst>
  <p:notesMasterIdLst>
    <p:notesMasterId r:id="rId58"/>
  </p:notesMasterIdLst>
  <p:handoutMasterIdLst>
    <p:handoutMasterId r:id="rId59"/>
  </p:handoutMasterIdLst>
  <p:sldIdLst>
    <p:sldId id="256" r:id="rId2"/>
    <p:sldId id="303" r:id="rId3"/>
    <p:sldId id="261" r:id="rId4"/>
    <p:sldId id="263" r:id="rId5"/>
    <p:sldId id="265" r:id="rId6"/>
    <p:sldId id="266" r:id="rId7"/>
    <p:sldId id="268" r:id="rId8"/>
    <p:sldId id="273" r:id="rId9"/>
    <p:sldId id="274" r:id="rId10"/>
    <p:sldId id="304" r:id="rId11"/>
    <p:sldId id="276" r:id="rId12"/>
    <p:sldId id="288" r:id="rId13"/>
    <p:sldId id="289" r:id="rId14"/>
    <p:sldId id="305" r:id="rId15"/>
    <p:sldId id="290" r:id="rId16"/>
    <p:sldId id="292" r:id="rId17"/>
    <p:sldId id="293" r:id="rId18"/>
    <p:sldId id="297" r:id="rId19"/>
    <p:sldId id="298" r:id="rId20"/>
    <p:sldId id="306" r:id="rId21"/>
    <p:sldId id="300" r:id="rId22"/>
    <p:sldId id="307" r:id="rId23"/>
    <p:sldId id="308" r:id="rId24"/>
    <p:sldId id="309" r:id="rId25"/>
    <p:sldId id="310" r:id="rId26"/>
    <p:sldId id="332" r:id="rId27"/>
    <p:sldId id="311" r:id="rId28"/>
    <p:sldId id="333" r:id="rId29"/>
    <p:sldId id="312" r:id="rId30"/>
    <p:sldId id="313" r:id="rId31"/>
    <p:sldId id="316" r:id="rId32"/>
    <p:sldId id="315" r:id="rId33"/>
    <p:sldId id="328" r:id="rId34"/>
    <p:sldId id="320" r:id="rId35"/>
    <p:sldId id="321" r:id="rId36"/>
    <p:sldId id="322" r:id="rId37"/>
    <p:sldId id="325" r:id="rId38"/>
    <p:sldId id="329" r:id="rId39"/>
    <p:sldId id="330" r:id="rId40"/>
    <p:sldId id="326" r:id="rId41"/>
    <p:sldId id="334" r:id="rId42"/>
    <p:sldId id="314" r:id="rId43"/>
    <p:sldId id="323" r:id="rId44"/>
    <p:sldId id="324" r:id="rId45"/>
    <p:sldId id="287" r:id="rId46"/>
    <p:sldId id="327" r:id="rId47"/>
    <p:sldId id="277" r:id="rId48"/>
    <p:sldId id="278" r:id="rId49"/>
    <p:sldId id="279" r:id="rId50"/>
    <p:sldId id="280" r:id="rId51"/>
    <p:sldId id="281" r:id="rId52"/>
    <p:sldId id="282" r:id="rId53"/>
    <p:sldId id="283" r:id="rId54"/>
    <p:sldId id="284" r:id="rId55"/>
    <p:sldId id="285" r:id="rId56"/>
    <p:sldId id="286"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0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52A4"/>
    <a:srgbClr val="A39487"/>
    <a:srgbClr val="0054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39" autoAdjust="0"/>
  </p:normalViewPr>
  <p:slideViewPr>
    <p:cSldViewPr>
      <p:cViewPr varScale="1">
        <p:scale>
          <a:sx n="115" d="100"/>
          <a:sy n="115" d="100"/>
        </p:scale>
        <p:origin x="1476" y="108"/>
      </p:cViewPr>
      <p:guideLst>
        <p:guide orient="horz" pos="4201"/>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C9F0F2-B318-4FDA-B2D6-0CE5D8945FE9}" type="datetimeFigureOut">
              <a:rPr lang="en-US" smtClean="0"/>
              <a:t>08/05/2018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0961D1-E021-4AAF-8E01-01510CD39024}" type="slidenum">
              <a:rPr lang="en-US" smtClean="0"/>
              <a:t>‹#›</a:t>
            </a:fld>
            <a:endParaRPr lang="en-US"/>
          </a:p>
        </p:txBody>
      </p:sp>
    </p:spTree>
    <p:extLst>
      <p:ext uri="{BB962C8B-B14F-4D97-AF65-F5344CB8AC3E}">
        <p14:creationId xmlns:p14="http://schemas.microsoft.com/office/powerpoint/2010/main" val="60649570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04D053-9872-4D98-96BD-F2F8F73C76C5}" type="datetimeFigureOut">
              <a:rPr lang="en-US" smtClean="0"/>
              <a:t>08/05/2018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0E10D1-F0EC-429A-989D-9512CFB65549}" type="slidenum">
              <a:rPr lang="en-US" smtClean="0"/>
              <a:t>‹#›</a:t>
            </a:fld>
            <a:endParaRPr lang="en-US"/>
          </a:p>
        </p:txBody>
      </p:sp>
    </p:spTree>
    <p:extLst>
      <p:ext uri="{BB962C8B-B14F-4D97-AF65-F5344CB8AC3E}">
        <p14:creationId xmlns:p14="http://schemas.microsoft.com/office/powerpoint/2010/main" val="40627155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08AE7704-05FC-414B-9985-F6A114D500F3}" type="slidenum">
              <a:rPr lang="en-US" smtClean="0"/>
              <a:pPr/>
              <a:t>3</a:t>
            </a:fld>
            <a:endParaRPr lang="en-US"/>
          </a:p>
        </p:txBody>
      </p:sp>
    </p:spTree>
    <p:extLst>
      <p:ext uri="{BB962C8B-B14F-4D97-AF65-F5344CB8AC3E}">
        <p14:creationId xmlns:p14="http://schemas.microsoft.com/office/powerpoint/2010/main" val="148274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Summarize the slide info... </a:t>
            </a:r>
          </a:p>
        </p:txBody>
      </p:sp>
      <p:sp>
        <p:nvSpPr>
          <p:cNvPr id="4" name="Slide Number Placeholder 3"/>
          <p:cNvSpPr>
            <a:spLocks noGrp="1"/>
          </p:cNvSpPr>
          <p:nvPr>
            <p:ph type="sldNum" sz="quarter" idx="10"/>
          </p:nvPr>
        </p:nvSpPr>
        <p:spPr/>
        <p:txBody>
          <a:bodyPr/>
          <a:lstStyle/>
          <a:p>
            <a:fld id="{08AE7704-05FC-414B-9985-F6A114D500F3}" type="slidenum">
              <a:rPr lang="en-US" smtClean="0"/>
              <a:pPr/>
              <a:t>13</a:t>
            </a:fld>
            <a:endParaRPr lang="en-US"/>
          </a:p>
        </p:txBody>
      </p:sp>
    </p:spTree>
    <p:extLst>
      <p:ext uri="{BB962C8B-B14F-4D97-AF65-F5344CB8AC3E}">
        <p14:creationId xmlns:p14="http://schemas.microsoft.com/office/powerpoint/2010/main" val="3594694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base" latinLnBrk="0" hangingPunct="1">
              <a:lnSpc>
                <a:spcPct val="100000"/>
              </a:lnSpc>
              <a:spcBef>
                <a:spcPct val="30000"/>
              </a:spcBef>
              <a:spcAft>
                <a:spcPct val="0"/>
              </a:spcAft>
              <a:buClrTx/>
              <a:buSzTx/>
              <a:buFontTx/>
              <a:buNone/>
              <a:tabLst/>
              <a:defRPr/>
            </a:pPr>
            <a:r>
              <a:rPr lang="en-GB" sz="900" b="1" i="0" u="none" strike="noStrike" cap="none" baseline="0" dirty="0"/>
              <a:t>ANIMATIONS…</a:t>
            </a:r>
          </a:p>
          <a:p>
            <a:pPr eaLnBrk="1" hangingPunct="1"/>
            <a:endParaRPr lang="en-US" sz="900" dirty="0"/>
          </a:p>
          <a:p>
            <a:pPr eaLnBrk="1" hangingPunct="1"/>
            <a:r>
              <a:rPr lang="en-US" sz="900" dirty="0"/>
              <a:t>Amendment Manager is used to apply a new CRF version to existing subjects</a:t>
            </a:r>
          </a:p>
          <a:p>
            <a:pPr eaLnBrk="1" hangingPunct="1"/>
            <a:endParaRPr lang="en-US" sz="900" dirty="0"/>
          </a:p>
          <a:p>
            <a:pPr eaLnBrk="1" hangingPunct="1"/>
            <a:r>
              <a:rPr lang="en-US" sz="900" dirty="0"/>
              <a:t>In plain English, we’re talking about rolling out mid-study changes. Typically, these mid-study changes are required due to modifications to the study protocol, discovered errors in the existing CRF versions, or updated outputs requirements</a:t>
            </a:r>
          </a:p>
          <a:p>
            <a:pPr eaLnBrk="1" hangingPunct="1"/>
            <a:endParaRPr lang="en-US" sz="900" dirty="0"/>
          </a:p>
          <a:p>
            <a:pPr eaLnBrk="1" hangingPunct="1"/>
            <a:r>
              <a:rPr lang="en-US" sz="900" dirty="0"/>
              <a:t>Whenever there is a change required to </a:t>
            </a:r>
            <a:r>
              <a:rPr lang="en-US" sz="900" dirty="0" err="1"/>
              <a:t>eCRFs</a:t>
            </a:r>
            <a:r>
              <a:rPr lang="en-US" sz="900" dirty="0"/>
              <a:t>, a new CRF version is required</a:t>
            </a:r>
          </a:p>
          <a:p>
            <a:pPr eaLnBrk="1" hangingPunct="1"/>
            <a:endParaRPr lang="en-US" sz="900" dirty="0"/>
          </a:p>
          <a:p>
            <a:pPr eaLnBrk="1" hangingPunct="1"/>
            <a:r>
              <a:rPr lang="en-US" sz="900" dirty="0"/>
              <a:t>Amendment Manager is a tool that helps manage the roll-out of these changes once your study has gone Live</a:t>
            </a:r>
          </a:p>
          <a:p>
            <a:pPr eaLnBrk="1" hangingPunct="1"/>
            <a:endParaRPr lang="en-US" sz="900" dirty="0"/>
          </a:p>
          <a:p>
            <a:pPr eaLnBrk="1" hangingPunct="1"/>
            <a:r>
              <a:rPr lang="en-US" sz="900" dirty="0"/>
              <a:t>Think about how this works in the paper world:</a:t>
            </a:r>
          </a:p>
          <a:p>
            <a:pPr eaLnBrk="1" hangingPunct="1"/>
            <a:endParaRPr lang="en-US" sz="900" dirty="0"/>
          </a:p>
          <a:p>
            <a:pPr eaLnBrk="1" hangingPunct="1"/>
            <a:r>
              <a:rPr lang="en-US" sz="900" dirty="0"/>
              <a:t>If a site is already collecting data for a subject on a specific set of case report forms, you would need to develop the new case report forms and send them out to the site so they could transfer over the data and start using the updated version of forms</a:t>
            </a:r>
          </a:p>
          <a:p>
            <a:pPr eaLnBrk="1" hangingPunct="1"/>
            <a:endParaRPr lang="en-US" sz="900" dirty="0"/>
          </a:p>
          <a:p>
            <a:pPr eaLnBrk="1" hangingPunct="1"/>
            <a:r>
              <a:rPr lang="en-US" sz="900" dirty="0"/>
              <a:t>The same things need to occur in an electronic environment, and Amendment Manager helps you to do them</a:t>
            </a:r>
            <a:endParaRPr lang="en-US" sz="900" b="1" dirty="0"/>
          </a:p>
        </p:txBody>
      </p:sp>
      <p:sp>
        <p:nvSpPr>
          <p:cNvPr id="4" name="Slide Number Placeholder 3"/>
          <p:cNvSpPr>
            <a:spLocks noGrp="1"/>
          </p:cNvSpPr>
          <p:nvPr>
            <p:ph type="sldNum" sz="quarter" idx="10"/>
          </p:nvPr>
        </p:nvSpPr>
        <p:spPr/>
        <p:txBody>
          <a:bodyPr/>
          <a:lstStyle/>
          <a:p>
            <a:fld id="{08AE7704-05FC-414B-9985-F6A114D500F3}" type="slidenum">
              <a:rPr lang="en-US" smtClean="0"/>
              <a:pPr/>
              <a:t>15</a:t>
            </a:fld>
            <a:endParaRPr lang="en-US"/>
          </a:p>
        </p:txBody>
      </p:sp>
    </p:spTree>
    <p:extLst>
      <p:ext uri="{BB962C8B-B14F-4D97-AF65-F5344CB8AC3E}">
        <p14:creationId xmlns:p14="http://schemas.microsoft.com/office/powerpoint/2010/main" val="423653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AE7704-05FC-414B-9985-F6A114D500F3}" type="slidenum">
              <a:rPr lang="en-US" smtClean="0"/>
              <a:pPr/>
              <a:t>16</a:t>
            </a:fld>
            <a:endParaRPr lang="en-US"/>
          </a:p>
        </p:txBody>
      </p:sp>
    </p:spTree>
    <p:extLst>
      <p:ext uri="{BB962C8B-B14F-4D97-AF65-F5344CB8AC3E}">
        <p14:creationId xmlns:p14="http://schemas.microsoft.com/office/powerpoint/2010/main" val="10569040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0" fontAlgn="base" latinLnBrk="0" hangingPunct="0">
              <a:lnSpc>
                <a:spcPct val="100000"/>
              </a:lnSpc>
              <a:spcBef>
                <a:spcPct val="30000"/>
              </a:spcBef>
              <a:spcAft>
                <a:spcPct val="0"/>
              </a:spcAft>
              <a:buClrTx/>
              <a:buSzTx/>
              <a:buFontTx/>
              <a:buNone/>
              <a:tabLst/>
              <a:defRPr/>
            </a:pPr>
            <a:endParaRPr lang="en-GB" sz="900" dirty="0"/>
          </a:p>
        </p:txBody>
      </p:sp>
      <p:sp>
        <p:nvSpPr>
          <p:cNvPr id="4" name="Slide Number Placeholder 3"/>
          <p:cNvSpPr>
            <a:spLocks noGrp="1"/>
          </p:cNvSpPr>
          <p:nvPr>
            <p:ph type="sldNum" sz="quarter" idx="10"/>
          </p:nvPr>
        </p:nvSpPr>
        <p:spPr/>
        <p:txBody>
          <a:bodyPr/>
          <a:lstStyle/>
          <a:p>
            <a:fld id="{08AE7704-05FC-414B-9985-F6A114D500F3}" type="slidenum">
              <a:rPr lang="en-US" smtClean="0"/>
              <a:pPr/>
              <a:t>17</a:t>
            </a:fld>
            <a:endParaRPr lang="en-US"/>
          </a:p>
        </p:txBody>
      </p:sp>
    </p:spTree>
    <p:extLst>
      <p:ext uri="{BB962C8B-B14F-4D97-AF65-F5344CB8AC3E}">
        <p14:creationId xmlns:p14="http://schemas.microsoft.com/office/powerpoint/2010/main" val="31074314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50000"/>
              </a:spcBef>
              <a:buClr>
                <a:srgbClr val="99CA3B"/>
              </a:buClr>
            </a:pPr>
            <a:endParaRPr lang="en-US" dirty="0">
              <a:latin typeface="Arial" pitchFamily="34" charset="0"/>
            </a:endParaRPr>
          </a:p>
        </p:txBody>
      </p:sp>
      <p:sp>
        <p:nvSpPr>
          <p:cNvPr id="4" name="Slide Number Placeholder 3"/>
          <p:cNvSpPr>
            <a:spLocks noGrp="1"/>
          </p:cNvSpPr>
          <p:nvPr>
            <p:ph type="sldNum" sz="quarter" idx="10"/>
          </p:nvPr>
        </p:nvSpPr>
        <p:spPr/>
        <p:txBody>
          <a:bodyPr/>
          <a:lstStyle/>
          <a:p>
            <a:fld id="{08AE7704-05FC-414B-9985-F6A114D500F3}" type="slidenum">
              <a:rPr lang="en-US" smtClean="0"/>
              <a:pPr/>
              <a:t>18</a:t>
            </a:fld>
            <a:endParaRPr lang="en-US"/>
          </a:p>
        </p:txBody>
      </p:sp>
    </p:spTree>
    <p:extLst>
      <p:ext uri="{BB962C8B-B14F-4D97-AF65-F5344CB8AC3E}">
        <p14:creationId xmlns:p14="http://schemas.microsoft.com/office/powerpoint/2010/main" val="2844272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0" fontAlgn="base" latinLnBrk="0" hangingPunct="0">
              <a:lnSpc>
                <a:spcPct val="100000"/>
              </a:lnSpc>
              <a:spcBef>
                <a:spcPct val="30000"/>
              </a:spcBef>
              <a:spcAft>
                <a:spcPct val="0"/>
              </a:spcAft>
              <a:buClrTx/>
              <a:buSzTx/>
              <a:buFontTx/>
              <a:buNone/>
              <a:tabLst/>
              <a:defRPr/>
            </a:pPr>
            <a:endParaRPr lang="en-GB" sz="900" dirty="0"/>
          </a:p>
        </p:txBody>
      </p:sp>
      <p:sp>
        <p:nvSpPr>
          <p:cNvPr id="4" name="Slide Number Placeholder 3"/>
          <p:cNvSpPr>
            <a:spLocks noGrp="1"/>
          </p:cNvSpPr>
          <p:nvPr>
            <p:ph type="sldNum" sz="quarter" idx="10"/>
          </p:nvPr>
        </p:nvSpPr>
        <p:spPr/>
        <p:txBody>
          <a:bodyPr/>
          <a:lstStyle/>
          <a:p>
            <a:fld id="{08AE7704-05FC-414B-9985-F6A114D500F3}" type="slidenum">
              <a:rPr lang="en-US" smtClean="0"/>
              <a:pPr/>
              <a:t>19</a:t>
            </a:fld>
            <a:endParaRPr lang="en-US"/>
          </a:p>
        </p:txBody>
      </p:sp>
    </p:spTree>
    <p:extLst>
      <p:ext uri="{BB962C8B-B14F-4D97-AF65-F5344CB8AC3E}">
        <p14:creationId xmlns:p14="http://schemas.microsoft.com/office/powerpoint/2010/main" val="11446468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900" dirty="0"/>
              <a:t>Balance</a:t>
            </a:r>
          </a:p>
        </p:txBody>
      </p:sp>
      <p:sp>
        <p:nvSpPr>
          <p:cNvPr id="4" name="Slide Number Placeholder 3"/>
          <p:cNvSpPr>
            <a:spLocks noGrp="1"/>
          </p:cNvSpPr>
          <p:nvPr>
            <p:ph type="sldNum" sz="quarter" idx="10"/>
          </p:nvPr>
        </p:nvSpPr>
        <p:spPr/>
        <p:txBody>
          <a:bodyPr/>
          <a:lstStyle/>
          <a:p>
            <a:fld id="{08AE7704-05FC-414B-9985-F6A114D500F3}" type="slidenum">
              <a:rPr lang="en-US" smtClean="0"/>
              <a:pPr/>
              <a:t>21</a:t>
            </a:fld>
            <a:endParaRPr lang="en-US"/>
          </a:p>
        </p:txBody>
      </p:sp>
    </p:spTree>
    <p:extLst>
      <p:ext uri="{BB962C8B-B14F-4D97-AF65-F5344CB8AC3E}">
        <p14:creationId xmlns:p14="http://schemas.microsoft.com/office/powerpoint/2010/main" val="42701333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AE7704-05FC-414B-9985-F6A114D500F3}" type="slidenum">
              <a:rPr lang="en-US" smtClean="0"/>
              <a:pPr/>
              <a:t>34</a:t>
            </a:fld>
            <a:endParaRPr lang="en-US"/>
          </a:p>
        </p:txBody>
      </p:sp>
    </p:spTree>
    <p:extLst>
      <p:ext uri="{BB962C8B-B14F-4D97-AF65-F5344CB8AC3E}">
        <p14:creationId xmlns:p14="http://schemas.microsoft.com/office/powerpoint/2010/main" val="5102025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0" fontAlgn="base" latinLnBrk="0" hangingPunct="0">
              <a:lnSpc>
                <a:spcPct val="100000"/>
              </a:lnSpc>
              <a:spcBef>
                <a:spcPct val="30000"/>
              </a:spcBef>
              <a:spcAft>
                <a:spcPct val="0"/>
              </a:spcAft>
              <a:buClrTx/>
              <a:buSzTx/>
              <a:buFontTx/>
              <a:buNone/>
              <a:tabLst/>
              <a:defRPr/>
            </a:pPr>
            <a:endParaRPr lang="en-GB" sz="900" dirty="0"/>
          </a:p>
        </p:txBody>
      </p:sp>
      <p:sp>
        <p:nvSpPr>
          <p:cNvPr id="4" name="Slide Number Placeholder 3"/>
          <p:cNvSpPr>
            <a:spLocks noGrp="1"/>
          </p:cNvSpPr>
          <p:nvPr>
            <p:ph type="sldNum" sz="quarter" idx="10"/>
          </p:nvPr>
        </p:nvSpPr>
        <p:spPr/>
        <p:txBody>
          <a:bodyPr/>
          <a:lstStyle/>
          <a:p>
            <a:fld id="{08AE7704-05FC-414B-9985-F6A114D500F3}" type="slidenum">
              <a:rPr lang="en-US" smtClean="0"/>
              <a:pPr/>
              <a:t>35</a:t>
            </a:fld>
            <a:endParaRPr lang="en-US"/>
          </a:p>
        </p:txBody>
      </p:sp>
    </p:spTree>
    <p:extLst>
      <p:ext uri="{BB962C8B-B14F-4D97-AF65-F5344CB8AC3E}">
        <p14:creationId xmlns:p14="http://schemas.microsoft.com/office/powerpoint/2010/main" val="22610765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65200" rtl="0" eaLnBrk="1" fontAlgn="base" latinLnBrk="0" hangingPunct="1">
              <a:lnSpc>
                <a:spcPct val="100000"/>
              </a:lnSpc>
              <a:spcBef>
                <a:spcPct val="30000"/>
              </a:spcBef>
              <a:spcAft>
                <a:spcPct val="0"/>
              </a:spcAft>
              <a:buClrTx/>
              <a:buSzTx/>
              <a:buFontTx/>
              <a:buNone/>
              <a:tabLst/>
              <a:defRPr/>
            </a:pPr>
            <a:r>
              <a:rPr lang="en-GB" sz="900" b="1" i="0" u="none" strike="noStrike" cap="none" baseline="0" dirty="0"/>
              <a:t>ANIMATIONS…</a:t>
            </a:r>
          </a:p>
          <a:p>
            <a:pPr defTabSz="965200" eaLnBrk="1" hangingPunct="1"/>
            <a:endParaRPr lang="en-US" sz="900" b="1" dirty="0">
              <a:cs typeface="Times New Roman" charset="0"/>
            </a:endParaRPr>
          </a:p>
          <a:p>
            <a:pPr defTabSz="965200" eaLnBrk="1" hangingPunct="1"/>
            <a:r>
              <a:rPr lang="en-US" sz="900" b="1" dirty="0">
                <a:cs typeface="Times New Roman" charset="0"/>
              </a:rPr>
              <a:t>According to the Good Clinical Practice Guidance or GCP</a:t>
            </a:r>
          </a:p>
          <a:p>
            <a:pPr defTabSz="965200" eaLnBrk="1" hangingPunct="1"/>
            <a:endParaRPr lang="en-US" sz="900" b="1" dirty="0">
              <a:cs typeface="Times New Roman" charset="0"/>
            </a:endParaRPr>
          </a:p>
          <a:p>
            <a:pPr marL="169200" indent="-169200" defTabSz="965200" eaLnBrk="1" hangingPunct="1">
              <a:buFont typeface="Arial" charset="0"/>
              <a:buChar char="•"/>
            </a:pPr>
            <a:r>
              <a:rPr lang="en-US" sz="900" dirty="0">
                <a:cs typeface="Times New Roman" charset="0"/>
              </a:rPr>
              <a:t>It is the sponsor’s responsibility to ensure that trials are adequately monitored</a:t>
            </a:r>
          </a:p>
          <a:p>
            <a:pPr marL="169200" indent="-169200" defTabSz="965200" eaLnBrk="1" hangingPunct="1">
              <a:buFont typeface="Arial" charset="0"/>
              <a:buChar char="•"/>
            </a:pPr>
            <a:endParaRPr lang="en-US" sz="900" dirty="0">
              <a:cs typeface="Times New Roman" charset="0"/>
            </a:endParaRPr>
          </a:p>
          <a:p>
            <a:pPr marL="169200" indent="-169200" defTabSz="965200" eaLnBrk="1" hangingPunct="1">
              <a:buFont typeface="Arial" charset="0"/>
              <a:buChar char="•"/>
            </a:pPr>
            <a:r>
              <a:rPr lang="en-US" sz="900" dirty="0">
                <a:cs typeface="Times New Roman" charset="0"/>
              </a:rPr>
              <a:t>One of the many purposes of trial Monitoring is to verify that the reported trial data is accurate, complete and verifiable from source documents. (for example patient charts, X-Rays, tests, etc…</a:t>
            </a:r>
          </a:p>
          <a:p>
            <a:pPr marL="169200" indent="-169200" defTabSz="965200" eaLnBrk="1" hangingPunct="1">
              <a:buFont typeface="Arial" charset="0"/>
              <a:buChar char="•"/>
            </a:pPr>
            <a:endParaRPr lang="en-US" sz="900" dirty="0">
              <a:cs typeface="Times New Roman" charset="0"/>
            </a:endParaRPr>
          </a:p>
          <a:p>
            <a:pPr marL="169200" indent="-169200" defTabSz="965200" eaLnBrk="1" hangingPunct="1">
              <a:buFont typeface="Arial" pitchFamily="34" charset="0"/>
              <a:buChar char="•"/>
            </a:pPr>
            <a:r>
              <a:rPr lang="en-US" sz="900" dirty="0">
                <a:cs typeface="Times New Roman" charset="0"/>
              </a:rPr>
              <a:t>In terms of the Extend and nature of Monitoring the GCP guidelines state that the sponsor should determine the appropriate extend and nature of monitoring, based on specific considerations such as the objective, purpose, design, complexity, blinding, size and end-points of the trial</a:t>
            </a:r>
          </a:p>
          <a:p>
            <a:pPr defTabSz="965200" eaLnBrk="1" hangingPunct="1"/>
            <a:endParaRPr lang="en-US" sz="900" dirty="0">
              <a:cs typeface="Times New Roman" charset="0"/>
            </a:endParaRPr>
          </a:p>
          <a:p>
            <a:pPr defTabSz="965200" eaLnBrk="1" hangingPunct="1"/>
            <a:r>
              <a:rPr lang="en-US" sz="900" dirty="0">
                <a:cs typeface="Times New Roman" charset="0"/>
              </a:rPr>
              <a:t>We see here a very basic example of how source document verification is performed and any one involved in this process. So in this case the process begins with the subject during a visit, and the nurse/doctor recording the blood pressure on the patient chart… then we see here the site coordinator entering the data from its source to the EDC system, and lastly we see here the Monitor verifying that the data in the </a:t>
            </a:r>
            <a:r>
              <a:rPr lang="en-US" sz="900" dirty="0" err="1">
                <a:cs typeface="Times New Roman" charset="0"/>
              </a:rPr>
              <a:t>eCRF</a:t>
            </a:r>
            <a:r>
              <a:rPr lang="en-US" sz="900" dirty="0">
                <a:cs typeface="Times New Roman" charset="0"/>
              </a:rPr>
              <a:t> matches the source data</a:t>
            </a:r>
          </a:p>
          <a:p>
            <a:endParaRPr lang="en-US" sz="900" dirty="0"/>
          </a:p>
        </p:txBody>
      </p:sp>
      <p:sp>
        <p:nvSpPr>
          <p:cNvPr id="4" name="Slide Number Placeholder 3"/>
          <p:cNvSpPr>
            <a:spLocks noGrp="1"/>
          </p:cNvSpPr>
          <p:nvPr>
            <p:ph type="sldNum" sz="quarter" idx="10"/>
          </p:nvPr>
        </p:nvSpPr>
        <p:spPr/>
        <p:txBody>
          <a:bodyPr/>
          <a:lstStyle/>
          <a:p>
            <a:fld id="{08AE7704-05FC-414B-9985-F6A114D500F3}" type="slidenum">
              <a:rPr lang="en-US" smtClean="0"/>
              <a:pPr/>
              <a:t>47</a:t>
            </a:fld>
            <a:endParaRPr lang="en-US"/>
          </a:p>
        </p:txBody>
      </p:sp>
    </p:spTree>
    <p:extLst>
      <p:ext uri="{BB962C8B-B14F-4D97-AF65-F5344CB8AC3E}">
        <p14:creationId xmlns:p14="http://schemas.microsoft.com/office/powerpoint/2010/main" val="972858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lnSpc>
                <a:spcPct val="100000"/>
              </a:lnSpc>
              <a:spcBef>
                <a:spcPct val="0"/>
              </a:spcBef>
              <a:buFont typeface="Arial" pitchFamily="34" charset="0"/>
              <a:buNone/>
            </a:pPr>
            <a:r>
              <a:rPr lang="en-US" dirty="0">
                <a:latin typeface="Comic Sans MS"/>
                <a:ea typeface="ＭＳ Ｐゴシック"/>
                <a:cs typeface="Comic Sans MS"/>
              </a:rPr>
              <a:t>iMedidata is a Medidata hosted Clinical Management portal designed to provide an enhanced user experience for all Medidata Software offerings</a:t>
            </a:r>
          </a:p>
          <a:p>
            <a:pPr eaLnBrk="1" hangingPunct="1">
              <a:lnSpc>
                <a:spcPct val="100000"/>
              </a:lnSpc>
              <a:spcBef>
                <a:spcPct val="0"/>
              </a:spcBef>
              <a:buFontTx/>
              <a:buNone/>
            </a:pPr>
            <a:endParaRPr lang="en-US" dirty="0">
              <a:latin typeface="Comic Sans MS"/>
              <a:ea typeface="ＭＳ Ｐゴシック"/>
              <a:cs typeface="Comic Sans MS"/>
            </a:endParaRPr>
          </a:p>
          <a:p>
            <a:pPr eaLnBrk="1" hangingPunct="1">
              <a:lnSpc>
                <a:spcPct val="100000"/>
              </a:lnSpc>
              <a:spcBef>
                <a:spcPct val="0"/>
              </a:spcBef>
              <a:buFont typeface="Arial" pitchFamily="34" charset="0"/>
              <a:buNone/>
            </a:pPr>
            <a:r>
              <a:rPr lang="en-US" dirty="0">
                <a:latin typeface="Comic Sans MS"/>
                <a:ea typeface="ＭＳ Ｐゴシック"/>
                <a:cs typeface="Comic Sans MS"/>
              </a:rPr>
              <a:t>Offers single access point with username and password to:</a:t>
            </a:r>
          </a:p>
          <a:p>
            <a:pPr eaLnBrk="1" hangingPunct="1">
              <a:lnSpc>
                <a:spcPct val="100000"/>
              </a:lnSpc>
              <a:spcBef>
                <a:spcPct val="0"/>
              </a:spcBef>
              <a:buFont typeface="Arial" pitchFamily="34" charset="0"/>
              <a:buNone/>
            </a:pPr>
            <a:endParaRPr lang="en-US" dirty="0">
              <a:latin typeface="Comic Sans MS"/>
              <a:ea typeface="ＭＳ Ｐゴシック"/>
              <a:cs typeface="Comic Sans MS"/>
            </a:endParaRPr>
          </a:p>
          <a:p>
            <a:pPr lvl="1" algn="just" eaLnBrk="1" hangingPunct="1">
              <a:lnSpc>
                <a:spcPct val="100000"/>
              </a:lnSpc>
              <a:spcBef>
                <a:spcPct val="0"/>
              </a:spcBef>
              <a:buFont typeface="Arial" pitchFamily="34" charset="0"/>
              <a:buChar char="•"/>
            </a:pPr>
            <a:r>
              <a:rPr lang="en-US" sz="900" dirty="0">
                <a:solidFill>
                  <a:srgbClr val="595959"/>
                </a:solidFill>
                <a:latin typeface="Comic Sans MS"/>
                <a:ea typeface="ＭＳ Ｐゴシック"/>
                <a:cs typeface="Comic Sans MS"/>
              </a:rPr>
              <a:t>All RaveX studies</a:t>
            </a:r>
          </a:p>
          <a:p>
            <a:pPr lvl="1" algn="just" eaLnBrk="1" hangingPunct="1">
              <a:lnSpc>
                <a:spcPct val="100000"/>
              </a:lnSpc>
              <a:spcBef>
                <a:spcPct val="0"/>
              </a:spcBef>
              <a:buFont typeface="Arial" pitchFamily="34" charset="0"/>
              <a:buChar char="•"/>
            </a:pPr>
            <a:r>
              <a:rPr lang="en-US" sz="900" dirty="0">
                <a:solidFill>
                  <a:srgbClr val="595959"/>
                </a:solidFill>
                <a:latin typeface="Comic Sans MS"/>
                <a:ea typeface="ＭＳ Ｐゴシック"/>
                <a:cs typeface="Comic Sans MS"/>
              </a:rPr>
              <a:t>Other Medidata apps</a:t>
            </a:r>
          </a:p>
          <a:p>
            <a:pPr lvl="1" algn="just" eaLnBrk="1" hangingPunct="1">
              <a:lnSpc>
                <a:spcPct val="100000"/>
              </a:lnSpc>
              <a:spcBef>
                <a:spcPct val="0"/>
              </a:spcBef>
              <a:buFont typeface="Arial" pitchFamily="34" charset="0"/>
              <a:buChar char="•"/>
            </a:pPr>
            <a:r>
              <a:rPr lang="en-US" sz="900" dirty="0">
                <a:solidFill>
                  <a:srgbClr val="595959"/>
                </a:solidFill>
                <a:latin typeface="Comic Sans MS"/>
                <a:ea typeface="ＭＳ Ｐゴシック"/>
                <a:cs typeface="Comic Sans MS"/>
              </a:rPr>
              <a:t>Third party applications via iMedidata API</a:t>
            </a:r>
          </a:p>
          <a:p>
            <a:pPr marL="342900" lvl="1" indent="0" algn="just" eaLnBrk="1" hangingPunct="1">
              <a:lnSpc>
                <a:spcPct val="100000"/>
              </a:lnSpc>
              <a:spcBef>
                <a:spcPct val="0"/>
              </a:spcBef>
              <a:buNone/>
            </a:pPr>
            <a:endParaRPr lang="en-US" sz="900" dirty="0">
              <a:solidFill>
                <a:srgbClr val="595959"/>
              </a:solidFill>
              <a:latin typeface="Comic Sans MS"/>
              <a:ea typeface="ＭＳ Ｐゴシック"/>
              <a:cs typeface="Comic Sans MS"/>
            </a:endParaRPr>
          </a:p>
          <a:p>
            <a:pPr eaLnBrk="1" hangingPunct="1">
              <a:lnSpc>
                <a:spcPct val="100000"/>
              </a:lnSpc>
              <a:spcBef>
                <a:spcPct val="0"/>
              </a:spcBef>
              <a:buFont typeface="Arial" pitchFamily="34" charset="0"/>
              <a:buNone/>
            </a:pPr>
            <a:r>
              <a:rPr lang="en-US" dirty="0">
                <a:latin typeface="Comic Sans MS"/>
                <a:ea typeface="ＭＳ Ｐゴシック"/>
                <a:cs typeface="Comic Sans MS"/>
              </a:rPr>
              <a:t>It offers self-serve, decentralized, online user admin</a:t>
            </a:r>
          </a:p>
          <a:p>
            <a:pPr eaLnBrk="1" hangingPunct="1">
              <a:lnSpc>
                <a:spcPct val="100000"/>
              </a:lnSpc>
              <a:spcBef>
                <a:spcPct val="0"/>
              </a:spcBef>
              <a:buFont typeface="Arial" pitchFamily="34" charset="0"/>
              <a:buChar char="•"/>
            </a:pPr>
            <a:endParaRPr lang="en-US" dirty="0">
              <a:latin typeface="Comic Sans MS"/>
              <a:ea typeface="ＭＳ Ｐゴシック"/>
              <a:cs typeface="Comic Sans MS"/>
            </a:endParaRPr>
          </a:p>
          <a:p>
            <a:pPr eaLnBrk="1" hangingPunct="1">
              <a:lnSpc>
                <a:spcPct val="100000"/>
              </a:lnSpc>
              <a:spcBef>
                <a:spcPct val="0"/>
              </a:spcBef>
              <a:buFont typeface="Arial" pitchFamily="34" charset="0"/>
              <a:buNone/>
            </a:pPr>
            <a:r>
              <a:rPr lang="en-US" dirty="0">
                <a:latin typeface="Comic Sans MS"/>
                <a:ea typeface="ＭＳ Ｐゴシック"/>
                <a:cs typeface="Comic Sans MS"/>
              </a:rPr>
              <a:t>…and seamlessly integrates with Rave (5.6.3+), all</a:t>
            </a:r>
            <a:r>
              <a:rPr lang="en-US" baseline="0" dirty="0">
                <a:latin typeface="Comic Sans MS"/>
                <a:ea typeface="ＭＳ Ｐゴシック"/>
                <a:cs typeface="Comic Sans MS"/>
              </a:rPr>
              <a:t> RaveX versions</a:t>
            </a:r>
            <a:r>
              <a:rPr lang="en-US" dirty="0">
                <a:latin typeface="Comic Sans MS"/>
                <a:ea typeface="ＭＳ Ｐゴシック"/>
                <a:cs typeface="Comic Sans MS"/>
              </a:rPr>
              <a:t>, CTMS, Coder, Grants Manager, CRO Contractor and Balance</a:t>
            </a:r>
          </a:p>
          <a:p>
            <a:endParaRPr lang="en-US" dirty="0">
              <a:latin typeface="Comic Sans MS"/>
              <a:cs typeface="Comic Sans MS"/>
            </a:endParaRPr>
          </a:p>
          <a:p>
            <a:endParaRPr lang="en-US" dirty="0"/>
          </a:p>
          <a:p>
            <a:endParaRPr lang="en-US" dirty="0"/>
          </a:p>
        </p:txBody>
      </p:sp>
      <p:sp>
        <p:nvSpPr>
          <p:cNvPr id="4" name="Slide Number Placeholder 3"/>
          <p:cNvSpPr>
            <a:spLocks noGrp="1"/>
          </p:cNvSpPr>
          <p:nvPr>
            <p:ph type="sldNum" sz="quarter" idx="10"/>
          </p:nvPr>
        </p:nvSpPr>
        <p:spPr/>
        <p:txBody>
          <a:bodyPr/>
          <a:lstStyle/>
          <a:p>
            <a:fld id="{08AE7704-05FC-414B-9985-F6A114D500F3}" type="slidenum">
              <a:rPr lang="en-US" smtClean="0"/>
              <a:pPr/>
              <a:t>4</a:t>
            </a:fld>
            <a:endParaRPr lang="en-US"/>
          </a:p>
        </p:txBody>
      </p:sp>
    </p:spTree>
    <p:extLst>
      <p:ext uri="{BB962C8B-B14F-4D97-AF65-F5344CB8AC3E}">
        <p14:creationId xmlns:p14="http://schemas.microsoft.com/office/powerpoint/2010/main" val="26461772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08AE7704-05FC-414B-9985-F6A114D500F3}" type="slidenum">
              <a:rPr lang="en-US" smtClean="0"/>
              <a:pPr/>
              <a:t>48</a:t>
            </a:fld>
            <a:endParaRPr lang="en-US"/>
          </a:p>
        </p:txBody>
      </p:sp>
    </p:spTree>
    <p:extLst>
      <p:ext uri="{BB962C8B-B14F-4D97-AF65-F5344CB8AC3E}">
        <p14:creationId xmlns:p14="http://schemas.microsoft.com/office/powerpoint/2010/main" val="23612046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0" fontAlgn="base" latinLnBrk="0" hangingPunct="0">
              <a:lnSpc>
                <a:spcPct val="100000"/>
              </a:lnSpc>
              <a:spcBef>
                <a:spcPct val="30000"/>
              </a:spcBef>
              <a:spcAft>
                <a:spcPct val="0"/>
              </a:spcAft>
              <a:buClrTx/>
              <a:buSzTx/>
              <a:buFontTx/>
              <a:buNone/>
              <a:tabLst/>
              <a:defRPr/>
            </a:pPr>
            <a:r>
              <a:rPr lang="en-GB" sz="1200" b="1" i="0" u="none" strike="noStrike" cap="none" baseline="0" dirty="0"/>
              <a:t>ANIMATIONS…</a:t>
            </a:r>
          </a:p>
          <a:p>
            <a:endParaRPr lang="en-GB" dirty="0"/>
          </a:p>
          <a:p>
            <a:r>
              <a:rPr lang="en-GB" dirty="0"/>
              <a:t>Summarize the slide info... </a:t>
            </a:r>
          </a:p>
        </p:txBody>
      </p:sp>
      <p:sp>
        <p:nvSpPr>
          <p:cNvPr id="4" name="Slide Number Placeholder 3"/>
          <p:cNvSpPr>
            <a:spLocks noGrp="1"/>
          </p:cNvSpPr>
          <p:nvPr>
            <p:ph type="sldNum" sz="quarter" idx="10"/>
          </p:nvPr>
        </p:nvSpPr>
        <p:spPr/>
        <p:txBody>
          <a:bodyPr/>
          <a:lstStyle/>
          <a:p>
            <a:fld id="{08AE7704-05FC-414B-9985-F6A114D500F3}" type="slidenum">
              <a:rPr lang="en-US" smtClean="0"/>
              <a:pPr/>
              <a:t>49</a:t>
            </a:fld>
            <a:endParaRPr lang="en-US"/>
          </a:p>
        </p:txBody>
      </p:sp>
    </p:spTree>
    <p:extLst>
      <p:ext uri="{BB962C8B-B14F-4D97-AF65-F5344CB8AC3E}">
        <p14:creationId xmlns:p14="http://schemas.microsoft.com/office/powerpoint/2010/main" val="40902096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0" fontAlgn="base" latinLnBrk="0" hangingPunct="0">
              <a:lnSpc>
                <a:spcPct val="100000"/>
              </a:lnSpc>
              <a:spcBef>
                <a:spcPct val="30000"/>
              </a:spcBef>
              <a:spcAft>
                <a:spcPct val="0"/>
              </a:spcAft>
              <a:buClrTx/>
              <a:buSzTx/>
              <a:buFontTx/>
              <a:buNone/>
              <a:tabLst/>
              <a:defRPr/>
            </a:pPr>
            <a:r>
              <a:rPr lang="en-GB" sz="1200" b="1" i="0" u="none" strike="noStrike" cap="none" baseline="0" dirty="0"/>
              <a:t>ANIMATIONS…</a:t>
            </a:r>
          </a:p>
          <a:p>
            <a:endParaRPr lang="en-GB" dirty="0"/>
          </a:p>
          <a:p>
            <a:r>
              <a:rPr lang="en-GB" dirty="0"/>
              <a:t>Summarize the slide info... </a:t>
            </a:r>
          </a:p>
          <a:p>
            <a:endParaRPr lang="en-US" dirty="0"/>
          </a:p>
        </p:txBody>
      </p:sp>
      <p:sp>
        <p:nvSpPr>
          <p:cNvPr id="4" name="Slide Number Placeholder 3"/>
          <p:cNvSpPr>
            <a:spLocks noGrp="1"/>
          </p:cNvSpPr>
          <p:nvPr>
            <p:ph type="sldNum" sz="quarter" idx="10"/>
          </p:nvPr>
        </p:nvSpPr>
        <p:spPr/>
        <p:txBody>
          <a:bodyPr/>
          <a:lstStyle/>
          <a:p>
            <a:fld id="{08AE7704-05FC-414B-9985-F6A114D500F3}" type="slidenum">
              <a:rPr lang="en-US" smtClean="0"/>
              <a:pPr/>
              <a:t>50</a:t>
            </a:fld>
            <a:endParaRPr lang="en-US"/>
          </a:p>
        </p:txBody>
      </p:sp>
    </p:spTree>
    <p:extLst>
      <p:ext uri="{BB962C8B-B14F-4D97-AF65-F5344CB8AC3E}">
        <p14:creationId xmlns:p14="http://schemas.microsoft.com/office/powerpoint/2010/main" val="18709682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0" fontAlgn="base" latinLnBrk="0" hangingPunct="0">
              <a:lnSpc>
                <a:spcPct val="100000"/>
              </a:lnSpc>
              <a:spcBef>
                <a:spcPct val="30000"/>
              </a:spcBef>
              <a:spcAft>
                <a:spcPct val="0"/>
              </a:spcAft>
              <a:buClrTx/>
              <a:buSzTx/>
              <a:buFontTx/>
              <a:buNone/>
              <a:tabLst/>
              <a:defRPr/>
            </a:pPr>
            <a:r>
              <a:rPr lang="en-GB" sz="1200" b="1" i="0" u="none" strike="noStrike" cap="none" baseline="0" dirty="0"/>
              <a:t>ANIMATIONS…</a:t>
            </a:r>
          </a:p>
          <a:p>
            <a:endParaRPr lang="en-US" dirty="0">
              <a:cs typeface="Times New Roman" charset="0"/>
            </a:endParaRPr>
          </a:p>
          <a:p>
            <a:r>
              <a:rPr lang="en-US" dirty="0">
                <a:cs typeface="Times New Roman" charset="0"/>
              </a:rPr>
              <a:t>First of all, Requirements for SDV must be defined</a:t>
            </a:r>
          </a:p>
          <a:p>
            <a:endParaRPr lang="en-US" dirty="0">
              <a:cs typeface="Times New Roman" charset="0"/>
            </a:endParaRPr>
          </a:p>
          <a:p>
            <a:r>
              <a:rPr lang="en-GB" dirty="0"/>
              <a:t>Summarize the slide info (use the workflow)…</a:t>
            </a:r>
            <a:endParaRPr lang="en-US" dirty="0">
              <a:cs typeface="Times New Roman" charset="0"/>
            </a:endParaRPr>
          </a:p>
          <a:p>
            <a:endParaRPr lang="en-US" dirty="0">
              <a:cs typeface="Times New Roman" charset="0"/>
            </a:endParaRPr>
          </a:p>
          <a:p>
            <a:pPr eaLnBrk="1" hangingPunct="1"/>
            <a:endParaRPr lang="en-US" dirty="0">
              <a:cs typeface="Times New Roman" charset="0"/>
            </a:endParaRPr>
          </a:p>
        </p:txBody>
      </p:sp>
      <p:sp>
        <p:nvSpPr>
          <p:cNvPr id="4" name="Slide Number Placeholder 3"/>
          <p:cNvSpPr>
            <a:spLocks noGrp="1"/>
          </p:cNvSpPr>
          <p:nvPr>
            <p:ph type="sldNum" sz="quarter" idx="10"/>
          </p:nvPr>
        </p:nvSpPr>
        <p:spPr/>
        <p:txBody>
          <a:bodyPr/>
          <a:lstStyle/>
          <a:p>
            <a:fld id="{08AE7704-05FC-414B-9985-F6A114D500F3}" type="slidenum">
              <a:rPr lang="en-US" smtClean="0"/>
              <a:pPr/>
              <a:t>51</a:t>
            </a:fld>
            <a:endParaRPr lang="en-US"/>
          </a:p>
        </p:txBody>
      </p:sp>
    </p:spTree>
    <p:extLst>
      <p:ext uri="{BB962C8B-B14F-4D97-AF65-F5344CB8AC3E}">
        <p14:creationId xmlns:p14="http://schemas.microsoft.com/office/powerpoint/2010/main" val="27719954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0" fontAlgn="base" latinLnBrk="0" hangingPunct="0">
              <a:lnSpc>
                <a:spcPct val="100000"/>
              </a:lnSpc>
              <a:spcBef>
                <a:spcPct val="30000"/>
              </a:spcBef>
              <a:spcAft>
                <a:spcPct val="0"/>
              </a:spcAft>
              <a:buClrTx/>
              <a:buSzTx/>
              <a:buFontTx/>
              <a:buNone/>
              <a:tabLst/>
              <a:defRPr/>
            </a:pPr>
            <a:r>
              <a:rPr lang="en-GB" sz="900" b="1" i="0" u="none" strike="noStrike" cap="none" baseline="0" dirty="0"/>
              <a:t>ANIMATIONS…</a:t>
            </a:r>
          </a:p>
          <a:p>
            <a:endParaRPr lang="en-US" dirty="0">
              <a:cs typeface="Times New Roman" charset="0"/>
            </a:endParaRPr>
          </a:p>
          <a:p>
            <a:r>
              <a:rPr lang="en-US" dirty="0">
                <a:cs typeface="Times New Roman" charset="0"/>
              </a:rPr>
              <a:t>Targeted SDV will allow you to setup different plans depending on the business needs</a:t>
            </a:r>
          </a:p>
          <a:p>
            <a:endParaRPr lang="en-US" dirty="0">
              <a:cs typeface="Times New Roman" charset="0"/>
            </a:endParaRPr>
          </a:p>
          <a:p>
            <a:r>
              <a:rPr lang="en-US" dirty="0">
                <a:cs typeface="Times New Roman" charset="0"/>
              </a:rPr>
              <a:t>You can build SDV plans that apply to all subjects in a study, or SDV plans by site or site groups</a:t>
            </a:r>
          </a:p>
          <a:p>
            <a:endParaRPr lang="en-US" dirty="0">
              <a:cs typeface="Times New Roman" charset="0"/>
            </a:endParaRPr>
          </a:p>
          <a:p>
            <a:r>
              <a:rPr lang="en-US" dirty="0">
                <a:cs typeface="Times New Roman" charset="0"/>
              </a:rPr>
              <a:t>For example, you can see setup an SDV plan to only review safety variables for sites with proven high performance, while other sites with a lower performance can be setup for a higher SDV level, so for instance to verify the safety and primary variables only</a:t>
            </a:r>
          </a:p>
          <a:p>
            <a:endParaRPr lang="en-US" dirty="0">
              <a:cs typeface="Times New Roman" charset="0"/>
            </a:endParaRPr>
          </a:p>
          <a:p>
            <a:r>
              <a:rPr lang="en-US" dirty="0">
                <a:cs typeface="Times New Roman" charset="0"/>
              </a:rPr>
              <a:t>At the same time, new sites for which no historic performance is known or sites where, due to regulatory concerns partial SDV is not allowed, you can set it up at 100% SDV</a:t>
            </a:r>
          </a:p>
          <a:p>
            <a:endParaRPr lang="en-US" dirty="0">
              <a:cs typeface="Times New Roman" charset="0"/>
            </a:endParaRPr>
          </a:p>
          <a:p>
            <a:r>
              <a:rPr lang="en-US" dirty="0">
                <a:cs typeface="Times New Roman" charset="0"/>
              </a:rPr>
              <a:t>In addition, subjects within the same site can easily be set up to be distributed across the different plans according to different needs</a:t>
            </a:r>
          </a:p>
          <a:p>
            <a:endParaRPr lang="en-US" dirty="0">
              <a:cs typeface="Times New Roman" charset="0"/>
            </a:endParaRPr>
          </a:p>
          <a:p>
            <a:pPr marL="533400" lvl="1" indent="4763"/>
            <a:r>
              <a:rPr lang="en-US" sz="900" dirty="0">
                <a:solidFill>
                  <a:srgbClr val="595959"/>
                </a:solidFill>
                <a:latin typeface="Comic Sans MS"/>
                <a:cs typeface="Comic Sans MS"/>
              </a:rPr>
              <a:t>For example, the first 2 subjects can be setup to be 100% SDV, AND then only safety data for the rest of the subjects</a:t>
            </a:r>
          </a:p>
        </p:txBody>
      </p:sp>
      <p:sp>
        <p:nvSpPr>
          <p:cNvPr id="4" name="Slide Number Placeholder 3"/>
          <p:cNvSpPr>
            <a:spLocks noGrp="1"/>
          </p:cNvSpPr>
          <p:nvPr>
            <p:ph type="sldNum" sz="quarter" idx="10"/>
          </p:nvPr>
        </p:nvSpPr>
        <p:spPr/>
        <p:txBody>
          <a:bodyPr/>
          <a:lstStyle/>
          <a:p>
            <a:fld id="{08AE7704-05FC-414B-9985-F6A114D500F3}" type="slidenum">
              <a:rPr lang="en-US" smtClean="0"/>
              <a:pPr/>
              <a:t>52</a:t>
            </a:fld>
            <a:endParaRPr lang="en-US"/>
          </a:p>
        </p:txBody>
      </p:sp>
    </p:spTree>
    <p:extLst>
      <p:ext uri="{BB962C8B-B14F-4D97-AF65-F5344CB8AC3E}">
        <p14:creationId xmlns:p14="http://schemas.microsoft.com/office/powerpoint/2010/main" val="14541218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482600" rtl="0" eaLnBrk="1" fontAlgn="base" latinLnBrk="0" hangingPunct="1">
              <a:lnSpc>
                <a:spcPct val="100000"/>
              </a:lnSpc>
              <a:spcBef>
                <a:spcPct val="0"/>
              </a:spcBef>
              <a:spcAft>
                <a:spcPct val="0"/>
              </a:spcAft>
              <a:buClrTx/>
              <a:buSzTx/>
              <a:buFontTx/>
              <a:buNone/>
              <a:tabLst/>
              <a:defRPr/>
            </a:pPr>
            <a:r>
              <a:rPr lang="en-GB" sz="900" b="1" i="0" u="none" strike="noStrike" cap="none" baseline="0" dirty="0"/>
              <a:t>ANIMATIONS…</a:t>
            </a:r>
          </a:p>
          <a:p>
            <a:pPr defTabSz="482600" eaLnBrk="1" hangingPunct="1">
              <a:spcBef>
                <a:spcPct val="0"/>
              </a:spcBef>
            </a:pPr>
            <a:endParaRPr lang="en-US" sz="900" b="1" dirty="0">
              <a:cs typeface="Times New Roman" charset="0"/>
            </a:endParaRPr>
          </a:p>
          <a:p>
            <a:pPr defTabSz="482600" eaLnBrk="1" hangingPunct="1">
              <a:spcBef>
                <a:spcPct val="0"/>
              </a:spcBef>
            </a:pPr>
            <a:r>
              <a:rPr lang="en-US" sz="900" b="1" dirty="0">
                <a:cs typeface="Times New Roman" charset="0"/>
              </a:rPr>
              <a:t>Block Plans</a:t>
            </a:r>
          </a:p>
          <a:p>
            <a:pPr defTabSz="482600" eaLnBrk="1" hangingPunct="1">
              <a:spcBef>
                <a:spcPct val="0"/>
              </a:spcBef>
            </a:pPr>
            <a:endParaRPr lang="en-US" sz="900" b="1" dirty="0">
              <a:cs typeface="Times New Roman" charset="0"/>
            </a:endParaRPr>
          </a:p>
          <a:p>
            <a:pPr defTabSz="482600" eaLnBrk="1" hangingPunct="1">
              <a:spcBef>
                <a:spcPct val="0"/>
              </a:spcBef>
            </a:pPr>
            <a:r>
              <a:rPr lang="en-US" sz="900" dirty="0">
                <a:cs typeface="Times New Roman" charset="0"/>
              </a:rPr>
              <a:t>Define how Subjects are to distributed across Blocks</a:t>
            </a:r>
          </a:p>
          <a:p>
            <a:pPr defTabSz="482600" eaLnBrk="1" hangingPunct="1">
              <a:spcBef>
                <a:spcPct val="0"/>
              </a:spcBef>
            </a:pPr>
            <a:endParaRPr lang="en-US" sz="900" b="1" dirty="0">
              <a:cs typeface="Times New Roman" charset="0"/>
            </a:endParaRPr>
          </a:p>
          <a:p>
            <a:pPr defTabSz="482600" eaLnBrk="1" hangingPunct="1">
              <a:spcBef>
                <a:spcPct val="0"/>
              </a:spcBef>
            </a:pPr>
            <a:r>
              <a:rPr lang="en-US" sz="900" b="1" dirty="0">
                <a:cs typeface="Times New Roman" charset="0"/>
              </a:rPr>
              <a:t>Blocks</a:t>
            </a:r>
          </a:p>
          <a:p>
            <a:pPr defTabSz="482600" eaLnBrk="1" hangingPunct="1">
              <a:spcBef>
                <a:spcPct val="0"/>
              </a:spcBef>
            </a:pPr>
            <a:endParaRPr lang="en-US" sz="900" b="1" dirty="0">
              <a:cs typeface="Times New Roman" charset="0"/>
            </a:endParaRPr>
          </a:p>
          <a:p>
            <a:pPr defTabSz="482600" eaLnBrk="1" hangingPunct="1">
              <a:spcBef>
                <a:spcPct val="0"/>
              </a:spcBef>
            </a:pPr>
            <a:r>
              <a:rPr lang="en-US" sz="900" dirty="0">
                <a:cs typeface="Times New Roman" charset="0"/>
              </a:rPr>
              <a:t>Define how Subjects assigned to that Bock are to be distributed across Tiers</a:t>
            </a:r>
          </a:p>
          <a:p>
            <a:pPr defTabSz="482600" eaLnBrk="1" hangingPunct="1">
              <a:spcBef>
                <a:spcPct val="0"/>
              </a:spcBef>
            </a:pPr>
            <a:endParaRPr lang="en-US" sz="900" b="1" dirty="0">
              <a:cs typeface="Times New Roman" charset="0"/>
            </a:endParaRPr>
          </a:p>
          <a:p>
            <a:pPr defTabSz="482600" eaLnBrk="1" hangingPunct="1">
              <a:spcBef>
                <a:spcPct val="0"/>
              </a:spcBef>
            </a:pPr>
            <a:r>
              <a:rPr lang="en-US" sz="900" b="1" dirty="0">
                <a:cs typeface="Times New Roman" charset="0"/>
              </a:rPr>
              <a:t>Tiers</a:t>
            </a:r>
          </a:p>
          <a:p>
            <a:pPr defTabSz="482600" eaLnBrk="1" hangingPunct="1">
              <a:spcBef>
                <a:spcPct val="0"/>
              </a:spcBef>
            </a:pPr>
            <a:endParaRPr lang="en-US" sz="900" b="1" dirty="0">
              <a:cs typeface="Times New Roman" charset="0"/>
            </a:endParaRPr>
          </a:p>
          <a:p>
            <a:pPr defTabSz="482600" eaLnBrk="1" hangingPunct="1">
              <a:spcBef>
                <a:spcPct val="0"/>
              </a:spcBef>
            </a:pPr>
            <a:r>
              <a:rPr lang="en-US" sz="900" dirty="0">
                <a:cs typeface="Times New Roman" charset="0"/>
              </a:rPr>
              <a:t>A Tier is defined as a collection of forms. Each Tier is named and can have any arbitrary collection of forms and fields from all to none and those EDC forms will be identified as belonging to that ‘Tier’</a:t>
            </a:r>
          </a:p>
        </p:txBody>
      </p:sp>
      <p:sp>
        <p:nvSpPr>
          <p:cNvPr id="4" name="Slide Number Placeholder 3"/>
          <p:cNvSpPr>
            <a:spLocks noGrp="1"/>
          </p:cNvSpPr>
          <p:nvPr>
            <p:ph type="sldNum" sz="quarter" idx="10"/>
          </p:nvPr>
        </p:nvSpPr>
        <p:spPr/>
        <p:txBody>
          <a:bodyPr/>
          <a:lstStyle/>
          <a:p>
            <a:fld id="{08AE7704-05FC-414B-9985-F6A114D500F3}" type="slidenum">
              <a:rPr lang="en-US" smtClean="0"/>
              <a:pPr/>
              <a:t>53</a:t>
            </a:fld>
            <a:endParaRPr lang="en-US"/>
          </a:p>
        </p:txBody>
      </p:sp>
    </p:spTree>
    <p:extLst>
      <p:ext uri="{BB962C8B-B14F-4D97-AF65-F5344CB8AC3E}">
        <p14:creationId xmlns:p14="http://schemas.microsoft.com/office/powerpoint/2010/main" val="36836300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0" fontAlgn="base" latinLnBrk="0" hangingPunct="0">
              <a:lnSpc>
                <a:spcPct val="100000"/>
              </a:lnSpc>
              <a:spcBef>
                <a:spcPct val="30000"/>
              </a:spcBef>
              <a:spcAft>
                <a:spcPct val="0"/>
              </a:spcAft>
              <a:buClrTx/>
              <a:buSzTx/>
              <a:buFontTx/>
              <a:buNone/>
              <a:tabLst/>
              <a:defRPr/>
            </a:pPr>
            <a:r>
              <a:rPr lang="en-GB" sz="900" b="1" i="0" u="none" strike="noStrike" cap="none" baseline="0" dirty="0"/>
              <a:t>ANIMATIONS…</a:t>
            </a:r>
          </a:p>
          <a:p>
            <a:endParaRPr lang="en-US" sz="900" b="1" dirty="0">
              <a:cs typeface="Times New Roman" charset="0"/>
            </a:endParaRPr>
          </a:p>
          <a:p>
            <a:r>
              <a:rPr lang="en-US" sz="900" b="1" dirty="0">
                <a:cs typeface="Times New Roman" charset="0"/>
              </a:rPr>
              <a:t>Block Plan</a:t>
            </a:r>
          </a:p>
          <a:p>
            <a:endParaRPr lang="en-US" sz="900" b="1" dirty="0">
              <a:cs typeface="Times New Roman" charset="0"/>
            </a:endParaRPr>
          </a:p>
          <a:p>
            <a:r>
              <a:rPr lang="en-US" sz="900" dirty="0">
                <a:cs typeface="Times New Roman" charset="0"/>
              </a:rPr>
              <a:t>The Block Plan Describes how subjects are distributed across defined Tiers</a:t>
            </a:r>
          </a:p>
          <a:p>
            <a:endParaRPr lang="en-US" sz="900" dirty="0">
              <a:cs typeface="Times New Roman" charset="0"/>
            </a:endParaRPr>
          </a:p>
          <a:p>
            <a:r>
              <a:rPr lang="en-US" sz="900" dirty="0">
                <a:cs typeface="Times New Roman" charset="0"/>
              </a:rPr>
              <a:t>Block Plans can be created for the Study Group, Site Group and Site</a:t>
            </a:r>
          </a:p>
          <a:p>
            <a:endParaRPr lang="en-US" sz="900" dirty="0">
              <a:latin typeface="Times New Roman" charset="0"/>
              <a:cs typeface="Times New Roman" charset="0"/>
            </a:endParaRPr>
          </a:p>
          <a:p>
            <a:endParaRPr lang="en-US" sz="900" dirty="0">
              <a:latin typeface="Times New Roman" charset="0"/>
              <a:cs typeface="Times New Roman" charset="0"/>
            </a:endParaRPr>
          </a:p>
        </p:txBody>
      </p:sp>
      <p:sp>
        <p:nvSpPr>
          <p:cNvPr id="4" name="Slide Number Placeholder 3"/>
          <p:cNvSpPr>
            <a:spLocks noGrp="1"/>
          </p:cNvSpPr>
          <p:nvPr>
            <p:ph type="sldNum" sz="quarter" idx="10"/>
          </p:nvPr>
        </p:nvSpPr>
        <p:spPr/>
        <p:txBody>
          <a:bodyPr/>
          <a:lstStyle/>
          <a:p>
            <a:fld id="{08AE7704-05FC-414B-9985-F6A114D500F3}" type="slidenum">
              <a:rPr lang="en-US" smtClean="0"/>
              <a:pPr/>
              <a:t>54</a:t>
            </a:fld>
            <a:endParaRPr lang="en-US"/>
          </a:p>
        </p:txBody>
      </p:sp>
    </p:spTree>
    <p:extLst>
      <p:ext uri="{BB962C8B-B14F-4D97-AF65-F5344CB8AC3E}">
        <p14:creationId xmlns:p14="http://schemas.microsoft.com/office/powerpoint/2010/main" val="17057966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just" defTabSz="914400" rtl="0" eaLnBrk="0" fontAlgn="base" latinLnBrk="0" hangingPunct="0">
              <a:lnSpc>
                <a:spcPct val="100000"/>
              </a:lnSpc>
              <a:spcBef>
                <a:spcPct val="30000"/>
              </a:spcBef>
              <a:spcAft>
                <a:spcPct val="0"/>
              </a:spcAft>
              <a:buClrTx/>
              <a:buSzTx/>
              <a:buFontTx/>
              <a:buNone/>
              <a:tabLst/>
              <a:defRPr/>
            </a:pPr>
            <a:r>
              <a:rPr lang="en-GB" sz="900" b="0" i="0" u="none" strike="noStrike" cap="none" baseline="0" dirty="0"/>
              <a:t>There</a:t>
            </a:r>
            <a:r>
              <a:rPr lang="en-GB" sz="900" b="0" i="0" u="none" strike="noStrike" cap="none" dirty="0"/>
              <a:t> is a Targeted SDV Global Configuration Report, where we </a:t>
            </a:r>
            <a:r>
              <a:rPr lang="en-GB" sz="900" b="0" i="0" u="none" strike="noStrike" cap="none" dirty="0" err="1"/>
              <a:t>canexclude</a:t>
            </a:r>
            <a:r>
              <a:rPr lang="en-GB" sz="900" b="0" i="0" u="none" strike="noStrike" cap="none" dirty="0"/>
              <a:t> Subjects of a certain status</a:t>
            </a:r>
          </a:p>
          <a:p>
            <a:pPr marL="0" marR="0" indent="0" algn="just" defTabSz="914400" rtl="0" eaLnBrk="0" fontAlgn="base" latinLnBrk="0" hangingPunct="0">
              <a:lnSpc>
                <a:spcPct val="100000"/>
              </a:lnSpc>
              <a:spcBef>
                <a:spcPct val="30000"/>
              </a:spcBef>
              <a:spcAft>
                <a:spcPct val="0"/>
              </a:spcAft>
              <a:buClrTx/>
              <a:buSzTx/>
              <a:buFontTx/>
              <a:buNone/>
              <a:tabLst/>
              <a:defRPr/>
            </a:pPr>
            <a:endParaRPr lang="en-GB" sz="900" baseline="0" dirty="0"/>
          </a:p>
          <a:p>
            <a:pPr>
              <a:defRPr/>
            </a:pPr>
            <a:r>
              <a:rPr lang="x-none" sz="900"/>
              <a:t>This is </a:t>
            </a:r>
            <a:r>
              <a:rPr lang="en-GB" sz="900" dirty="0"/>
              <a:t>also </a:t>
            </a:r>
            <a:r>
              <a:rPr lang="x-none" sz="900"/>
              <a:t>a separate report</a:t>
            </a:r>
            <a:r>
              <a:rPr lang="en-GB" sz="900" dirty="0"/>
              <a:t> called Targeted SDV Configuration Report, which is a downloadable spreadsheet version for QC or sign off</a:t>
            </a:r>
          </a:p>
          <a:p>
            <a:pPr marL="0" marR="0" indent="0" algn="just" defTabSz="914400" rtl="0" eaLnBrk="0" fontAlgn="base" latinLnBrk="0" hangingPunct="0">
              <a:lnSpc>
                <a:spcPct val="100000"/>
              </a:lnSpc>
              <a:spcBef>
                <a:spcPct val="30000"/>
              </a:spcBef>
              <a:spcAft>
                <a:spcPct val="0"/>
              </a:spcAft>
              <a:buClrTx/>
              <a:buSzTx/>
              <a:buFontTx/>
              <a:buNone/>
              <a:tabLst/>
              <a:defRPr/>
            </a:pPr>
            <a:endParaRPr lang="x-none" sz="900" b="0" i="0" u="none" strike="noStrike" cap="none" baseline="0"/>
          </a:p>
          <a:p>
            <a:endParaRPr lang="en-GB" sz="900" dirty="0"/>
          </a:p>
        </p:txBody>
      </p:sp>
      <p:sp>
        <p:nvSpPr>
          <p:cNvPr id="4" name="Slide Number Placeholder 3"/>
          <p:cNvSpPr>
            <a:spLocks noGrp="1"/>
          </p:cNvSpPr>
          <p:nvPr>
            <p:ph type="sldNum" sz="quarter" idx="10"/>
          </p:nvPr>
        </p:nvSpPr>
        <p:spPr/>
        <p:txBody>
          <a:bodyPr/>
          <a:lstStyle/>
          <a:p>
            <a:fld id="{08AE7704-05FC-414B-9985-F6A114D500F3}" type="slidenum">
              <a:rPr lang="en-US" smtClean="0"/>
              <a:pPr/>
              <a:t>55</a:t>
            </a:fld>
            <a:endParaRPr lang="en-US"/>
          </a:p>
        </p:txBody>
      </p:sp>
    </p:spTree>
    <p:extLst>
      <p:ext uri="{BB962C8B-B14F-4D97-AF65-F5344CB8AC3E}">
        <p14:creationId xmlns:p14="http://schemas.microsoft.com/office/powerpoint/2010/main" val="4210349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GB" sz="900" dirty="0"/>
              <a:t>Another </a:t>
            </a:r>
            <a:r>
              <a:rPr lang="x-none" sz="900"/>
              <a:t>report</a:t>
            </a:r>
            <a:r>
              <a:rPr lang="en-GB" sz="900" dirty="0"/>
              <a:t> called Targeted SDV Management Report is where we can manually Override the TSDV plan for individual Subjects</a:t>
            </a:r>
          </a:p>
          <a:p>
            <a:pPr eaLnBrk="1" hangingPunct="1"/>
            <a:endParaRPr lang="en-US" sz="900" dirty="0">
              <a:cs typeface="Times New Roman" charset="0"/>
            </a:endParaRPr>
          </a:p>
        </p:txBody>
      </p:sp>
      <p:sp>
        <p:nvSpPr>
          <p:cNvPr id="4" name="Slide Number Placeholder 3"/>
          <p:cNvSpPr>
            <a:spLocks noGrp="1"/>
          </p:cNvSpPr>
          <p:nvPr>
            <p:ph type="sldNum" sz="quarter" idx="10"/>
          </p:nvPr>
        </p:nvSpPr>
        <p:spPr/>
        <p:txBody>
          <a:bodyPr/>
          <a:lstStyle/>
          <a:p>
            <a:fld id="{08AE7704-05FC-414B-9985-F6A114D500F3}" type="slidenum">
              <a:rPr lang="en-US" smtClean="0"/>
              <a:pPr/>
              <a:t>56</a:t>
            </a:fld>
            <a:endParaRPr lang="en-US"/>
          </a:p>
        </p:txBody>
      </p:sp>
    </p:spTree>
    <p:extLst>
      <p:ext uri="{BB962C8B-B14F-4D97-AF65-F5344CB8AC3E}">
        <p14:creationId xmlns:p14="http://schemas.microsoft.com/office/powerpoint/2010/main" val="2816797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200" b="1" i="0" u="none" strike="noStrike" cap="none" baseline="0"/>
              <a:t>ANIMATIONS…</a:t>
            </a:r>
          </a:p>
          <a:p>
            <a:pPr eaLnBrk="1" fontAlgn="auto" hangingPunct="1">
              <a:spcBef>
                <a:spcPts val="0"/>
              </a:spcBef>
              <a:spcAft>
                <a:spcPts val="0"/>
              </a:spcAft>
              <a:defRPr/>
            </a:pPr>
            <a:endParaRPr lang="en-US" b="0" i="0" u="none" strike="noStrike" cap="none" baseline="0"/>
          </a:p>
          <a:p>
            <a:pPr eaLnBrk="1" fontAlgn="auto" hangingPunct="1">
              <a:spcBef>
                <a:spcPts val="0"/>
              </a:spcBef>
              <a:spcAft>
                <a:spcPts val="0"/>
              </a:spcAft>
              <a:defRPr/>
            </a:pPr>
            <a:r>
              <a:rPr lang="x-none" b="0" i="0" u="none" strike="noStrike" cap="none" baseline="0"/>
              <a:t>Sample </a:t>
            </a:r>
            <a:r>
              <a:rPr lang="en-GB"/>
              <a:t>Lo</a:t>
            </a:r>
            <a:r>
              <a:rPr lang="x-none" b="0" i="0" u="none" strike="noStrike" cap="none" baseline="0"/>
              <a:t>g</a:t>
            </a:r>
            <a:r>
              <a:rPr lang="en-GB" b="0" i="0" u="none" strike="noStrike" cap="none" baseline="0"/>
              <a:t>-</a:t>
            </a:r>
            <a:r>
              <a:rPr lang="x-none" b="0" i="0" u="none" strike="noStrike" cap="none" baseline="0"/>
              <a:t>in page – </a:t>
            </a:r>
            <a:r>
              <a:rPr lang="en-GB"/>
              <a:t>summarize the slide info... </a:t>
            </a:r>
          </a:p>
          <a:p>
            <a:endParaRPr lang="en-US" dirty="0"/>
          </a:p>
        </p:txBody>
      </p:sp>
      <p:sp>
        <p:nvSpPr>
          <p:cNvPr id="4" name="Slide Number Placeholder 3"/>
          <p:cNvSpPr>
            <a:spLocks noGrp="1"/>
          </p:cNvSpPr>
          <p:nvPr>
            <p:ph type="sldNum" sz="quarter" idx="10"/>
          </p:nvPr>
        </p:nvSpPr>
        <p:spPr/>
        <p:txBody>
          <a:bodyPr/>
          <a:lstStyle/>
          <a:p>
            <a:fld id="{08AE7704-05FC-414B-9985-F6A114D500F3}" type="slidenum">
              <a:rPr lang="en-US" smtClean="0"/>
              <a:pPr/>
              <a:t>5</a:t>
            </a:fld>
            <a:endParaRPr lang="en-US"/>
          </a:p>
        </p:txBody>
      </p:sp>
    </p:spTree>
    <p:extLst>
      <p:ext uri="{BB962C8B-B14F-4D97-AF65-F5344CB8AC3E}">
        <p14:creationId xmlns:p14="http://schemas.microsoft.com/office/powerpoint/2010/main" val="1220066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0" fontAlgn="base" latinLnBrk="0" hangingPunct="0">
              <a:lnSpc>
                <a:spcPct val="100000"/>
              </a:lnSpc>
              <a:spcBef>
                <a:spcPct val="30000"/>
              </a:spcBef>
              <a:spcAft>
                <a:spcPct val="0"/>
              </a:spcAft>
              <a:buClrTx/>
              <a:buSzTx/>
              <a:buFontTx/>
              <a:buNone/>
              <a:tabLst/>
              <a:defRPr/>
            </a:pPr>
            <a:r>
              <a:rPr lang="en-GB" sz="1200" b="1" i="0" u="none" strike="noStrike" cap="none" baseline="0" dirty="0"/>
              <a:t>ANIMATIONS…</a:t>
            </a:r>
          </a:p>
          <a:p>
            <a:endParaRPr lang="en-US" dirty="0"/>
          </a:p>
          <a:p>
            <a:r>
              <a:rPr lang="x-none"/>
              <a:t>Sample </a:t>
            </a:r>
            <a:r>
              <a:rPr lang="en-GB" dirty="0" err="1"/>
              <a:t>Homep</a:t>
            </a:r>
            <a:r>
              <a:rPr lang="x-none"/>
              <a:t>age – </a:t>
            </a:r>
            <a:r>
              <a:rPr lang="en-GB" dirty="0"/>
              <a:t>summarize the slide info...</a:t>
            </a:r>
          </a:p>
          <a:p>
            <a:endParaRPr lang="en-GB" dirty="0"/>
          </a:p>
          <a:p>
            <a:r>
              <a:rPr lang="en-GB" b="1" i="1" dirty="0"/>
              <a:t>TRAINER NOTE: </a:t>
            </a:r>
            <a:r>
              <a:rPr lang="en-GB" dirty="0"/>
              <a:t>Ensure you have set up a new user to demo the invitation process </a:t>
            </a:r>
          </a:p>
          <a:p>
            <a:endParaRPr lang="en-US" dirty="0"/>
          </a:p>
        </p:txBody>
      </p:sp>
      <p:sp>
        <p:nvSpPr>
          <p:cNvPr id="4" name="Slide Number Placeholder 3"/>
          <p:cNvSpPr>
            <a:spLocks noGrp="1"/>
          </p:cNvSpPr>
          <p:nvPr>
            <p:ph type="sldNum" sz="quarter" idx="10"/>
          </p:nvPr>
        </p:nvSpPr>
        <p:spPr/>
        <p:txBody>
          <a:bodyPr/>
          <a:lstStyle/>
          <a:p>
            <a:fld id="{08AE7704-05FC-414B-9985-F6A114D500F3}" type="slidenum">
              <a:rPr lang="en-US" smtClean="0"/>
              <a:pPr/>
              <a:t>6</a:t>
            </a:fld>
            <a:endParaRPr lang="en-US"/>
          </a:p>
        </p:txBody>
      </p:sp>
    </p:spTree>
    <p:extLst>
      <p:ext uri="{BB962C8B-B14F-4D97-AF65-F5344CB8AC3E}">
        <p14:creationId xmlns:p14="http://schemas.microsoft.com/office/powerpoint/2010/main" val="240565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effectLst/>
                <a:latin typeface="+mn-lt"/>
                <a:ea typeface="+mn-ea"/>
                <a:cs typeface="+mn-cs"/>
              </a:rPr>
              <a:t>Cloud Administration allows admins to manage basic components: Client Divisions, Studies, Environments, Sites, Users, and Roles.</a:t>
            </a:r>
          </a:p>
        </p:txBody>
      </p:sp>
      <p:sp>
        <p:nvSpPr>
          <p:cNvPr id="4" name="Slide Number Placeholder 3"/>
          <p:cNvSpPr>
            <a:spLocks noGrp="1"/>
          </p:cNvSpPr>
          <p:nvPr>
            <p:ph type="sldNum" sz="quarter" idx="10"/>
          </p:nvPr>
        </p:nvSpPr>
        <p:spPr/>
        <p:txBody>
          <a:bodyPr/>
          <a:lstStyle/>
          <a:p>
            <a:fld id="{08AE7704-05FC-414B-9985-F6A114D500F3}" type="slidenum">
              <a:rPr lang="en-US" smtClean="0"/>
              <a:pPr/>
              <a:t>7</a:t>
            </a:fld>
            <a:endParaRPr lang="en-US"/>
          </a:p>
        </p:txBody>
      </p:sp>
    </p:spTree>
    <p:extLst>
      <p:ext uri="{BB962C8B-B14F-4D97-AF65-F5344CB8AC3E}">
        <p14:creationId xmlns:p14="http://schemas.microsoft.com/office/powerpoint/2010/main" val="3461650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0" fontAlgn="base" latinLnBrk="0" hangingPunct="0">
              <a:lnSpc>
                <a:spcPct val="100000"/>
              </a:lnSpc>
              <a:spcBef>
                <a:spcPct val="30000"/>
              </a:spcBef>
              <a:spcAft>
                <a:spcPct val="0"/>
              </a:spcAft>
              <a:buClrTx/>
              <a:buSzTx/>
              <a:buFontTx/>
              <a:buNone/>
              <a:tabLst/>
              <a:defRPr/>
            </a:pPr>
            <a:r>
              <a:rPr lang="en-GB" sz="900" b="1" i="0" u="none" strike="noStrike" cap="none" baseline="0" dirty="0"/>
              <a:t>ANIMATIONS…</a:t>
            </a:r>
          </a:p>
          <a:p>
            <a:pPr marL="0" marR="0" indent="0" algn="just" defTabSz="914400" rtl="0" eaLnBrk="0" fontAlgn="base" latinLnBrk="0" hangingPunct="0">
              <a:lnSpc>
                <a:spcPct val="100000"/>
              </a:lnSpc>
              <a:spcBef>
                <a:spcPct val="30000"/>
              </a:spcBef>
              <a:spcAft>
                <a:spcPct val="0"/>
              </a:spcAft>
              <a:buClrTx/>
              <a:buSzTx/>
              <a:buFontTx/>
              <a:buNone/>
              <a:tabLst/>
              <a:defRPr/>
            </a:pPr>
            <a:endParaRPr lang="en-US" b="0" i="0" u="none" strike="noStrike" cap="none" baseline="0" dirty="0"/>
          </a:p>
          <a:p>
            <a:pPr marL="0" marR="0" indent="0" algn="just" defTabSz="914400" rtl="0" eaLnBrk="0" fontAlgn="base" latinLnBrk="0" hangingPunct="0">
              <a:lnSpc>
                <a:spcPct val="100000"/>
              </a:lnSpc>
              <a:spcBef>
                <a:spcPct val="30000"/>
              </a:spcBef>
              <a:spcAft>
                <a:spcPct val="0"/>
              </a:spcAft>
              <a:buClrTx/>
              <a:buSzTx/>
              <a:buFontTx/>
              <a:buNone/>
              <a:tabLst/>
              <a:defRPr/>
            </a:pPr>
            <a:r>
              <a:rPr lang="x-none" b="0" i="0" u="none" strike="noStrike" cap="none" baseline="0"/>
              <a:t>Roles, responsibilities, and permissions can be controlled across studies or even by site for complete customization and highest efficiency</a:t>
            </a:r>
            <a:endParaRPr lang="en-GB" b="0" i="0" u="none" strike="noStrike" cap="none" baseline="0" dirty="0"/>
          </a:p>
          <a:p>
            <a:pPr marL="0" marR="0" indent="0" algn="just" defTabSz="914400" rtl="0" eaLnBrk="0" fontAlgn="base" latinLnBrk="0" hangingPunct="0">
              <a:lnSpc>
                <a:spcPct val="100000"/>
              </a:lnSpc>
              <a:spcBef>
                <a:spcPct val="30000"/>
              </a:spcBef>
              <a:spcAft>
                <a:spcPct val="0"/>
              </a:spcAft>
              <a:buClrTx/>
              <a:buSzTx/>
              <a:buFontTx/>
              <a:buNone/>
              <a:tabLst/>
              <a:defRPr/>
            </a:pPr>
            <a:endParaRPr lang="en-GB" dirty="0"/>
          </a:p>
          <a:p>
            <a:pPr>
              <a:defRPr/>
            </a:pPr>
            <a:r>
              <a:rPr lang="en-GB" dirty="0"/>
              <a:t>Navigation can be used in two ways, by:</a:t>
            </a:r>
          </a:p>
          <a:p>
            <a:pPr>
              <a:defRPr/>
            </a:pPr>
            <a:endParaRPr lang="en-GB" dirty="0"/>
          </a:p>
          <a:p>
            <a:pPr lvl="1">
              <a:defRPr/>
            </a:pPr>
            <a:r>
              <a:rPr lang="en-GB" sz="900" dirty="0">
                <a:solidFill>
                  <a:srgbClr val="595959"/>
                </a:solidFill>
                <a:latin typeface="Comic Sans MS"/>
                <a:cs typeface="Comic Sans MS"/>
              </a:rPr>
              <a:t>A listing of all Subjects</a:t>
            </a:r>
          </a:p>
          <a:p>
            <a:pPr lvl="1">
              <a:defRPr/>
            </a:pPr>
            <a:r>
              <a:rPr lang="en-GB" sz="900" dirty="0">
                <a:solidFill>
                  <a:srgbClr val="595959"/>
                </a:solidFill>
                <a:latin typeface="Comic Sans MS"/>
                <a:cs typeface="Comic Sans MS"/>
              </a:rPr>
              <a:t>A listing of all </a:t>
            </a:r>
            <a:r>
              <a:rPr lang="x-none" sz="900">
                <a:solidFill>
                  <a:srgbClr val="595959"/>
                </a:solidFill>
                <a:latin typeface="Comic Sans MS"/>
                <a:cs typeface="Comic Sans MS"/>
              </a:rPr>
              <a:t>Task</a:t>
            </a:r>
            <a:r>
              <a:rPr lang="en-GB" sz="900" dirty="0">
                <a:solidFill>
                  <a:srgbClr val="595959"/>
                </a:solidFill>
                <a:latin typeface="Comic Sans MS"/>
                <a:cs typeface="Comic Sans MS"/>
              </a:rPr>
              <a:t>s that the subject has</a:t>
            </a:r>
          </a:p>
          <a:p>
            <a:pPr lvl="1">
              <a:defRPr/>
            </a:pPr>
            <a:endParaRPr lang="en-GB" sz="900" b="0" i="0" u="none" strike="noStrike" cap="none" baseline="0" dirty="0">
              <a:solidFill>
                <a:srgbClr val="595959"/>
              </a:solidFill>
              <a:latin typeface="Comic Sans MS"/>
              <a:cs typeface="Comic Sans MS"/>
            </a:endParaRPr>
          </a:p>
          <a:p>
            <a:pPr>
              <a:defRPr/>
            </a:pPr>
            <a:r>
              <a:rPr lang="en-GB" dirty="0">
                <a:latin typeface="Comic Sans MS"/>
                <a:cs typeface="Comic Sans MS"/>
              </a:rPr>
              <a:t>Explain Tasks and the Task summary</a:t>
            </a:r>
            <a:endParaRPr lang="x-none" b="0" i="0" u="none" strike="noStrike" cap="none" baseline="0">
              <a:solidFill>
                <a:srgbClr val="595959"/>
              </a:solidFill>
              <a:latin typeface="Comic Sans MS"/>
              <a:cs typeface="Comic Sans MS"/>
            </a:endParaRPr>
          </a:p>
          <a:p>
            <a:endParaRPr lang="en-US" dirty="0"/>
          </a:p>
        </p:txBody>
      </p:sp>
      <p:sp>
        <p:nvSpPr>
          <p:cNvPr id="4" name="Slide Number Placeholder 3"/>
          <p:cNvSpPr>
            <a:spLocks noGrp="1"/>
          </p:cNvSpPr>
          <p:nvPr>
            <p:ph type="sldNum" sz="quarter" idx="10"/>
          </p:nvPr>
        </p:nvSpPr>
        <p:spPr/>
        <p:txBody>
          <a:bodyPr/>
          <a:lstStyle/>
          <a:p>
            <a:fld id="{08AE7704-05FC-414B-9985-F6A114D500F3}" type="slidenum">
              <a:rPr lang="en-US" smtClean="0"/>
              <a:pPr/>
              <a:t>8</a:t>
            </a:fld>
            <a:endParaRPr lang="en-US"/>
          </a:p>
        </p:txBody>
      </p:sp>
    </p:spTree>
    <p:extLst>
      <p:ext uri="{BB962C8B-B14F-4D97-AF65-F5344CB8AC3E}">
        <p14:creationId xmlns:p14="http://schemas.microsoft.com/office/powerpoint/2010/main" val="1180026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0" fontAlgn="base" latinLnBrk="0" hangingPunct="0">
              <a:lnSpc>
                <a:spcPct val="100000"/>
              </a:lnSpc>
              <a:spcBef>
                <a:spcPct val="30000"/>
              </a:spcBef>
              <a:spcAft>
                <a:spcPct val="0"/>
              </a:spcAft>
              <a:buClrTx/>
              <a:buSzTx/>
              <a:buFontTx/>
              <a:buNone/>
              <a:tabLst/>
              <a:defRPr/>
            </a:pPr>
            <a:r>
              <a:rPr lang="en-GB" sz="900" b="1" i="0" u="none" strike="noStrike" cap="none" baseline="0" dirty="0"/>
              <a:t>ANIMATIONS…</a:t>
            </a:r>
          </a:p>
          <a:p>
            <a:pPr marL="0" marR="0" indent="0" algn="just" defTabSz="914400" rtl="0" eaLnBrk="0" fontAlgn="base" latinLnBrk="0" hangingPunct="0">
              <a:lnSpc>
                <a:spcPct val="100000"/>
              </a:lnSpc>
              <a:spcBef>
                <a:spcPct val="30000"/>
              </a:spcBef>
              <a:spcAft>
                <a:spcPct val="0"/>
              </a:spcAft>
              <a:buClrTx/>
              <a:buSzTx/>
              <a:buFontTx/>
              <a:buNone/>
              <a:tabLst/>
              <a:defRPr/>
            </a:pPr>
            <a:endParaRPr lang="en-US" sz="900" b="0" i="0" u="none" strike="noStrike" cap="none" baseline="0" dirty="0"/>
          </a:p>
          <a:p>
            <a:pPr marL="0" marR="0" indent="0" algn="just" defTabSz="914400" rtl="0" eaLnBrk="0" fontAlgn="base" latinLnBrk="0" hangingPunct="0">
              <a:lnSpc>
                <a:spcPct val="100000"/>
              </a:lnSpc>
              <a:spcBef>
                <a:spcPct val="30000"/>
              </a:spcBef>
              <a:spcAft>
                <a:spcPct val="0"/>
              </a:spcAft>
              <a:buClrTx/>
              <a:buSzTx/>
              <a:buFontTx/>
              <a:buNone/>
              <a:tabLst/>
              <a:defRPr/>
            </a:pPr>
            <a:r>
              <a:rPr lang="en-US" sz="900" b="0" i="0" u="none" strike="noStrike" cap="none" baseline="0" dirty="0"/>
              <a:t>Task</a:t>
            </a:r>
            <a:r>
              <a:rPr lang="x-none" sz="900" b="0" i="0" u="none" strike="noStrike" cap="none" baseline="0" dirty="0"/>
              <a:t> management can be useful for </a:t>
            </a:r>
            <a:r>
              <a:rPr lang="en-US" sz="900" b="0" i="0" u="none" strike="noStrike" cap="none" baseline="0" dirty="0"/>
              <a:t>viewing/acting on various data points across a site or for a specific subject at a site.</a:t>
            </a:r>
          </a:p>
        </p:txBody>
      </p:sp>
      <p:sp>
        <p:nvSpPr>
          <p:cNvPr id="4" name="Slide Number Placeholder 3"/>
          <p:cNvSpPr>
            <a:spLocks noGrp="1"/>
          </p:cNvSpPr>
          <p:nvPr>
            <p:ph type="sldNum" sz="quarter" idx="10"/>
          </p:nvPr>
        </p:nvSpPr>
        <p:spPr/>
        <p:txBody>
          <a:bodyPr/>
          <a:lstStyle/>
          <a:p>
            <a:fld id="{08AE7704-05FC-414B-9985-F6A114D500F3}" type="slidenum">
              <a:rPr lang="en-US" smtClean="0"/>
              <a:pPr/>
              <a:t>9</a:t>
            </a:fld>
            <a:endParaRPr lang="en-US"/>
          </a:p>
        </p:txBody>
      </p:sp>
    </p:spTree>
    <p:extLst>
      <p:ext uri="{BB962C8B-B14F-4D97-AF65-F5344CB8AC3E}">
        <p14:creationId xmlns:p14="http://schemas.microsoft.com/office/powerpoint/2010/main" val="3789622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0" fontAlgn="base" latinLnBrk="0" hangingPunct="0">
              <a:lnSpc>
                <a:spcPct val="100000"/>
              </a:lnSpc>
              <a:spcBef>
                <a:spcPct val="30000"/>
              </a:spcBef>
              <a:spcAft>
                <a:spcPct val="0"/>
              </a:spcAft>
              <a:buClrTx/>
              <a:buSzTx/>
              <a:buFontTx/>
              <a:buNone/>
              <a:tabLst/>
              <a:defRPr/>
            </a:pPr>
            <a:r>
              <a:rPr lang="en-GB" sz="900" b="1" i="0" u="none" strike="noStrike" cap="none" baseline="0" dirty="0"/>
              <a:t>ANIMATIONS…</a:t>
            </a:r>
          </a:p>
          <a:p>
            <a:pPr marL="0" marR="0" indent="0" algn="just" defTabSz="914400" rtl="0" eaLnBrk="0" fontAlgn="base" latinLnBrk="0" hangingPunct="0">
              <a:lnSpc>
                <a:spcPct val="100000"/>
              </a:lnSpc>
              <a:spcBef>
                <a:spcPct val="30000"/>
              </a:spcBef>
              <a:spcAft>
                <a:spcPct val="0"/>
              </a:spcAft>
              <a:buClrTx/>
              <a:buSzTx/>
              <a:buFontTx/>
              <a:buNone/>
              <a:tabLst/>
              <a:defRPr/>
            </a:pPr>
            <a:endParaRPr lang="en-US" sz="900" b="0" i="0" u="none" strike="noStrike" cap="none" baseline="0" dirty="0"/>
          </a:p>
          <a:p>
            <a:pPr marL="0" marR="0" indent="0" algn="just" defTabSz="914400" rtl="0" eaLnBrk="0" fontAlgn="base" latinLnBrk="0" hangingPunct="0">
              <a:lnSpc>
                <a:spcPct val="100000"/>
              </a:lnSpc>
              <a:spcBef>
                <a:spcPct val="30000"/>
              </a:spcBef>
              <a:spcAft>
                <a:spcPct val="0"/>
              </a:spcAft>
              <a:buClrTx/>
              <a:buSzTx/>
              <a:buFontTx/>
              <a:buNone/>
              <a:tabLst/>
              <a:defRPr/>
            </a:pPr>
            <a:r>
              <a:rPr lang="x-none" sz="900" b="0" i="0" u="none" strike="noStrike" cap="none" baseline="0"/>
              <a:t>For various reasons (multiple offices, moving</a:t>
            </a:r>
            <a:r>
              <a:rPr lang="en-GB" sz="900" b="0" i="0" u="none" strike="noStrike" cap="none" baseline="0" dirty="0"/>
              <a:t>/relocation</a:t>
            </a:r>
            <a:r>
              <a:rPr lang="x-none" sz="900" b="0" i="0" u="none" strike="noStrike" cap="none" baseline="0"/>
              <a:t>, snow-birds, etc</a:t>
            </a:r>
            <a:r>
              <a:rPr lang="en-GB" sz="900" b="0" i="0" u="none" strike="noStrike" cap="none" baseline="0" dirty="0"/>
              <a:t>..</a:t>
            </a:r>
            <a:r>
              <a:rPr lang="x-none" sz="900" b="0" i="0" u="none" strike="noStrike" cap="none" baseline="0"/>
              <a:t>.) subjects may complete study visits at multiple study-sites</a:t>
            </a:r>
            <a:endParaRPr lang="en-GB" sz="900" b="0" i="0" u="none" strike="noStrike" cap="none" baseline="0" dirty="0"/>
          </a:p>
          <a:p>
            <a:pPr marL="0" marR="0" indent="0" algn="just" defTabSz="914400" rtl="0" eaLnBrk="0" fontAlgn="base" latinLnBrk="0" hangingPunct="0">
              <a:lnSpc>
                <a:spcPct val="100000"/>
              </a:lnSpc>
              <a:spcBef>
                <a:spcPct val="30000"/>
              </a:spcBef>
              <a:spcAft>
                <a:spcPct val="0"/>
              </a:spcAft>
              <a:buClrTx/>
              <a:buSzTx/>
              <a:buFontTx/>
              <a:buNone/>
              <a:tabLst/>
              <a:defRPr/>
            </a:pPr>
            <a:endParaRPr lang="en-GB" sz="900" b="0" i="0" u="none" strike="noStrike" cap="none" baseline="0" dirty="0"/>
          </a:p>
          <a:p>
            <a:pPr marL="0" marR="0" indent="0" algn="just" defTabSz="914400" rtl="0" eaLnBrk="0" fontAlgn="base" latinLnBrk="0" hangingPunct="0">
              <a:lnSpc>
                <a:spcPct val="100000"/>
              </a:lnSpc>
              <a:spcBef>
                <a:spcPct val="30000"/>
              </a:spcBef>
              <a:spcAft>
                <a:spcPct val="0"/>
              </a:spcAft>
              <a:buClrTx/>
              <a:buSzTx/>
              <a:buFontTx/>
              <a:buNone/>
              <a:tabLst/>
              <a:defRPr/>
            </a:pPr>
            <a:r>
              <a:rPr lang="x-none" sz="900" b="0" i="0" u="none" strike="noStrike" cap="none" baseline="0"/>
              <a:t>Rave allows subjects to be shared across multiple sites for simplicity of data entry and cleaning</a:t>
            </a:r>
          </a:p>
          <a:p>
            <a:endParaRPr lang="en-US" sz="900" dirty="0"/>
          </a:p>
        </p:txBody>
      </p:sp>
      <p:sp>
        <p:nvSpPr>
          <p:cNvPr id="4" name="Slide Number Placeholder 3"/>
          <p:cNvSpPr>
            <a:spLocks noGrp="1"/>
          </p:cNvSpPr>
          <p:nvPr>
            <p:ph type="sldNum" sz="quarter" idx="10"/>
          </p:nvPr>
        </p:nvSpPr>
        <p:spPr/>
        <p:txBody>
          <a:bodyPr/>
          <a:lstStyle/>
          <a:p>
            <a:fld id="{08AE7704-05FC-414B-9985-F6A114D500F3}" type="slidenum">
              <a:rPr lang="en-US" smtClean="0"/>
              <a:pPr/>
              <a:t>11</a:t>
            </a:fld>
            <a:endParaRPr lang="en-US"/>
          </a:p>
        </p:txBody>
      </p:sp>
    </p:spTree>
    <p:extLst>
      <p:ext uri="{BB962C8B-B14F-4D97-AF65-F5344CB8AC3E}">
        <p14:creationId xmlns:p14="http://schemas.microsoft.com/office/powerpoint/2010/main" val="4251025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0" fontAlgn="base" latinLnBrk="0" hangingPunct="0">
              <a:lnSpc>
                <a:spcPct val="100000"/>
              </a:lnSpc>
              <a:spcBef>
                <a:spcPct val="30000"/>
              </a:spcBef>
              <a:spcAft>
                <a:spcPct val="0"/>
              </a:spcAft>
              <a:buClrTx/>
              <a:buSzTx/>
              <a:buFontTx/>
              <a:buNone/>
              <a:tabLst/>
              <a:defRPr/>
            </a:pPr>
            <a:r>
              <a:rPr lang="en-GB" sz="900" b="1" i="0" u="none" strike="noStrike" cap="none" baseline="0" dirty="0"/>
              <a:t>ANIMATIONS…</a:t>
            </a:r>
          </a:p>
          <a:p>
            <a:endParaRPr lang="en-GB" sz="900" dirty="0"/>
          </a:p>
          <a:p>
            <a:r>
              <a:rPr lang="en-GB" sz="900" dirty="0"/>
              <a:t>Summarize the slide info... </a:t>
            </a:r>
          </a:p>
        </p:txBody>
      </p:sp>
      <p:sp>
        <p:nvSpPr>
          <p:cNvPr id="4" name="Slide Number Placeholder 3"/>
          <p:cNvSpPr>
            <a:spLocks noGrp="1"/>
          </p:cNvSpPr>
          <p:nvPr>
            <p:ph type="sldNum" sz="quarter" idx="10"/>
          </p:nvPr>
        </p:nvSpPr>
        <p:spPr/>
        <p:txBody>
          <a:bodyPr/>
          <a:lstStyle/>
          <a:p>
            <a:fld id="{08AE7704-05FC-414B-9985-F6A114D500F3}" type="slidenum">
              <a:rPr lang="en-US" smtClean="0"/>
              <a:pPr/>
              <a:t>12</a:t>
            </a:fld>
            <a:endParaRPr lang="en-US"/>
          </a:p>
        </p:txBody>
      </p:sp>
    </p:spTree>
    <p:extLst>
      <p:ext uri="{BB962C8B-B14F-4D97-AF65-F5344CB8AC3E}">
        <p14:creationId xmlns:p14="http://schemas.microsoft.com/office/powerpoint/2010/main" val="27098196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909604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Header/Content-bullet">
    <p:spTree>
      <p:nvGrpSpPr>
        <p:cNvPr id="1" name=""/>
        <p:cNvGrpSpPr/>
        <p:nvPr/>
      </p:nvGrpSpPr>
      <p:grpSpPr>
        <a:xfrm>
          <a:off x="0" y="0"/>
          <a:ext cx="0" cy="0"/>
          <a:chOff x="0" y="0"/>
          <a:chExt cx="0" cy="0"/>
        </a:xfrm>
      </p:grpSpPr>
      <p:grpSp>
        <p:nvGrpSpPr>
          <p:cNvPr id="16" name="Group 15"/>
          <p:cNvGrpSpPr/>
          <p:nvPr userDrawn="1"/>
        </p:nvGrpSpPr>
        <p:grpSpPr>
          <a:xfrm>
            <a:off x="-36578" y="4769224"/>
            <a:ext cx="9227511" cy="1561355"/>
            <a:chOff x="117233" y="3244910"/>
            <a:chExt cx="9062690" cy="1150100"/>
          </a:xfrm>
        </p:grpSpPr>
        <p:cxnSp>
          <p:nvCxnSpPr>
            <p:cNvPr id="17" name="Straight Connector 16"/>
            <p:cNvCxnSpPr/>
            <p:nvPr userDrawn="1"/>
          </p:nvCxnSpPr>
          <p:spPr>
            <a:xfrm>
              <a:off x="117233" y="3730707"/>
              <a:ext cx="1924536" cy="492303"/>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flipV="1">
              <a:off x="2041769" y="3839670"/>
              <a:ext cx="1826844" cy="38334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Oval 18"/>
            <p:cNvSpPr/>
            <p:nvPr userDrawn="1"/>
          </p:nvSpPr>
          <p:spPr>
            <a:xfrm>
              <a:off x="2022231" y="4193702"/>
              <a:ext cx="58615" cy="58615"/>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cxnSp>
          <p:nvCxnSpPr>
            <p:cNvPr id="20" name="Straight Connector 19"/>
            <p:cNvCxnSpPr/>
            <p:nvPr userDrawn="1"/>
          </p:nvCxnSpPr>
          <p:spPr>
            <a:xfrm>
              <a:off x="3868613" y="3839670"/>
              <a:ext cx="2997417" cy="526032"/>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flipV="1">
              <a:off x="6866030" y="3962008"/>
              <a:ext cx="945934" cy="403695"/>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2" name="Oval 21"/>
            <p:cNvSpPr/>
            <p:nvPr userDrawn="1"/>
          </p:nvSpPr>
          <p:spPr>
            <a:xfrm>
              <a:off x="3848768" y="3816976"/>
              <a:ext cx="58615" cy="58615"/>
            </a:xfrm>
            <a:prstGeom prst="ellipse">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23" name="Oval 22"/>
            <p:cNvSpPr/>
            <p:nvPr userDrawn="1"/>
          </p:nvSpPr>
          <p:spPr>
            <a:xfrm>
              <a:off x="6836722" y="4336395"/>
              <a:ext cx="58615" cy="58615"/>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24" name="Oval 23"/>
            <p:cNvSpPr/>
            <p:nvPr userDrawn="1"/>
          </p:nvSpPr>
          <p:spPr>
            <a:xfrm>
              <a:off x="7776041" y="3935552"/>
              <a:ext cx="58615" cy="58615"/>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cxnSp>
          <p:nvCxnSpPr>
            <p:cNvPr id="25" name="Straight Connector 24"/>
            <p:cNvCxnSpPr/>
            <p:nvPr userDrawn="1"/>
          </p:nvCxnSpPr>
          <p:spPr>
            <a:xfrm flipV="1">
              <a:off x="7811964" y="3244910"/>
              <a:ext cx="1367959" cy="717099"/>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811964" y="3962008"/>
              <a:ext cx="1367959" cy="162589"/>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grpSp>
      <p:pic>
        <p:nvPicPr>
          <p:cNvPr id="14" name="Picture 13" descr="Medidata_Logo_AOH_CMY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0923" y="6235502"/>
            <a:ext cx="1154517" cy="391239"/>
          </a:xfrm>
          <a:prstGeom prst="rect">
            <a:avLst/>
          </a:prstGeom>
        </p:spPr>
      </p:pic>
      <p:sp>
        <p:nvSpPr>
          <p:cNvPr id="7" name="TextBox 6"/>
          <p:cNvSpPr txBox="1"/>
          <p:nvPr userDrawn="1"/>
        </p:nvSpPr>
        <p:spPr>
          <a:xfrm>
            <a:off x="5203704" y="6511038"/>
            <a:ext cx="2324675" cy="184666"/>
          </a:xfrm>
          <a:prstGeom prst="rect">
            <a:avLst/>
          </a:prstGeom>
          <a:noFill/>
        </p:spPr>
        <p:txBody>
          <a:bodyPr wrap="none" rtlCol="0" anchor="b">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ko-KR" sz="600" b="0" i="0" u="none" strike="noStrike" kern="0" cap="none" spc="0" normalizeH="0" baseline="0" noProof="0" dirty="0">
                <a:ln>
                  <a:noFill/>
                </a:ln>
                <a:solidFill>
                  <a:srgbClr val="002855"/>
                </a:solidFill>
                <a:effectLst/>
                <a:uLnTx/>
                <a:uFillTx/>
                <a:latin typeface="Arial"/>
                <a:ea typeface="Arial"/>
                <a:cs typeface="Arial"/>
              </a:rPr>
              <a:t>© 2017 Medidata Solutions, Inc. – Proprietary and Confidential</a:t>
            </a:r>
            <a:endParaRPr kumimoji="0" lang="en-US" sz="600" b="0" i="0" u="none" strike="noStrike" kern="0" cap="none" spc="0" normalizeH="0" baseline="0" noProof="0" dirty="0">
              <a:ln>
                <a:noFill/>
              </a:ln>
              <a:solidFill>
                <a:srgbClr val="002855"/>
              </a:solidFill>
              <a:effectLst/>
              <a:uLnTx/>
              <a:uFillTx/>
              <a:latin typeface="Arial"/>
              <a:cs typeface="Arial"/>
            </a:endParaRPr>
          </a:p>
        </p:txBody>
      </p:sp>
      <p:sp>
        <p:nvSpPr>
          <p:cNvPr id="8" name="Slide Number Placeholder 5"/>
          <p:cNvSpPr>
            <a:spLocks noGrp="1"/>
          </p:cNvSpPr>
          <p:nvPr>
            <p:ph type="sldNum" sz="quarter" idx="12"/>
          </p:nvPr>
        </p:nvSpPr>
        <p:spPr>
          <a:xfrm>
            <a:off x="421528" y="6330579"/>
            <a:ext cx="2133600" cy="365125"/>
          </a:xfrm>
          <a:prstGeom prst="rect">
            <a:avLst/>
          </a:prstGeom>
        </p:spPr>
        <p:txBody>
          <a:bodyPr anchor="b"/>
          <a:lstStyle>
            <a:lvl1pPr algn="l">
              <a:defRPr sz="900">
                <a:solidFill>
                  <a:srgbClr val="002855"/>
                </a:solidFill>
                <a:latin typeface="Arial"/>
                <a:cs typeface="Arial"/>
              </a:defRPr>
            </a:lvl1pPr>
          </a:lstStyle>
          <a:p>
            <a:pPr defTabSz="914400"/>
            <a:fld id="{C8F7070A-198F-CC4A-BE0C-52070E2510AC}" type="slidenum">
              <a:rPr lang="en-US" kern="0" smtClean="0"/>
              <a:pPr defTabSz="914400"/>
              <a:t>‹#›</a:t>
            </a:fld>
            <a:endParaRPr lang="en-US" kern="0" dirty="0"/>
          </a:p>
        </p:txBody>
      </p:sp>
      <p:sp>
        <p:nvSpPr>
          <p:cNvPr id="13" name="Title 1"/>
          <p:cNvSpPr>
            <a:spLocks noGrp="1"/>
          </p:cNvSpPr>
          <p:nvPr>
            <p:ph type="title" hasCustomPrompt="1"/>
          </p:nvPr>
        </p:nvSpPr>
        <p:spPr>
          <a:xfrm>
            <a:off x="421528" y="347581"/>
            <a:ext cx="8343911" cy="980937"/>
          </a:xfrm>
          <a:prstGeom prst="rect">
            <a:avLst/>
          </a:prstGeom>
        </p:spPr>
        <p:txBody>
          <a:bodyPr anchor="t" anchorCtr="0">
            <a:normAutofit/>
          </a:bodyPr>
          <a:lstStyle>
            <a:lvl1pPr algn="l">
              <a:lnSpc>
                <a:spcPct val="90000"/>
              </a:lnSpc>
              <a:defRPr sz="3200" baseline="0">
                <a:solidFill>
                  <a:srgbClr val="002855"/>
                </a:solidFill>
                <a:latin typeface="Arial"/>
                <a:cs typeface="Arial"/>
              </a:defRPr>
            </a:lvl1pPr>
          </a:lstStyle>
          <a:p>
            <a:r>
              <a:rPr lang="en-US" dirty="0"/>
              <a:t>Header/Content Style</a:t>
            </a:r>
          </a:p>
        </p:txBody>
      </p:sp>
      <p:sp>
        <p:nvSpPr>
          <p:cNvPr id="28" name="Content Placeholder 2"/>
          <p:cNvSpPr>
            <a:spLocks noGrp="1"/>
          </p:cNvSpPr>
          <p:nvPr>
            <p:ph idx="19"/>
          </p:nvPr>
        </p:nvSpPr>
        <p:spPr>
          <a:xfrm>
            <a:off x="421528" y="1612313"/>
            <a:ext cx="8343910" cy="4533489"/>
          </a:xfrm>
          <a:prstGeom prst="rect">
            <a:avLst/>
          </a:prstGeom>
        </p:spPr>
        <p:txBody>
          <a:bodyPr tIns="91440"/>
          <a:lstStyle>
            <a:lvl1pPr marL="256032" indent="-256032">
              <a:buClr>
                <a:schemeClr val="accent3"/>
              </a:buClr>
              <a:defRPr sz="2400">
                <a:solidFill>
                  <a:schemeClr val="accent3"/>
                </a:solidFill>
              </a:defRPr>
            </a:lvl1pPr>
            <a:lvl2pPr marL="742950" indent="-285750">
              <a:buClr>
                <a:schemeClr val="accent3"/>
              </a:buClr>
              <a:buSzPct val="80000"/>
              <a:buFont typeface="Courier New" charset="0"/>
              <a:buChar char="o"/>
              <a:defRPr sz="2000">
                <a:solidFill>
                  <a:schemeClr val="tx1"/>
                </a:solidFill>
              </a:defRPr>
            </a:lvl2pPr>
            <a:lvl3pPr marL="1143000" indent="-228600">
              <a:buClr>
                <a:schemeClr val="accent3"/>
              </a:buClr>
              <a:buFont typeface=".AppleSystemUIFont" charset="-120"/>
              <a:buChar char="–"/>
              <a:defRPr sz="1800">
                <a:solidFill>
                  <a:schemeClr val="tx1"/>
                </a:solidFill>
              </a:defRPr>
            </a:lvl3pPr>
            <a:lvl4pPr marL="1600200" indent="-228600">
              <a:buClr>
                <a:schemeClr val="accent3"/>
              </a:buClr>
              <a:buFont typeface="ArialMT" charset="0"/>
              <a:buChar char="»"/>
              <a:defRPr sz="1600">
                <a:solidFill>
                  <a:schemeClr val="tx1"/>
                </a:solidFill>
              </a:defRPr>
            </a:lvl4pPr>
            <a:lvl5pPr>
              <a:buClr>
                <a:schemeClr val="accent6"/>
              </a:buClr>
              <a:defRPr sz="1600">
                <a:solidFill>
                  <a:schemeClr val="bg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49949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660054" y="6508974"/>
            <a:ext cx="2133600" cy="212501"/>
          </a:xfrm>
          <a:prstGeom prst="rect">
            <a:avLst/>
          </a:prstGeom>
        </p:spPr>
        <p:txBody>
          <a:bodyPr/>
          <a:lstStyle/>
          <a:p>
            <a:fld id="{63D729E5-2596-9449-AF18-C7DBE85575A5}" type="slidenum">
              <a:rPr lang="en-US" smtClean="0"/>
              <a:pPr/>
              <a:t>‹#›</a:t>
            </a:fld>
            <a:endParaRPr lang="en-US"/>
          </a:p>
        </p:txBody>
      </p:sp>
      <p:sp>
        <p:nvSpPr>
          <p:cNvPr id="11" name="Title Placeholder 1"/>
          <p:cNvSpPr>
            <a:spLocks noGrp="1"/>
          </p:cNvSpPr>
          <p:nvPr>
            <p:ph type="title" hasCustomPrompt="1"/>
          </p:nvPr>
        </p:nvSpPr>
        <p:spPr>
          <a:xfrm>
            <a:off x="261279" y="1132873"/>
            <a:ext cx="8036054" cy="941027"/>
          </a:xfrm>
          <a:prstGeom prst="rect">
            <a:avLst/>
          </a:prstGeom>
          <a:ln w="3175" cmpd="sng">
            <a:noFill/>
          </a:ln>
        </p:spPr>
        <p:txBody>
          <a:bodyPr vert="horz" wrap="square" lIns="91440" tIns="36576" rIns="91440" bIns="45720" rtlCol="0" anchor="b" anchorCtr="0">
            <a:spAutoFit/>
          </a:bodyPr>
          <a:lstStyle>
            <a:lvl1pPr>
              <a:defRPr sz="3200" baseline="0"/>
            </a:lvl1pPr>
          </a:lstStyle>
          <a:p>
            <a:r>
              <a:rPr lang="en-US" dirty="0"/>
              <a:t>32pt / blue / left align / Max of 2 lines</a:t>
            </a:r>
            <a:br>
              <a:rPr lang="en-US" dirty="0"/>
            </a:br>
            <a:r>
              <a:rPr lang="en-US" dirty="0"/>
              <a:t>Arial regular</a:t>
            </a:r>
          </a:p>
        </p:txBody>
      </p:sp>
      <p:sp>
        <p:nvSpPr>
          <p:cNvPr id="9" name="Footer Placeholder 4"/>
          <p:cNvSpPr>
            <a:spLocks noGrp="1"/>
          </p:cNvSpPr>
          <p:nvPr>
            <p:ph type="ftr" sz="quarter" idx="3"/>
          </p:nvPr>
        </p:nvSpPr>
        <p:spPr>
          <a:xfrm>
            <a:off x="2066922" y="198438"/>
            <a:ext cx="5769447" cy="365125"/>
          </a:xfrm>
          <a:prstGeom prst="rect">
            <a:avLst/>
          </a:prstGeom>
        </p:spPr>
        <p:txBody>
          <a:bodyPr lIns="0" tIns="0" rIns="0" bIns="0" anchor="b" anchorCtr="0"/>
          <a:lstStyle>
            <a:lvl1pPr>
              <a:defRPr sz="800">
                <a:solidFill>
                  <a:schemeClr val="tx2"/>
                </a:solidFill>
              </a:defRPr>
            </a:lvl1pPr>
          </a:lstStyle>
          <a:p>
            <a:r>
              <a:rPr lang="en-US"/>
              <a:t>RAVE FUNDAMENTALS OVERVIEW</a:t>
            </a:r>
            <a:endParaRPr lang="en-US" dirty="0"/>
          </a:p>
        </p:txBody>
      </p:sp>
      <p:sp>
        <p:nvSpPr>
          <p:cNvPr id="7" name="Subtitle 2"/>
          <p:cNvSpPr>
            <a:spLocks noGrp="1"/>
          </p:cNvSpPr>
          <p:nvPr>
            <p:ph type="subTitle" idx="13" hasCustomPrompt="1"/>
          </p:nvPr>
        </p:nvSpPr>
        <p:spPr>
          <a:xfrm>
            <a:off x="261278" y="2248550"/>
            <a:ext cx="8227085" cy="2052408"/>
          </a:xfrm>
          <a:prstGeom prst="rect">
            <a:avLst/>
          </a:prstGeom>
        </p:spPr>
        <p:txBody>
          <a:bodyPr wrap="square" lIns="91440" rIns="91440" bIns="91440">
            <a:spAutoFit/>
          </a:bodyPr>
          <a:lstStyle>
            <a:lvl1pPr marL="182880" marR="0" indent="-192024" algn="l" defTabSz="457200" rtl="0" eaLnBrk="1" fontAlgn="auto" latinLnBrk="0" hangingPunct="1">
              <a:lnSpc>
                <a:spcPct val="87000"/>
              </a:lnSpc>
              <a:spcBef>
                <a:spcPts val="1400"/>
              </a:spcBef>
              <a:spcAft>
                <a:spcPts val="0"/>
              </a:spcAft>
              <a:buClr>
                <a:schemeClr val="accent6"/>
              </a:buClr>
              <a:buSzPct val="80000"/>
              <a:buFont typeface="Wingdings" charset="2"/>
              <a:buChar char="§"/>
              <a:tabLst/>
              <a:defRPr sz="1800" baseline="0">
                <a:solidFill>
                  <a:schemeClr val="tx1"/>
                </a:solidFill>
              </a:defRPr>
            </a:lvl1pPr>
            <a:lvl2pPr marL="374904" indent="-192024" algn="l">
              <a:lnSpc>
                <a:spcPct val="87000"/>
              </a:lnSpc>
              <a:buFont typeface="Wingdings" charset="2"/>
              <a:buChar char="§"/>
              <a:defRPr baseline="0">
                <a:solidFill>
                  <a:schemeClr val="tx1"/>
                </a:solidFill>
              </a:defRPr>
            </a:lvl2pPr>
            <a:lvl3pPr marL="548640" indent="-192024" algn="l">
              <a:lnSpc>
                <a:spcPct val="87000"/>
              </a:lnSpc>
              <a:buFont typeface="Wingdings" charset="2"/>
              <a:buChar char="§"/>
              <a:defRPr>
                <a:solidFill>
                  <a:schemeClr val="tx1"/>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Guidelines: Font size for body: 12 - 18pt  /  Font Color: Blue / Left align / Typeface: Arial regular / Bullet: Green square in 80%  / Other Guidelines: No shadow in any pictures, text, graphs, etc.  /  Put content on 2 pages if it gets too crowded  /  Only use the approved colors  /  DOWNLOAD AND INSTALL CUSTOM CHARTS BEFORE STARTING A PROJECT</a:t>
            </a:r>
          </a:p>
          <a:p>
            <a:pPr lvl="1"/>
            <a:r>
              <a:rPr lang="en-US" dirty="0"/>
              <a:t>DO YOU KNOW</a:t>
            </a:r>
          </a:p>
          <a:p>
            <a:pPr lvl="2"/>
            <a:r>
              <a:rPr lang="en-US" dirty="0"/>
              <a:t>DO YOU KNOW</a:t>
            </a:r>
          </a:p>
        </p:txBody>
      </p:sp>
      <p:sp>
        <p:nvSpPr>
          <p:cNvPr id="3" name="Text Placeholder 2"/>
          <p:cNvSpPr>
            <a:spLocks noGrp="1"/>
          </p:cNvSpPr>
          <p:nvPr>
            <p:ph type="body" sz="quarter" idx="14" hasCustomPrompt="1"/>
          </p:nvPr>
        </p:nvSpPr>
        <p:spPr>
          <a:xfrm rot="16200000">
            <a:off x="-1847788" y="3000701"/>
            <a:ext cx="4099137" cy="326585"/>
          </a:xfrm>
          <a:prstGeom prst="rect">
            <a:avLst/>
          </a:prstGeom>
        </p:spPr>
        <p:txBody>
          <a:bodyPr bIns="0" anchor="b"/>
          <a:lstStyle>
            <a:lvl1pPr marL="0" indent="0">
              <a:buNone/>
              <a:defRPr sz="800" baseline="0"/>
            </a:lvl1pPr>
            <a:lvl2pPr>
              <a:defRPr sz="800"/>
            </a:lvl2pPr>
            <a:lvl3pPr>
              <a:defRPr sz="800"/>
            </a:lvl3pPr>
            <a:lvl4pPr>
              <a:defRPr sz="800"/>
            </a:lvl4pPr>
            <a:lvl5pPr>
              <a:defRPr sz="800"/>
            </a:lvl5pPr>
          </a:lstStyle>
          <a:p>
            <a:pPr lvl="0"/>
            <a:r>
              <a:rPr lang="en-US" dirty="0"/>
              <a:t>ALL TEXT ALIGN HERE_______________________________________</a:t>
            </a:r>
          </a:p>
        </p:txBody>
      </p:sp>
      <p:sp>
        <p:nvSpPr>
          <p:cNvPr id="5" name="Text Placeholder 4"/>
          <p:cNvSpPr>
            <a:spLocks noGrp="1"/>
          </p:cNvSpPr>
          <p:nvPr>
            <p:ph type="body" sz="quarter" idx="15" hasCustomPrompt="1"/>
          </p:nvPr>
        </p:nvSpPr>
        <p:spPr>
          <a:xfrm>
            <a:off x="252413" y="787839"/>
            <a:ext cx="4749800" cy="326585"/>
          </a:xfrm>
          <a:prstGeom prst="rect">
            <a:avLst/>
          </a:prstGeom>
        </p:spPr>
        <p:txBody>
          <a:bodyPr bIns="0"/>
          <a:lstStyle>
            <a:lvl1pPr marL="0" indent="0">
              <a:buNone/>
              <a:defRPr sz="800" baseline="0"/>
            </a:lvl1pPr>
            <a:lvl2pPr>
              <a:defRPr sz="800"/>
            </a:lvl2pPr>
            <a:lvl3pPr>
              <a:defRPr sz="800"/>
            </a:lvl3pPr>
            <a:lvl4pPr>
              <a:defRPr sz="800"/>
            </a:lvl4pPr>
            <a:lvl5pPr>
              <a:defRPr sz="800"/>
            </a:lvl5pPr>
          </a:lstStyle>
          <a:p>
            <a:pPr lvl="0"/>
            <a:r>
              <a:rPr lang="en-US" dirty="0"/>
              <a:t>NO TEXT ABOVE THIS LINE____________________________________________</a:t>
            </a:r>
          </a:p>
        </p:txBody>
      </p:sp>
      <p:sp>
        <p:nvSpPr>
          <p:cNvPr id="8" name="Text Placeholder 4"/>
          <p:cNvSpPr>
            <a:spLocks noGrp="1"/>
          </p:cNvSpPr>
          <p:nvPr>
            <p:ph type="body" sz="quarter" idx="16" hasCustomPrompt="1"/>
          </p:nvPr>
        </p:nvSpPr>
        <p:spPr>
          <a:xfrm>
            <a:off x="252413" y="6020239"/>
            <a:ext cx="4749800" cy="326585"/>
          </a:xfrm>
          <a:prstGeom prst="rect">
            <a:avLst/>
          </a:prstGeom>
        </p:spPr>
        <p:txBody>
          <a:bodyPr bIns="0"/>
          <a:lstStyle>
            <a:lvl1pPr marL="0" indent="0">
              <a:buNone/>
              <a:defRPr sz="800" baseline="0"/>
            </a:lvl1pPr>
            <a:lvl2pPr>
              <a:defRPr sz="800"/>
            </a:lvl2pPr>
            <a:lvl3pPr>
              <a:defRPr sz="800"/>
            </a:lvl3pPr>
            <a:lvl4pPr>
              <a:defRPr sz="800"/>
            </a:lvl4pPr>
            <a:lvl5pPr>
              <a:defRPr sz="800"/>
            </a:lvl5pPr>
          </a:lstStyle>
          <a:p>
            <a:pPr lvl="0"/>
            <a:r>
              <a:rPr lang="en-US" dirty="0"/>
              <a:t>NO ART/TEXT BELOW THIS LINE____________________________________________</a:t>
            </a:r>
          </a:p>
        </p:txBody>
      </p:sp>
    </p:spTree>
    <p:extLst>
      <p:ext uri="{BB962C8B-B14F-4D97-AF65-F5344CB8AC3E}">
        <p14:creationId xmlns:p14="http://schemas.microsoft.com/office/powerpoint/2010/main" val="3012764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ntent Only_No Line">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2760" y="955663"/>
            <a:ext cx="7164040" cy="4684440"/>
          </a:xfrm>
          <a:prstGeom prst="rect">
            <a:avLst/>
          </a:prstGeom>
        </p:spPr>
        <p:txBody>
          <a:bodyPr/>
          <a:lstStyle>
            <a:lvl1pPr marL="0" indent="0">
              <a:buNone/>
              <a:defRPr sz="2400">
                <a:solidFill>
                  <a:srgbClr val="002855"/>
                </a:solidFill>
                <a:latin typeface="Arial"/>
                <a:cs typeface="Arial"/>
              </a:defRPr>
            </a:lvl1pPr>
            <a:lvl2pPr marL="457200" indent="0">
              <a:buNone/>
              <a:defRPr sz="2400">
                <a:solidFill>
                  <a:srgbClr val="FFFFFF"/>
                </a:solidFill>
                <a:latin typeface="Akkurat"/>
                <a:cs typeface="Akkurat"/>
              </a:defRPr>
            </a:lvl2pPr>
            <a:lvl3pPr>
              <a:defRPr sz="2000">
                <a:solidFill>
                  <a:srgbClr val="FFFFFF"/>
                </a:solidFill>
                <a:latin typeface="Akkurat"/>
                <a:cs typeface="Akkurat"/>
              </a:defRPr>
            </a:lvl3pPr>
            <a:lvl4pPr>
              <a:defRPr>
                <a:solidFill>
                  <a:srgbClr val="FFFFFF"/>
                </a:solidFill>
                <a:latin typeface="Akkurat"/>
                <a:cs typeface="Akkurat"/>
              </a:defRPr>
            </a:lvl4pPr>
            <a:lvl5pPr>
              <a:defRPr>
                <a:solidFill>
                  <a:srgbClr val="FFFFFF"/>
                </a:solidFill>
                <a:latin typeface="Akkurat"/>
                <a:cs typeface="Akkurat"/>
              </a:defRPr>
            </a:lvl5pPr>
          </a:lstStyle>
          <a:p>
            <a:pPr lvl="0"/>
            <a:r>
              <a:rPr lang="en-US" dirty="0"/>
              <a:t>Click to edit Master text styles</a:t>
            </a:r>
          </a:p>
        </p:txBody>
      </p:sp>
      <p:pic>
        <p:nvPicPr>
          <p:cNvPr id="14" name="Picture 13" descr="Medidata_Logo_AOH_CMY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0923" y="6235502"/>
            <a:ext cx="1154517" cy="391239"/>
          </a:xfrm>
          <a:prstGeom prst="rect">
            <a:avLst/>
          </a:prstGeom>
        </p:spPr>
      </p:pic>
      <p:sp>
        <p:nvSpPr>
          <p:cNvPr id="5" name="TextBox 4"/>
          <p:cNvSpPr txBox="1"/>
          <p:nvPr userDrawn="1"/>
        </p:nvSpPr>
        <p:spPr>
          <a:xfrm>
            <a:off x="5203704" y="6511038"/>
            <a:ext cx="2324675" cy="184666"/>
          </a:xfrm>
          <a:prstGeom prst="rect">
            <a:avLst/>
          </a:prstGeom>
          <a:noFill/>
        </p:spPr>
        <p:txBody>
          <a:bodyPr wrap="none" rtlCol="0" anchor="b">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ko-KR" sz="600" b="0" i="0" u="none" strike="noStrike" kern="0" cap="none" spc="0" normalizeH="0" baseline="0" noProof="0" dirty="0">
                <a:ln>
                  <a:noFill/>
                </a:ln>
                <a:solidFill>
                  <a:srgbClr val="002855"/>
                </a:solidFill>
                <a:effectLst/>
                <a:uLnTx/>
                <a:uFillTx/>
                <a:latin typeface="Arial"/>
                <a:ea typeface="Arial"/>
                <a:cs typeface="Arial"/>
              </a:rPr>
              <a:t>© 2017 Medidata Solutions, Inc. – Proprietary and Confidential</a:t>
            </a:r>
            <a:endParaRPr kumimoji="0" lang="en-US" sz="600" b="0" i="0" u="none" strike="noStrike" kern="0" cap="none" spc="0" normalizeH="0" baseline="0" noProof="0" dirty="0">
              <a:ln>
                <a:noFill/>
              </a:ln>
              <a:solidFill>
                <a:srgbClr val="002855"/>
              </a:solidFill>
              <a:effectLst/>
              <a:uLnTx/>
              <a:uFillTx/>
              <a:latin typeface="Arial"/>
              <a:cs typeface="Arial"/>
            </a:endParaRPr>
          </a:p>
        </p:txBody>
      </p:sp>
      <p:sp>
        <p:nvSpPr>
          <p:cNvPr id="6" name="Slide Number Placeholder 5"/>
          <p:cNvSpPr>
            <a:spLocks noGrp="1"/>
          </p:cNvSpPr>
          <p:nvPr>
            <p:ph type="sldNum" sz="quarter" idx="12"/>
          </p:nvPr>
        </p:nvSpPr>
        <p:spPr>
          <a:xfrm>
            <a:off x="421528" y="6330579"/>
            <a:ext cx="2133600" cy="365125"/>
          </a:xfrm>
          <a:prstGeom prst="rect">
            <a:avLst/>
          </a:prstGeom>
        </p:spPr>
        <p:txBody>
          <a:bodyPr anchor="b"/>
          <a:lstStyle>
            <a:lvl1pPr algn="l">
              <a:defRPr sz="900">
                <a:solidFill>
                  <a:srgbClr val="002855"/>
                </a:solidFill>
                <a:latin typeface="Arial"/>
                <a:cs typeface="Arial"/>
              </a:defRPr>
            </a:lvl1pPr>
          </a:lstStyle>
          <a:p>
            <a:pPr defTabSz="914400"/>
            <a:fld id="{C8F7070A-198F-CC4A-BE0C-52070E2510AC}" type="slidenum">
              <a:rPr lang="en-US" kern="0" smtClean="0"/>
              <a:pPr defTabSz="914400"/>
              <a:t>‹#›</a:t>
            </a:fld>
            <a:endParaRPr lang="en-US" kern="0" dirty="0"/>
          </a:p>
        </p:txBody>
      </p:sp>
    </p:spTree>
    <p:extLst>
      <p:ext uri="{BB962C8B-B14F-4D97-AF65-F5344CB8AC3E}">
        <p14:creationId xmlns:p14="http://schemas.microsoft.com/office/powerpoint/2010/main" val="34344762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Divider">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29119" y="1497529"/>
            <a:ext cx="7489381" cy="2084628"/>
          </a:xfrm>
          <a:prstGeom prst="rect">
            <a:avLst/>
          </a:prstGeom>
        </p:spPr>
        <p:txBody>
          <a:bodyPr>
            <a:noAutofit/>
          </a:bodyPr>
          <a:lstStyle>
            <a:lvl1pPr algn="l">
              <a:lnSpc>
                <a:spcPct val="90000"/>
              </a:lnSpc>
              <a:defRPr sz="5400" baseline="0">
                <a:solidFill>
                  <a:schemeClr val="bg1"/>
                </a:solidFill>
                <a:latin typeface="Arial"/>
                <a:cs typeface="Arial"/>
              </a:defRPr>
            </a:lvl1pPr>
          </a:lstStyle>
          <a:p>
            <a:r>
              <a:rPr lang="en-US" dirty="0"/>
              <a:t>Divider </a:t>
            </a:r>
            <a:br>
              <a:rPr lang="en-US" dirty="0"/>
            </a:br>
            <a:r>
              <a:rPr lang="en-US" dirty="0"/>
              <a:t>Slide Title</a:t>
            </a:r>
          </a:p>
        </p:txBody>
      </p:sp>
      <p:pic>
        <p:nvPicPr>
          <p:cNvPr id="7" name="Picture 6" descr="Medidata_Logo_AOH_White_Stacke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89116" y="4440587"/>
            <a:ext cx="1382038" cy="972432"/>
          </a:xfrm>
          <a:prstGeom prst="rect">
            <a:avLst/>
          </a:prstGeom>
        </p:spPr>
      </p:pic>
      <p:pic>
        <p:nvPicPr>
          <p:cNvPr id="6" name="Picture 5" descr="Medidata_Logo_AOH_White_Stacked.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89116" y="4440587"/>
            <a:ext cx="1382038" cy="972432"/>
          </a:xfrm>
          <a:prstGeom prst="rect">
            <a:avLst/>
          </a:prstGeom>
        </p:spPr>
      </p:pic>
      <p:sp>
        <p:nvSpPr>
          <p:cNvPr id="5" name="Slide Number Placeholder 5"/>
          <p:cNvSpPr>
            <a:spLocks noGrp="1"/>
          </p:cNvSpPr>
          <p:nvPr>
            <p:ph type="sldNum" sz="quarter" idx="12"/>
          </p:nvPr>
        </p:nvSpPr>
        <p:spPr>
          <a:xfrm>
            <a:off x="421528" y="6330579"/>
            <a:ext cx="2133600" cy="365125"/>
          </a:xfrm>
          <a:prstGeom prst="rect">
            <a:avLst/>
          </a:prstGeom>
        </p:spPr>
        <p:txBody>
          <a:bodyPr anchor="b"/>
          <a:lstStyle>
            <a:lvl1pPr algn="l">
              <a:defRPr sz="900">
                <a:solidFill>
                  <a:schemeClr val="bg1"/>
                </a:solidFill>
                <a:latin typeface="Arial"/>
                <a:cs typeface="Arial"/>
              </a:defRPr>
            </a:lvl1pPr>
          </a:lstStyle>
          <a:p>
            <a:pPr defTabSz="914400"/>
            <a:fld id="{C8F7070A-198F-CC4A-BE0C-52070E2510AC}" type="slidenum">
              <a:rPr lang="en-US" kern="0" smtClean="0"/>
              <a:pPr defTabSz="914400"/>
              <a:t>‹#›</a:t>
            </a:fld>
            <a:endParaRPr lang="en-US" kern="0" dirty="0"/>
          </a:p>
        </p:txBody>
      </p:sp>
      <p:grpSp>
        <p:nvGrpSpPr>
          <p:cNvPr id="8" name="Group 7"/>
          <p:cNvGrpSpPr/>
          <p:nvPr userDrawn="1"/>
        </p:nvGrpSpPr>
        <p:grpSpPr>
          <a:xfrm>
            <a:off x="-36578" y="4672377"/>
            <a:ext cx="9180578" cy="1425255"/>
            <a:chOff x="-36578" y="3623290"/>
            <a:chExt cx="9180578" cy="1068941"/>
          </a:xfrm>
        </p:grpSpPr>
        <p:cxnSp>
          <p:nvCxnSpPr>
            <p:cNvPr id="9" name="Straight Connector 8"/>
            <p:cNvCxnSpPr/>
            <p:nvPr/>
          </p:nvCxnSpPr>
          <p:spPr>
            <a:xfrm>
              <a:off x="-36578" y="3623290"/>
              <a:ext cx="1959537" cy="963614"/>
            </a:xfrm>
            <a:prstGeom prst="line">
              <a:avLst/>
            </a:prstGeom>
            <a:ln w="3175">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flipV="1">
              <a:off x="1922959" y="4196591"/>
              <a:ext cx="1860068" cy="390312"/>
            </a:xfrm>
            <a:prstGeom prst="line">
              <a:avLst/>
            </a:prstGeom>
            <a:ln w="317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1" name="Oval 10"/>
            <p:cNvSpPr/>
            <p:nvPr userDrawn="1"/>
          </p:nvSpPr>
          <p:spPr>
            <a:xfrm>
              <a:off x="1909322" y="4563319"/>
              <a:ext cx="45719" cy="4571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cxnSp>
          <p:nvCxnSpPr>
            <p:cNvPr id="12" name="Straight Connector 11"/>
            <p:cNvCxnSpPr>
              <a:endCxn id="15" idx="2"/>
            </p:cNvCxnSpPr>
            <p:nvPr userDrawn="1"/>
          </p:nvCxnSpPr>
          <p:spPr>
            <a:xfrm>
              <a:off x="3783027" y="4196592"/>
              <a:ext cx="3450242" cy="465799"/>
            </a:xfrm>
            <a:prstGeom prst="line">
              <a:avLst/>
            </a:prstGeom>
            <a:ln w="3175">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15" idx="6"/>
              <a:endCxn id="16" idx="2"/>
            </p:cNvCxnSpPr>
            <p:nvPr userDrawn="1"/>
          </p:nvCxnSpPr>
          <p:spPr>
            <a:xfrm flipV="1">
              <a:off x="7292950" y="4396252"/>
              <a:ext cx="1050381" cy="266139"/>
            </a:xfrm>
            <a:prstGeom prst="line">
              <a:avLst/>
            </a:prstGeom>
            <a:ln w="317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4" name="Oval 13"/>
            <p:cNvSpPr/>
            <p:nvPr userDrawn="1"/>
          </p:nvSpPr>
          <p:spPr>
            <a:xfrm>
              <a:off x="3762822" y="4173486"/>
              <a:ext cx="59681" cy="59681"/>
            </a:xfrm>
            <a:prstGeom prst="ellipse">
              <a:avLst/>
            </a:prstGeom>
            <a:solidFill>
              <a:schemeClr val="accent6"/>
            </a:solidFill>
            <a:ln w="6350">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5" name="Oval 14"/>
            <p:cNvSpPr/>
            <p:nvPr userDrawn="1"/>
          </p:nvSpPr>
          <p:spPr>
            <a:xfrm>
              <a:off x="7233269" y="4632550"/>
              <a:ext cx="59681" cy="59681"/>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6" name="Oval 15"/>
            <p:cNvSpPr/>
            <p:nvPr userDrawn="1"/>
          </p:nvSpPr>
          <p:spPr>
            <a:xfrm>
              <a:off x="8343331" y="4366411"/>
              <a:ext cx="59681" cy="59681"/>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cxnSp>
          <p:nvCxnSpPr>
            <p:cNvPr id="17" name="Straight Connector 16"/>
            <p:cNvCxnSpPr>
              <a:stCxn id="16" idx="3"/>
            </p:cNvCxnSpPr>
            <p:nvPr userDrawn="1"/>
          </p:nvCxnSpPr>
          <p:spPr>
            <a:xfrm flipV="1">
              <a:off x="8352071" y="3782164"/>
              <a:ext cx="791929" cy="635188"/>
            </a:xfrm>
            <a:prstGeom prst="line">
              <a:avLst/>
            </a:prstGeom>
            <a:ln w="3175">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8394272" y="4404840"/>
              <a:ext cx="749728" cy="287391"/>
            </a:xfrm>
            <a:prstGeom prst="line">
              <a:avLst/>
            </a:prstGeom>
            <a:ln w="317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9" name="Oval 18"/>
            <p:cNvSpPr/>
            <p:nvPr/>
          </p:nvSpPr>
          <p:spPr>
            <a:xfrm>
              <a:off x="995938" y="4113805"/>
              <a:ext cx="59681" cy="59681"/>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cxnSp>
          <p:nvCxnSpPr>
            <p:cNvPr id="20" name="Straight Connector 19"/>
            <p:cNvCxnSpPr>
              <a:endCxn id="19" idx="3"/>
            </p:cNvCxnSpPr>
            <p:nvPr/>
          </p:nvCxnSpPr>
          <p:spPr>
            <a:xfrm flipV="1">
              <a:off x="-36578" y="4164746"/>
              <a:ext cx="1041256" cy="392318"/>
            </a:xfrm>
            <a:prstGeom prst="line">
              <a:avLst/>
            </a:prstGeom>
            <a:ln w="3175">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84824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lvl1pPr algn="ctr">
              <a:defRPr/>
            </a:lvl1pPr>
          </a:lstStyle>
          <a:p>
            <a:fld id="{0D23A961-0415-4382-BF1D-F5A18A63DA27}" type="slidenum">
              <a:rPr lang="en-US" smtClean="0"/>
              <a:pPr/>
              <a:t>‹#›</a:t>
            </a:fld>
            <a:endParaRPr lang="en-US"/>
          </a:p>
        </p:txBody>
      </p:sp>
      <p:sp>
        <p:nvSpPr>
          <p:cNvPr id="5" name="Title Placeholder 1"/>
          <p:cNvSpPr>
            <a:spLocks noGrp="1"/>
          </p:cNvSpPr>
          <p:nvPr>
            <p:ph type="title"/>
          </p:nvPr>
        </p:nvSpPr>
        <p:spPr>
          <a:xfrm>
            <a:off x="1619672" y="476672"/>
            <a:ext cx="7067128" cy="51073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6377231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and referenc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lgn="ctr">
              <a:defRPr/>
            </a:lvl1pPr>
          </a:lstStyle>
          <a:p>
            <a:fld id="{0D23A961-0415-4382-BF1D-F5A18A63DA27}" type="slidenum">
              <a:rPr lang="en-US" smtClean="0"/>
              <a:pPr/>
              <a:t>‹#›</a:t>
            </a:fld>
            <a:endParaRPr lang="en-US" dirty="0"/>
          </a:p>
        </p:txBody>
      </p:sp>
      <p:sp>
        <p:nvSpPr>
          <p:cNvPr id="7" name="Text Placeholder 6"/>
          <p:cNvSpPr>
            <a:spLocks noGrp="1"/>
          </p:cNvSpPr>
          <p:nvPr>
            <p:ph type="body" sz="quarter" idx="11" hasCustomPrompt="1"/>
          </p:nvPr>
        </p:nvSpPr>
        <p:spPr>
          <a:xfrm>
            <a:off x="468313" y="5589240"/>
            <a:ext cx="8207375" cy="503585"/>
          </a:xfrm>
        </p:spPr>
        <p:txBody>
          <a:bodyPr>
            <a:normAutofit/>
          </a:bodyPr>
          <a:lstStyle>
            <a:lvl1pPr marL="0" indent="0">
              <a:buNone/>
              <a:defRPr sz="1600">
                <a:solidFill>
                  <a:srgbClr val="000000"/>
                </a:solidFill>
              </a:defRPr>
            </a:lvl1pPr>
          </a:lstStyle>
          <a:p>
            <a:pPr lvl="0"/>
            <a:r>
              <a:rPr lang="en-US" dirty="0" smtClean="0"/>
              <a:t>Click to edit Reference text styles</a:t>
            </a:r>
          </a:p>
        </p:txBody>
      </p:sp>
      <p:sp>
        <p:nvSpPr>
          <p:cNvPr id="8" name="Title Placeholder 1"/>
          <p:cNvSpPr>
            <a:spLocks noGrp="1"/>
          </p:cNvSpPr>
          <p:nvPr>
            <p:ph type="title"/>
          </p:nvPr>
        </p:nvSpPr>
        <p:spPr>
          <a:xfrm>
            <a:off x="1619672" y="476672"/>
            <a:ext cx="7067128" cy="51073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9" name="Content Placeholder 2"/>
          <p:cNvSpPr>
            <a:spLocks noGrp="1"/>
          </p:cNvSpPr>
          <p:nvPr>
            <p:ph idx="1"/>
          </p:nvPr>
        </p:nvSpPr>
        <p:spPr>
          <a:xfrm>
            <a:off x="457200" y="1628801"/>
            <a:ext cx="8229600" cy="388843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767077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lvl1pPr algn="ctr">
              <a:defRPr/>
            </a:lvl1pPr>
          </a:lstStyle>
          <a:p>
            <a:fld id="{0D23A961-0415-4382-BF1D-F5A18A63DA27}" type="slidenum">
              <a:rPr lang="en-US" smtClean="0"/>
              <a:pPr/>
              <a:t>‹#›</a:t>
            </a:fld>
            <a:endParaRPr lang="en-US"/>
          </a:p>
        </p:txBody>
      </p:sp>
      <p:sp>
        <p:nvSpPr>
          <p:cNvPr id="8" name="Content Placeholder 2"/>
          <p:cNvSpPr>
            <a:spLocks noGrp="1"/>
          </p:cNvSpPr>
          <p:nvPr>
            <p:ph idx="1"/>
          </p:nvPr>
        </p:nvSpPr>
        <p:spPr>
          <a:xfrm>
            <a:off x="457200" y="1772816"/>
            <a:ext cx="3970784" cy="435334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3"/>
          </p:nvPr>
        </p:nvSpPr>
        <p:spPr>
          <a:xfrm>
            <a:off x="4788024" y="1772816"/>
            <a:ext cx="3898776" cy="435334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Placeholder 1"/>
          <p:cNvSpPr>
            <a:spLocks noGrp="1"/>
          </p:cNvSpPr>
          <p:nvPr>
            <p:ph type="title"/>
          </p:nvPr>
        </p:nvSpPr>
        <p:spPr>
          <a:xfrm>
            <a:off x="1619672" y="476672"/>
            <a:ext cx="7067128" cy="51073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399250784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72816"/>
            <a:ext cx="4040188" cy="576064"/>
          </a:xfrm>
        </p:spPr>
        <p:txBody>
          <a:bodyPr anchor="b">
            <a:noAutofit/>
          </a:bodyPr>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420888"/>
            <a:ext cx="4040188" cy="3705274"/>
          </a:xfrm>
        </p:spPr>
        <p:txBody>
          <a:bodyPr/>
          <a:lstStyle>
            <a:lvl1pPr>
              <a:defRPr sz="2400"/>
            </a:lvl1pPr>
            <a:lvl2pPr>
              <a:defRPr sz="21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1533" y="1772815"/>
            <a:ext cx="4041775" cy="576063"/>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420888"/>
            <a:ext cx="4041775" cy="3705274"/>
          </a:xfrm>
        </p:spPr>
        <p:txBody>
          <a:bodyPr>
            <a:normAutofit/>
          </a:bodyPr>
          <a:lstStyle>
            <a:lvl1pPr>
              <a:defRPr sz="2400"/>
            </a:lvl1pPr>
            <a:lvl2pPr>
              <a:defRPr sz="21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8"/>
          <p:cNvSpPr>
            <a:spLocks noGrp="1"/>
          </p:cNvSpPr>
          <p:nvPr>
            <p:ph type="sldNum" sz="quarter" idx="12"/>
          </p:nvPr>
        </p:nvSpPr>
        <p:spPr/>
        <p:txBody>
          <a:bodyPr/>
          <a:lstStyle>
            <a:lvl1pPr algn="ctr">
              <a:defRPr/>
            </a:lvl1pPr>
          </a:lstStyle>
          <a:p>
            <a:fld id="{0D23A961-0415-4382-BF1D-F5A18A63DA27}" type="slidenum">
              <a:rPr lang="en-US" smtClean="0"/>
              <a:pPr/>
              <a:t>‹#›</a:t>
            </a:fld>
            <a:endParaRPr lang="en-US" dirty="0"/>
          </a:p>
        </p:txBody>
      </p:sp>
      <p:sp>
        <p:nvSpPr>
          <p:cNvPr id="10" name="Title Placeholder 1"/>
          <p:cNvSpPr>
            <a:spLocks noGrp="1"/>
          </p:cNvSpPr>
          <p:nvPr>
            <p:ph type="title"/>
          </p:nvPr>
        </p:nvSpPr>
        <p:spPr>
          <a:xfrm>
            <a:off x="1619672" y="476672"/>
            <a:ext cx="7067128" cy="51073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2397183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lvl1pPr algn="ctr">
              <a:defRPr/>
            </a:lvl1pPr>
          </a:lstStyle>
          <a:p>
            <a:fld id="{0D23A961-0415-4382-BF1D-F5A18A63DA27}" type="slidenum">
              <a:rPr lang="en-US" smtClean="0"/>
              <a:pPr/>
              <a:t>‹#›</a:t>
            </a:fld>
            <a:endParaRPr lang="en-US"/>
          </a:p>
        </p:txBody>
      </p:sp>
      <p:sp>
        <p:nvSpPr>
          <p:cNvPr id="6" name="Title Placeholder 1"/>
          <p:cNvSpPr>
            <a:spLocks noGrp="1"/>
          </p:cNvSpPr>
          <p:nvPr>
            <p:ph type="title"/>
          </p:nvPr>
        </p:nvSpPr>
        <p:spPr>
          <a:xfrm>
            <a:off x="1619672" y="476672"/>
            <a:ext cx="7067128" cy="51073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3184035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lgn="ctr">
              <a:defRPr/>
            </a:lvl1pPr>
          </a:lstStyle>
          <a:p>
            <a:fld id="{0D23A961-0415-4382-BF1D-F5A18A63DA27}" type="slidenum">
              <a:rPr lang="en-US" smtClean="0"/>
              <a:pPr/>
              <a:t>‹#›</a:t>
            </a:fld>
            <a:endParaRPr lang="en-US"/>
          </a:p>
        </p:txBody>
      </p:sp>
    </p:spTree>
    <p:extLst>
      <p:ext uri="{BB962C8B-B14F-4D97-AF65-F5344CB8AC3E}">
        <p14:creationId xmlns:p14="http://schemas.microsoft.com/office/powerpoint/2010/main" val="3475398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Header/Content">
    <p:spTree>
      <p:nvGrpSpPr>
        <p:cNvPr id="1" name=""/>
        <p:cNvGrpSpPr/>
        <p:nvPr/>
      </p:nvGrpSpPr>
      <p:grpSpPr>
        <a:xfrm>
          <a:off x="0" y="0"/>
          <a:ext cx="0" cy="0"/>
          <a:chOff x="0" y="0"/>
          <a:chExt cx="0" cy="0"/>
        </a:xfrm>
      </p:grpSpPr>
      <p:grpSp>
        <p:nvGrpSpPr>
          <p:cNvPr id="16" name="Group 15"/>
          <p:cNvGrpSpPr/>
          <p:nvPr userDrawn="1"/>
        </p:nvGrpSpPr>
        <p:grpSpPr>
          <a:xfrm>
            <a:off x="-36578" y="4769224"/>
            <a:ext cx="9227511" cy="1561355"/>
            <a:chOff x="117233" y="3244910"/>
            <a:chExt cx="9062690" cy="1150100"/>
          </a:xfrm>
        </p:grpSpPr>
        <p:cxnSp>
          <p:nvCxnSpPr>
            <p:cNvPr id="17" name="Straight Connector 16"/>
            <p:cNvCxnSpPr/>
            <p:nvPr userDrawn="1"/>
          </p:nvCxnSpPr>
          <p:spPr>
            <a:xfrm>
              <a:off x="117233" y="3730707"/>
              <a:ext cx="1924536" cy="492303"/>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flipV="1">
              <a:off x="2041769" y="3839670"/>
              <a:ext cx="1826844" cy="38334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Oval 18"/>
            <p:cNvSpPr/>
            <p:nvPr userDrawn="1"/>
          </p:nvSpPr>
          <p:spPr>
            <a:xfrm>
              <a:off x="2022231" y="4193702"/>
              <a:ext cx="58615" cy="58615"/>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cxnSp>
          <p:nvCxnSpPr>
            <p:cNvPr id="20" name="Straight Connector 19"/>
            <p:cNvCxnSpPr/>
            <p:nvPr userDrawn="1"/>
          </p:nvCxnSpPr>
          <p:spPr>
            <a:xfrm>
              <a:off x="3868613" y="3839670"/>
              <a:ext cx="2997417" cy="526032"/>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flipV="1">
              <a:off x="6866030" y="3962008"/>
              <a:ext cx="945934" cy="403695"/>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2" name="Oval 21"/>
            <p:cNvSpPr/>
            <p:nvPr userDrawn="1"/>
          </p:nvSpPr>
          <p:spPr>
            <a:xfrm>
              <a:off x="3848768" y="3816976"/>
              <a:ext cx="58615" cy="58615"/>
            </a:xfrm>
            <a:prstGeom prst="ellipse">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23" name="Oval 22"/>
            <p:cNvSpPr/>
            <p:nvPr userDrawn="1"/>
          </p:nvSpPr>
          <p:spPr>
            <a:xfrm>
              <a:off x="6836722" y="4336395"/>
              <a:ext cx="58615" cy="58615"/>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24" name="Oval 23"/>
            <p:cNvSpPr/>
            <p:nvPr userDrawn="1"/>
          </p:nvSpPr>
          <p:spPr>
            <a:xfrm>
              <a:off x="7776041" y="3935552"/>
              <a:ext cx="58615" cy="58615"/>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cxnSp>
          <p:nvCxnSpPr>
            <p:cNvPr id="25" name="Straight Connector 24"/>
            <p:cNvCxnSpPr/>
            <p:nvPr userDrawn="1"/>
          </p:nvCxnSpPr>
          <p:spPr>
            <a:xfrm flipV="1">
              <a:off x="7811964" y="3244910"/>
              <a:ext cx="1367959" cy="717099"/>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811964" y="3962008"/>
              <a:ext cx="1367959" cy="162589"/>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grpSp>
      <p:pic>
        <p:nvPicPr>
          <p:cNvPr id="14" name="Picture 13" descr="Medidata_Logo_AOH_CMY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0923" y="6235502"/>
            <a:ext cx="1154517" cy="391239"/>
          </a:xfrm>
          <a:prstGeom prst="rect">
            <a:avLst/>
          </a:prstGeom>
        </p:spPr>
      </p:pic>
      <p:sp>
        <p:nvSpPr>
          <p:cNvPr id="7" name="TextBox 6"/>
          <p:cNvSpPr txBox="1"/>
          <p:nvPr userDrawn="1"/>
        </p:nvSpPr>
        <p:spPr>
          <a:xfrm>
            <a:off x="5203704" y="6511038"/>
            <a:ext cx="2324675" cy="184666"/>
          </a:xfrm>
          <a:prstGeom prst="rect">
            <a:avLst/>
          </a:prstGeom>
          <a:noFill/>
        </p:spPr>
        <p:txBody>
          <a:bodyPr wrap="none" rtlCol="0" anchor="b">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ko-KR" sz="600" b="0" i="0" u="none" strike="noStrike" kern="0" cap="none" spc="0" normalizeH="0" baseline="0" noProof="0" dirty="0">
                <a:ln>
                  <a:noFill/>
                </a:ln>
                <a:solidFill>
                  <a:srgbClr val="002855"/>
                </a:solidFill>
                <a:effectLst/>
                <a:uLnTx/>
                <a:uFillTx/>
                <a:latin typeface="Arial"/>
                <a:ea typeface="Arial"/>
                <a:cs typeface="Arial"/>
              </a:rPr>
              <a:t>© 2017 Medidata Solutions, Inc. – Proprietary and Confidential</a:t>
            </a:r>
            <a:endParaRPr kumimoji="0" lang="en-US" sz="600" b="0" i="0" u="none" strike="noStrike" kern="0" cap="none" spc="0" normalizeH="0" baseline="0" noProof="0" dirty="0">
              <a:ln>
                <a:noFill/>
              </a:ln>
              <a:solidFill>
                <a:srgbClr val="002855"/>
              </a:solidFill>
              <a:effectLst/>
              <a:uLnTx/>
              <a:uFillTx/>
              <a:latin typeface="Arial"/>
              <a:cs typeface="Arial"/>
            </a:endParaRPr>
          </a:p>
        </p:txBody>
      </p:sp>
      <p:sp>
        <p:nvSpPr>
          <p:cNvPr id="8" name="Slide Number Placeholder 5"/>
          <p:cNvSpPr>
            <a:spLocks noGrp="1"/>
          </p:cNvSpPr>
          <p:nvPr>
            <p:ph type="sldNum" sz="quarter" idx="12"/>
          </p:nvPr>
        </p:nvSpPr>
        <p:spPr>
          <a:xfrm>
            <a:off x="421528" y="6330579"/>
            <a:ext cx="2133600" cy="365125"/>
          </a:xfrm>
          <a:prstGeom prst="rect">
            <a:avLst/>
          </a:prstGeom>
        </p:spPr>
        <p:txBody>
          <a:bodyPr anchor="b"/>
          <a:lstStyle>
            <a:lvl1pPr algn="l">
              <a:defRPr sz="900">
                <a:solidFill>
                  <a:srgbClr val="002855"/>
                </a:solidFill>
                <a:latin typeface="Arial"/>
                <a:cs typeface="Arial"/>
              </a:defRPr>
            </a:lvl1pPr>
          </a:lstStyle>
          <a:p>
            <a:pPr defTabSz="914400"/>
            <a:fld id="{C8F7070A-198F-CC4A-BE0C-52070E2510AC}" type="slidenum">
              <a:rPr lang="en-US" kern="0" smtClean="0"/>
              <a:pPr defTabSz="914400"/>
              <a:t>‹#›</a:t>
            </a:fld>
            <a:endParaRPr lang="en-US" kern="0" dirty="0"/>
          </a:p>
        </p:txBody>
      </p:sp>
      <p:sp>
        <p:nvSpPr>
          <p:cNvPr id="13" name="Title 1"/>
          <p:cNvSpPr>
            <a:spLocks noGrp="1"/>
          </p:cNvSpPr>
          <p:nvPr>
            <p:ph type="title" hasCustomPrompt="1"/>
          </p:nvPr>
        </p:nvSpPr>
        <p:spPr>
          <a:xfrm>
            <a:off x="421528" y="347581"/>
            <a:ext cx="8343911" cy="980937"/>
          </a:xfrm>
          <a:prstGeom prst="rect">
            <a:avLst/>
          </a:prstGeom>
        </p:spPr>
        <p:txBody>
          <a:bodyPr anchor="t" anchorCtr="0">
            <a:normAutofit/>
          </a:bodyPr>
          <a:lstStyle>
            <a:lvl1pPr algn="l">
              <a:lnSpc>
                <a:spcPct val="90000"/>
              </a:lnSpc>
              <a:defRPr sz="3200" baseline="0">
                <a:solidFill>
                  <a:srgbClr val="002855"/>
                </a:solidFill>
                <a:latin typeface="Arial"/>
                <a:cs typeface="Arial"/>
              </a:defRPr>
            </a:lvl1pPr>
          </a:lstStyle>
          <a:p>
            <a:r>
              <a:rPr lang="en-US" dirty="0"/>
              <a:t>Header/Content Style</a:t>
            </a:r>
          </a:p>
        </p:txBody>
      </p:sp>
      <p:sp>
        <p:nvSpPr>
          <p:cNvPr id="27" name="Text Placeholder 9"/>
          <p:cNvSpPr>
            <a:spLocks noGrp="1"/>
          </p:cNvSpPr>
          <p:nvPr>
            <p:ph type="body" sz="quarter" idx="13" hasCustomPrompt="1"/>
          </p:nvPr>
        </p:nvSpPr>
        <p:spPr>
          <a:xfrm>
            <a:off x="432443" y="1612312"/>
            <a:ext cx="7365652" cy="615553"/>
          </a:xfrm>
          <a:prstGeom prst="rect">
            <a:avLst/>
          </a:prstGeom>
        </p:spPr>
        <p:txBody>
          <a:bodyPr tIns="91440"/>
          <a:lstStyle>
            <a:lvl1pPr marL="0" indent="0">
              <a:buFontTx/>
              <a:buNone/>
              <a:defRPr sz="2400" b="1">
                <a:solidFill>
                  <a:schemeClr val="accent3"/>
                </a:solidFill>
              </a:defRPr>
            </a:lvl1pPr>
            <a:lvl2pPr marL="182880" indent="0">
              <a:buFontTx/>
              <a:buNone/>
              <a:defRPr/>
            </a:lvl2pPr>
            <a:lvl3pPr marL="381000" indent="0">
              <a:buFontTx/>
              <a:buNone/>
              <a:defRPr/>
            </a:lvl3pPr>
            <a:lvl4pPr marL="571500" indent="0">
              <a:buFontTx/>
              <a:buNone/>
              <a:defRPr/>
            </a:lvl4pPr>
            <a:lvl5pPr marL="571500" indent="0">
              <a:buFontTx/>
              <a:buNone/>
              <a:defRPr/>
            </a:lvl5pPr>
          </a:lstStyle>
          <a:p>
            <a:pPr lvl="0"/>
            <a:r>
              <a:rPr lang="en-US" dirty="0"/>
              <a:t>Click to edit subhead text styles</a:t>
            </a:r>
          </a:p>
        </p:txBody>
      </p:sp>
      <p:sp>
        <p:nvSpPr>
          <p:cNvPr id="29" name="Text Placeholder 12"/>
          <p:cNvSpPr>
            <a:spLocks noGrp="1"/>
          </p:cNvSpPr>
          <p:nvPr>
            <p:ph type="body" sz="quarter" idx="14"/>
          </p:nvPr>
        </p:nvSpPr>
        <p:spPr>
          <a:xfrm>
            <a:off x="432444" y="2340061"/>
            <a:ext cx="7064483" cy="574516"/>
          </a:xfrm>
          <a:prstGeom prst="rect">
            <a:avLst/>
          </a:prstGeom>
        </p:spPr>
        <p:txBody>
          <a:bodyPr tIns="91440"/>
          <a:lstStyle>
            <a:lvl1pPr marL="0" indent="0">
              <a:buFontTx/>
              <a:buNone/>
              <a:defRPr sz="1600">
                <a:solidFill>
                  <a:schemeClr val="tx1"/>
                </a:solidFill>
              </a:defRPr>
            </a:lvl1pPr>
          </a:lstStyle>
          <a:p>
            <a:pPr lvl="0"/>
            <a:r>
              <a:rPr lang="en-US" dirty="0"/>
              <a:t>Click to edit Master text styles</a:t>
            </a:r>
          </a:p>
        </p:txBody>
      </p:sp>
    </p:spTree>
    <p:extLst>
      <p:ext uri="{BB962C8B-B14F-4D97-AF65-F5344CB8AC3E}">
        <p14:creationId xmlns:p14="http://schemas.microsoft.com/office/powerpoint/2010/main" val="4238587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hart 1">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21528" y="347581"/>
            <a:ext cx="8343911" cy="980937"/>
          </a:xfrm>
          <a:prstGeom prst="rect">
            <a:avLst/>
          </a:prstGeom>
        </p:spPr>
        <p:txBody>
          <a:bodyPr anchor="t" anchorCtr="0">
            <a:normAutofit/>
          </a:bodyPr>
          <a:lstStyle>
            <a:lvl1pPr algn="l">
              <a:defRPr sz="3200" baseline="0">
                <a:solidFill>
                  <a:schemeClr val="tx1"/>
                </a:solidFill>
                <a:latin typeface="Arial"/>
                <a:cs typeface="Arial"/>
              </a:defRPr>
            </a:lvl1pPr>
          </a:lstStyle>
          <a:p>
            <a:r>
              <a:rPr lang="en-US" dirty="0"/>
              <a:t>Custom Chart</a:t>
            </a:r>
          </a:p>
        </p:txBody>
      </p:sp>
      <p:pic>
        <p:nvPicPr>
          <p:cNvPr id="10" name="Picture 9" descr="Medidata_Logo_AOH_CMY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0923" y="6235502"/>
            <a:ext cx="1154517" cy="391239"/>
          </a:xfrm>
          <a:prstGeom prst="rect">
            <a:avLst/>
          </a:prstGeom>
        </p:spPr>
      </p:pic>
      <p:sp>
        <p:nvSpPr>
          <p:cNvPr id="6" name="TextBox 5"/>
          <p:cNvSpPr txBox="1"/>
          <p:nvPr userDrawn="1"/>
        </p:nvSpPr>
        <p:spPr>
          <a:xfrm>
            <a:off x="5203704" y="6511038"/>
            <a:ext cx="2324675" cy="184666"/>
          </a:xfrm>
          <a:prstGeom prst="rect">
            <a:avLst/>
          </a:prstGeom>
          <a:noFill/>
        </p:spPr>
        <p:txBody>
          <a:bodyPr wrap="none" rtlCol="0" anchor="b">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ko-KR" sz="600" b="0" i="0" u="none" strike="noStrike" kern="0" cap="none" spc="0" normalizeH="0" baseline="0" noProof="0" dirty="0">
                <a:ln>
                  <a:noFill/>
                </a:ln>
                <a:solidFill>
                  <a:srgbClr val="002855"/>
                </a:solidFill>
                <a:effectLst/>
                <a:uLnTx/>
                <a:uFillTx/>
                <a:latin typeface="Arial"/>
                <a:ea typeface="Arial"/>
                <a:cs typeface="Arial"/>
              </a:rPr>
              <a:t>© 2017 Medidata Solutions, Inc. – Proprietary and Confidential</a:t>
            </a:r>
            <a:endParaRPr kumimoji="0" lang="en-US" sz="600" b="0" i="0" u="none" strike="noStrike" kern="0" cap="none" spc="0" normalizeH="0" baseline="0" noProof="0" dirty="0">
              <a:ln>
                <a:noFill/>
              </a:ln>
              <a:solidFill>
                <a:srgbClr val="002855"/>
              </a:solidFill>
              <a:effectLst/>
              <a:uLnTx/>
              <a:uFillTx/>
              <a:latin typeface="Arial"/>
              <a:cs typeface="Arial"/>
            </a:endParaRPr>
          </a:p>
        </p:txBody>
      </p:sp>
      <p:sp>
        <p:nvSpPr>
          <p:cNvPr id="7" name="Slide Number Placeholder 5"/>
          <p:cNvSpPr>
            <a:spLocks noGrp="1"/>
          </p:cNvSpPr>
          <p:nvPr>
            <p:ph type="sldNum" sz="quarter" idx="12"/>
          </p:nvPr>
        </p:nvSpPr>
        <p:spPr>
          <a:xfrm>
            <a:off x="421528" y="6330579"/>
            <a:ext cx="2133600" cy="365125"/>
          </a:xfrm>
          <a:prstGeom prst="rect">
            <a:avLst/>
          </a:prstGeom>
        </p:spPr>
        <p:txBody>
          <a:bodyPr anchor="b"/>
          <a:lstStyle>
            <a:lvl1pPr algn="l">
              <a:defRPr sz="900">
                <a:solidFill>
                  <a:srgbClr val="002855"/>
                </a:solidFill>
                <a:latin typeface="Arial"/>
                <a:cs typeface="Arial"/>
              </a:defRPr>
            </a:lvl1pPr>
          </a:lstStyle>
          <a:p>
            <a:pPr defTabSz="914400"/>
            <a:fld id="{C8F7070A-198F-CC4A-BE0C-52070E2510AC}" type="slidenum">
              <a:rPr lang="en-US" kern="0" smtClean="0"/>
              <a:pPr defTabSz="914400"/>
              <a:t>‹#›</a:t>
            </a:fld>
            <a:endParaRPr lang="en-US" kern="0" dirty="0"/>
          </a:p>
        </p:txBody>
      </p:sp>
    </p:spTree>
    <p:extLst>
      <p:ext uri="{BB962C8B-B14F-4D97-AF65-F5344CB8AC3E}">
        <p14:creationId xmlns:p14="http://schemas.microsoft.com/office/powerpoint/2010/main" val="1227185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19672" y="476672"/>
            <a:ext cx="7067128" cy="510734"/>
          </a:xfrm>
          <a:prstGeom prst="rect">
            <a:avLst/>
          </a:prstGeom>
        </p:spPr>
        <p:txBody>
          <a:bodyPr vert="horz" lIns="91440" tIns="45720" rIns="91440" bIns="45720" rtlCol="0" anchor="ctr">
            <a:normAutofit/>
          </a:bodyPr>
          <a:lstStyle/>
          <a:p>
            <a:r>
              <a:rPr lang="en-US" noProof="0" smtClean="0"/>
              <a:t>Click to edit Master title style</a:t>
            </a:r>
            <a:endParaRPr lang="en-GB" noProof="0" dirty="0"/>
          </a:p>
        </p:txBody>
      </p:sp>
      <p:sp>
        <p:nvSpPr>
          <p:cNvPr id="3" name="Text Placeholder 2"/>
          <p:cNvSpPr>
            <a:spLocks noGrp="1"/>
          </p:cNvSpPr>
          <p:nvPr>
            <p:ph type="body" idx="1"/>
          </p:nvPr>
        </p:nvSpPr>
        <p:spPr>
          <a:xfrm>
            <a:off x="457200" y="1628801"/>
            <a:ext cx="8229600" cy="4392488"/>
          </a:xfrm>
          <a:prstGeom prst="rect">
            <a:avLst/>
          </a:prstGeom>
        </p:spPr>
        <p:txBody>
          <a:bodyPr vert="horz" lIns="91440" tIns="45720" rIns="91440" bIns="45720" rtlCol="0">
            <a:normAutofit/>
          </a:bodyPr>
          <a:lstStyle/>
          <a:p>
            <a:pPr lvl="0"/>
            <a:r>
              <a:rPr lang="en-GB" noProof="0" dirty="0" smtClean="0"/>
              <a:t>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6" name="Slide Number Placeholder 5"/>
          <p:cNvSpPr>
            <a:spLocks noGrp="1"/>
          </p:cNvSpPr>
          <p:nvPr>
            <p:ph type="sldNum" sz="quarter" idx="4"/>
          </p:nvPr>
        </p:nvSpPr>
        <p:spPr>
          <a:xfrm>
            <a:off x="3505200" y="638581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0D23A961-0415-4382-BF1D-F5A18A63DA27}" type="slidenum">
              <a:rPr lang="en-US" smtClean="0"/>
              <a:pPr algn="ctr"/>
              <a:t>‹#›</a:t>
            </a:fld>
            <a:endParaRPr lang="en-US" dirty="0"/>
          </a:p>
        </p:txBody>
      </p:sp>
    </p:spTree>
    <p:extLst>
      <p:ext uri="{BB962C8B-B14F-4D97-AF65-F5344CB8AC3E}">
        <p14:creationId xmlns:p14="http://schemas.microsoft.com/office/powerpoint/2010/main" val="3758166797"/>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56" r:id="rId3"/>
    <p:sldLayoutId id="2147483661" r:id="rId4"/>
    <p:sldLayoutId id="2147483662" r:id="rId5"/>
    <p:sldLayoutId id="2147483663" r:id="rId6"/>
    <p:sldLayoutId id="2147483664" r:id="rId7"/>
    <p:sldLayoutId id="2147483665" r:id="rId8"/>
    <p:sldLayoutId id="2147483667" r:id="rId9"/>
    <p:sldLayoutId id="2147483669" r:id="rId10"/>
    <p:sldLayoutId id="2147483670" r:id="rId11"/>
    <p:sldLayoutId id="2147483671" r:id="rId12"/>
    <p:sldLayoutId id="2147483672" r:id="rId13"/>
  </p:sldLayoutIdLst>
  <p:timing>
    <p:tnLst>
      <p:par>
        <p:cTn id="1" dur="indefinite" restart="never" nodeType="tmRoot"/>
      </p:par>
    </p:tnLst>
  </p:timing>
  <p:hf hdr="0" ftr="0" dt="0"/>
  <p:txStyles>
    <p:titleStyle>
      <a:lvl1pPr algn="ctr" defTabSz="914400" rtl="0" eaLnBrk="1" latinLnBrk="0" hangingPunct="1">
        <a:spcBef>
          <a:spcPct val="0"/>
        </a:spcBef>
        <a:buNone/>
        <a:defRPr sz="3600" kern="1200">
          <a:solidFill>
            <a:srgbClr val="0054A3"/>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learn.mdsol.com/balance/en/permuted-block-125284916.html" TargetMode="External"/><Relationship Id="rId2" Type="http://schemas.openxmlformats.org/officeDocument/2006/relationships/hyperlink" Target="https://learn.mdsol.com/balance/en/dynamic-allocation-125284915.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xml.rels><?xml version="1.0" encoding="UTF-8" standalone="yes"?>
<Relationships xmlns="http://schemas.openxmlformats.org/package/2006/relationships"><Relationship Id="rId8" Type="http://schemas.openxmlformats.org/officeDocument/2006/relationships/hyperlink" Target="http://images.google.com/imgres?imgurl=http://www.epanorama.net/blog/wp-content/uploads/2009/10/linux.jpg&amp;imgrefurl=http://www.epanorama.net/blog/2009/10/&amp;usg=__2uWIIWTdBqKdrFDHbY1He6VB7GQ=&amp;h=375&amp;w=313&amp;sz=45&amp;hl=en&amp;start=4&amp;um=1&amp;itbs=1&amp;tbnid=zRU0W-fq3m3ByM:&amp;tbnh=122&amp;tbnw=102&amp;prev=/images?q=linux&amp;um=1&amp;hl=en&amp;sa=X&amp;rls=com.microsoft:en-us&amp;tbs=isch:1" TargetMode="External"/><Relationship Id="rId3" Type="http://schemas.openxmlformats.org/officeDocument/2006/relationships/image" Target="../media/image15.jpeg"/><Relationship Id="rId7" Type="http://schemas.openxmlformats.org/officeDocument/2006/relationships/image" Target="../media/image19.png"/><Relationship Id="rId12" Type="http://schemas.openxmlformats.org/officeDocument/2006/relationships/image" Target="../media/image23.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8.jpeg"/><Relationship Id="rId11" Type="http://schemas.openxmlformats.org/officeDocument/2006/relationships/image" Target="../media/image22.jpeg"/><Relationship Id="rId5" Type="http://schemas.openxmlformats.org/officeDocument/2006/relationships/image" Target="../media/image17.jpeg"/><Relationship Id="rId10" Type="http://schemas.openxmlformats.org/officeDocument/2006/relationships/image" Target="../media/image21.jpeg"/><Relationship Id="rId4" Type="http://schemas.openxmlformats.org/officeDocument/2006/relationships/image" Target="../media/image16.png"/><Relationship Id="rId9" Type="http://schemas.openxmlformats.org/officeDocument/2006/relationships/image" Target="../media/image20.jpeg"/></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41.png"/><Relationship Id="rId10" Type="http://schemas.openxmlformats.org/officeDocument/2006/relationships/image" Target="../media/image11.png"/><Relationship Id="rId4" Type="http://schemas.openxmlformats.org/officeDocument/2006/relationships/image" Target="../media/image6.png"/><Relationship Id="rId9" Type="http://schemas.openxmlformats.org/officeDocument/2006/relationships/image" Target="../media/image10.png"/></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wmf"/><Relationship Id="rId10" Type="http://schemas.microsoft.com/office/2007/relationships/hdphoto" Target="../media/hdphoto1.wdp"/><Relationship Id="rId4" Type="http://schemas.openxmlformats.org/officeDocument/2006/relationships/image" Target="../media/image44.png"/><Relationship Id="rId9" Type="http://schemas.openxmlformats.org/officeDocument/2006/relationships/image" Target="../media/image49.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5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MEDIDATA </a:t>
            </a:r>
            <a:r>
              <a:rPr lang="en-GB" dirty="0" err="1" smtClean="0"/>
              <a:t>RaveX</a:t>
            </a:r>
            <a:r>
              <a:rPr lang="en-GB" dirty="0" smtClean="0"/>
              <a:t/>
            </a:r>
            <a:br>
              <a:rPr lang="en-GB" dirty="0" smtClean="0"/>
            </a:br>
            <a:endParaRPr lang="en-GB" dirty="0"/>
          </a:p>
        </p:txBody>
      </p:sp>
      <p:sp>
        <p:nvSpPr>
          <p:cNvPr id="3" name="Subtitle 2"/>
          <p:cNvSpPr>
            <a:spLocks noGrp="1"/>
          </p:cNvSpPr>
          <p:nvPr>
            <p:ph type="subTitle" idx="1"/>
          </p:nvPr>
        </p:nvSpPr>
        <p:spPr/>
        <p:txBody>
          <a:bodyPr/>
          <a:lstStyle/>
          <a:p>
            <a:r>
              <a:rPr lang="en-GB" dirty="0" smtClean="0"/>
              <a:t>Corneel Coens</a:t>
            </a:r>
          </a:p>
          <a:p>
            <a:r>
              <a:rPr lang="en-GB" dirty="0" err="1" smtClean="0"/>
              <a:t>StatsClub</a:t>
            </a:r>
            <a:r>
              <a:rPr lang="en-GB" dirty="0" smtClean="0"/>
              <a:t> 08/05/2018</a:t>
            </a:r>
            <a:endParaRPr lang="en-GB" dirty="0"/>
          </a:p>
        </p:txBody>
      </p:sp>
    </p:spTree>
    <p:extLst>
      <p:ext uri="{BB962C8B-B14F-4D97-AF65-F5344CB8AC3E}">
        <p14:creationId xmlns:p14="http://schemas.microsoft.com/office/powerpoint/2010/main" val="21284390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b="1" dirty="0">
                <a:solidFill>
                  <a:srgbClr val="000000"/>
                </a:solidFill>
              </a:rPr>
              <a:t>Reviewed</a:t>
            </a:r>
            <a:r>
              <a:rPr lang="en-US" dirty="0">
                <a:solidFill>
                  <a:srgbClr val="000000"/>
                </a:solidFill>
              </a:rPr>
              <a:t> – (study dependent) data has been </a:t>
            </a:r>
            <a:r>
              <a:rPr lang="en-US" dirty="0" smtClean="0">
                <a:solidFill>
                  <a:srgbClr val="000000"/>
                </a:solidFill>
              </a:rPr>
              <a:t>reviewed</a:t>
            </a:r>
          </a:p>
          <a:p>
            <a:endParaRPr lang="en-US" dirty="0">
              <a:solidFill>
                <a:srgbClr val="000000"/>
              </a:solidFill>
            </a:endParaRPr>
          </a:p>
          <a:p>
            <a:r>
              <a:rPr lang="en-US" b="1" dirty="0">
                <a:solidFill>
                  <a:srgbClr val="000000"/>
                </a:solidFill>
              </a:rPr>
              <a:t>Verified</a:t>
            </a:r>
            <a:r>
              <a:rPr lang="en-US" dirty="0">
                <a:solidFill>
                  <a:srgbClr val="000000"/>
                </a:solidFill>
              </a:rPr>
              <a:t> – (study dependent) data has been </a:t>
            </a:r>
            <a:r>
              <a:rPr lang="en-US" dirty="0" smtClean="0">
                <a:solidFill>
                  <a:srgbClr val="000000"/>
                </a:solidFill>
              </a:rPr>
              <a:t>verified</a:t>
            </a:r>
          </a:p>
          <a:p>
            <a:endParaRPr lang="en-US" dirty="0">
              <a:solidFill>
                <a:srgbClr val="000000"/>
              </a:solidFill>
            </a:endParaRPr>
          </a:p>
          <a:p>
            <a:r>
              <a:rPr lang="en-US" b="1" dirty="0">
                <a:solidFill>
                  <a:srgbClr val="000000"/>
                </a:solidFill>
              </a:rPr>
              <a:t>Frozen</a:t>
            </a:r>
            <a:r>
              <a:rPr lang="en-US" dirty="0">
                <a:solidFill>
                  <a:srgbClr val="000000"/>
                </a:solidFill>
              </a:rPr>
              <a:t> (soft lock) — Entry lock prevents future data entry or edit.</a:t>
            </a:r>
          </a:p>
          <a:p>
            <a:pPr lvl="1"/>
            <a:r>
              <a:rPr lang="en-US" dirty="0" smtClean="0">
                <a:solidFill>
                  <a:srgbClr val="000000"/>
                </a:solidFill>
              </a:rPr>
              <a:t>Site can </a:t>
            </a:r>
            <a:r>
              <a:rPr lang="en-US" dirty="0">
                <a:solidFill>
                  <a:srgbClr val="000000"/>
                </a:solidFill>
              </a:rPr>
              <a:t>create and respond to markings (</a:t>
            </a:r>
            <a:r>
              <a:rPr lang="en-US" dirty="0" smtClean="0">
                <a:solidFill>
                  <a:srgbClr val="000000"/>
                </a:solidFill>
              </a:rPr>
              <a:t>queries &amp; </a:t>
            </a:r>
            <a:r>
              <a:rPr lang="en-US" dirty="0">
                <a:solidFill>
                  <a:srgbClr val="000000"/>
                </a:solidFill>
              </a:rPr>
              <a:t>notes</a:t>
            </a:r>
            <a:r>
              <a:rPr lang="en-US" dirty="0" smtClean="0">
                <a:solidFill>
                  <a:srgbClr val="000000"/>
                </a:solidFill>
              </a:rPr>
              <a:t>).</a:t>
            </a:r>
          </a:p>
          <a:p>
            <a:pPr lvl="1"/>
            <a:r>
              <a:rPr lang="en-US" dirty="0" smtClean="0">
                <a:solidFill>
                  <a:srgbClr val="000000"/>
                </a:solidFill>
              </a:rPr>
              <a:t>Sites </a:t>
            </a:r>
            <a:r>
              <a:rPr lang="en-US" dirty="0">
                <a:solidFill>
                  <a:srgbClr val="000000"/>
                </a:solidFill>
              </a:rPr>
              <a:t>can only respond to queries in the response box; sites cannot change the data even if the query instructs them to do so</a:t>
            </a:r>
            <a:r>
              <a:rPr lang="en-US" dirty="0" smtClean="0">
                <a:solidFill>
                  <a:srgbClr val="000000"/>
                </a:solidFill>
              </a:rPr>
              <a:t>.</a:t>
            </a:r>
          </a:p>
          <a:p>
            <a:pPr lvl="1"/>
            <a:endParaRPr lang="en-US" dirty="0">
              <a:solidFill>
                <a:srgbClr val="000000"/>
              </a:solidFill>
            </a:endParaRPr>
          </a:p>
          <a:p>
            <a:r>
              <a:rPr lang="en-US" b="1" dirty="0">
                <a:solidFill>
                  <a:srgbClr val="000000"/>
                </a:solidFill>
              </a:rPr>
              <a:t>Data Lock </a:t>
            </a:r>
            <a:r>
              <a:rPr lang="en-US" dirty="0" smtClean="0">
                <a:solidFill>
                  <a:srgbClr val="000000"/>
                </a:solidFill>
              </a:rPr>
              <a:t>(hard lock) </a:t>
            </a:r>
            <a:r>
              <a:rPr lang="en-US" dirty="0">
                <a:solidFill>
                  <a:srgbClr val="000000"/>
                </a:solidFill>
              </a:rPr>
              <a:t>— Hard lock prevents modifying the data </a:t>
            </a:r>
            <a:r>
              <a:rPr lang="en-US" dirty="0" smtClean="0">
                <a:solidFill>
                  <a:srgbClr val="000000"/>
                </a:solidFill>
              </a:rPr>
              <a:t>in </a:t>
            </a:r>
            <a:r>
              <a:rPr lang="en-US" dirty="0">
                <a:solidFill>
                  <a:srgbClr val="000000"/>
                </a:solidFill>
              </a:rPr>
              <a:t>any </a:t>
            </a:r>
            <a:r>
              <a:rPr lang="en-US" dirty="0" smtClean="0">
                <a:solidFill>
                  <a:srgbClr val="000000"/>
                </a:solidFill>
              </a:rPr>
              <a:t>way.</a:t>
            </a:r>
          </a:p>
          <a:p>
            <a:pPr lvl="1"/>
            <a:r>
              <a:rPr lang="en-US" dirty="0" smtClean="0">
                <a:solidFill>
                  <a:srgbClr val="000000"/>
                </a:solidFill>
              </a:rPr>
              <a:t>Sites </a:t>
            </a:r>
            <a:r>
              <a:rPr lang="en-US" dirty="0">
                <a:solidFill>
                  <a:srgbClr val="000000"/>
                </a:solidFill>
              </a:rPr>
              <a:t>cannot create or respond to markings</a:t>
            </a:r>
            <a:r>
              <a:rPr lang="en-US" dirty="0" smtClean="0">
                <a:solidFill>
                  <a:srgbClr val="000000"/>
                </a:solidFill>
              </a:rPr>
              <a:t>.</a:t>
            </a:r>
          </a:p>
          <a:p>
            <a:pPr lvl="1"/>
            <a:r>
              <a:rPr lang="en-US" dirty="0" smtClean="0">
                <a:solidFill>
                  <a:srgbClr val="000000"/>
                </a:solidFill>
              </a:rPr>
              <a:t>Investigator </a:t>
            </a:r>
            <a:r>
              <a:rPr lang="en-US" dirty="0">
                <a:solidFill>
                  <a:srgbClr val="000000"/>
                </a:solidFill>
              </a:rPr>
              <a:t>signatures can still be applied</a:t>
            </a:r>
            <a:r>
              <a:rPr lang="en-US" dirty="0" smtClean="0">
                <a:solidFill>
                  <a:srgbClr val="000000"/>
                </a:solidFill>
              </a:rPr>
              <a:t>.</a:t>
            </a:r>
            <a:endParaRPr lang="en-US" dirty="0">
              <a:solidFill>
                <a:srgbClr val="000000"/>
              </a:solidFill>
            </a:endParaRPr>
          </a:p>
        </p:txBody>
      </p:sp>
      <p:sp>
        <p:nvSpPr>
          <p:cNvPr id="3" name="Slide Number Placeholder 2"/>
          <p:cNvSpPr>
            <a:spLocks noGrp="1"/>
          </p:cNvSpPr>
          <p:nvPr>
            <p:ph type="sldNum" sz="quarter" idx="12"/>
          </p:nvPr>
        </p:nvSpPr>
        <p:spPr/>
        <p:txBody>
          <a:bodyPr/>
          <a:lstStyle/>
          <a:p>
            <a:fld id="{0D23A961-0415-4382-BF1D-F5A18A63DA27}" type="slidenum">
              <a:rPr lang="en-US" smtClean="0"/>
              <a:pPr/>
              <a:t>10</a:t>
            </a:fld>
            <a:endParaRPr lang="en-US"/>
          </a:p>
        </p:txBody>
      </p:sp>
      <p:sp>
        <p:nvSpPr>
          <p:cNvPr id="4" name="Title 3"/>
          <p:cNvSpPr>
            <a:spLocks noGrp="1"/>
          </p:cNvSpPr>
          <p:nvPr>
            <p:ph type="title"/>
          </p:nvPr>
        </p:nvSpPr>
        <p:spPr/>
        <p:txBody>
          <a:bodyPr>
            <a:normAutofit fontScale="90000"/>
          </a:bodyPr>
          <a:lstStyle/>
          <a:p>
            <a:r>
              <a:rPr lang="en-US" dirty="0" smtClean="0"/>
              <a:t>Data Status</a:t>
            </a:r>
            <a:endParaRPr lang="en-US" dirty="0"/>
          </a:p>
        </p:txBody>
      </p:sp>
      <p:sp>
        <p:nvSpPr>
          <p:cNvPr id="5" name="Left Brace 4"/>
          <p:cNvSpPr/>
          <p:nvPr/>
        </p:nvSpPr>
        <p:spPr>
          <a:xfrm>
            <a:off x="323528" y="1628801"/>
            <a:ext cx="133672" cy="1008111"/>
          </a:xfrm>
          <a:prstGeom prst="leftBrace">
            <a:avLst/>
          </a:prstGeom>
          <a:ln w="25400">
            <a:solidFill>
              <a:srgbClr val="0052A4"/>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p:cNvSpPr/>
          <p:nvPr/>
        </p:nvSpPr>
        <p:spPr>
          <a:xfrm>
            <a:off x="351175" y="3068960"/>
            <a:ext cx="106025" cy="1944216"/>
          </a:xfrm>
          <a:prstGeom prst="leftBrace">
            <a:avLst/>
          </a:prstGeom>
          <a:ln w="25400">
            <a:solidFill>
              <a:srgbClr val="0052A4"/>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966669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39753" y="292814"/>
            <a:ext cx="6336704" cy="980937"/>
          </a:xfrm>
        </p:spPr>
        <p:txBody>
          <a:bodyPr>
            <a:normAutofit fontScale="90000"/>
          </a:bodyPr>
          <a:lstStyle/>
          <a:p>
            <a:r>
              <a:rPr lang="en-US" dirty="0"/>
              <a:t>Rave Admin: Subject Sharing</a:t>
            </a:r>
            <a:br>
              <a:rPr lang="en-US" dirty="0"/>
            </a:br>
            <a:endParaRPr lang="en-US" dirty="0"/>
          </a:p>
        </p:txBody>
      </p:sp>
      <p:sp>
        <p:nvSpPr>
          <p:cNvPr id="2" name="Slide Number Placeholder 1"/>
          <p:cNvSpPr>
            <a:spLocks noGrp="1"/>
          </p:cNvSpPr>
          <p:nvPr>
            <p:ph type="sldNum" sz="quarter" idx="12"/>
          </p:nvPr>
        </p:nvSpPr>
        <p:spPr/>
        <p:txBody>
          <a:bodyPr/>
          <a:lstStyle/>
          <a:p>
            <a:fld id="{63D729E5-2596-9449-AF18-C7DBE85575A5}" type="slidenum">
              <a:rPr lang="en-US" smtClean="0"/>
              <a:pPr/>
              <a:t>11</a:t>
            </a:fld>
            <a:endParaRPr lang="en-US" dirty="0"/>
          </a:p>
        </p:txBody>
      </p:sp>
      <p:sp>
        <p:nvSpPr>
          <p:cNvPr id="33" name="Subtitle 4"/>
          <p:cNvSpPr>
            <a:spLocks noGrp="1"/>
          </p:cNvSpPr>
          <p:nvPr>
            <p:ph type="subTitle" idx="4294967295"/>
          </p:nvPr>
        </p:nvSpPr>
        <p:spPr>
          <a:xfrm>
            <a:off x="0" y="1604963"/>
            <a:ext cx="8229600" cy="1508125"/>
          </a:xfrm>
          <a:prstGeom prst="rect">
            <a:avLst/>
          </a:prstGeom>
        </p:spPr>
        <p:txBody>
          <a:bodyPr/>
          <a:lstStyle/>
          <a:p>
            <a:pPr marL="182880" lvl="0" indent="-192024">
              <a:lnSpc>
                <a:spcPct val="87000"/>
              </a:lnSpc>
              <a:spcBef>
                <a:spcPts val="1400"/>
              </a:spcBef>
              <a:buClr>
                <a:srgbClr val="C3D500"/>
              </a:buClr>
              <a:buSzPct val="80000"/>
              <a:buFont typeface="Wingdings" charset="2"/>
              <a:buChar char="§"/>
            </a:pPr>
            <a:r>
              <a:rPr lang="en-US" sz="1800" dirty="0">
                <a:solidFill>
                  <a:srgbClr val="002855"/>
                </a:solidFill>
              </a:rPr>
              <a:t>Subjects can be shared across sites within a study</a:t>
            </a:r>
          </a:p>
          <a:p>
            <a:pPr marL="182880" lvl="0" indent="-192024">
              <a:lnSpc>
                <a:spcPct val="87000"/>
              </a:lnSpc>
              <a:spcBef>
                <a:spcPts val="1400"/>
              </a:spcBef>
              <a:buClr>
                <a:srgbClr val="C3D500"/>
              </a:buClr>
              <a:buSzPct val="80000"/>
              <a:buFont typeface="Wingdings" charset="2"/>
              <a:buChar char="§"/>
            </a:pPr>
            <a:r>
              <a:rPr lang="en-US" sz="1800" dirty="0">
                <a:solidFill>
                  <a:srgbClr val="002855"/>
                </a:solidFill>
              </a:rPr>
              <a:t>All shared sites can view and enter data for the subject that is shared</a:t>
            </a:r>
          </a:p>
          <a:p>
            <a:pPr marL="182880" lvl="0" indent="-192024">
              <a:lnSpc>
                <a:spcPct val="87000"/>
              </a:lnSpc>
              <a:spcBef>
                <a:spcPts val="1400"/>
              </a:spcBef>
              <a:buClr>
                <a:srgbClr val="C3D500"/>
              </a:buClr>
              <a:buSzPct val="80000"/>
              <a:buFont typeface="Wingdings" charset="2"/>
              <a:buChar char="§"/>
            </a:pPr>
            <a:r>
              <a:rPr lang="en-US" sz="1800" dirty="0">
                <a:solidFill>
                  <a:srgbClr val="002855"/>
                </a:solidFill>
              </a:rPr>
              <a:t>Can be a mutual sharing relationship between the Primary and</a:t>
            </a:r>
            <a:br>
              <a:rPr lang="en-US" sz="1800" dirty="0">
                <a:solidFill>
                  <a:srgbClr val="002855"/>
                </a:solidFill>
              </a:rPr>
            </a:br>
            <a:r>
              <a:rPr lang="en-US" sz="1800" dirty="0">
                <a:solidFill>
                  <a:srgbClr val="002855"/>
                </a:solidFill>
              </a:rPr>
              <a:t>Secondary sites</a:t>
            </a:r>
          </a:p>
        </p:txBody>
      </p:sp>
      <p:pic>
        <p:nvPicPr>
          <p:cNvPr id="8" name="Picture 5"/>
          <p:cNvPicPr>
            <a:picLocks noChangeAspect="1" noChangeArrowheads="1"/>
          </p:cNvPicPr>
          <p:nvPr/>
        </p:nvPicPr>
        <p:blipFill>
          <a:blip r:embed="rId3" cstate="print"/>
          <a:srcRect/>
          <a:stretch>
            <a:fillRect/>
          </a:stretch>
        </p:blipFill>
        <p:spPr bwMode="auto">
          <a:xfrm>
            <a:off x="263977" y="3212976"/>
            <a:ext cx="8412480" cy="2005381"/>
          </a:xfrm>
          <a:prstGeom prst="rect">
            <a:avLst/>
          </a:prstGeom>
          <a:ln>
            <a:headEnd/>
            <a:tailEnd/>
          </a:ln>
        </p:spPr>
        <p:style>
          <a:lnRef idx="2">
            <a:schemeClr val="accent3"/>
          </a:lnRef>
          <a:fillRef idx="1">
            <a:schemeClr val="lt1"/>
          </a:fillRef>
          <a:effectRef idx="0">
            <a:schemeClr val="accent3"/>
          </a:effectRef>
          <a:fontRef idx="minor">
            <a:schemeClr val="dk1"/>
          </a:fontRef>
        </p:style>
      </p:pic>
      <p:sp>
        <p:nvSpPr>
          <p:cNvPr id="3" name="TextBox 2"/>
          <p:cNvSpPr txBox="1"/>
          <p:nvPr/>
        </p:nvSpPr>
        <p:spPr>
          <a:xfrm>
            <a:off x="421528" y="5661248"/>
            <a:ext cx="7534848" cy="400110"/>
          </a:xfrm>
          <a:prstGeom prst="rect">
            <a:avLst/>
          </a:prstGeom>
          <a:noFill/>
        </p:spPr>
        <p:txBody>
          <a:bodyPr wrap="square" rtlCol="0">
            <a:spAutoFit/>
          </a:bodyPr>
          <a:lstStyle/>
          <a:p>
            <a:r>
              <a:rPr lang="en-US" sz="2000" b="1" dirty="0" smtClean="0">
                <a:solidFill>
                  <a:srgbClr val="FF0000"/>
                </a:solidFill>
              </a:rPr>
              <a:t>Sharing across studies is NOT possible (by default)</a:t>
            </a:r>
            <a:endParaRPr lang="en-US" sz="2000" b="1" dirty="0">
              <a:solidFill>
                <a:srgbClr val="FF0000"/>
              </a:solidFill>
            </a:endParaRPr>
          </a:p>
        </p:txBody>
      </p:sp>
    </p:spTree>
    <p:extLst>
      <p:ext uri="{BB962C8B-B14F-4D97-AF65-F5344CB8AC3E}">
        <p14:creationId xmlns:p14="http://schemas.microsoft.com/office/powerpoint/2010/main" val="3682331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D729E5-2596-9449-AF18-C7DBE85575A5}" type="slidenum">
              <a:rPr lang="en-US" smtClean="0"/>
              <a:pPr/>
              <a:t>12</a:t>
            </a:fld>
            <a:endParaRPr lang="en-US"/>
          </a:p>
        </p:txBody>
      </p:sp>
      <p:sp>
        <p:nvSpPr>
          <p:cNvPr id="4" name="Title 3"/>
          <p:cNvSpPr>
            <a:spLocks noGrp="1"/>
          </p:cNvSpPr>
          <p:nvPr>
            <p:ph type="title"/>
          </p:nvPr>
        </p:nvSpPr>
        <p:spPr/>
        <p:txBody>
          <a:bodyPr>
            <a:normAutofit fontScale="90000"/>
          </a:bodyPr>
          <a:lstStyle/>
          <a:p>
            <a:r>
              <a:rPr lang="en-US" dirty="0"/>
              <a:t>Architect: Overview</a:t>
            </a:r>
            <a:r>
              <a:rPr lang="en-US" dirty="0">
                <a:solidFill>
                  <a:schemeClr val="tx1"/>
                </a:solidFill>
              </a:rPr>
              <a:t/>
            </a:r>
            <a:br>
              <a:rPr lang="en-US" dirty="0">
                <a:solidFill>
                  <a:schemeClr val="tx1"/>
                </a:solidFill>
              </a:rPr>
            </a:br>
            <a:endParaRPr lang="en-US" dirty="0"/>
          </a:p>
        </p:txBody>
      </p:sp>
      <p:sp>
        <p:nvSpPr>
          <p:cNvPr id="5" name="Text Placeholder 4"/>
          <p:cNvSpPr>
            <a:spLocks noGrp="1"/>
          </p:cNvSpPr>
          <p:nvPr>
            <p:ph type="body" sz="quarter" idx="4294967295"/>
          </p:nvPr>
        </p:nvSpPr>
        <p:spPr>
          <a:xfrm>
            <a:off x="395536" y="1484784"/>
            <a:ext cx="4320480" cy="4901026"/>
          </a:xfrm>
        </p:spPr>
        <p:txBody>
          <a:bodyPr>
            <a:normAutofit/>
          </a:bodyPr>
          <a:lstStyle/>
          <a:p>
            <a:pPr marL="182880" lvl="0" indent="-192024">
              <a:lnSpc>
                <a:spcPct val="87000"/>
              </a:lnSpc>
              <a:spcBef>
                <a:spcPts val="1400"/>
              </a:spcBef>
              <a:buClr>
                <a:srgbClr val="C3D500"/>
              </a:buClr>
              <a:buSzPct val="80000"/>
              <a:buFont typeface="Wingdings" charset="2"/>
              <a:buChar char="§"/>
            </a:pPr>
            <a:r>
              <a:rPr lang="en-US" sz="1800" dirty="0">
                <a:solidFill>
                  <a:srgbClr val="002855"/>
                </a:solidFill>
              </a:rPr>
              <a:t>Web-based study design and configuration </a:t>
            </a:r>
            <a:r>
              <a:rPr lang="en-US" sz="1800" dirty="0" smtClean="0">
                <a:solidFill>
                  <a:srgbClr val="002855"/>
                </a:solidFill>
              </a:rPr>
              <a:t>tool</a:t>
            </a:r>
          </a:p>
          <a:p>
            <a:pPr marL="582930" lvl="1" indent="-192024">
              <a:lnSpc>
                <a:spcPct val="87000"/>
              </a:lnSpc>
              <a:spcBef>
                <a:spcPts val="1400"/>
              </a:spcBef>
              <a:buClr>
                <a:srgbClr val="C3D500"/>
              </a:buClr>
              <a:buSzPct val="80000"/>
              <a:buFont typeface="Wingdings" charset="2"/>
              <a:buChar char="§"/>
            </a:pPr>
            <a:r>
              <a:rPr lang="en-US" sz="1500" dirty="0" err="1" smtClean="0">
                <a:solidFill>
                  <a:srgbClr val="002855"/>
                </a:solidFill>
              </a:rPr>
              <a:t>cfr</a:t>
            </a:r>
            <a:r>
              <a:rPr lang="en-US" sz="1500" dirty="0" smtClean="0">
                <a:solidFill>
                  <a:srgbClr val="002855"/>
                </a:solidFill>
              </a:rPr>
              <a:t> VISTA STUDY DEF + FORM DEF </a:t>
            </a:r>
            <a:r>
              <a:rPr lang="en-US" sz="1500" dirty="0">
                <a:solidFill>
                  <a:srgbClr val="002855"/>
                </a:solidFill>
              </a:rPr>
              <a:t/>
            </a:r>
            <a:br>
              <a:rPr lang="en-US" sz="1500" dirty="0">
                <a:solidFill>
                  <a:srgbClr val="002855"/>
                </a:solidFill>
              </a:rPr>
            </a:br>
            <a:endParaRPr lang="en-US" sz="1500" dirty="0">
              <a:solidFill>
                <a:srgbClr val="002855"/>
              </a:solidFill>
            </a:endParaRPr>
          </a:p>
          <a:p>
            <a:pPr marL="182880" lvl="0" indent="-192024">
              <a:lnSpc>
                <a:spcPct val="87000"/>
              </a:lnSpc>
              <a:spcBef>
                <a:spcPts val="1400"/>
              </a:spcBef>
              <a:buClr>
                <a:srgbClr val="C3D500"/>
              </a:buClr>
              <a:buSzPct val="80000"/>
              <a:buFont typeface="Wingdings" charset="2"/>
              <a:buChar char="§"/>
            </a:pPr>
            <a:r>
              <a:rPr lang="en-US" sz="1800" dirty="0">
                <a:solidFill>
                  <a:srgbClr val="002855"/>
                </a:solidFill>
              </a:rPr>
              <a:t>Self-documenting system</a:t>
            </a:r>
            <a:br>
              <a:rPr lang="en-US" sz="1800" dirty="0">
                <a:solidFill>
                  <a:srgbClr val="002855"/>
                </a:solidFill>
              </a:rPr>
            </a:br>
            <a:endParaRPr lang="en-US" sz="1800" dirty="0">
              <a:solidFill>
                <a:srgbClr val="002855"/>
              </a:solidFill>
            </a:endParaRPr>
          </a:p>
          <a:p>
            <a:pPr marL="182880" lvl="0" indent="-192024">
              <a:lnSpc>
                <a:spcPct val="87000"/>
              </a:lnSpc>
              <a:spcBef>
                <a:spcPts val="1400"/>
              </a:spcBef>
              <a:buClr>
                <a:srgbClr val="C3D500"/>
              </a:buClr>
              <a:buSzPct val="80000"/>
              <a:buFont typeface="Wingdings" charset="2"/>
              <a:buChar char="§"/>
            </a:pPr>
            <a:r>
              <a:rPr lang="en-US" sz="1800" dirty="0">
                <a:solidFill>
                  <a:srgbClr val="002855"/>
                </a:solidFill>
              </a:rPr>
              <a:t>Primary module for initial </a:t>
            </a:r>
            <a:r>
              <a:rPr lang="en-US" sz="1800" dirty="0" err="1">
                <a:solidFill>
                  <a:srgbClr val="002855"/>
                </a:solidFill>
              </a:rPr>
              <a:t>eCRF</a:t>
            </a:r>
            <a:r>
              <a:rPr lang="en-US" sz="1800" dirty="0">
                <a:solidFill>
                  <a:srgbClr val="002855"/>
                </a:solidFill>
              </a:rPr>
              <a:t> and Data Validation Configuration</a:t>
            </a:r>
            <a:br>
              <a:rPr lang="en-US" sz="1800" dirty="0">
                <a:solidFill>
                  <a:srgbClr val="002855"/>
                </a:solidFill>
              </a:rPr>
            </a:br>
            <a:endParaRPr lang="en-US" sz="1800" dirty="0">
              <a:solidFill>
                <a:srgbClr val="002855"/>
              </a:solidFill>
            </a:endParaRPr>
          </a:p>
          <a:p>
            <a:pPr marL="182880" lvl="0" indent="-192024">
              <a:lnSpc>
                <a:spcPct val="87000"/>
              </a:lnSpc>
              <a:spcBef>
                <a:spcPts val="1400"/>
              </a:spcBef>
              <a:buClr>
                <a:srgbClr val="C3D500"/>
              </a:buClr>
              <a:buSzPct val="80000"/>
              <a:buFont typeface="Wingdings" charset="2"/>
              <a:buChar char="§"/>
            </a:pPr>
            <a:r>
              <a:rPr lang="en-GB" sz="1800" dirty="0">
                <a:solidFill>
                  <a:srgbClr val="002855"/>
                </a:solidFill>
                <a:sym typeface="Verdana"/>
              </a:rPr>
              <a:t>Configuration privileges are role </a:t>
            </a:r>
            <a:r>
              <a:rPr lang="en-GB" sz="1800" dirty="0" smtClean="0">
                <a:solidFill>
                  <a:srgbClr val="002855"/>
                </a:solidFill>
                <a:sym typeface="Verdana"/>
              </a:rPr>
              <a:t>dependent</a:t>
            </a:r>
          </a:p>
          <a:p>
            <a:pPr marL="582930" lvl="1" indent="-192024">
              <a:lnSpc>
                <a:spcPct val="87000"/>
              </a:lnSpc>
              <a:spcBef>
                <a:spcPts val="1400"/>
              </a:spcBef>
              <a:buClr>
                <a:srgbClr val="C3D500"/>
              </a:buClr>
              <a:buSzPct val="80000"/>
              <a:buFont typeface="Wingdings" charset="2"/>
              <a:buChar char="§"/>
            </a:pPr>
            <a:r>
              <a:rPr lang="en-GB" sz="1800" dirty="0" smtClean="0">
                <a:solidFill>
                  <a:srgbClr val="002855"/>
                </a:solidFill>
                <a:sym typeface="Verdana"/>
              </a:rPr>
              <a:t>Study </a:t>
            </a:r>
            <a:r>
              <a:rPr lang="en-GB" sz="1800" dirty="0">
                <a:solidFill>
                  <a:srgbClr val="002855"/>
                </a:solidFill>
                <a:sym typeface="Verdana"/>
              </a:rPr>
              <a:t>Developer </a:t>
            </a:r>
            <a:r>
              <a:rPr lang="en-GB" sz="1800" dirty="0" smtClean="0">
                <a:solidFill>
                  <a:srgbClr val="002855"/>
                </a:solidFill>
                <a:sym typeface="Verdana"/>
              </a:rPr>
              <a:t>1 </a:t>
            </a:r>
            <a:r>
              <a:rPr lang="en-GB" sz="1800" dirty="0">
                <a:solidFill>
                  <a:srgbClr val="002855"/>
                </a:solidFill>
                <a:sym typeface="Verdana"/>
              </a:rPr>
              <a:t>ONLY has </a:t>
            </a:r>
            <a:r>
              <a:rPr lang="en-GB" sz="1800" dirty="0" err="1">
                <a:solidFill>
                  <a:srgbClr val="002855"/>
                </a:solidFill>
                <a:sym typeface="Verdana"/>
              </a:rPr>
              <a:t>eCRF</a:t>
            </a:r>
            <a:r>
              <a:rPr lang="en-GB" sz="1800" dirty="0">
                <a:solidFill>
                  <a:srgbClr val="002855"/>
                </a:solidFill>
                <a:sym typeface="Verdana"/>
              </a:rPr>
              <a:t> Configuration and Study Developer </a:t>
            </a:r>
            <a:r>
              <a:rPr lang="en-GB" sz="1800" dirty="0" smtClean="0">
                <a:solidFill>
                  <a:srgbClr val="002855"/>
                </a:solidFill>
                <a:sym typeface="Verdana"/>
              </a:rPr>
              <a:t>2 ONLY </a:t>
            </a:r>
            <a:r>
              <a:rPr lang="en-GB" sz="1800" dirty="0">
                <a:solidFill>
                  <a:srgbClr val="002855"/>
                </a:solidFill>
                <a:sym typeface="Verdana"/>
              </a:rPr>
              <a:t>has Data </a:t>
            </a:r>
            <a:r>
              <a:rPr lang="en-GB" sz="1800" dirty="0" smtClean="0">
                <a:solidFill>
                  <a:srgbClr val="002855"/>
                </a:solidFill>
                <a:sym typeface="Verdana"/>
              </a:rPr>
              <a:t>Validation.</a:t>
            </a:r>
            <a:endParaRPr lang="x-none" sz="1800" dirty="0">
              <a:solidFill>
                <a:srgbClr val="002855"/>
              </a:solidFill>
              <a:sym typeface="Verdana"/>
            </a:endParaRPr>
          </a:p>
          <a:p>
            <a:endParaRPr lang="en-US" dirty="0"/>
          </a:p>
        </p:txBody>
      </p:sp>
      <p:pic>
        <p:nvPicPr>
          <p:cNvPr id="3" name="Picture 2"/>
          <p:cNvPicPr>
            <a:picLocks noChangeAspect="1"/>
          </p:cNvPicPr>
          <p:nvPr/>
        </p:nvPicPr>
        <p:blipFill>
          <a:blip r:embed="rId3"/>
          <a:stretch>
            <a:fillRect/>
          </a:stretch>
        </p:blipFill>
        <p:spPr>
          <a:xfrm>
            <a:off x="4885731" y="955276"/>
            <a:ext cx="4258269" cy="5277587"/>
          </a:xfrm>
          <a:prstGeom prst="rect">
            <a:avLst/>
          </a:prstGeom>
        </p:spPr>
      </p:pic>
    </p:spTree>
    <p:extLst>
      <p:ext uri="{BB962C8B-B14F-4D97-AF65-F5344CB8AC3E}">
        <p14:creationId xmlns:p14="http://schemas.microsoft.com/office/powerpoint/2010/main" val="1305820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oup 265"/>
          <p:cNvGraphicFramePr>
            <a:graphicFrameLocks/>
          </p:cNvGraphicFramePr>
          <p:nvPr>
            <p:extLst>
              <p:ext uri="{D42A27DB-BD31-4B8C-83A1-F6EECF244321}">
                <p14:modId xmlns:p14="http://schemas.microsoft.com/office/powerpoint/2010/main" val="2917345599"/>
              </p:ext>
            </p:extLst>
          </p:nvPr>
        </p:nvGraphicFramePr>
        <p:xfrm>
          <a:off x="365760" y="1717500"/>
          <a:ext cx="8412480" cy="4335816"/>
        </p:xfrm>
        <a:graphic>
          <a:graphicData uri="http://schemas.openxmlformats.org/drawingml/2006/table">
            <a:tbl>
              <a:tblPr firstRow="1">
                <a:tableStyleId>{3C2FFA5D-87B4-456A-9821-1D502468CF0F}</a:tableStyleId>
              </a:tblPr>
              <a:tblGrid>
                <a:gridCol w="941506">
                  <a:extLst>
                    <a:ext uri="{9D8B030D-6E8A-4147-A177-3AD203B41FA5}">
                      <a16:colId xmlns:a16="http://schemas.microsoft.com/office/drawing/2014/main" val="20000"/>
                    </a:ext>
                  </a:extLst>
                </a:gridCol>
                <a:gridCol w="7470974">
                  <a:extLst>
                    <a:ext uri="{9D8B030D-6E8A-4147-A177-3AD203B41FA5}">
                      <a16:colId xmlns:a16="http://schemas.microsoft.com/office/drawing/2014/main" val="20001"/>
                    </a:ext>
                  </a:extLst>
                </a:gridCol>
              </a:tblGrid>
              <a:tr h="168421">
                <a:tc>
                  <a:txBody>
                    <a:bodyPr/>
                    <a:lstStyle>
                      <a:defPPr>
                        <a:defRPr lang="en-US"/>
                      </a:defPPr>
                      <a:lvl1pPr marL="0" algn="l" defTabSz="457200" rtl="0" eaLnBrk="1" latinLnBrk="0" hangingPunct="1">
                        <a:defRPr sz="1800" b="1" kern="1200">
                          <a:solidFill>
                            <a:schemeClr val="lt1"/>
                          </a:solidFill>
                          <a:latin typeface="Verdana"/>
                        </a:defRPr>
                      </a:lvl1pPr>
                      <a:lvl2pPr marL="457200" algn="l" defTabSz="457200" rtl="0" eaLnBrk="1" latinLnBrk="0" hangingPunct="1">
                        <a:defRPr sz="1800" b="1" kern="1200">
                          <a:solidFill>
                            <a:schemeClr val="lt1"/>
                          </a:solidFill>
                          <a:latin typeface="Verdana"/>
                        </a:defRPr>
                      </a:lvl2pPr>
                      <a:lvl3pPr marL="914400" algn="l" defTabSz="457200" rtl="0" eaLnBrk="1" latinLnBrk="0" hangingPunct="1">
                        <a:defRPr sz="1800" b="1" kern="1200">
                          <a:solidFill>
                            <a:schemeClr val="lt1"/>
                          </a:solidFill>
                          <a:latin typeface="Verdana"/>
                        </a:defRPr>
                      </a:lvl3pPr>
                      <a:lvl4pPr marL="1371600" algn="l" defTabSz="457200" rtl="0" eaLnBrk="1" latinLnBrk="0" hangingPunct="1">
                        <a:defRPr sz="1800" b="1" kern="1200">
                          <a:solidFill>
                            <a:schemeClr val="lt1"/>
                          </a:solidFill>
                          <a:latin typeface="Verdana"/>
                        </a:defRPr>
                      </a:lvl4pPr>
                      <a:lvl5pPr marL="1828800" algn="l" defTabSz="457200" rtl="0" eaLnBrk="1" latinLnBrk="0" hangingPunct="1">
                        <a:defRPr sz="1800" b="1" kern="1200">
                          <a:solidFill>
                            <a:schemeClr val="lt1"/>
                          </a:solidFill>
                          <a:latin typeface="Verdana"/>
                        </a:defRPr>
                      </a:lvl5pPr>
                      <a:lvl6pPr marL="2286000" algn="l" defTabSz="457200" rtl="0" eaLnBrk="1" latinLnBrk="0" hangingPunct="1">
                        <a:defRPr sz="1800" b="1" kern="1200">
                          <a:solidFill>
                            <a:schemeClr val="lt1"/>
                          </a:solidFill>
                          <a:latin typeface="Verdana"/>
                        </a:defRPr>
                      </a:lvl6pPr>
                      <a:lvl7pPr marL="2743200" algn="l" defTabSz="457200" rtl="0" eaLnBrk="1" latinLnBrk="0" hangingPunct="1">
                        <a:defRPr sz="1800" b="1" kern="1200">
                          <a:solidFill>
                            <a:schemeClr val="lt1"/>
                          </a:solidFill>
                          <a:latin typeface="Verdana"/>
                        </a:defRPr>
                      </a:lvl7pPr>
                      <a:lvl8pPr marL="3200400" algn="l" defTabSz="457200" rtl="0" eaLnBrk="1" latinLnBrk="0" hangingPunct="1">
                        <a:defRPr sz="1800" b="1" kern="1200">
                          <a:solidFill>
                            <a:schemeClr val="lt1"/>
                          </a:solidFill>
                          <a:latin typeface="Verdana"/>
                        </a:defRPr>
                      </a:lvl8pPr>
                      <a:lvl9pPr marL="3657600" algn="l" defTabSz="457200" rtl="0" eaLnBrk="1" latinLnBrk="0" hangingPunct="1">
                        <a:defRPr sz="1800" b="1" kern="1200">
                          <a:solidFill>
                            <a:schemeClr val="lt1"/>
                          </a:solidFill>
                          <a:latin typeface="Verdana"/>
                        </a:defRPr>
                      </a:lvl9pPr>
                    </a:lstStyle>
                    <a:p>
                      <a:pPr marL="0" marR="0" lvl="0" indent="-228600" algn="ctr" defTabSz="457200" rtl="0" eaLnBrk="1" fontAlgn="base" latinLnBrk="0" hangingPunct="1">
                        <a:lnSpc>
                          <a:spcPct val="100000"/>
                        </a:lnSpc>
                        <a:spcBef>
                          <a:spcPct val="0"/>
                        </a:spcBef>
                        <a:spcAft>
                          <a:spcPct val="0"/>
                        </a:spcAft>
                        <a:buClrTx/>
                        <a:buSzTx/>
                        <a:buFontTx/>
                        <a:buNone/>
                        <a:tabLst/>
                      </a:pPr>
                      <a:r>
                        <a:rPr lang="en-US" sz="1400" kern="1200" dirty="0"/>
                        <a:t>Step #</a:t>
                      </a:r>
                      <a:endParaRPr lang="en-US" sz="1400" b="1" kern="1200" dirty="0">
                        <a:solidFill>
                          <a:schemeClr val="bg1"/>
                        </a:solidFill>
                        <a:latin typeface="+mj-lt"/>
                        <a:ea typeface="+mn-ea"/>
                        <a:cs typeface="+mn-cs"/>
                      </a:endParaRPr>
                    </a:p>
                  </a:txBody>
                  <a:tcPr marL="113502" marR="113502" marT="51876" marB="51876" horzOverflow="overflow"/>
                </a:tc>
                <a:tc>
                  <a:txBody>
                    <a:bodyPr/>
                    <a:lstStyle>
                      <a:defPPr>
                        <a:defRPr lang="en-US"/>
                      </a:defPPr>
                      <a:lvl1pPr marL="0" algn="l" defTabSz="457200" rtl="0" eaLnBrk="1" latinLnBrk="0" hangingPunct="1">
                        <a:defRPr sz="1800" b="1" kern="1200">
                          <a:solidFill>
                            <a:schemeClr val="lt1"/>
                          </a:solidFill>
                          <a:latin typeface="Verdana"/>
                        </a:defRPr>
                      </a:lvl1pPr>
                      <a:lvl2pPr marL="457200" algn="l" defTabSz="457200" rtl="0" eaLnBrk="1" latinLnBrk="0" hangingPunct="1">
                        <a:defRPr sz="1800" b="1" kern="1200">
                          <a:solidFill>
                            <a:schemeClr val="lt1"/>
                          </a:solidFill>
                          <a:latin typeface="Verdana"/>
                        </a:defRPr>
                      </a:lvl2pPr>
                      <a:lvl3pPr marL="914400" algn="l" defTabSz="457200" rtl="0" eaLnBrk="1" latinLnBrk="0" hangingPunct="1">
                        <a:defRPr sz="1800" b="1" kern="1200">
                          <a:solidFill>
                            <a:schemeClr val="lt1"/>
                          </a:solidFill>
                          <a:latin typeface="Verdana"/>
                        </a:defRPr>
                      </a:lvl3pPr>
                      <a:lvl4pPr marL="1371600" algn="l" defTabSz="457200" rtl="0" eaLnBrk="1" latinLnBrk="0" hangingPunct="1">
                        <a:defRPr sz="1800" b="1" kern="1200">
                          <a:solidFill>
                            <a:schemeClr val="lt1"/>
                          </a:solidFill>
                          <a:latin typeface="Verdana"/>
                        </a:defRPr>
                      </a:lvl4pPr>
                      <a:lvl5pPr marL="1828800" algn="l" defTabSz="457200" rtl="0" eaLnBrk="1" latinLnBrk="0" hangingPunct="1">
                        <a:defRPr sz="1800" b="1" kern="1200">
                          <a:solidFill>
                            <a:schemeClr val="lt1"/>
                          </a:solidFill>
                          <a:latin typeface="Verdana"/>
                        </a:defRPr>
                      </a:lvl5pPr>
                      <a:lvl6pPr marL="2286000" algn="l" defTabSz="457200" rtl="0" eaLnBrk="1" latinLnBrk="0" hangingPunct="1">
                        <a:defRPr sz="1800" b="1" kern="1200">
                          <a:solidFill>
                            <a:schemeClr val="lt1"/>
                          </a:solidFill>
                          <a:latin typeface="Verdana"/>
                        </a:defRPr>
                      </a:lvl6pPr>
                      <a:lvl7pPr marL="2743200" algn="l" defTabSz="457200" rtl="0" eaLnBrk="1" latinLnBrk="0" hangingPunct="1">
                        <a:defRPr sz="1800" b="1" kern="1200">
                          <a:solidFill>
                            <a:schemeClr val="lt1"/>
                          </a:solidFill>
                          <a:latin typeface="Verdana"/>
                        </a:defRPr>
                      </a:lvl7pPr>
                      <a:lvl8pPr marL="3200400" algn="l" defTabSz="457200" rtl="0" eaLnBrk="1" latinLnBrk="0" hangingPunct="1">
                        <a:defRPr sz="1800" b="1" kern="1200">
                          <a:solidFill>
                            <a:schemeClr val="lt1"/>
                          </a:solidFill>
                          <a:latin typeface="Verdana"/>
                        </a:defRPr>
                      </a:lvl8pPr>
                      <a:lvl9pPr marL="3657600" algn="l" defTabSz="457200" rtl="0" eaLnBrk="1" latinLnBrk="0" hangingPunct="1">
                        <a:defRPr sz="1800" b="1" kern="1200">
                          <a:solidFill>
                            <a:schemeClr val="lt1"/>
                          </a:solidFill>
                          <a:latin typeface="Verdana"/>
                        </a:defRPr>
                      </a:lvl9pPr>
                    </a:lstStyle>
                    <a:p>
                      <a:pPr marL="228600" marR="0" lvl="0" indent="-22860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rPr>
                        <a:t>Description</a:t>
                      </a:r>
                      <a:endParaRPr kumimoji="0" lang="en-US" sz="1400" b="0" i="0" u="none" strike="noStrike" cap="none" normalizeH="0" baseline="0" dirty="0">
                        <a:ln>
                          <a:noFill/>
                        </a:ln>
                        <a:solidFill>
                          <a:schemeClr val="bg1"/>
                        </a:solidFill>
                        <a:effectLst/>
                        <a:latin typeface="+mj-lt"/>
                        <a:cs typeface="Times New Roman" charset="0"/>
                      </a:endParaRPr>
                    </a:p>
                  </a:txBody>
                  <a:tcPr marL="113502" marR="113502" marT="51876" marB="51876" horzOverflow="overflow"/>
                </a:tc>
                <a:extLst>
                  <a:ext uri="{0D108BD9-81ED-4DB2-BD59-A6C34878D82A}">
                    <a16:rowId xmlns:a16="http://schemas.microsoft.com/office/drawing/2014/main" val="10000"/>
                  </a:ext>
                </a:extLst>
              </a:tr>
              <a:tr h="168421">
                <a:tc>
                  <a:txBody>
                    <a:bodyPr/>
                    <a:lstStyle>
                      <a:defPPr>
                        <a:defRPr lang="en-US"/>
                      </a:defPPr>
                      <a:lvl1pPr marL="0" algn="l" defTabSz="457200" rtl="0" eaLnBrk="1" latinLnBrk="0" hangingPunct="1">
                        <a:defRPr sz="1800" kern="1200">
                          <a:solidFill>
                            <a:schemeClr val="dk1"/>
                          </a:solidFill>
                          <a:latin typeface="Verdana"/>
                        </a:defRPr>
                      </a:lvl1pPr>
                      <a:lvl2pPr marL="457200" algn="l" defTabSz="457200" rtl="0" eaLnBrk="1" latinLnBrk="0" hangingPunct="1">
                        <a:defRPr sz="1800" kern="1200">
                          <a:solidFill>
                            <a:schemeClr val="dk1"/>
                          </a:solidFill>
                          <a:latin typeface="Verdana"/>
                        </a:defRPr>
                      </a:lvl2pPr>
                      <a:lvl3pPr marL="914400" algn="l" defTabSz="457200" rtl="0" eaLnBrk="1" latinLnBrk="0" hangingPunct="1">
                        <a:defRPr sz="1800" kern="1200">
                          <a:solidFill>
                            <a:schemeClr val="dk1"/>
                          </a:solidFill>
                          <a:latin typeface="Verdana"/>
                        </a:defRPr>
                      </a:lvl3pPr>
                      <a:lvl4pPr marL="1371600" algn="l" defTabSz="457200" rtl="0" eaLnBrk="1" latinLnBrk="0" hangingPunct="1">
                        <a:defRPr sz="1800" kern="1200">
                          <a:solidFill>
                            <a:schemeClr val="dk1"/>
                          </a:solidFill>
                          <a:latin typeface="Verdana"/>
                        </a:defRPr>
                      </a:lvl4pPr>
                      <a:lvl5pPr marL="1828800" algn="l" defTabSz="457200" rtl="0" eaLnBrk="1" latinLnBrk="0" hangingPunct="1">
                        <a:defRPr sz="1800" kern="1200">
                          <a:solidFill>
                            <a:schemeClr val="dk1"/>
                          </a:solidFill>
                          <a:latin typeface="Verdana"/>
                        </a:defRPr>
                      </a:lvl5pPr>
                      <a:lvl6pPr marL="2286000" algn="l" defTabSz="457200" rtl="0" eaLnBrk="1" latinLnBrk="0" hangingPunct="1">
                        <a:defRPr sz="1800" kern="1200">
                          <a:solidFill>
                            <a:schemeClr val="dk1"/>
                          </a:solidFill>
                          <a:latin typeface="Verdana"/>
                        </a:defRPr>
                      </a:lvl6pPr>
                      <a:lvl7pPr marL="2743200" algn="l" defTabSz="457200" rtl="0" eaLnBrk="1" latinLnBrk="0" hangingPunct="1">
                        <a:defRPr sz="1800" kern="1200">
                          <a:solidFill>
                            <a:schemeClr val="dk1"/>
                          </a:solidFill>
                          <a:latin typeface="Verdana"/>
                        </a:defRPr>
                      </a:lvl7pPr>
                      <a:lvl8pPr marL="3200400" algn="l" defTabSz="457200" rtl="0" eaLnBrk="1" latinLnBrk="0" hangingPunct="1">
                        <a:defRPr sz="1800" kern="1200">
                          <a:solidFill>
                            <a:schemeClr val="dk1"/>
                          </a:solidFill>
                          <a:latin typeface="Verdana"/>
                        </a:defRPr>
                      </a:lvl8pPr>
                      <a:lvl9pPr marL="3657600" algn="l" defTabSz="457200" rtl="0" eaLnBrk="1" latinLnBrk="0" hangingPunct="1">
                        <a:defRPr sz="1800" kern="1200">
                          <a:solidFill>
                            <a:schemeClr val="dk1"/>
                          </a:solidFill>
                          <a:latin typeface="Verdana"/>
                        </a:defRPr>
                      </a:lvl9pPr>
                    </a:lstStyle>
                    <a:p>
                      <a:pPr marL="228600" marR="0" lvl="0" indent="-228600" algn="ctr" defTabSz="914400" rtl="0" eaLnBrk="1" fontAlgn="base" latinLnBrk="0" hangingPunct="1">
                        <a:lnSpc>
                          <a:spcPct val="100000"/>
                        </a:lnSpc>
                        <a:spcBef>
                          <a:spcPct val="0"/>
                        </a:spcBef>
                        <a:spcAft>
                          <a:spcPct val="0"/>
                        </a:spcAft>
                        <a:buClrTx/>
                        <a:buSzTx/>
                        <a:buFontTx/>
                        <a:buNone/>
                        <a:tabLst/>
                      </a:pPr>
                      <a:r>
                        <a:rPr kumimoji="0" lang="en-GB" sz="1400" b="1" u="none" strike="noStrike" cap="none" normalizeH="0" baseline="0" dirty="0">
                          <a:ln>
                            <a:noFill/>
                          </a:ln>
                          <a:solidFill>
                            <a:schemeClr val="tx1"/>
                          </a:solidFill>
                          <a:effectLst/>
                        </a:rPr>
                        <a:t>1</a:t>
                      </a:r>
                      <a:endParaRPr kumimoji="0" lang="en-GB" sz="1400" b="1" i="0" u="none" strike="noStrike" cap="none" normalizeH="0" baseline="0" dirty="0">
                        <a:ln>
                          <a:noFill/>
                        </a:ln>
                        <a:solidFill>
                          <a:schemeClr val="tx1"/>
                        </a:solidFill>
                        <a:effectLst/>
                        <a:latin typeface="+mj-lt"/>
                        <a:cs typeface="Times New Roman" charset="0"/>
                      </a:endParaRPr>
                    </a:p>
                  </a:txBody>
                  <a:tcPr marL="113502" marR="113502" marT="51876" marB="51876" horzOverflow="overflow"/>
                </a:tc>
                <a:tc>
                  <a:txBody>
                    <a:bodyPr/>
                    <a:lstStyle>
                      <a:defPPr>
                        <a:defRPr lang="en-US"/>
                      </a:defPPr>
                      <a:lvl1pPr marL="0" algn="l" defTabSz="457200" rtl="0" eaLnBrk="1" latinLnBrk="0" hangingPunct="1">
                        <a:defRPr sz="1800" kern="1200">
                          <a:solidFill>
                            <a:schemeClr val="dk1"/>
                          </a:solidFill>
                          <a:latin typeface="Verdana"/>
                        </a:defRPr>
                      </a:lvl1pPr>
                      <a:lvl2pPr marL="457200" algn="l" defTabSz="457200" rtl="0" eaLnBrk="1" latinLnBrk="0" hangingPunct="1">
                        <a:defRPr sz="1800" kern="1200">
                          <a:solidFill>
                            <a:schemeClr val="dk1"/>
                          </a:solidFill>
                          <a:latin typeface="Verdana"/>
                        </a:defRPr>
                      </a:lvl2pPr>
                      <a:lvl3pPr marL="914400" algn="l" defTabSz="457200" rtl="0" eaLnBrk="1" latinLnBrk="0" hangingPunct="1">
                        <a:defRPr sz="1800" kern="1200">
                          <a:solidFill>
                            <a:schemeClr val="dk1"/>
                          </a:solidFill>
                          <a:latin typeface="Verdana"/>
                        </a:defRPr>
                      </a:lvl3pPr>
                      <a:lvl4pPr marL="1371600" algn="l" defTabSz="457200" rtl="0" eaLnBrk="1" latinLnBrk="0" hangingPunct="1">
                        <a:defRPr sz="1800" kern="1200">
                          <a:solidFill>
                            <a:schemeClr val="dk1"/>
                          </a:solidFill>
                          <a:latin typeface="Verdana"/>
                        </a:defRPr>
                      </a:lvl4pPr>
                      <a:lvl5pPr marL="1828800" algn="l" defTabSz="457200" rtl="0" eaLnBrk="1" latinLnBrk="0" hangingPunct="1">
                        <a:defRPr sz="1800" kern="1200">
                          <a:solidFill>
                            <a:schemeClr val="dk1"/>
                          </a:solidFill>
                          <a:latin typeface="Verdana"/>
                        </a:defRPr>
                      </a:lvl5pPr>
                      <a:lvl6pPr marL="2286000" algn="l" defTabSz="457200" rtl="0" eaLnBrk="1" latinLnBrk="0" hangingPunct="1">
                        <a:defRPr sz="1800" kern="1200">
                          <a:solidFill>
                            <a:schemeClr val="dk1"/>
                          </a:solidFill>
                          <a:latin typeface="Verdana"/>
                        </a:defRPr>
                      </a:lvl6pPr>
                      <a:lvl7pPr marL="2743200" algn="l" defTabSz="457200" rtl="0" eaLnBrk="1" latinLnBrk="0" hangingPunct="1">
                        <a:defRPr sz="1800" kern="1200">
                          <a:solidFill>
                            <a:schemeClr val="dk1"/>
                          </a:solidFill>
                          <a:latin typeface="Verdana"/>
                        </a:defRPr>
                      </a:lvl7pPr>
                      <a:lvl8pPr marL="3200400" algn="l" defTabSz="457200" rtl="0" eaLnBrk="1" latinLnBrk="0" hangingPunct="1">
                        <a:defRPr sz="1800" kern="1200">
                          <a:solidFill>
                            <a:schemeClr val="dk1"/>
                          </a:solidFill>
                          <a:latin typeface="Verdana"/>
                        </a:defRPr>
                      </a:lvl8pPr>
                      <a:lvl9pPr marL="3657600" algn="l" defTabSz="457200" rtl="0" eaLnBrk="1" latinLnBrk="0" hangingPunct="1">
                        <a:defRPr sz="1800" kern="1200">
                          <a:solidFill>
                            <a:schemeClr val="dk1"/>
                          </a:solidFill>
                          <a:latin typeface="Verdana"/>
                        </a:defRPr>
                      </a:lvl9pPr>
                    </a:lstStyle>
                    <a:p>
                      <a:pPr marL="228600" marR="0" lvl="0" indent="-228600" algn="l" defTabSz="914400" rtl="0" eaLnBrk="1" fontAlgn="base" latinLnBrk="0" hangingPunct="1">
                        <a:lnSpc>
                          <a:spcPct val="100000"/>
                        </a:lnSpc>
                        <a:spcBef>
                          <a:spcPct val="0"/>
                        </a:spcBef>
                        <a:spcAft>
                          <a:spcPct val="0"/>
                        </a:spcAft>
                        <a:buClrTx/>
                        <a:buSzTx/>
                        <a:buFontTx/>
                        <a:buNone/>
                        <a:tabLst/>
                      </a:pPr>
                      <a:r>
                        <a:rPr kumimoji="0" lang="en-GB" sz="1400" b="1" u="none" strike="noStrike" cap="none" normalizeH="0" baseline="0" dirty="0">
                          <a:ln>
                            <a:noFill/>
                          </a:ln>
                          <a:solidFill>
                            <a:schemeClr val="tx1"/>
                          </a:solidFill>
                          <a:effectLst/>
                        </a:rPr>
                        <a:t>Create a new project</a:t>
                      </a:r>
                      <a:endParaRPr kumimoji="0" lang="en-GB" sz="1400" b="1" i="0" u="none" strike="noStrike" cap="none" normalizeH="0" baseline="0" dirty="0">
                        <a:ln>
                          <a:noFill/>
                        </a:ln>
                        <a:solidFill>
                          <a:schemeClr val="tx1"/>
                        </a:solidFill>
                        <a:effectLst/>
                        <a:latin typeface="+mj-lt"/>
                        <a:cs typeface="Times New Roman" charset="0"/>
                      </a:endParaRPr>
                    </a:p>
                  </a:txBody>
                  <a:tcPr marL="113502" marR="113502" marT="51876" marB="51876" horzOverflow="overflow"/>
                </a:tc>
                <a:extLst>
                  <a:ext uri="{0D108BD9-81ED-4DB2-BD59-A6C34878D82A}">
                    <a16:rowId xmlns:a16="http://schemas.microsoft.com/office/drawing/2014/main" val="10001"/>
                  </a:ext>
                </a:extLst>
              </a:tr>
              <a:tr h="168421">
                <a:tc>
                  <a:txBody>
                    <a:bodyPr/>
                    <a:lstStyle>
                      <a:defPPr>
                        <a:defRPr lang="en-US"/>
                      </a:defPPr>
                      <a:lvl1pPr marL="0" algn="l" defTabSz="457200" rtl="0" eaLnBrk="1" latinLnBrk="0" hangingPunct="1">
                        <a:defRPr sz="1800" kern="1200">
                          <a:solidFill>
                            <a:schemeClr val="dk1"/>
                          </a:solidFill>
                          <a:latin typeface="Verdana"/>
                        </a:defRPr>
                      </a:lvl1pPr>
                      <a:lvl2pPr marL="457200" algn="l" defTabSz="457200" rtl="0" eaLnBrk="1" latinLnBrk="0" hangingPunct="1">
                        <a:defRPr sz="1800" kern="1200">
                          <a:solidFill>
                            <a:schemeClr val="dk1"/>
                          </a:solidFill>
                          <a:latin typeface="Verdana"/>
                        </a:defRPr>
                      </a:lvl2pPr>
                      <a:lvl3pPr marL="914400" algn="l" defTabSz="457200" rtl="0" eaLnBrk="1" latinLnBrk="0" hangingPunct="1">
                        <a:defRPr sz="1800" kern="1200">
                          <a:solidFill>
                            <a:schemeClr val="dk1"/>
                          </a:solidFill>
                          <a:latin typeface="Verdana"/>
                        </a:defRPr>
                      </a:lvl3pPr>
                      <a:lvl4pPr marL="1371600" algn="l" defTabSz="457200" rtl="0" eaLnBrk="1" latinLnBrk="0" hangingPunct="1">
                        <a:defRPr sz="1800" kern="1200">
                          <a:solidFill>
                            <a:schemeClr val="dk1"/>
                          </a:solidFill>
                          <a:latin typeface="Verdana"/>
                        </a:defRPr>
                      </a:lvl4pPr>
                      <a:lvl5pPr marL="1828800" algn="l" defTabSz="457200" rtl="0" eaLnBrk="1" latinLnBrk="0" hangingPunct="1">
                        <a:defRPr sz="1800" kern="1200">
                          <a:solidFill>
                            <a:schemeClr val="dk1"/>
                          </a:solidFill>
                          <a:latin typeface="Verdana"/>
                        </a:defRPr>
                      </a:lvl5pPr>
                      <a:lvl6pPr marL="2286000" algn="l" defTabSz="457200" rtl="0" eaLnBrk="1" latinLnBrk="0" hangingPunct="1">
                        <a:defRPr sz="1800" kern="1200">
                          <a:solidFill>
                            <a:schemeClr val="dk1"/>
                          </a:solidFill>
                          <a:latin typeface="Verdana"/>
                        </a:defRPr>
                      </a:lvl6pPr>
                      <a:lvl7pPr marL="2743200" algn="l" defTabSz="457200" rtl="0" eaLnBrk="1" latinLnBrk="0" hangingPunct="1">
                        <a:defRPr sz="1800" kern="1200">
                          <a:solidFill>
                            <a:schemeClr val="dk1"/>
                          </a:solidFill>
                          <a:latin typeface="Verdana"/>
                        </a:defRPr>
                      </a:lvl7pPr>
                      <a:lvl8pPr marL="3200400" algn="l" defTabSz="457200" rtl="0" eaLnBrk="1" latinLnBrk="0" hangingPunct="1">
                        <a:defRPr sz="1800" kern="1200">
                          <a:solidFill>
                            <a:schemeClr val="dk1"/>
                          </a:solidFill>
                          <a:latin typeface="Verdana"/>
                        </a:defRPr>
                      </a:lvl8pPr>
                      <a:lvl9pPr marL="3657600" algn="l" defTabSz="457200" rtl="0" eaLnBrk="1" latinLnBrk="0" hangingPunct="1">
                        <a:defRPr sz="1800" kern="1200">
                          <a:solidFill>
                            <a:schemeClr val="dk1"/>
                          </a:solidFill>
                          <a:latin typeface="Verdana"/>
                        </a:defRPr>
                      </a:lvl9pPr>
                    </a:lstStyle>
                    <a:p>
                      <a:pPr marL="228600" marR="0" lvl="0" indent="-228600" algn="ctr" defTabSz="914400" rtl="0" eaLnBrk="1" fontAlgn="base" latinLnBrk="0" hangingPunct="1">
                        <a:lnSpc>
                          <a:spcPct val="100000"/>
                        </a:lnSpc>
                        <a:spcBef>
                          <a:spcPct val="0"/>
                        </a:spcBef>
                        <a:spcAft>
                          <a:spcPct val="0"/>
                        </a:spcAft>
                        <a:buClrTx/>
                        <a:buSzTx/>
                        <a:buFontTx/>
                        <a:buNone/>
                        <a:tabLst/>
                      </a:pPr>
                      <a:r>
                        <a:rPr kumimoji="0" lang="en-GB" sz="1400" b="1" u="none" strike="noStrike" cap="none" normalizeH="0" baseline="0" dirty="0">
                          <a:ln>
                            <a:noFill/>
                          </a:ln>
                          <a:solidFill>
                            <a:schemeClr val="tx1"/>
                          </a:solidFill>
                          <a:effectLst/>
                        </a:rPr>
                        <a:t>2</a:t>
                      </a:r>
                      <a:endParaRPr kumimoji="0" lang="en-GB" sz="1400" b="1" i="0" u="none" strike="noStrike" cap="none" normalizeH="0" baseline="0" dirty="0">
                        <a:ln>
                          <a:noFill/>
                        </a:ln>
                        <a:solidFill>
                          <a:schemeClr val="tx1"/>
                        </a:solidFill>
                        <a:effectLst/>
                        <a:latin typeface="+mj-lt"/>
                        <a:cs typeface="Times New Roman" charset="0"/>
                      </a:endParaRPr>
                    </a:p>
                  </a:txBody>
                  <a:tcPr marL="113502" marR="113502" marT="51876" marB="51876" horzOverflow="overflow"/>
                </a:tc>
                <a:tc>
                  <a:txBody>
                    <a:bodyPr/>
                    <a:lstStyle>
                      <a:defPPr>
                        <a:defRPr lang="en-US"/>
                      </a:defPPr>
                      <a:lvl1pPr marL="0" algn="l" defTabSz="457200" rtl="0" eaLnBrk="1" latinLnBrk="0" hangingPunct="1">
                        <a:defRPr sz="1800" kern="1200">
                          <a:solidFill>
                            <a:schemeClr val="dk1"/>
                          </a:solidFill>
                          <a:latin typeface="Verdana"/>
                        </a:defRPr>
                      </a:lvl1pPr>
                      <a:lvl2pPr marL="457200" algn="l" defTabSz="457200" rtl="0" eaLnBrk="1" latinLnBrk="0" hangingPunct="1">
                        <a:defRPr sz="1800" kern="1200">
                          <a:solidFill>
                            <a:schemeClr val="dk1"/>
                          </a:solidFill>
                          <a:latin typeface="Verdana"/>
                        </a:defRPr>
                      </a:lvl2pPr>
                      <a:lvl3pPr marL="914400" algn="l" defTabSz="457200" rtl="0" eaLnBrk="1" latinLnBrk="0" hangingPunct="1">
                        <a:defRPr sz="1800" kern="1200">
                          <a:solidFill>
                            <a:schemeClr val="dk1"/>
                          </a:solidFill>
                          <a:latin typeface="Verdana"/>
                        </a:defRPr>
                      </a:lvl3pPr>
                      <a:lvl4pPr marL="1371600" algn="l" defTabSz="457200" rtl="0" eaLnBrk="1" latinLnBrk="0" hangingPunct="1">
                        <a:defRPr sz="1800" kern="1200">
                          <a:solidFill>
                            <a:schemeClr val="dk1"/>
                          </a:solidFill>
                          <a:latin typeface="Verdana"/>
                        </a:defRPr>
                      </a:lvl4pPr>
                      <a:lvl5pPr marL="1828800" algn="l" defTabSz="457200" rtl="0" eaLnBrk="1" latinLnBrk="0" hangingPunct="1">
                        <a:defRPr sz="1800" kern="1200">
                          <a:solidFill>
                            <a:schemeClr val="dk1"/>
                          </a:solidFill>
                          <a:latin typeface="Verdana"/>
                        </a:defRPr>
                      </a:lvl5pPr>
                      <a:lvl6pPr marL="2286000" algn="l" defTabSz="457200" rtl="0" eaLnBrk="1" latinLnBrk="0" hangingPunct="1">
                        <a:defRPr sz="1800" kern="1200">
                          <a:solidFill>
                            <a:schemeClr val="dk1"/>
                          </a:solidFill>
                          <a:latin typeface="Verdana"/>
                        </a:defRPr>
                      </a:lvl6pPr>
                      <a:lvl7pPr marL="2743200" algn="l" defTabSz="457200" rtl="0" eaLnBrk="1" latinLnBrk="0" hangingPunct="1">
                        <a:defRPr sz="1800" kern="1200">
                          <a:solidFill>
                            <a:schemeClr val="dk1"/>
                          </a:solidFill>
                          <a:latin typeface="Verdana"/>
                        </a:defRPr>
                      </a:lvl7pPr>
                      <a:lvl8pPr marL="3200400" algn="l" defTabSz="457200" rtl="0" eaLnBrk="1" latinLnBrk="0" hangingPunct="1">
                        <a:defRPr sz="1800" kern="1200">
                          <a:solidFill>
                            <a:schemeClr val="dk1"/>
                          </a:solidFill>
                          <a:latin typeface="Verdana"/>
                        </a:defRPr>
                      </a:lvl8pPr>
                      <a:lvl9pPr marL="3657600" algn="l" defTabSz="457200" rtl="0" eaLnBrk="1" latinLnBrk="0" hangingPunct="1">
                        <a:defRPr sz="1800" kern="1200">
                          <a:solidFill>
                            <a:schemeClr val="dk1"/>
                          </a:solidFill>
                          <a:latin typeface="Verdana"/>
                        </a:defRPr>
                      </a:lvl9pPr>
                    </a:lstStyle>
                    <a:p>
                      <a:pPr marL="228600" marR="0" lvl="0" indent="-228600" algn="l" defTabSz="914400" rtl="0" eaLnBrk="1" fontAlgn="base" latinLnBrk="0" hangingPunct="1">
                        <a:lnSpc>
                          <a:spcPct val="100000"/>
                        </a:lnSpc>
                        <a:spcBef>
                          <a:spcPct val="0"/>
                        </a:spcBef>
                        <a:spcAft>
                          <a:spcPct val="0"/>
                        </a:spcAft>
                        <a:buClrTx/>
                        <a:buSzTx/>
                        <a:buFontTx/>
                        <a:buNone/>
                        <a:tabLst/>
                      </a:pPr>
                      <a:r>
                        <a:rPr kumimoji="0" lang="en-GB" sz="1400" b="1" u="none" strike="noStrike" cap="none" normalizeH="0" baseline="0" dirty="0">
                          <a:ln>
                            <a:noFill/>
                          </a:ln>
                          <a:solidFill>
                            <a:srgbClr val="FF0000"/>
                          </a:solidFill>
                          <a:effectLst/>
                        </a:rPr>
                        <a:t>Configure Auxiliary environments</a:t>
                      </a:r>
                      <a:endParaRPr kumimoji="0" lang="en-GB" sz="1400" b="1" i="0" u="none" strike="noStrike" cap="none" normalizeH="0" baseline="0" dirty="0">
                        <a:ln>
                          <a:noFill/>
                        </a:ln>
                        <a:solidFill>
                          <a:srgbClr val="FF0000"/>
                        </a:solidFill>
                        <a:effectLst/>
                        <a:latin typeface="+mj-lt"/>
                        <a:cs typeface="Times New Roman" charset="0"/>
                      </a:endParaRPr>
                    </a:p>
                  </a:txBody>
                  <a:tcPr marL="113502" marR="113502" marT="51876" marB="51876" horzOverflow="overflow"/>
                </a:tc>
                <a:extLst>
                  <a:ext uri="{0D108BD9-81ED-4DB2-BD59-A6C34878D82A}">
                    <a16:rowId xmlns:a16="http://schemas.microsoft.com/office/drawing/2014/main" val="10002"/>
                  </a:ext>
                </a:extLst>
              </a:tr>
              <a:tr h="168421">
                <a:tc>
                  <a:txBody>
                    <a:bodyPr/>
                    <a:lstStyle>
                      <a:defPPr>
                        <a:defRPr lang="en-US"/>
                      </a:defPPr>
                      <a:lvl1pPr marL="0" algn="l" defTabSz="457200" rtl="0" eaLnBrk="1" latinLnBrk="0" hangingPunct="1">
                        <a:defRPr sz="1800" kern="1200">
                          <a:solidFill>
                            <a:schemeClr val="dk1"/>
                          </a:solidFill>
                          <a:latin typeface="Verdana"/>
                        </a:defRPr>
                      </a:lvl1pPr>
                      <a:lvl2pPr marL="457200" algn="l" defTabSz="457200" rtl="0" eaLnBrk="1" latinLnBrk="0" hangingPunct="1">
                        <a:defRPr sz="1800" kern="1200">
                          <a:solidFill>
                            <a:schemeClr val="dk1"/>
                          </a:solidFill>
                          <a:latin typeface="Verdana"/>
                        </a:defRPr>
                      </a:lvl2pPr>
                      <a:lvl3pPr marL="914400" algn="l" defTabSz="457200" rtl="0" eaLnBrk="1" latinLnBrk="0" hangingPunct="1">
                        <a:defRPr sz="1800" kern="1200">
                          <a:solidFill>
                            <a:schemeClr val="dk1"/>
                          </a:solidFill>
                          <a:latin typeface="Verdana"/>
                        </a:defRPr>
                      </a:lvl3pPr>
                      <a:lvl4pPr marL="1371600" algn="l" defTabSz="457200" rtl="0" eaLnBrk="1" latinLnBrk="0" hangingPunct="1">
                        <a:defRPr sz="1800" kern="1200">
                          <a:solidFill>
                            <a:schemeClr val="dk1"/>
                          </a:solidFill>
                          <a:latin typeface="Verdana"/>
                        </a:defRPr>
                      </a:lvl4pPr>
                      <a:lvl5pPr marL="1828800" algn="l" defTabSz="457200" rtl="0" eaLnBrk="1" latinLnBrk="0" hangingPunct="1">
                        <a:defRPr sz="1800" kern="1200">
                          <a:solidFill>
                            <a:schemeClr val="dk1"/>
                          </a:solidFill>
                          <a:latin typeface="Verdana"/>
                        </a:defRPr>
                      </a:lvl5pPr>
                      <a:lvl6pPr marL="2286000" algn="l" defTabSz="457200" rtl="0" eaLnBrk="1" latinLnBrk="0" hangingPunct="1">
                        <a:defRPr sz="1800" kern="1200">
                          <a:solidFill>
                            <a:schemeClr val="dk1"/>
                          </a:solidFill>
                          <a:latin typeface="Verdana"/>
                        </a:defRPr>
                      </a:lvl6pPr>
                      <a:lvl7pPr marL="2743200" algn="l" defTabSz="457200" rtl="0" eaLnBrk="1" latinLnBrk="0" hangingPunct="1">
                        <a:defRPr sz="1800" kern="1200">
                          <a:solidFill>
                            <a:schemeClr val="dk1"/>
                          </a:solidFill>
                          <a:latin typeface="Verdana"/>
                        </a:defRPr>
                      </a:lvl7pPr>
                      <a:lvl8pPr marL="3200400" algn="l" defTabSz="457200" rtl="0" eaLnBrk="1" latinLnBrk="0" hangingPunct="1">
                        <a:defRPr sz="1800" kern="1200">
                          <a:solidFill>
                            <a:schemeClr val="dk1"/>
                          </a:solidFill>
                          <a:latin typeface="Verdana"/>
                        </a:defRPr>
                      </a:lvl8pPr>
                      <a:lvl9pPr marL="3657600" algn="l" defTabSz="457200" rtl="0" eaLnBrk="1" latinLnBrk="0" hangingPunct="1">
                        <a:defRPr sz="1800" kern="1200">
                          <a:solidFill>
                            <a:schemeClr val="dk1"/>
                          </a:solidFill>
                          <a:latin typeface="Verdana"/>
                        </a:defRPr>
                      </a:lvl9pPr>
                    </a:lstStyle>
                    <a:p>
                      <a:pPr marL="228600" marR="0" lvl="0" indent="-228600" algn="ctr" defTabSz="914400" rtl="0" eaLnBrk="1" fontAlgn="base" latinLnBrk="0" hangingPunct="1">
                        <a:lnSpc>
                          <a:spcPct val="100000"/>
                        </a:lnSpc>
                        <a:spcBef>
                          <a:spcPct val="0"/>
                        </a:spcBef>
                        <a:spcAft>
                          <a:spcPct val="0"/>
                        </a:spcAft>
                        <a:buClrTx/>
                        <a:buSzTx/>
                        <a:buFontTx/>
                        <a:buNone/>
                        <a:tabLst/>
                      </a:pPr>
                      <a:r>
                        <a:rPr kumimoji="0" lang="en-GB" sz="1400" b="1" u="none" strike="noStrike" cap="none" normalizeH="0" baseline="0" dirty="0">
                          <a:ln>
                            <a:noFill/>
                          </a:ln>
                          <a:solidFill>
                            <a:schemeClr val="tx1"/>
                          </a:solidFill>
                          <a:effectLst/>
                        </a:rPr>
                        <a:t>3</a:t>
                      </a:r>
                      <a:endParaRPr kumimoji="0" lang="en-GB" sz="1400" b="1" i="0" u="none" strike="noStrike" cap="none" normalizeH="0" baseline="0" dirty="0">
                        <a:ln>
                          <a:noFill/>
                        </a:ln>
                        <a:solidFill>
                          <a:schemeClr val="tx1"/>
                        </a:solidFill>
                        <a:effectLst/>
                        <a:latin typeface="+mj-lt"/>
                        <a:cs typeface="Times New Roman" charset="0"/>
                      </a:endParaRPr>
                    </a:p>
                  </a:txBody>
                  <a:tcPr marL="113502" marR="113502" marT="51876" marB="51876" horzOverflow="overflow"/>
                </a:tc>
                <a:tc>
                  <a:txBody>
                    <a:bodyPr/>
                    <a:lstStyle>
                      <a:defPPr>
                        <a:defRPr lang="en-US"/>
                      </a:defPPr>
                      <a:lvl1pPr marL="0" algn="l" defTabSz="457200" rtl="0" eaLnBrk="1" latinLnBrk="0" hangingPunct="1">
                        <a:defRPr sz="1800" kern="1200">
                          <a:solidFill>
                            <a:schemeClr val="dk1"/>
                          </a:solidFill>
                          <a:latin typeface="Verdana"/>
                        </a:defRPr>
                      </a:lvl1pPr>
                      <a:lvl2pPr marL="457200" algn="l" defTabSz="457200" rtl="0" eaLnBrk="1" latinLnBrk="0" hangingPunct="1">
                        <a:defRPr sz="1800" kern="1200">
                          <a:solidFill>
                            <a:schemeClr val="dk1"/>
                          </a:solidFill>
                          <a:latin typeface="Verdana"/>
                        </a:defRPr>
                      </a:lvl2pPr>
                      <a:lvl3pPr marL="914400" algn="l" defTabSz="457200" rtl="0" eaLnBrk="1" latinLnBrk="0" hangingPunct="1">
                        <a:defRPr sz="1800" kern="1200">
                          <a:solidFill>
                            <a:schemeClr val="dk1"/>
                          </a:solidFill>
                          <a:latin typeface="Verdana"/>
                        </a:defRPr>
                      </a:lvl3pPr>
                      <a:lvl4pPr marL="1371600" algn="l" defTabSz="457200" rtl="0" eaLnBrk="1" latinLnBrk="0" hangingPunct="1">
                        <a:defRPr sz="1800" kern="1200">
                          <a:solidFill>
                            <a:schemeClr val="dk1"/>
                          </a:solidFill>
                          <a:latin typeface="Verdana"/>
                        </a:defRPr>
                      </a:lvl4pPr>
                      <a:lvl5pPr marL="1828800" algn="l" defTabSz="457200" rtl="0" eaLnBrk="1" latinLnBrk="0" hangingPunct="1">
                        <a:defRPr sz="1800" kern="1200">
                          <a:solidFill>
                            <a:schemeClr val="dk1"/>
                          </a:solidFill>
                          <a:latin typeface="Verdana"/>
                        </a:defRPr>
                      </a:lvl5pPr>
                      <a:lvl6pPr marL="2286000" algn="l" defTabSz="457200" rtl="0" eaLnBrk="1" latinLnBrk="0" hangingPunct="1">
                        <a:defRPr sz="1800" kern="1200">
                          <a:solidFill>
                            <a:schemeClr val="dk1"/>
                          </a:solidFill>
                          <a:latin typeface="Verdana"/>
                        </a:defRPr>
                      </a:lvl6pPr>
                      <a:lvl7pPr marL="2743200" algn="l" defTabSz="457200" rtl="0" eaLnBrk="1" latinLnBrk="0" hangingPunct="1">
                        <a:defRPr sz="1800" kern="1200">
                          <a:solidFill>
                            <a:schemeClr val="dk1"/>
                          </a:solidFill>
                          <a:latin typeface="Verdana"/>
                        </a:defRPr>
                      </a:lvl7pPr>
                      <a:lvl8pPr marL="3200400" algn="l" defTabSz="457200" rtl="0" eaLnBrk="1" latinLnBrk="0" hangingPunct="1">
                        <a:defRPr sz="1800" kern="1200">
                          <a:solidFill>
                            <a:schemeClr val="dk1"/>
                          </a:solidFill>
                          <a:latin typeface="Verdana"/>
                        </a:defRPr>
                      </a:lvl8pPr>
                      <a:lvl9pPr marL="3657600" algn="l" defTabSz="457200" rtl="0" eaLnBrk="1" latinLnBrk="0" hangingPunct="1">
                        <a:defRPr sz="1800" kern="1200">
                          <a:solidFill>
                            <a:schemeClr val="dk1"/>
                          </a:solidFill>
                          <a:latin typeface="Verdana"/>
                        </a:defRPr>
                      </a:lvl9pPr>
                    </a:lstStyle>
                    <a:p>
                      <a:pPr marL="228600" marR="0" lvl="0" indent="-228600" algn="l" defTabSz="914400" rtl="0" eaLnBrk="1" fontAlgn="base" latinLnBrk="0" hangingPunct="1">
                        <a:lnSpc>
                          <a:spcPct val="100000"/>
                        </a:lnSpc>
                        <a:spcBef>
                          <a:spcPct val="0"/>
                        </a:spcBef>
                        <a:spcAft>
                          <a:spcPct val="0"/>
                        </a:spcAft>
                        <a:buClrTx/>
                        <a:buSzTx/>
                        <a:buFontTx/>
                        <a:buNone/>
                        <a:tabLst/>
                      </a:pPr>
                      <a:r>
                        <a:rPr kumimoji="0" lang="en-GB" sz="1400" b="1" u="none" strike="noStrike" cap="none" normalizeH="0" baseline="0" dirty="0">
                          <a:ln>
                            <a:noFill/>
                          </a:ln>
                          <a:solidFill>
                            <a:schemeClr val="tx1"/>
                          </a:solidFill>
                          <a:effectLst/>
                        </a:rPr>
                        <a:t>Create a new draft</a:t>
                      </a:r>
                      <a:endParaRPr kumimoji="0" lang="en-GB" sz="1400" b="1" i="0" u="none" strike="noStrike" cap="none" normalizeH="0" baseline="0" dirty="0">
                        <a:ln>
                          <a:noFill/>
                        </a:ln>
                        <a:solidFill>
                          <a:schemeClr val="tx1"/>
                        </a:solidFill>
                        <a:effectLst/>
                        <a:latin typeface="+mj-lt"/>
                        <a:cs typeface="Times New Roman" charset="0"/>
                      </a:endParaRPr>
                    </a:p>
                  </a:txBody>
                  <a:tcPr marL="113502" marR="113502" marT="51876" marB="51876" horzOverflow="overflow"/>
                </a:tc>
                <a:extLst>
                  <a:ext uri="{0D108BD9-81ED-4DB2-BD59-A6C34878D82A}">
                    <a16:rowId xmlns:a16="http://schemas.microsoft.com/office/drawing/2014/main" val="10003"/>
                  </a:ext>
                </a:extLst>
              </a:tr>
              <a:tr h="168421">
                <a:tc>
                  <a:txBody>
                    <a:bodyPr/>
                    <a:lstStyle>
                      <a:defPPr>
                        <a:defRPr lang="en-US"/>
                      </a:defPPr>
                      <a:lvl1pPr marL="0" algn="l" defTabSz="457200" rtl="0" eaLnBrk="1" latinLnBrk="0" hangingPunct="1">
                        <a:defRPr sz="1800" kern="1200">
                          <a:solidFill>
                            <a:schemeClr val="dk1"/>
                          </a:solidFill>
                          <a:latin typeface="Verdana"/>
                        </a:defRPr>
                      </a:lvl1pPr>
                      <a:lvl2pPr marL="457200" algn="l" defTabSz="457200" rtl="0" eaLnBrk="1" latinLnBrk="0" hangingPunct="1">
                        <a:defRPr sz="1800" kern="1200">
                          <a:solidFill>
                            <a:schemeClr val="dk1"/>
                          </a:solidFill>
                          <a:latin typeface="Verdana"/>
                        </a:defRPr>
                      </a:lvl2pPr>
                      <a:lvl3pPr marL="914400" algn="l" defTabSz="457200" rtl="0" eaLnBrk="1" latinLnBrk="0" hangingPunct="1">
                        <a:defRPr sz="1800" kern="1200">
                          <a:solidFill>
                            <a:schemeClr val="dk1"/>
                          </a:solidFill>
                          <a:latin typeface="Verdana"/>
                        </a:defRPr>
                      </a:lvl3pPr>
                      <a:lvl4pPr marL="1371600" algn="l" defTabSz="457200" rtl="0" eaLnBrk="1" latinLnBrk="0" hangingPunct="1">
                        <a:defRPr sz="1800" kern="1200">
                          <a:solidFill>
                            <a:schemeClr val="dk1"/>
                          </a:solidFill>
                          <a:latin typeface="Verdana"/>
                        </a:defRPr>
                      </a:lvl4pPr>
                      <a:lvl5pPr marL="1828800" algn="l" defTabSz="457200" rtl="0" eaLnBrk="1" latinLnBrk="0" hangingPunct="1">
                        <a:defRPr sz="1800" kern="1200">
                          <a:solidFill>
                            <a:schemeClr val="dk1"/>
                          </a:solidFill>
                          <a:latin typeface="Verdana"/>
                        </a:defRPr>
                      </a:lvl5pPr>
                      <a:lvl6pPr marL="2286000" algn="l" defTabSz="457200" rtl="0" eaLnBrk="1" latinLnBrk="0" hangingPunct="1">
                        <a:defRPr sz="1800" kern="1200">
                          <a:solidFill>
                            <a:schemeClr val="dk1"/>
                          </a:solidFill>
                          <a:latin typeface="Verdana"/>
                        </a:defRPr>
                      </a:lvl6pPr>
                      <a:lvl7pPr marL="2743200" algn="l" defTabSz="457200" rtl="0" eaLnBrk="1" latinLnBrk="0" hangingPunct="1">
                        <a:defRPr sz="1800" kern="1200">
                          <a:solidFill>
                            <a:schemeClr val="dk1"/>
                          </a:solidFill>
                          <a:latin typeface="Verdana"/>
                        </a:defRPr>
                      </a:lvl7pPr>
                      <a:lvl8pPr marL="3200400" algn="l" defTabSz="457200" rtl="0" eaLnBrk="1" latinLnBrk="0" hangingPunct="1">
                        <a:defRPr sz="1800" kern="1200">
                          <a:solidFill>
                            <a:schemeClr val="dk1"/>
                          </a:solidFill>
                          <a:latin typeface="Verdana"/>
                        </a:defRPr>
                      </a:lvl8pPr>
                      <a:lvl9pPr marL="3657600" algn="l" defTabSz="457200" rtl="0" eaLnBrk="1" latinLnBrk="0" hangingPunct="1">
                        <a:defRPr sz="1800" kern="1200">
                          <a:solidFill>
                            <a:schemeClr val="dk1"/>
                          </a:solidFill>
                          <a:latin typeface="Verdana"/>
                        </a:defRPr>
                      </a:lvl9pPr>
                    </a:lstStyle>
                    <a:p>
                      <a:pPr marL="228600" marR="0" lvl="0" indent="-228600" algn="ctr" defTabSz="914400" rtl="0" eaLnBrk="1" fontAlgn="base" latinLnBrk="0" hangingPunct="1">
                        <a:lnSpc>
                          <a:spcPct val="100000"/>
                        </a:lnSpc>
                        <a:spcBef>
                          <a:spcPct val="0"/>
                        </a:spcBef>
                        <a:spcAft>
                          <a:spcPct val="0"/>
                        </a:spcAft>
                        <a:buClrTx/>
                        <a:buSzTx/>
                        <a:buFontTx/>
                        <a:buNone/>
                        <a:tabLst/>
                      </a:pPr>
                      <a:r>
                        <a:rPr kumimoji="0" lang="en-GB" sz="1400" b="1" u="none" strike="noStrike" cap="none" normalizeH="0" baseline="0" dirty="0">
                          <a:ln>
                            <a:noFill/>
                          </a:ln>
                          <a:solidFill>
                            <a:schemeClr val="tx1"/>
                          </a:solidFill>
                          <a:effectLst/>
                        </a:rPr>
                        <a:t>4</a:t>
                      </a:r>
                      <a:endParaRPr kumimoji="0" lang="en-GB" sz="1400" b="1" i="0" u="none" strike="noStrike" cap="none" normalizeH="0" baseline="0" dirty="0">
                        <a:ln>
                          <a:noFill/>
                        </a:ln>
                        <a:solidFill>
                          <a:schemeClr val="tx1"/>
                        </a:solidFill>
                        <a:effectLst/>
                        <a:latin typeface="+mj-lt"/>
                        <a:cs typeface="Times New Roman" charset="0"/>
                      </a:endParaRPr>
                    </a:p>
                  </a:txBody>
                  <a:tcPr marL="113502" marR="113502" marT="51876" marB="51876" horzOverflow="overflow"/>
                </a:tc>
                <a:tc>
                  <a:txBody>
                    <a:bodyPr/>
                    <a:lstStyle>
                      <a:defPPr>
                        <a:defRPr lang="en-US"/>
                      </a:defPPr>
                      <a:lvl1pPr marL="0" algn="l" defTabSz="457200" rtl="0" eaLnBrk="1" latinLnBrk="0" hangingPunct="1">
                        <a:defRPr sz="1800" kern="1200">
                          <a:solidFill>
                            <a:schemeClr val="dk1"/>
                          </a:solidFill>
                          <a:latin typeface="Verdana"/>
                        </a:defRPr>
                      </a:lvl1pPr>
                      <a:lvl2pPr marL="457200" algn="l" defTabSz="457200" rtl="0" eaLnBrk="1" latinLnBrk="0" hangingPunct="1">
                        <a:defRPr sz="1800" kern="1200">
                          <a:solidFill>
                            <a:schemeClr val="dk1"/>
                          </a:solidFill>
                          <a:latin typeface="Verdana"/>
                        </a:defRPr>
                      </a:lvl2pPr>
                      <a:lvl3pPr marL="914400" algn="l" defTabSz="457200" rtl="0" eaLnBrk="1" latinLnBrk="0" hangingPunct="1">
                        <a:defRPr sz="1800" kern="1200">
                          <a:solidFill>
                            <a:schemeClr val="dk1"/>
                          </a:solidFill>
                          <a:latin typeface="Verdana"/>
                        </a:defRPr>
                      </a:lvl3pPr>
                      <a:lvl4pPr marL="1371600" algn="l" defTabSz="457200" rtl="0" eaLnBrk="1" latinLnBrk="0" hangingPunct="1">
                        <a:defRPr sz="1800" kern="1200">
                          <a:solidFill>
                            <a:schemeClr val="dk1"/>
                          </a:solidFill>
                          <a:latin typeface="Verdana"/>
                        </a:defRPr>
                      </a:lvl4pPr>
                      <a:lvl5pPr marL="1828800" algn="l" defTabSz="457200" rtl="0" eaLnBrk="1" latinLnBrk="0" hangingPunct="1">
                        <a:defRPr sz="1800" kern="1200">
                          <a:solidFill>
                            <a:schemeClr val="dk1"/>
                          </a:solidFill>
                          <a:latin typeface="Verdana"/>
                        </a:defRPr>
                      </a:lvl5pPr>
                      <a:lvl6pPr marL="2286000" algn="l" defTabSz="457200" rtl="0" eaLnBrk="1" latinLnBrk="0" hangingPunct="1">
                        <a:defRPr sz="1800" kern="1200">
                          <a:solidFill>
                            <a:schemeClr val="dk1"/>
                          </a:solidFill>
                          <a:latin typeface="Verdana"/>
                        </a:defRPr>
                      </a:lvl6pPr>
                      <a:lvl7pPr marL="2743200" algn="l" defTabSz="457200" rtl="0" eaLnBrk="1" latinLnBrk="0" hangingPunct="1">
                        <a:defRPr sz="1800" kern="1200">
                          <a:solidFill>
                            <a:schemeClr val="dk1"/>
                          </a:solidFill>
                          <a:latin typeface="Verdana"/>
                        </a:defRPr>
                      </a:lvl7pPr>
                      <a:lvl8pPr marL="3200400" algn="l" defTabSz="457200" rtl="0" eaLnBrk="1" latinLnBrk="0" hangingPunct="1">
                        <a:defRPr sz="1800" kern="1200">
                          <a:solidFill>
                            <a:schemeClr val="dk1"/>
                          </a:solidFill>
                          <a:latin typeface="Verdana"/>
                        </a:defRPr>
                      </a:lvl8pPr>
                      <a:lvl9pPr marL="3657600" algn="l" defTabSz="457200" rtl="0" eaLnBrk="1" latinLnBrk="0" hangingPunct="1">
                        <a:defRPr sz="1800" kern="1200">
                          <a:solidFill>
                            <a:schemeClr val="dk1"/>
                          </a:solidFill>
                          <a:latin typeface="Verdana"/>
                        </a:defRPr>
                      </a:lvl9pPr>
                    </a:lstStyle>
                    <a:p>
                      <a:pPr marL="228600" marR="0" lvl="0" indent="-228600" algn="l" defTabSz="914400" rtl="0" eaLnBrk="1" fontAlgn="base" latinLnBrk="0" hangingPunct="1">
                        <a:lnSpc>
                          <a:spcPct val="100000"/>
                        </a:lnSpc>
                        <a:spcBef>
                          <a:spcPct val="0"/>
                        </a:spcBef>
                        <a:spcAft>
                          <a:spcPct val="0"/>
                        </a:spcAft>
                        <a:buClrTx/>
                        <a:buSzTx/>
                        <a:buFontTx/>
                        <a:buNone/>
                        <a:tabLst/>
                      </a:pPr>
                      <a:r>
                        <a:rPr kumimoji="0" lang="en-GB" sz="1400" b="1" u="none" strike="noStrike" cap="none" normalizeH="0" baseline="0" dirty="0">
                          <a:ln>
                            <a:noFill/>
                          </a:ln>
                          <a:solidFill>
                            <a:schemeClr val="tx1"/>
                          </a:solidFill>
                          <a:effectLst/>
                        </a:rPr>
                        <a:t>Configure </a:t>
                      </a:r>
                      <a:r>
                        <a:rPr kumimoji="0" lang="en-GB" sz="1400" b="1" u="none" strike="noStrike" cap="none" normalizeH="0" baseline="0" dirty="0" err="1">
                          <a:ln>
                            <a:noFill/>
                          </a:ln>
                          <a:solidFill>
                            <a:schemeClr val="tx1"/>
                          </a:solidFill>
                          <a:effectLst/>
                        </a:rPr>
                        <a:t>eCRFs</a:t>
                      </a:r>
                      <a:r>
                        <a:rPr kumimoji="0" lang="en-GB" sz="1400" b="1" u="none" strike="noStrike" cap="none" normalizeH="0" baseline="0" dirty="0">
                          <a:ln>
                            <a:noFill/>
                          </a:ln>
                          <a:solidFill>
                            <a:schemeClr val="tx1"/>
                          </a:solidFill>
                          <a:effectLst/>
                        </a:rPr>
                        <a:t> (stage 1 setup)</a:t>
                      </a:r>
                      <a:endParaRPr kumimoji="0" lang="en-GB" sz="1400" b="1" i="0" u="none" strike="noStrike" cap="none" normalizeH="0" baseline="0" dirty="0">
                        <a:ln>
                          <a:noFill/>
                        </a:ln>
                        <a:solidFill>
                          <a:schemeClr val="tx1"/>
                        </a:solidFill>
                        <a:effectLst/>
                        <a:latin typeface="+mj-lt"/>
                        <a:cs typeface="Times New Roman" charset="0"/>
                      </a:endParaRPr>
                    </a:p>
                  </a:txBody>
                  <a:tcPr marL="113502" marR="113502" marT="51876" marB="51876" horzOverflow="overflow"/>
                </a:tc>
                <a:extLst>
                  <a:ext uri="{0D108BD9-81ED-4DB2-BD59-A6C34878D82A}">
                    <a16:rowId xmlns:a16="http://schemas.microsoft.com/office/drawing/2014/main" val="10004"/>
                  </a:ext>
                </a:extLst>
              </a:tr>
              <a:tr h="168421">
                <a:tc>
                  <a:txBody>
                    <a:bodyPr/>
                    <a:lstStyle>
                      <a:defPPr>
                        <a:defRPr lang="en-US"/>
                      </a:defPPr>
                      <a:lvl1pPr marL="0" algn="l" defTabSz="457200" rtl="0" eaLnBrk="1" latinLnBrk="0" hangingPunct="1">
                        <a:defRPr sz="1800" kern="1200">
                          <a:solidFill>
                            <a:schemeClr val="dk1"/>
                          </a:solidFill>
                          <a:latin typeface="Verdana"/>
                        </a:defRPr>
                      </a:lvl1pPr>
                      <a:lvl2pPr marL="457200" algn="l" defTabSz="457200" rtl="0" eaLnBrk="1" latinLnBrk="0" hangingPunct="1">
                        <a:defRPr sz="1800" kern="1200">
                          <a:solidFill>
                            <a:schemeClr val="dk1"/>
                          </a:solidFill>
                          <a:latin typeface="Verdana"/>
                        </a:defRPr>
                      </a:lvl2pPr>
                      <a:lvl3pPr marL="914400" algn="l" defTabSz="457200" rtl="0" eaLnBrk="1" latinLnBrk="0" hangingPunct="1">
                        <a:defRPr sz="1800" kern="1200">
                          <a:solidFill>
                            <a:schemeClr val="dk1"/>
                          </a:solidFill>
                          <a:latin typeface="Verdana"/>
                        </a:defRPr>
                      </a:lvl3pPr>
                      <a:lvl4pPr marL="1371600" algn="l" defTabSz="457200" rtl="0" eaLnBrk="1" latinLnBrk="0" hangingPunct="1">
                        <a:defRPr sz="1800" kern="1200">
                          <a:solidFill>
                            <a:schemeClr val="dk1"/>
                          </a:solidFill>
                          <a:latin typeface="Verdana"/>
                        </a:defRPr>
                      </a:lvl4pPr>
                      <a:lvl5pPr marL="1828800" algn="l" defTabSz="457200" rtl="0" eaLnBrk="1" latinLnBrk="0" hangingPunct="1">
                        <a:defRPr sz="1800" kern="1200">
                          <a:solidFill>
                            <a:schemeClr val="dk1"/>
                          </a:solidFill>
                          <a:latin typeface="Verdana"/>
                        </a:defRPr>
                      </a:lvl5pPr>
                      <a:lvl6pPr marL="2286000" algn="l" defTabSz="457200" rtl="0" eaLnBrk="1" latinLnBrk="0" hangingPunct="1">
                        <a:defRPr sz="1800" kern="1200">
                          <a:solidFill>
                            <a:schemeClr val="dk1"/>
                          </a:solidFill>
                          <a:latin typeface="Verdana"/>
                        </a:defRPr>
                      </a:lvl6pPr>
                      <a:lvl7pPr marL="2743200" algn="l" defTabSz="457200" rtl="0" eaLnBrk="1" latinLnBrk="0" hangingPunct="1">
                        <a:defRPr sz="1800" kern="1200">
                          <a:solidFill>
                            <a:schemeClr val="dk1"/>
                          </a:solidFill>
                          <a:latin typeface="Verdana"/>
                        </a:defRPr>
                      </a:lvl7pPr>
                      <a:lvl8pPr marL="3200400" algn="l" defTabSz="457200" rtl="0" eaLnBrk="1" latinLnBrk="0" hangingPunct="1">
                        <a:defRPr sz="1800" kern="1200">
                          <a:solidFill>
                            <a:schemeClr val="dk1"/>
                          </a:solidFill>
                          <a:latin typeface="Verdana"/>
                        </a:defRPr>
                      </a:lvl8pPr>
                      <a:lvl9pPr marL="3657600" algn="l" defTabSz="457200" rtl="0" eaLnBrk="1" latinLnBrk="0" hangingPunct="1">
                        <a:defRPr sz="1800" kern="1200">
                          <a:solidFill>
                            <a:schemeClr val="dk1"/>
                          </a:solidFill>
                          <a:latin typeface="Verdana"/>
                        </a:defRPr>
                      </a:lvl9pPr>
                    </a:lstStyle>
                    <a:p>
                      <a:pPr marL="228600" marR="0" lvl="0" indent="-228600" algn="ctr" defTabSz="914400" rtl="0" eaLnBrk="1" fontAlgn="base" latinLnBrk="0" hangingPunct="1">
                        <a:lnSpc>
                          <a:spcPct val="100000"/>
                        </a:lnSpc>
                        <a:spcBef>
                          <a:spcPct val="0"/>
                        </a:spcBef>
                        <a:spcAft>
                          <a:spcPct val="0"/>
                        </a:spcAft>
                        <a:buClrTx/>
                        <a:buSzTx/>
                        <a:buFontTx/>
                        <a:buNone/>
                        <a:tabLst/>
                      </a:pPr>
                      <a:r>
                        <a:rPr kumimoji="0" lang="en-GB" sz="1400" b="1" u="none" strike="noStrike" cap="none" normalizeH="0" baseline="0" dirty="0">
                          <a:ln>
                            <a:noFill/>
                          </a:ln>
                          <a:solidFill>
                            <a:schemeClr val="tx1"/>
                          </a:solidFill>
                          <a:effectLst/>
                        </a:rPr>
                        <a:t>5</a:t>
                      </a:r>
                      <a:endParaRPr kumimoji="0" lang="en-GB" sz="1400" b="1" i="0" u="none" strike="noStrike" cap="none" normalizeH="0" baseline="0" dirty="0">
                        <a:ln>
                          <a:noFill/>
                        </a:ln>
                        <a:solidFill>
                          <a:schemeClr val="tx1"/>
                        </a:solidFill>
                        <a:effectLst/>
                        <a:latin typeface="+mj-lt"/>
                        <a:cs typeface="Times New Roman" charset="0"/>
                      </a:endParaRPr>
                    </a:p>
                  </a:txBody>
                  <a:tcPr marL="113502" marR="113502" marT="51876" marB="51876" horzOverflow="overflow"/>
                </a:tc>
                <a:tc>
                  <a:txBody>
                    <a:bodyPr/>
                    <a:lstStyle>
                      <a:defPPr>
                        <a:defRPr lang="en-US"/>
                      </a:defPPr>
                      <a:lvl1pPr marL="0" algn="l" defTabSz="457200" rtl="0" eaLnBrk="1" latinLnBrk="0" hangingPunct="1">
                        <a:defRPr sz="1800" kern="1200">
                          <a:solidFill>
                            <a:schemeClr val="dk1"/>
                          </a:solidFill>
                          <a:latin typeface="Verdana"/>
                        </a:defRPr>
                      </a:lvl1pPr>
                      <a:lvl2pPr marL="457200" algn="l" defTabSz="457200" rtl="0" eaLnBrk="1" latinLnBrk="0" hangingPunct="1">
                        <a:defRPr sz="1800" kern="1200">
                          <a:solidFill>
                            <a:schemeClr val="dk1"/>
                          </a:solidFill>
                          <a:latin typeface="Verdana"/>
                        </a:defRPr>
                      </a:lvl2pPr>
                      <a:lvl3pPr marL="914400" algn="l" defTabSz="457200" rtl="0" eaLnBrk="1" latinLnBrk="0" hangingPunct="1">
                        <a:defRPr sz="1800" kern="1200">
                          <a:solidFill>
                            <a:schemeClr val="dk1"/>
                          </a:solidFill>
                          <a:latin typeface="Verdana"/>
                        </a:defRPr>
                      </a:lvl3pPr>
                      <a:lvl4pPr marL="1371600" algn="l" defTabSz="457200" rtl="0" eaLnBrk="1" latinLnBrk="0" hangingPunct="1">
                        <a:defRPr sz="1800" kern="1200">
                          <a:solidFill>
                            <a:schemeClr val="dk1"/>
                          </a:solidFill>
                          <a:latin typeface="Verdana"/>
                        </a:defRPr>
                      </a:lvl4pPr>
                      <a:lvl5pPr marL="1828800" algn="l" defTabSz="457200" rtl="0" eaLnBrk="1" latinLnBrk="0" hangingPunct="1">
                        <a:defRPr sz="1800" kern="1200">
                          <a:solidFill>
                            <a:schemeClr val="dk1"/>
                          </a:solidFill>
                          <a:latin typeface="Verdana"/>
                        </a:defRPr>
                      </a:lvl5pPr>
                      <a:lvl6pPr marL="2286000" algn="l" defTabSz="457200" rtl="0" eaLnBrk="1" latinLnBrk="0" hangingPunct="1">
                        <a:defRPr sz="1800" kern="1200">
                          <a:solidFill>
                            <a:schemeClr val="dk1"/>
                          </a:solidFill>
                          <a:latin typeface="Verdana"/>
                        </a:defRPr>
                      </a:lvl6pPr>
                      <a:lvl7pPr marL="2743200" algn="l" defTabSz="457200" rtl="0" eaLnBrk="1" latinLnBrk="0" hangingPunct="1">
                        <a:defRPr sz="1800" kern="1200">
                          <a:solidFill>
                            <a:schemeClr val="dk1"/>
                          </a:solidFill>
                          <a:latin typeface="Verdana"/>
                        </a:defRPr>
                      </a:lvl7pPr>
                      <a:lvl8pPr marL="3200400" algn="l" defTabSz="457200" rtl="0" eaLnBrk="1" latinLnBrk="0" hangingPunct="1">
                        <a:defRPr sz="1800" kern="1200">
                          <a:solidFill>
                            <a:schemeClr val="dk1"/>
                          </a:solidFill>
                          <a:latin typeface="Verdana"/>
                        </a:defRPr>
                      </a:lvl8pPr>
                      <a:lvl9pPr marL="3657600" algn="l" defTabSz="457200" rtl="0" eaLnBrk="1" latinLnBrk="0" hangingPunct="1">
                        <a:defRPr sz="1800" kern="1200">
                          <a:solidFill>
                            <a:schemeClr val="dk1"/>
                          </a:solidFill>
                          <a:latin typeface="Verdana"/>
                        </a:defRPr>
                      </a:lvl9pPr>
                    </a:lstStyle>
                    <a:p>
                      <a:pPr marL="228600" marR="0" lvl="0" indent="-228600" algn="l" defTabSz="914400" rtl="0" eaLnBrk="1" fontAlgn="base" latinLnBrk="0" hangingPunct="1">
                        <a:lnSpc>
                          <a:spcPct val="100000"/>
                        </a:lnSpc>
                        <a:spcBef>
                          <a:spcPct val="0"/>
                        </a:spcBef>
                        <a:spcAft>
                          <a:spcPct val="0"/>
                        </a:spcAft>
                        <a:buClrTx/>
                        <a:buSzTx/>
                        <a:buFontTx/>
                        <a:buNone/>
                        <a:tabLst/>
                      </a:pPr>
                      <a:r>
                        <a:rPr kumimoji="0" lang="en-GB" sz="1400" b="1" u="none" strike="noStrike" cap="none" normalizeH="0" baseline="0" dirty="0">
                          <a:ln>
                            <a:noFill/>
                          </a:ln>
                          <a:solidFill>
                            <a:schemeClr val="tx1"/>
                          </a:solidFill>
                          <a:effectLst/>
                        </a:rPr>
                        <a:t>Configure Data Validations (stage 2 setup)</a:t>
                      </a:r>
                      <a:endParaRPr kumimoji="0" lang="en-GB" sz="1400" b="1" i="0" u="none" strike="noStrike" cap="none" normalizeH="0" baseline="0" dirty="0">
                        <a:ln>
                          <a:noFill/>
                        </a:ln>
                        <a:solidFill>
                          <a:schemeClr val="tx1"/>
                        </a:solidFill>
                        <a:effectLst/>
                        <a:latin typeface="+mj-lt"/>
                        <a:cs typeface="Times New Roman" charset="0"/>
                      </a:endParaRPr>
                    </a:p>
                  </a:txBody>
                  <a:tcPr marL="113502" marR="113502" marT="51876" marB="51876" horzOverflow="overflow"/>
                </a:tc>
                <a:extLst>
                  <a:ext uri="{0D108BD9-81ED-4DB2-BD59-A6C34878D82A}">
                    <a16:rowId xmlns:a16="http://schemas.microsoft.com/office/drawing/2014/main" val="10005"/>
                  </a:ext>
                </a:extLst>
              </a:tr>
              <a:tr h="168421">
                <a:tc>
                  <a:txBody>
                    <a:bodyPr/>
                    <a:lstStyle>
                      <a:defPPr>
                        <a:defRPr lang="en-US"/>
                      </a:defPPr>
                      <a:lvl1pPr marL="0" algn="l" defTabSz="457200" rtl="0" eaLnBrk="1" latinLnBrk="0" hangingPunct="1">
                        <a:defRPr sz="1800" kern="1200">
                          <a:solidFill>
                            <a:schemeClr val="dk1"/>
                          </a:solidFill>
                          <a:latin typeface="Verdana"/>
                        </a:defRPr>
                      </a:lvl1pPr>
                      <a:lvl2pPr marL="457200" algn="l" defTabSz="457200" rtl="0" eaLnBrk="1" latinLnBrk="0" hangingPunct="1">
                        <a:defRPr sz="1800" kern="1200">
                          <a:solidFill>
                            <a:schemeClr val="dk1"/>
                          </a:solidFill>
                          <a:latin typeface="Verdana"/>
                        </a:defRPr>
                      </a:lvl2pPr>
                      <a:lvl3pPr marL="914400" algn="l" defTabSz="457200" rtl="0" eaLnBrk="1" latinLnBrk="0" hangingPunct="1">
                        <a:defRPr sz="1800" kern="1200">
                          <a:solidFill>
                            <a:schemeClr val="dk1"/>
                          </a:solidFill>
                          <a:latin typeface="Verdana"/>
                        </a:defRPr>
                      </a:lvl3pPr>
                      <a:lvl4pPr marL="1371600" algn="l" defTabSz="457200" rtl="0" eaLnBrk="1" latinLnBrk="0" hangingPunct="1">
                        <a:defRPr sz="1800" kern="1200">
                          <a:solidFill>
                            <a:schemeClr val="dk1"/>
                          </a:solidFill>
                          <a:latin typeface="Verdana"/>
                        </a:defRPr>
                      </a:lvl4pPr>
                      <a:lvl5pPr marL="1828800" algn="l" defTabSz="457200" rtl="0" eaLnBrk="1" latinLnBrk="0" hangingPunct="1">
                        <a:defRPr sz="1800" kern="1200">
                          <a:solidFill>
                            <a:schemeClr val="dk1"/>
                          </a:solidFill>
                          <a:latin typeface="Verdana"/>
                        </a:defRPr>
                      </a:lvl5pPr>
                      <a:lvl6pPr marL="2286000" algn="l" defTabSz="457200" rtl="0" eaLnBrk="1" latinLnBrk="0" hangingPunct="1">
                        <a:defRPr sz="1800" kern="1200">
                          <a:solidFill>
                            <a:schemeClr val="dk1"/>
                          </a:solidFill>
                          <a:latin typeface="Verdana"/>
                        </a:defRPr>
                      </a:lvl6pPr>
                      <a:lvl7pPr marL="2743200" algn="l" defTabSz="457200" rtl="0" eaLnBrk="1" latinLnBrk="0" hangingPunct="1">
                        <a:defRPr sz="1800" kern="1200">
                          <a:solidFill>
                            <a:schemeClr val="dk1"/>
                          </a:solidFill>
                          <a:latin typeface="Verdana"/>
                        </a:defRPr>
                      </a:lvl7pPr>
                      <a:lvl8pPr marL="3200400" algn="l" defTabSz="457200" rtl="0" eaLnBrk="1" latinLnBrk="0" hangingPunct="1">
                        <a:defRPr sz="1800" kern="1200">
                          <a:solidFill>
                            <a:schemeClr val="dk1"/>
                          </a:solidFill>
                          <a:latin typeface="Verdana"/>
                        </a:defRPr>
                      </a:lvl8pPr>
                      <a:lvl9pPr marL="3657600" algn="l" defTabSz="457200" rtl="0" eaLnBrk="1" latinLnBrk="0" hangingPunct="1">
                        <a:defRPr sz="1800" kern="1200">
                          <a:solidFill>
                            <a:schemeClr val="dk1"/>
                          </a:solidFill>
                          <a:latin typeface="Verdana"/>
                        </a:defRPr>
                      </a:lvl9pPr>
                    </a:lstStyle>
                    <a:p>
                      <a:pPr marL="228600" marR="0" lvl="0" indent="-228600" algn="ctr" defTabSz="914400" rtl="0" eaLnBrk="1" fontAlgn="base" latinLnBrk="0" hangingPunct="1">
                        <a:lnSpc>
                          <a:spcPct val="100000"/>
                        </a:lnSpc>
                        <a:spcBef>
                          <a:spcPct val="0"/>
                        </a:spcBef>
                        <a:spcAft>
                          <a:spcPct val="0"/>
                        </a:spcAft>
                        <a:buClrTx/>
                        <a:buSzTx/>
                        <a:buFontTx/>
                        <a:buNone/>
                        <a:tabLst/>
                      </a:pPr>
                      <a:r>
                        <a:rPr kumimoji="0" lang="en-GB" sz="1400" b="1" u="none" strike="noStrike" cap="none" normalizeH="0" baseline="0" dirty="0">
                          <a:ln>
                            <a:noFill/>
                          </a:ln>
                          <a:solidFill>
                            <a:schemeClr val="tx1"/>
                          </a:solidFill>
                          <a:effectLst/>
                        </a:rPr>
                        <a:t>6</a:t>
                      </a:r>
                      <a:endParaRPr kumimoji="0" lang="en-GB" sz="1400" b="1" i="0" u="none" strike="noStrike" cap="none" normalizeH="0" baseline="0" dirty="0">
                        <a:ln>
                          <a:noFill/>
                        </a:ln>
                        <a:solidFill>
                          <a:schemeClr val="tx1"/>
                        </a:solidFill>
                        <a:effectLst/>
                        <a:latin typeface="+mj-lt"/>
                        <a:cs typeface="Times New Roman" charset="0"/>
                      </a:endParaRPr>
                    </a:p>
                  </a:txBody>
                  <a:tcPr marL="113502" marR="113502" marT="51876" marB="51876" horzOverflow="overflow"/>
                </a:tc>
                <a:tc>
                  <a:txBody>
                    <a:bodyPr/>
                    <a:lstStyle>
                      <a:defPPr>
                        <a:defRPr lang="en-US"/>
                      </a:defPPr>
                      <a:lvl1pPr marL="0" algn="l" defTabSz="457200" rtl="0" eaLnBrk="1" latinLnBrk="0" hangingPunct="1">
                        <a:defRPr sz="1800" kern="1200">
                          <a:solidFill>
                            <a:schemeClr val="dk1"/>
                          </a:solidFill>
                          <a:latin typeface="Verdana"/>
                        </a:defRPr>
                      </a:lvl1pPr>
                      <a:lvl2pPr marL="457200" algn="l" defTabSz="457200" rtl="0" eaLnBrk="1" latinLnBrk="0" hangingPunct="1">
                        <a:defRPr sz="1800" kern="1200">
                          <a:solidFill>
                            <a:schemeClr val="dk1"/>
                          </a:solidFill>
                          <a:latin typeface="Verdana"/>
                        </a:defRPr>
                      </a:lvl2pPr>
                      <a:lvl3pPr marL="914400" algn="l" defTabSz="457200" rtl="0" eaLnBrk="1" latinLnBrk="0" hangingPunct="1">
                        <a:defRPr sz="1800" kern="1200">
                          <a:solidFill>
                            <a:schemeClr val="dk1"/>
                          </a:solidFill>
                          <a:latin typeface="Verdana"/>
                        </a:defRPr>
                      </a:lvl3pPr>
                      <a:lvl4pPr marL="1371600" algn="l" defTabSz="457200" rtl="0" eaLnBrk="1" latinLnBrk="0" hangingPunct="1">
                        <a:defRPr sz="1800" kern="1200">
                          <a:solidFill>
                            <a:schemeClr val="dk1"/>
                          </a:solidFill>
                          <a:latin typeface="Verdana"/>
                        </a:defRPr>
                      </a:lvl4pPr>
                      <a:lvl5pPr marL="1828800" algn="l" defTabSz="457200" rtl="0" eaLnBrk="1" latinLnBrk="0" hangingPunct="1">
                        <a:defRPr sz="1800" kern="1200">
                          <a:solidFill>
                            <a:schemeClr val="dk1"/>
                          </a:solidFill>
                          <a:latin typeface="Verdana"/>
                        </a:defRPr>
                      </a:lvl5pPr>
                      <a:lvl6pPr marL="2286000" algn="l" defTabSz="457200" rtl="0" eaLnBrk="1" latinLnBrk="0" hangingPunct="1">
                        <a:defRPr sz="1800" kern="1200">
                          <a:solidFill>
                            <a:schemeClr val="dk1"/>
                          </a:solidFill>
                          <a:latin typeface="Verdana"/>
                        </a:defRPr>
                      </a:lvl6pPr>
                      <a:lvl7pPr marL="2743200" algn="l" defTabSz="457200" rtl="0" eaLnBrk="1" latinLnBrk="0" hangingPunct="1">
                        <a:defRPr sz="1800" kern="1200">
                          <a:solidFill>
                            <a:schemeClr val="dk1"/>
                          </a:solidFill>
                          <a:latin typeface="Verdana"/>
                        </a:defRPr>
                      </a:lvl7pPr>
                      <a:lvl8pPr marL="3200400" algn="l" defTabSz="457200" rtl="0" eaLnBrk="1" latinLnBrk="0" hangingPunct="1">
                        <a:defRPr sz="1800" kern="1200">
                          <a:solidFill>
                            <a:schemeClr val="dk1"/>
                          </a:solidFill>
                          <a:latin typeface="Verdana"/>
                        </a:defRPr>
                      </a:lvl8pPr>
                      <a:lvl9pPr marL="3657600" algn="l" defTabSz="457200" rtl="0" eaLnBrk="1" latinLnBrk="0" hangingPunct="1">
                        <a:defRPr sz="1800" kern="1200">
                          <a:solidFill>
                            <a:schemeClr val="dk1"/>
                          </a:solidFill>
                          <a:latin typeface="Verdana"/>
                        </a:defRPr>
                      </a:lvl9pPr>
                    </a:lstStyle>
                    <a:p>
                      <a:pPr marL="228600" marR="0" lvl="0" indent="-228600" algn="l" defTabSz="914400" rtl="0" eaLnBrk="1" fontAlgn="base" latinLnBrk="0" hangingPunct="1">
                        <a:lnSpc>
                          <a:spcPct val="100000"/>
                        </a:lnSpc>
                        <a:spcBef>
                          <a:spcPct val="0"/>
                        </a:spcBef>
                        <a:spcAft>
                          <a:spcPct val="0"/>
                        </a:spcAft>
                        <a:buClrTx/>
                        <a:buSzTx/>
                        <a:buFontTx/>
                        <a:buNone/>
                        <a:tabLst/>
                      </a:pPr>
                      <a:r>
                        <a:rPr kumimoji="0" lang="en-GB" sz="1400" b="1" u="none" strike="noStrike" cap="none" normalizeH="0" baseline="0" dirty="0">
                          <a:ln>
                            <a:noFill/>
                          </a:ln>
                          <a:solidFill>
                            <a:schemeClr val="tx1"/>
                          </a:solidFill>
                          <a:effectLst/>
                        </a:rPr>
                        <a:t>Specify Subject Fields </a:t>
                      </a:r>
                      <a:r>
                        <a:rPr kumimoji="0" lang="en-GB" sz="1400" b="1" u="none" strike="noStrike" cap="none" normalizeH="0" baseline="0" dirty="0" err="1">
                          <a:ln>
                            <a:noFill/>
                          </a:ln>
                          <a:solidFill>
                            <a:schemeClr val="tx1"/>
                          </a:solidFill>
                          <a:effectLst/>
                        </a:rPr>
                        <a:t>Config</a:t>
                      </a:r>
                      <a:r>
                        <a:rPr kumimoji="0" lang="en-GB" sz="1400" b="1" u="none" strike="noStrike" cap="none" normalizeH="0" baseline="0" dirty="0">
                          <a:ln>
                            <a:noFill/>
                          </a:ln>
                          <a:solidFill>
                            <a:schemeClr val="tx1"/>
                          </a:solidFill>
                          <a:effectLst/>
                        </a:rPr>
                        <a:t> settings.</a:t>
                      </a:r>
                      <a:endParaRPr kumimoji="0" lang="en-GB" sz="1400" b="1" i="0" u="none" strike="noStrike" cap="none" normalizeH="0" baseline="0" dirty="0">
                        <a:ln>
                          <a:noFill/>
                        </a:ln>
                        <a:solidFill>
                          <a:schemeClr val="tx1"/>
                        </a:solidFill>
                        <a:effectLst/>
                        <a:latin typeface="+mj-lt"/>
                        <a:cs typeface="Times New Roman" charset="0"/>
                      </a:endParaRPr>
                    </a:p>
                  </a:txBody>
                  <a:tcPr marL="113502" marR="113502" marT="51876" marB="51876" horzOverflow="overflow"/>
                </a:tc>
                <a:extLst>
                  <a:ext uri="{0D108BD9-81ED-4DB2-BD59-A6C34878D82A}">
                    <a16:rowId xmlns:a16="http://schemas.microsoft.com/office/drawing/2014/main" val="10006"/>
                  </a:ext>
                </a:extLst>
              </a:tr>
              <a:tr h="168421">
                <a:tc>
                  <a:txBody>
                    <a:bodyPr/>
                    <a:lstStyle>
                      <a:defPPr>
                        <a:defRPr lang="en-US"/>
                      </a:defPPr>
                      <a:lvl1pPr marL="0" algn="l" defTabSz="457200" rtl="0" eaLnBrk="1" latinLnBrk="0" hangingPunct="1">
                        <a:defRPr sz="1800" kern="1200">
                          <a:solidFill>
                            <a:schemeClr val="dk1"/>
                          </a:solidFill>
                          <a:latin typeface="Verdana"/>
                        </a:defRPr>
                      </a:lvl1pPr>
                      <a:lvl2pPr marL="457200" algn="l" defTabSz="457200" rtl="0" eaLnBrk="1" latinLnBrk="0" hangingPunct="1">
                        <a:defRPr sz="1800" kern="1200">
                          <a:solidFill>
                            <a:schemeClr val="dk1"/>
                          </a:solidFill>
                          <a:latin typeface="Verdana"/>
                        </a:defRPr>
                      </a:lvl2pPr>
                      <a:lvl3pPr marL="914400" algn="l" defTabSz="457200" rtl="0" eaLnBrk="1" latinLnBrk="0" hangingPunct="1">
                        <a:defRPr sz="1800" kern="1200">
                          <a:solidFill>
                            <a:schemeClr val="dk1"/>
                          </a:solidFill>
                          <a:latin typeface="Verdana"/>
                        </a:defRPr>
                      </a:lvl3pPr>
                      <a:lvl4pPr marL="1371600" algn="l" defTabSz="457200" rtl="0" eaLnBrk="1" latinLnBrk="0" hangingPunct="1">
                        <a:defRPr sz="1800" kern="1200">
                          <a:solidFill>
                            <a:schemeClr val="dk1"/>
                          </a:solidFill>
                          <a:latin typeface="Verdana"/>
                        </a:defRPr>
                      </a:lvl4pPr>
                      <a:lvl5pPr marL="1828800" algn="l" defTabSz="457200" rtl="0" eaLnBrk="1" latinLnBrk="0" hangingPunct="1">
                        <a:defRPr sz="1800" kern="1200">
                          <a:solidFill>
                            <a:schemeClr val="dk1"/>
                          </a:solidFill>
                          <a:latin typeface="Verdana"/>
                        </a:defRPr>
                      </a:lvl5pPr>
                      <a:lvl6pPr marL="2286000" algn="l" defTabSz="457200" rtl="0" eaLnBrk="1" latinLnBrk="0" hangingPunct="1">
                        <a:defRPr sz="1800" kern="1200">
                          <a:solidFill>
                            <a:schemeClr val="dk1"/>
                          </a:solidFill>
                          <a:latin typeface="Verdana"/>
                        </a:defRPr>
                      </a:lvl6pPr>
                      <a:lvl7pPr marL="2743200" algn="l" defTabSz="457200" rtl="0" eaLnBrk="1" latinLnBrk="0" hangingPunct="1">
                        <a:defRPr sz="1800" kern="1200">
                          <a:solidFill>
                            <a:schemeClr val="dk1"/>
                          </a:solidFill>
                          <a:latin typeface="Verdana"/>
                        </a:defRPr>
                      </a:lvl7pPr>
                      <a:lvl8pPr marL="3200400" algn="l" defTabSz="457200" rtl="0" eaLnBrk="1" latinLnBrk="0" hangingPunct="1">
                        <a:defRPr sz="1800" kern="1200">
                          <a:solidFill>
                            <a:schemeClr val="dk1"/>
                          </a:solidFill>
                          <a:latin typeface="Verdana"/>
                        </a:defRPr>
                      </a:lvl8pPr>
                      <a:lvl9pPr marL="3657600" algn="l" defTabSz="457200" rtl="0" eaLnBrk="1" latinLnBrk="0" hangingPunct="1">
                        <a:defRPr sz="1800" kern="1200">
                          <a:solidFill>
                            <a:schemeClr val="dk1"/>
                          </a:solidFill>
                          <a:latin typeface="Verdana"/>
                        </a:defRPr>
                      </a:lvl9pPr>
                    </a:lstStyle>
                    <a:p>
                      <a:pPr marL="228600" marR="0" lvl="0" indent="-228600" algn="ctr" defTabSz="914400" rtl="0" eaLnBrk="1" fontAlgn="base" latinLnBrk="0" hangingPunct="1">
                        <a:lnSpc>
                          <a:spcPct val="100000"/>
                        </a:lnSpc>
                        <a:spcBef>
                          <a:spcPct val="0"/>
                        </a:spcBef>
                        <a:spcAft>
                          <a:spcPct val="0"/>
                        </a:spcAft>
                        <a:buClrTx/>
                        <a:buSzTx/>
                        <a:buFontTx/>
                        <a:buNone/>
                        <a:tabLst/>
                      </a:pPr>
                      <a:r>
                        <a:rPr kumimoji="0" lang="en-GB" sz="1400" b="1" u="none" strike="noStrike" cap="none" normalizeH="0" baseline="0" dirty="0">
                          <a:ln>
                            <a:noFill/>
                          </a:ln>
                          <a:solidFill>
                            <a:schemeClr val="tx1"/>
                          </a:solidFill>
                          <a:effectLst/>
                        </a:rPr>
                        <a:t>7</a:t>
                      </a:r>
                      <a:endParaRPr kumimoji="0" lang="en-GB" sz="1400" b="1" i="0" u="none" strike="noStrike" cap="none" normalizeH="0" baseline="0" dirty="0">
                        <a:ln>
                          <a:noFill/>
                        </a:ln>
                        <a:solidFill>
                          <a:schemeClr val="tx1"/>
                        </a:solidFill>
                        <a:effectLst/>
                        <a:latin typeface="+mj-lt"/>
                        <a:cs typeface="Times New Roman" charset="0"/>
                      </a:endParaRPr>
                    </a:p>
                  </a:txBody>
                  <a:tcPr marL="113502" marR="113502" marT="51876" marB="51876" horzOverflow="overflow"/>
                </a:tc>
                <a:tc>
                  <a:txBody>
                    <a:bodyPr/>
                    <a:lstStyle>
                      <a:defPPr>
                        <a:defRPr lang="en-US"/>
                      </a:defPPr>
                      <a:lvl1pPr marL="0" algn="l" defTabSz="457200" rtl="0" eaLnBrk="1" latinLnBrk="0" hangingPunct="1">
                        <a:defRPr sz="1800" kern="1200">
                          <a:solidFill>
                            <a:schemeClr val="dk1"/>
                          </a:solidFill>
                          <a:latin typeface="Verdana"/>
                        </a:defRPr>
                      </a:lvl1pPr>
                      <a:lvl2pPr marL="457200" algn="l" defTabSz="457200" rtl="0" eaLnBrk="1" latinLnBrk="0" hangingPunct="1">
                        <a:defRPr sz="1800" kern="1200">
                          <a:solidFill>
                            <a:schemeClr val="dk1"/>
                          </a:solidFill>
                          <a:latin typeface="Verdana"/>
                        </a:defRPr>
                      </a:lvl2pPr>
                      <a:lvl3pPr marL="914400" algn="l" defTabSz="457200" rtl="0" eaLnBrk="1" latinLnBrk="0" hangingPunct="1">
                        <a:defRPr sz="1800" kern="1200">
                          <a:solidFill>
                            <a:schemeClr val="dk1"/>
                          </a:solidFill>
                          <a:latin typeface="Verdana"/>
                        </a:defRPr>
                      </a:lvl3pPr>
                      <a:lvl4pPr marL="1371600" algn="l" defTabSz="457200" rtl="0" eaLnBrk="1" latinLnBrk="0" hangingPunct="1">
                        <a:defRPr sz="1800" kern="1200">
                          <a:solidFill>
                            <a:schemeClr val="dk1"/>
                          </a:solidFill>
                          <a:latin typeface="Verdana"/>
                        </a:defRPr>
                      </a:lvl4pPr>
                      <a:lvl5pPr marL="1828800" algn="l" defTabSz="457200" rtl="0" eaLnBrk="1" latinLnBrk="0" hangingPunct="1">
                        <a:defRPr sz="1800" kern="1200">
                          <a:solidFill>
                            <a:schemeClr val="dk1"/>
                          </a:solidFill>
                          <a:latin typeface="Verdana"/>
                        </a:defRPr>
                      </a:lvl5pPr>
                      <a:lvl6pPr marL="2286000" algn="l" defTabSz="457200" rtl="0" eaLnBrk="1" latinLnBrk="0" hangingPunct="1">
                        <a:defRPr sz="1800" kern="1200">
                          <a:solidFill>
                            <a:schemeClr val="dk1"/>
                          </a:solidFill>
                          <a:latin typeface="Verdana"/>
                        </a:defRPr>
                      </a:lvl6pPr>
                      <a:lvl7pPr marL="2743200" algn="l" defTabSz="457200" rtl="0" eaLnBrk="1" latinLnBrk="0" hangingPunct="1">
                        <a:defRPr sz="1800" kern="1200">
                          <a:solidFill>
                            <a:schemeClr val="dk1"/>
                          </a:solidFill>
                          <a:latin typeface="Verdana"/>
                        </a:defRPr>
                      </a:lvl7pPr>
                      <a:lvl8pPr marL="3200400" algn="l" defTabSz="457200" rtl="0" eaLnBrk="1" latinLnBrk="0" hangingPunct="1">
                        <a:defRPr sz="1800" kern="1200">
                          <a:solidFill>
                            <a:schemeClr val="dk1"/>
                          </a:solidFill>
                          <a:latin typeface="Verdana"/>
                        </a:defRPr>
                      </a:lvl8pPr>
                      <a:lvl9pPr marL="3657600" algn="l" defTabSz="457200" rtl="0" eaLnBrk="1" latinLnBrk="0" hangingPunct="1">
                        <a:defRPr sz="1800" kern="1200">
                          <a:solidFill>
                            <a:schemeClr val="dk1"/>
                          </a:solidFill>
                          <a:latin typeface="Verdana"/>
                        </a:defRPr>
                      </a:lvl9pPr>
                    </a:lstStyle>
                    <a:p>
                      <a:pPr marL="228600" marR="0" lvl="0" indent="-228600" algn="l" defTabSz="914400" rtl="0" eaLnBrk="1" fontAlgn="base" latinLnBrk="0" hangingPunct="1">
                        <a:lnSpc>
                          <a:spcPct val="100000"/>
                        </a:lnSpc>
                        <a:spcBef>
                          <a:spcPct val="0"/>
                        </a:spcBef>
                        <a:spcAft>
                          <a:spcPct val="0"/>
                        </a:spcAft>
                        <a:buClrTx/>
                        <a:buSzTx/>
                        <a:buFontTx/>
                        <a:buNone/>
                        <a:tabLst/>
                      </a:pPr>
                      <a:r>
                        <a:rPr kumimoji="0" lang="en-GB" sz="1400" b="1" u="none" strike="noStrike" cap="none" normalizeH="0" baseline="0" dirty="0">
                          <a:ln>
                            <a:noFill/>
                          </a:ln>
                          <a:solidFill>
                            <a:schemeClr val="tx1"/>
                          </a:solidFill>
                          <a:effectLst/>
                        </a:rPr>
                        <a:t>Specify Draft Settings</a:t>
                      </a:r>
                      <a:endParaRPr kumimoji="0" lang="en-GB" sz="1400" b="1" i="0" u="none" strike="noStrike" cap="none" normalizeH="0" baseline="0" dirty="0">
                        <a:ln>
                          <a:noFill/>
                        </a:ln>
                        <a:solidFill>
                          <a:schemeClr val="tx1"/>
                        </a:solidFill>
                        <a:effectLst/>
                        <a:latin typeface="+mj-lt"/>
                        <a:cs typeface="Times New Roman" charset="0"/>
                      </a:endParaRPr>
                    </a:p>
                  </a:txBody>
                  <a:tcPr marL="113502" marR="113502" marT="51876" marB="51876" horzOverflow="overflow"/>
                </a:tc>
                <a:extLst>
                  <a:ext uri="{0D108BD9-81ED-4DB2-BD59-A6C34878D82A}">
                    <a16:rowId xmlns:a16="http://schemas.microsoft.com/office/drawing/2014/main" val="10007"/>
                  </a:ext>
                </a:extLst>
              </a:tr>
              <a:tr h="168421">
                <a:tc>
                  <a:txBody>
                    <a:bodyPr/>
                    <a:lstStyle>
                      <a:defPPr>
                        <a:defRPr lang="en-US"/>
                      </a:defPPr>
                      <a:lvl1pPr marL="0" algn="l" defTabSz="457200" rtl="0" eaLnBrk="1" latinLnBrk="0" hangingPunct="1">
                        <a:defRPr sz="1800" kern="1200">
                          <a:solidFill>
                            <a:schemeClr val="dk1"/>
                          </a:solidFill>
                          <a:latin typeface="Verdana"/>
                        </a:defRPr>
                      </a:lvl1pPr>
                      <a:lvl2pPr marL="457200" algn="l" defTabSz="457200" rtl="0" eaLnBrk="1" latinLnBrk="0" hangingPunct="1">
                        <a:defRPr sz="1800" kern="1200">
                          <a:solidFill>
                            <a:schemeClr val="dk1"/>
                          </a:solidFill>
                          <a:latin typeface="Verdana"/>
                        </a:defRPr>
                      </a:lvl2pPr>
                      <a:lvl3pPr marL="914400" algn="l" defTabSz="457200" rtl="0" eaLnBrk="1" latinLnBrk="0" hangingPunct="1">
                        <a:defRPr sz="1800" kern="1200">
                          <a:solidFill>
                            <a:schemeClr val="dk1"/>
                          </a:solidFill>
                          <a:latin typeface="Verdana"/>
                        </a:defRPr>
                      </a:lvl3pPr>
                      <a:lvl4pPr marL="1371600" algn="l" defTabSz="457200" rtl="0" eaLnBrk="1" latinLnBrk="0" hangingPunct="1">
                        <a:defRPr sz="1800" kern="1200">
                          <a:solidFill>
                            <a:schemeClr val="dk1"/>
                          </a:solidFill>
                          <a:latin typeface="Verdana"/>
                        </a:defRPr>
                      </a:lvl4pPr>
                      <a:lvl5pPr marL="1828800" algn="l" defTabSz="457200" rtl="0" eaLnBrk="1" latinLnBrk="0" hangingPunct="1">
                        <a:defRPr sz="1800" kern="1200">
                          <a:solidFill>
                            <a:schemeClr val="dk1"/>
                          </a:solidFill>
                          <a:latin typeface="Verdana"/>
                        </a:defRPr>
                      </a:lvl5pPr>
                      <a:lvl6pPr marL="2286000" algn="l" defTabSz="457200" rtl="0" eaLnBrk="1" latinLnBrk="0" hangingPunct="1">
                        <a:defRPr sz="1800" kern="1200">
                          <a:solidFill>
                            <a:schemeClr val="dk1"/>
                          </a:solidFill>
                          <a:latin typeface="Verdana"/>
                        </a:defRPr>
                      </a:lvl6pPr>
                      <a:lvl7pPr marL="2743200" algn="l" defTabSz="457200" rtl="0" eaLnBrk="1" latinLnBrk="0" hangingPunct="1">
                        <a:defRPr sz="1800" kern="1200">
                          <a:solidFill>
                            <a:schemeClr val="dk1"/>
                          </a:solidFill>
                          <a:latin typeface="Verdana"/>
                        </a:defRPr>
                      </a:lvl7pPr>
                      <a:lvl8pPr marL="3200400" algn="l" defTabSz="457200" rtl="0" eaLnBrk="1" latinLnBrk="0" hangingPunct="1">
                        <a:defRPr sz="1800" kern="1200">
                          <a:solidFill>
                            <a:schemeClr val="dk1"/>
                          </a:solidFill>
                          <a:latin typeface="Verdana"/>
                        </a:defRPr>
                      </a:lvl8pPr>
                      <a:lvl9pPr marL="3657600" algn="l" defTabSz="457200" rtl="0" eaLnBrk="1" latinLnBrk="0" hangingPunct="1">
                        <a:defRPr sz="1800" kern="1200">
                          <a:solidFill>
                            <a:schemeClr val="dk1"/>
                          </a:solidFill>
                          <a:latin typeface="Verdana"/>
                        </a:defRPr>
                      </a:lvl9pPr>
                    </a:lstStyle>
                    <a:p>
                      <a:pPr marL="228600" marR="0" lvl="0" indent="-228600" algn="ctr" defTabSz="914400" rtl="0" eaLnBrk="1" fontAlgn="base" latinLnBrk="0" hangingPunct="1">
                        <a:lnSpc>
                          <a:spcPct val="100000"/>
                        </a:lnSpc>
                        <a:spcBef>
                          <a:spcPct val="0"/>
                        </a:spcBef>
                        <a:spcAft>
                          <a:spcPct val="0"/>
                        </a:spcAft>
                        <a:buClrTx/>
                        <a:buSzTx/>
                        <a:buFontTx/>
                        <a:buNone/>
                        <a:tabLst/>
                      </a:pPr>
                      <a:r>
                        <a:rPr kumimoji="0" lang="en-GB" sz="1400" b="1" u="none" strike="noStrike" cap="none" normalizeH="0" baseline="0" dirty="0">
                          <a:ln>
                            <a:noFill/>
                          </a:ln>
                          <a:solidFill>
                            <a:schemeClr val="tx1"/>
                          </a:solidFill>
                          <a:effectLst/>
                        </a:rPr>
                        <a:t>8</a:t>
                      </a:r>
                      <a:endParaRPr kumimoji="0" lang="en-GB" sz="1400" b="1" i="0" u="none" strike="noStrike" cap="none" normalizeH="0" baseline="0" dirty="0">
                        <a:ln>
                          <a:noFill/>
                        </a:ln>
                        <a:solidFill>
                          <a:schemeClr val="tx1"/>
                        </a:solidFill>
                        <a:effectLst/>
                        <a:latin typeface="+mj-lt"/>
                        <a:cs typeface="Times New Roman" charset="0"/>
                      </a:endParaRPr>
                    </a:p>
                  </a:txBody>
                  <a:tcPr marL="113502" marR="113502" marT="51876" marB="51876" horzOverflow="overflow"/>
                </a:tc>
                <a:tc>
                  <a:txBody>
                    <a:bodyPr/>
                    <a:lstStyle>
                      <a:defPPr>
                        <a:defRPr lang="en-US"/>
                      </a:defPPr>
                      <a:lvl1pPr marL="0" algn="l" defTabSz="457200" rtl="0" eaLnBrk="1" latinLnBrk="0" hangingPunct="1">
                        <a:defRPr sz="1800" kern="1200">
                          <a:solidFill>
                            <a:schemeClr val="dk1"/>
                          </a:solidFill>
                          <a:latin typeface="Verdana"/>
                        </a:defRPr>
                      </a:lvl1pPr>
                      <a:lvl2pPr marL="457200" algn="l" defTabSz="457200" rtl="0" eaLnBrk="1" latinLnBrk="0" hangingPunct="1">
                        <a:defRPr sz="1800" kern="1200">
                          <a:solidFill>
                            <a:schemeClr val="dk1"/>
                          </a:solidFill>
                          <a:latin typeface="Verdana"/>
                        </a:defRPr>
                      </a:lvl2pPr>
                      <a:lvl3pPr marL="914400" algn="l" defTabSz="457200" rtl="0" eaLnBrk="1" latinLnBrk="0" hangingPunct="1">
                        <a:defRPr sz="1800" kern="1200">
                          <a:solidFill>
                            <a:schemeClr val="dk1"/>
                          </a:solidFill>
                          <a:latin typeface="Verdana"/>
                        </a:defRPr>
                      </a:lvl3pPr>
                      <a:lvl4pPr marL="1371600" algn="l" defTabSz="457200" rtl="0" eaLnBrk="1" latinLnBrk="0" hangingPunct="1">
                        <a:defRPr sz="1800" kern="1200">
                          <a:solidFill>
                            <a:schemeClr val="dk1"/>
                          </a:solidFill>
                          <a:latin typeface="Verdana"/>
                        </a:defRPr>
                      </a:lvl4pPr>
                      <a:lvl5pPr marL="1828800" algn="l" defTabSz="457200" rtl="0" eaLnBrk="1" latinLnBrk="0" hangingPunct="1">
                        <a:defRPr sz="1800" kern="1200">
                          <a:solidFill>
                            <a:schemeClr val="dk1"/>
                          </a:solidFill>
                          <a:latin typeface="Verdana"/>
                        </a:defRPr>
                      </a:lvl5pPr>
                      <a:lvl6pPr marL="2286000" algn="l" defTabSz="457200" rtl="0" eaLnBrk="1" latinLnBrk="0" hangingPunct="1">
                        <a:defRPr sz="1800" kern="1200">
                          <a:solidFill>
                            <a:schemeClr val="dk1"/>
                          </a:solidFill>
                          <a:latin typeface="Verdana"/>
                        </a:defRPr>
                      </a:lvl6pPr>
                      <a:lvl7pPr marL="2743200" algn="l" defTabSz="457200" rtl="0" eaLnBrk="1" latinLnBrk="0" hangingPunct="1">
                        <a:defRPr sz="1800" kern="1200">
                          <a:solidFill>
                            <a:schemeClr val="dk1"/>
                          </a:solidFill>
                          <a:latin typeface="Verdana"/>
                        </a:defRPr>
                      </a:lvl7pPr>
                      <a:lvl8pPr marL="3200400" algn="l" defTabSz="457200" rtl="0" eaLnBrk="1" latinLnBrk="0" hangingPunct="1">
                        <a:defRPr sz="1800" kern="1200">
                          <a:solidFill>
                            <a:schemeClr val="dk1"/>
                          </a:solidFill>
                          <a:latin typeface="Verdana"/>
                        </a:defRPr>
                      </a:lvl8pPr>
                      <a:lvl9pPr marL="3657600" algn="l" defTabSz="457200" rtl="0" eaLnBrk="1" latinLnBrk="0" hangingPunct="1">
                        <a:defRPr sz="1800" kern="1200">
                          <a:solidFill>
                            <a:schemeClr val="dk1"/>
                          </a:solidFill>
                          <a:latin typeface="Verdana"/>
                        </a:defRPr>
                      </a:lvl9pPr>
                    </a:lstStyle>
                    <a:p>
                      <a:pPr marL="228600" marR="0" lvl="0" indent="-228600" algn="l" defTabSz="914400" rtl="0" eaLnBrk="1" fontAlgn="base" latinLnBrk="0" hangingPunct="1">
                        <a:lnSpc>
                          <a:spcPct val="100000"/>
                        </a:lnSpc>
                        <a:spcBef>
                          <a:spcPct val="0"/>
                        </a:spcBef>
                        <a:spcAft>
                          <a:spcPct val="0"/>
                        </a:spcAft>
                        <a:buClrTx/>
                        <a:buSzTx/>
                        <a:buFontTx/>
                        <a:buNone/>
                        <a:tabLst/>
                      </a:pPr>
                      <a:r>
                        <a:rPr kumimoji="0" lang="en-GB" sz="1400" b="1" u="none" strike="noStrike" cap="none" normalizeH="0" baseline="0" dirty="0">
                          <a:ln>
                            <a:noFill/>
                          </a:ln>
                          <a:solidFill>
                            <a:schemeClr val="tx1"/>
                          </a:solidFill>
                          <a:effectLst/>
                        </a:rPr>
                        <a:t>Associate a test site to the study, associate a test user to the study/site</a:t>
                      </a:r>
                      <a:endParaRPr kumimoji="0" lang="en-GB" sz="1400" b="1" i="0" u="none" strike="noStrike" cap="none" normalizeH="0" baseline="0" dirty="0">
                        <a:ln>
                          <a:noFill/>
                        </a:ln>
                        <a:solidFill>
                          <a:schemeClr val="tx1"/>
                        </a:solidFill>
                        <a:effectLst/>
                        <a:latin typeface="+mj-lt"/>
                        <a:cs typeface="Times New Roman" charset="0"/>
                      </a:endParaRPr>
                    </a:p>
                  </a:txBody>
                  <a:tcPr marL="113502" marR="113502" marT="51876" marB="51876" horzOverflow="overflow"/>
                </a:tc>
                <a:extLst>
                  <a:ext uri="{0D108BD9-81ED-4DB2-BD59-A6C34878D82A}">
                    <a16:rowId xmlns:a16="http://schemas.microsoft.com/office/drawing/2014/main" val="10008"/>
                  </a:ext>
                </a:extLst>
              </a:tr>
              <a:tr h="168421">
                <a:tc>
                  <a:txBody>
                    <a:bodyPr/>
                    <a:lstStyle>
                      <a:defPPr>
                        <a:defRPr lang="en-US"/>
                      </a:defPPr>
                      <a:lvl1pPr marL="0" algn="l" defTabSz="457200" rtl="0" eaLnBrk="1" latinLnBrk="0" hangingPunct="1">
                        <a:defRPr sz="1800" kern="1200">
                          <a:solidFill>
                            <a:schemeClr val="dk1"/>
                          </a:solidFill>
                          <a:latin typeface="Verdana"/>
                        </a:defRPr>
                      </a:lvl1pPr>
                      <a:lvl2pPr marL="457200" algn="l" defTabSz="457200" rtl="0" eaLnBrk="1" latinLnBrk="0" hangingPunct="1">
                        <a:defRPr sz="1800" kern="1200">
                          <a:solidFill>
                            <a:schemeClr val="dk1"/>
                          </a:solidFill>
                          <a:latin typeface="Verdana"/>
                        </a:defRPr>
                      </a:lvl2pPr>
                      <a:lvl3pPr marL="914400" algn="l" defTabSz="457200" rtl="0" eaLnBrk="1" latinLnBrk="0" hangingPunct="1">
                        <a:defRPr sz="1800" kern="1200">
                          <a:solidFill>
                            <a:schemeClr val="dk1"/>
                          </a:solidFill>
                          <a:latin typeface="Verdana"/>
                        </a:defRPr>
                      </a:lvl3pPr>
                      <a:lvl4pPr marL="1371600" algn="l" defTabSz="457200" rtl="0" eaLnBrk="1" latinLnBrk="0" hangingPunct="1">
                        <a:defRPr sz="1800" kern="1200">
                          <a:solidFill>
                            <a:schemeClr val="dk1"/>
                          </a:solidFill>
                          <a:latin typeface="Verdana"/>
                        </a:defRPr>
                      </a:lvl4pPr>
                      <a:lvl5pPr marL="1828800" algn="l" defTabSz="457200" rtl="0" eaLnBrk="1" latinLnBrk="0" hangingPunct="1">
                        <a:defRPr sz="1800" kern="1200">
                          <a:solidFill>
                            <a:schemeClr val="dk1"/>
                          </a:solidFill>
                          <a:latin typeface="Verdana"/>
                        </a:defRPr>
                      </a:lvl5pPr>
                      <a:lvl6pPr marL="2286000" algn="l" defTabSz="457200" rtl="0" eaLnBrk="1" latinLnBrk="0" hangingPunct="1">
                        <a:defRPr sz="1800" kern="1200">
                          <a:solidFill>
                            <a:schemeClr val="dk1"/>
                          </a:solidFill>
                          <a:latin typeface="Verdana"/>
                        </a:defRPr>
                      </a:lvl6pPr>
                      <a:lvl7pPr marL="2743200" algn="l" defTabSz="457200" rtl="0" eaLnBrk="1" latinLnBrk="0" hangingPunct="1">
                        <a:defRPr sz="1800" kern="1200">
                          <a:solidFill>
                            <a:schemeClr val="dk1"/>
                          </a:solidFill>
                          <a:latin typeface="Verdana"/>
                        </a:defRPr>
                      </a:lvl7pPr>
                      <a:lvl8pPr marL="3200400" algn="l" defTabSz="457200" rtl="0" eaLnBrk="1" latinLnBrk="0" hangingPunct="1">
                        <a:defRPr sz="1800" kern="1200">
                          <a:solidFill>
                            <a:schemeClr val="dk1"/>
                          </a:solidFill>
                          <a:latin typeface="Verdana"/>
                        </a:defRPr>
                      </a:lvl8pPr>
                      <a:lvl9pPr marL="3657600" algn="l" defTabSz="457200" rtl="0" eaLnBrk="1" latinLnBrk="0" hangingPunct="1">
                        <a:defRPr sz="1800" kern="1200">
                          <a:solidFill>
                            <a:schemeClr val="dk1"/>
                          </a:solidFill>
                          <a:latin typeface="Verdana"/>
                        </a:defRPr>
                      </a:lvl9pPr>
                    </a:lstStyle>
                    <a:p>
                      <a:pPr marL="228600" marR="0" lvl="0" indent="-228600" algn="ctr" defTabSz="914400" rtl="0" eaLnBrk="1" fontAlgn="base" latinLnBrk="0" hangingPunct="1">
                        <a:lnSpc>
                          <a:spcPct val="100000"/>
                        </a:lnSpc>
                        <a:spcBef>
                          <a:spcPct val="0"/>
                        </a:spcBef>
                        <a:spcAft>
                          <a:spcPct val="0"/>
                        </a:spcAft>
                        <a:buClrTx/>
                        <a:buSzTx/>
                        <a:buFontTx/>
                        <a:buNone/>
                        <a:tabLst/>
                      </a:pPr>
                      <a:r>
                        <a:rPr kumimoji="0" lang="en-GB" sz="1400" b="1" u="none" strike="noStrike" cap="none" normalizeH="0" baseline="0" dirty="0">
                          <a:ln>
                            <a:noFill/>
                          </a:ln>
                          <a:solidFill>
                            <a:schemeClr val="tx1"/>
                          </a:solidFill>
                          <a:effectLst/>
                        </a:rPr>
                        <a:t>9</a:t>
                      </a:r>
                      <a:endParaRPr kumimoji="0" lang="en-GB" sz="1400" b="1" i="0" u="none" strike="noStrike" cap="none" normalizeH="0" baseline="0" dirty="0">
                        <a:ln>
                          <a:noFill/>
                        </a:ln>
                        <a:solidFill>
                          <a:schemeClr val="tx1"/>
                        </a:solidFill>
                        <a:effectLst/>
                        <a:latin typeface="+mj-lt"/>
                        <a:cs typeface="Times New Roman" charset="0"/>
                      </a:endParaRPr>
                    </a:p>
                  </a:txBody>
                  <a:tcPr marL="113502" marR="113502" marT="51876" marB="51876" horzOverflow="overflow"/>
                </a:tc>
                <a:tc>
                  <a:txBody>
                    <a:bodyPr/>
                    <a:lstStyle>
                      <a:defPPr>
                        <a:defRPr lang="en-US"/>
                      </a:defPPr>
                      <a:lvl1pPr marL="0" algn="l" defTabSz="457200" rtl="0" eaLnBrk="1" latinLnBrk="0" hangingPunct="1">
                        <a:defRPr sz="1800" kern="1200">
                          <a:solidFill>
                            <a:schemeClr val="dk1"/>
                          </a:solidFill>
                          <a:latin typeface="Verdana"/>
                        </a:defRPr>
                      </a:lvl1pPr>
                      <a:lvl2pPr marL="457200" algn="l" defTabSz="457200" rtl="0" eaLnBrk="1" latinLnBrk="0" hangingPunct="1">
                        <a:defRPr sz="1800" kern="1200">
                          <a:solidFill>
                            <a:schemeClr val="dk1"/>
                          </a:solidFill>
                          <a:latin typeface="Verdana"/>
                        </a:defRPr>
                      </a:lvl2pPr>
                      <a:lvl3pPr marL="914400" algn="l" defTabSz="457200" rtl="0" eaLnBrk="1" latinLnBrk="0" hangingPunct="1">
                        <a:defRPr sz="1800" kern="1200">
                          <a:solidFill>
                            <a:schemeClr val="dk1"/>
                          </a:solidFill>
                          <a:latin typeface="Verdana"/>
                        </a:defRPr>
                      </a:lvl3pPr>
                      <a:lvl4pPr marL="1371600" algn="l" defTabSz="457200" rtl="0" eaLnBrk="1" latinLnBrk="0" hangingPunct="1">
                        <a:defRPr sz="1800" kern="1200">
                          <a:solidFill>
                            <a:schemeClr val="dk1"/>
                          </a:solidFill>
                          <a:latin typeface="Verdana"/>
                        </a:defRPr>
                      </a:lvl4pPr>
                      <a:lvl5pPr marL="1828800" algn="l" defTabSz="457200" rtl="0" eaLnBrk="1" latinLnBrk="0" hangingPunct="1">
                        <a:defRPr sz="1800" kern="1200">
                          <a:solidFill>
                            <a:schemeClr val="dk1"/>
                          </a:solidFill>
                          <a:latin typeface="Verdana"/>
                        </a:defRPr>
                      </a:lvl5pPr>
                      <a:lvl6pPr marL="2286000" algn="l" defTabSz="457200" rtl="0" eaLnBrk="1" latinLnBrk="0" hangingPunct="1">
                        <a:defRPr sz="1800" kern="1200">
                          <a:solidFill>
                            <a:schemeClr val="dk1"/>
                          </a:solidFill>
                          <a:latin typeface="Verdana"/>
                        </a:defRPr>
                      </a:lvl6pPr>
                      <a:lvl7pPr marL="2743200" algn="l" defTabSz="457200" rtl="0" eaLnBrk="1" latinLnBrk="0" hangingPunct="1">
                        <a:defRPr sz="1800" kern="1200">
                          <a:solidFill>
                            <a:schemeClr val="dk1"/>
                          </a:solidFill>
                          <a:latin typeface="Verdana"/>
                        </a:defRPr>
                      </a:lvl7pPr>
                      <a:lvl8pPr marL="3200400" algn="l" defTabSz="457200" rtl="0" eaLnBrk="1" latinLnBrk="0" hangingPunct="1">
                        <a:defRPr sz="1800" kern="1200">
                          <a:solidFill>
                            <a:schemeClr val="dk1"/>
                          </a:solidFill>
                          <a:latin typeface="Verdana"/>
                        </a:defRPr>
                      </a:lvl8pPr>
                      <a:lvl9pPr marL="3657600" algn="l" defTabSz="457200" rtl="0" eaLnBrk="1" latinLnBrk="0" hangingPunct="1">
                        <a:defRPr sz="1800" kern="1200">
                          <a:solidFill>
                            <a:schemeClr val="dk1"/>
                          </a:solidFill>
                          <a:latin typeface="Verdana"/>
                        </a:defRPr>
                      </a:lvl9pPr>
                    </a:lstStyle>
                    <a:p>
                      <a:pPr marL="228600" marR="0" lvl="0" indent="-228600" algn="l" defTabSz="914400" rtl="0" eaLnBrk="1" fontAlgn="base" latinLnBrk="0" hangingPunct="1">
                        <a:lnSpc>
                          <a:spcPct val="100000"/>
                        </a:lnSpc>
                        <a:spcBef>
                          <a:spcPct val="0"/>
                        </a:spcBef>
                        <a:spcAft>
                          <a:spcPct val="0"/>
                        </a:spcAft>
                        <a:buClrTx/>
                        <a:buSzTx/>
                        <a:buFontTx/>
                        <a:buNone/>
                        <a:tabLst/>
                      </a:pPr>
                      <a:r>
                        <a:rPr kumimoji="0" lang="en-GB" sz="1400" b="1" u="none" strike="noStrike" cap="none" normalizeH="0" baseline="0" dirty="0">
                          <a:ln>
                            <a:noFill/>
                          </a:ln>
                          <a:solidFill>
                            <a:schemeClr val="tx1"/>
                          </a:solidFill>
                          <a:effectLst/>
                        </a:rPr>
                        <a:t>Publish and push to an Auxiliary environment</a:t>
                      </a:r>
                      <a:endParaRPr kumimoji="0" lang="en-GB" sz="1400" b="1" i="0" u="none" strike="noStrike" cap="none" normalizeH="0" baseline="0" dirty="0">
                        <a:ln>
                          <a:noFill/>
                        </a:ln>
                        <a:solidFill>
                          <a:schemeClr val="tx1"/>
                        </a:solidFill>
                        <a:effectLst/>
                        <a:latin typeface="+mj-lt"/>
                        <a:cs typeface="Times New Roman" charset="0"/>
                      </a:endParaRPr>
                    </a:p>
                  </a:txBody>
                  <a:tcPr marL="113502" marR="113502" marT="51876" marB="51876" horzOverflow="overflow"/>
                </a:tc>
                <a:extLst>
                  <a:ext uri="{0D108BD9-81ED-4DB2-BD59-A6C34878D82A}">
                    <a16:rowId xmlns:a16="http://schemas.microsoft.com/office/drawing/2014/main" val="10009"/>
                  </a:ext>
                </a:extLst>
              </a:tr>
              <a:tr h="168421">
                <a:tc>
                  <a:txBody>
                    <a:bodyPr/>
                    <a:lstStyle>
                      <a:defPPr>
                        <a:defRPr lang="en-US"/>
                      </a:defPPr>
                      <a:lvl1pPr marL="0" algn="l" defTabSz="457200" rtl="0" eaLnBrk="1" latinLnBrk="0" hangingPunct="1">
                        <a:defRPr sz="1800" kern="1200">
                          <a:solidFill>
                            <a:schemeClr val="dk1"/>
                          </a:solidFill>
                          <a:latin typeface="Verdana"/>
                        </a:defRPr>
                      </a:lvl1pPr>
                      <a:lvl2pPr marL="457200" algn="l" defTabSz="457200" rtl="0" eaLnBrk="1" latinLnBrk="0" hangingPunct="1">
                        <a:defRPr sz="1800" kern="1200">
                          <a:solidFill>
                            <a:schemeClr val="dk1"/>
                          </a:solidFill>
                          <a:latin typeface="Verdana"/>
                        </a:defRPr>
                      </a:lvl2pPr>
                      <a:lvl3pPr marL="914400" algn="l" defTabSz="457200" rtl="0" eaLnBrk="1" latinLnBrk="0" hangingPunct="1">
                        <a:defRPr sz="1800" kern="1200">
                          <a:solidFill>
                            <a:schemeClr val="dk1"/>
                          </a:solidFill>
                          <a:latin typeface="Verdana"/>
                        </a:defRPr>
                      </a:lvl3pPr>
                      <a:lvl4pPr marL="1371600" algn="l" defTabSz="457200" rtl="0" eaLnBrk="1" latinLnBrk="0" hangingPunct="1">
                        <a:defRPr sz="1800" kern="1200">
                          <a:solidFill>
                            <a:schemeClr val="dk1"/>
                          </a:solidFill>
                          <a:latin typeface="Verdana"/>
                        </a:defRPr>
                      </a:lvl4pPr>
                      <a:lvl5pPr marL="1828800" algn="l" defTabSz="457200" rtl="0" eaLnBrk="1" latinLnBrk="0" hangingPunct="1">
                        <a:defRPr sz="1800" kern="1200">
                          <a:solidFill>
                            <a:schemeClr val="dk1"/>
                          </a:solidFill>
                          <a:latin typeface="Verdana"/>
                        </a:defRPr>
                      </a:lvl5pPr>
                      <a:lvl6pPr marL="2286000" algn="l" defTabSz="457200" rtl="0" eaLnBrk="1" latinLnBrk="0" hangingPunct="1">
                        <a:defRPr sz="1800" kern="1200">
                          <a:solidFill>
                            <a:schemeClr val="dk1"/>
                          </a:solidFill>
                          <a:latin typeface="Verdana"/>
                        </a:defRPr>
                      </a:lvl6pPr>
                      <a:lvl7pPr marL="2743200" algn="l" defTabSz="457200" rtl="0" eaLnBrk="1" latinLnBrk="0" hangingPunct="1">
                        <a:defRPr sz="1800" kern="1200">
                          <a:solidFill>
                            <a:schemeClr val="dk1"/>
                          </a:solidFill>
                          <a:latin typeface="Verdana"/>
                        </a:defRPr>
                      </a:lvl7pPr>
                      <a:lvl8pPr marL="3200400" algn="l" defTabSz="457200" rtl="0" eaLnBrk="1" latinLnBrk="0" hangingPunct="1">
                        <a:defRPr sz="1800" kern="1200">
                          <a:solidFill>
                            <a:schemeClr val="dk1"/>
                          </a:solidFill>
                          <a:latin typeface="Verdana"/>
                        </a:defRPr>
                      </a:lvl8pPr>
                      <a:lvl9pPr marL="3657600" algn="l" defTabSz="457200" rtl="0" eaLnBrk="1" latinLnBrk="0" hangingPunct="1">
                        <a:defRPr sz="1800" kern="1200">
                          <a:solidFill>
                            <a:schemeClr val="dk1"/>
                          </a:solidFill>
                          <a:latin typeface="Verdana"/>
                        </a:defRPr>
                      </a:lvl9pPr>
                    </a:lstStyle>
                    <a:p>
                      <a:pPr marL="228600" marR="0" lvl="0" indent="-228600" algn="ctr" defTabSz="914400" rtl="0" eaLnBrk="1" fontAlgn="base" latinLnBrk="0" hangingPunct="1">
                        <a:lnSpc>
                          <a:spcPct val="100000"/>
                        </a:lnSpc>
                        <a:spcBef>
                          <a:spcPct val="0"/>
                        </a:spcBef>
                        <a:spcAft>
                          <a:spcPct val="0"/>
                        </a:spcAft>
                        <a:buClrTx/>
                        <a:buSzTx/>
                        <a:buFontTx/>
                        <a:buNone/>
                        <a:tabLst/>
                      </a:pPr>
                      <a:r>
                        <a:rPr kumimoji="0" lang="en-GB" sz="1400" b="1" u="none" strike="noStrike" cap="none" normalizeH="0" baseline="0" dirty="0">
                          <a:ln>
                            <a:noFill/>
                          </a:ln>
                          <a:solidFill>
                            <a:schemeClr val="tx1"/>
                          </a:solidFill>
                          <a:effectLst/>
                        </a:rPr>
                        <a:t>10</a:t>
                      </a:r>
                      <a:endParaRPr kumimoji="0" lang="en-GB" sz="1400" b="1" i="0" u="none" strike="noStrike" cap="none" normalizeH="0" baseline="0" dirty="0">
                        <a:ln>
                          <a:noFill/>
                        </a:ln>
                        <a:solidFill>
                          <a:schemeClr val="tx1"/>
                        </a:solidFill>
                        <a:effectLst/>
                        <a:latin typeface="+mj-lt"/>
                        <a:cs typeface="Times New Roman" charset="0"/>
                      </a:endParaRPr>
                    </a:p>
                  </a:txBody>
                  <a:tcPr marL="113502" marR="113502" marT="51876" marB="51876" horzOverflow="overflow"/>
                </a:tc>
                <a:tc>
                  <a:txBody>
                    <a:bodyPr/>
                    <a:lstStyle>
                      <a:defPPr>
                        <a:defRPr lang="en-US"/>
                      </a:defPPr>
                      <a:lvl1pPr marL="0" algn="l" defTabSz="457200" rtl="0" eaLnBrk="1" latinLnBrk="0" hangingPunct="1">
                        <a:defRPr sz="1800" kern="1200">
                          <a:solidFill>
                            <a:schemeClr val="dk1"/>
                          </a:solidFill>
                          <a:latin typeface="Verdana"/>
                        </a:defRPr>
                      </a:lvl1pPr>
                      <a:lvl2pPr marL="457200" algn="l" defTabSz="457200" rtl="0" eaLnBrk="1" latinLnBrk="0" hangingPunct="1">
                        <a:defRPr sz="1800" kern="1200">
                          <a:solidFill>
                            <a:schemeClr val="dk1"/>
                          </a:solidFill>
                          <a:latin typeface="Verdana"/>
                        </a:defRPr>
                      </a:lvl2pPr>
                      <a:lvl3pPr marL="914400" algn="l" defTabSz="457200" rtl="0" eaLnBrk="1" latinLnBrk="0" hangingPunct="1">
                        <a:defRPr sz="1800" kern="1200">
                          <a:solidFill>
                            <a:schemeClr val="dk1"/>
                          </a:solidFill>
                          <a:latin typeface="Verdana"/>
                        </a:defRPr>
                      </a:lvl3pPr>
                      <a:lvl4pPr marL="1371600" algn="l" defTabSz="457200" rtl="0" eaLnBrk="1" latinLnBrk="0" hangingPunct="1">
                        <a:defRPr sz="1800" kern="1200">
                          <a:solidFill>
                            <a:schemeClr val="dk1"/>
                          </a:solidFill>
                          <a:latin typeface="Verdana"/>
                        </a:defRPr>
                      </a:lvl4pPr>
                      <a:lvl5pPr marL="1828800" algn="l" defTabSz="457200" rtl="0" eaLnBrk="1" latinLnBrk="0" hangingPunct="1">
                        <a:defRPr sz="1800" kern="1200">
                          <a:solidFill>
                            <a:schemeClr val="dk1"/>
                          </a:solidFill>
                          <a:latin typeface="Verdana"/>
                        </a:defRPr>
                      </a:lvl5pPr>
                      <a:lvl6pPr marL="2286000" algn="l" defTabSz="457200" rtl="0" eaLnBrk="1" latinLnBrk="0" hangingPunct="1">
                        <a:defRPr sz="1800" kern="1200">
                          <a:solidFill>
                            <a:schemeClr val="dk1"/>
                          </a:solidFill>
                          <a:latin typeface="Verdana"/>
                        </a:defRPr>
                      </a:lvl6pPr>
                      <a:lvl7pPr marL="2743200" algn="l" defTabSz="457200" rtl="0" eaLnBrk="1" latinLnBrk="0" hangingPunct="1">
                        <a:defRPr sz="1800" kern="1200">
                          <a:solidFill>
                            <a:schemeClr val="dk1"/>
                          </a:solidFill>
                          <a:latin typeface="Verdana"/>
                        </a:defRPr>
                      </a:lvl7pPr>
                      <a:lvl8pPr marL="3200400" algn="l" defTabSz="457200" rtl="0" eaLnBrk="1" latinLnBrk="0" hangingPunct="1">
                        <a:defRPr sz="1800" kern="1200">
                          <a:solidFill>
                            <a:schemeClr val="dk1"/>
                          </a:solidFill>
                          <a:latin typeface="Verdana"/>
                        </a:defRPr>
                      </a:lvl8pPr>
                      <a:lvl9pPr marL="3657600" algn="l" defTabSz="457200" rtl="0" eaLnBrk="1" latinLnBrk="0" hangingPunct="1">
                        <a:defRPr sz="1800" kern="1200">
                          <a:solidFill>
                            <a:schemeClr val="dk1"/>
                          </a:solidFill>
                          <a:latin typeface="Verdana"/>
                        </a:defRPr>
                      </a:lvl9pPr>
                    </a:lstStyle>
                    <a:p>
                      <a:pPr marL="228600" marR="0" lvl="0" indent="-228600" algn="l" defTabSz="914400" rtl="0" eaLnBrk="1" fontAlgn="base" latinLnBrk="0" hangingPunct="1">
                        <a:lnSpc>
                          <a:spcPct val="100000"/>
                        </a:lnSpc>
                        <a:spcBef>
                          <a:spcPct val="0"/>
                        </a:spcBef>
                        <a:spcAft>
                          <a:spcPct val="0"/>
                        </a:spcAft>
                        <a:buClrTx/>
                        <a:buSzTx/>
                        <a:buFontTx/>
                        <a:buNone/>
                        <a:tabLst/>
                      </a:pPr>
                      <a:r>
                        <a:rPr kumimoji="0" lang="en-GB" sz="1400" b="1" u="none" strike="noStrike" cap="none" normalizeH="0" baseline="0" dirty="0">
                          <a:ln>
                            <a:noFill/>
                          </a:ln>
                          <a:solidFill>
                            <a:schemeClr val="tx1"/>
                          </a:solidFill>
                          <a:effectLst/>
                        </a:rPr>
                        <a:t>Test in EDC</a:t>
                      </a:r>
                      <a:endParaRPr kumimoji="0" lang="en-GB" sz="1400" b="1" i="0" u="none" strike="noStrike" cap="none" normalizeH="0" baseline="0" dirty="0">
                        <a:ln>
                          <a:noFill/>
                        </a:ln>
                        <a:solidFill>
                          <a:schemeClr val="tx1"/>
                        </a:solidFill>
                        <a:effectLst/>
                        <a:latin typeface="+mj-lt"/>
                        <a:cs typeface="Times New Roman" charset="0"/>
                      </a:endParaRPr>
                    </a:p>
                  </a:txBody>
                  <a:tcPr marL="113502" marR="113502" marT="51876" marB="51876" horzOverflow="overflow"/>
                </a:tc>
                <a:extLst>
                  <a:ext uri="{0D108BD9-81ED-4DB2-BD59-A6C34878D82A}">
                    <a16:rowId xmlns:a16="http://schemas.microsoft.com/office/drawing/2014/main" val="10010"/>
                  </a:ext>
                </a:extLst>
              </a:tr>
              <a:tr h="168421">
                <a:tc>
                  <a:txBody>
                    <a:bodyPr/>
                    <a:lstStyle>
                      <a:defPPr>
                        <a:defRPr lang="en-US"/>
                      </a:defPPr>
                      <a:lvl1pPr marL="0" algn="l" defTabSz="457200" rtl="0" eaLnBrk="1" latinLnBrk="0" hangingPunct="1">
                        <a:defRPr sz="1800" kern="1200">
                          <a:solidFill>
                            <a:schemeClr val="dk1"/>
                          </a:solidFill>
                          <a:latin typeface="Verdana"/>
                        </a:defRPr>
                      </a:lvl1pPr>
                      <a:lvl2pPr marL="457200" algn="l" defTabSz="457200" rtl="0" eaLnBrk="1" latinLnBrk="0" hangingPunct="1">
                        <a:defRPr sz="1800" kern="1200">
                          <a:solidFill>
                            <a:schemeClr val="dk1"/>
                          </a:solidFill>
                          <a:latin typeface="Verdana"/>
                        </a:defRPr>
                      </a:lvl2pPr>
                      <a:lvl3pPr marL="914400" algn="l" defTabSz="457200" rtl="0" eaLnBrk="1" latinLnBrk="0" hangingPunct="1">
                        <a:defRPr sz="1800" kern="1200">
                          <a:solidFill>
                            <a:schemeClr val="dk1"/>
                          </a:solidFill>
                          <a:latin typeface="Verdana"/>
                        </a:defRPr>
                      </a:lvl3pPr>
                      <a:lvl4pPr marL="1371600" algn="l" defTabSz="457200" rtl="0" eaLnBrk="1" latinLnBrk="0" hangingPunct="1">
                        <a:defRPr sz="1800" kern="1200">
                          <a:solidFill>
                            <a:schemeClr val="dk1"/>
                          </a:solidFill>
                          <a:latin typeface="Verdana"/>
                        </a:defRPr>
                      </a:lvl4pPr>
                      <a:lvl5pPr marL="1828800" algn="l" defTabSz="457200" rtl="0" eaLnBrk="1" latinLnBrk="0" hangingPunct="1">
                        <a:defRPr sz="1800" kern="1200">
                          <a:solidFill>
                            <a:schemeClr val="dk1"/>
                          </a:solidFill>
                          <a:latin typeface="Verdana"/>
                        </a:defRPr>
                      </a:lvl5pPr>
                      <a:lvl6pPr marL="2286000" algn="l" defTabSz="457200" rtl="0" eaLnBrk="1" latinLnBrk="0" hangingPunct="1">
                        <a:defRPr sz="1800" kern="1200">
                          <a:solidFill>
                            <a:schemeClr val="dk1"/>
                          </a:solidFill>
                          <a:latin typeface="Verdana"/>
                        </a:defRPr>
                      </a:lvl6pPr>
                      <a:lvl7pPr marL="2743200" algn="l" defTabSz="457200" rtl="0" eaLnBrk="1" latinLnBrk="0" hangingPunct="1">
                        <a:defRPr sz="1800" kern="1200">
                          <a:solidFill>
                            <a:schemeClr val="dk1"/>
                          </a:solidFill>
                          <a:latin typeface="Verdana"/>
                        </a:defRPr>
                      </a:lvl7pPr>
                      <a:lvl8pPr marL="3200400" algn="l" defTabSz="457200" rtl="0" eaLnBrk="1" latinLnBrk="0" hangingPunct="1">
                        <a:defRPr sz="1800" kern="1200">
                          <a:solidFill>
                            <a:schemeClr val="dk1"/>
                          </a:solidFill>
                          <a:latin typeface="Verdana"/>
                        </a:defRPr>
                      </a:lvl8pPr>
                      <a:lvl9pPr marL="3657600" algn="l" defTabSz="457200" rtl="0" eaLnBrk="1" latinLnBrk="0" hangingPunct="1">
                        <a:defRPr sz="1800" kern="1200">
                          <a:solidFill>
                            <a:schemeClr val="dk1"/>
                          </a:solidFill>
                          <a:latin typeface="Verdana"/>
                        </a:defRPr>
                      </a:lvl9pPr>
                    </a:lstStyle>
                    <a:p>
                      <a:pPr marL="228600" marR="0" lvl="0" indent="-228600" algn="ctr" defTabSz="914400" rtl="0" eaLnBrk="1" fontAlgn="base" latinLnBrk="0" hangingPunct="1">
                        <a:lnSpc>
                          <a:spcPct val="100000"/>
                        </a:lnSpc>
                        <a:spcBef>
                          <a:spcPct val="0"/>
                        </a:spcBef>
                        <a:spcAft>
                          <a:spcPct val="0"/>
                        </a:spcAft>
                        <a:buClrTx/>
                        <a:buSzTx/>
                        <a:buFontTx/>
                        <a:buNone/>
                        <a:tabLst/>
                      </a:pPr>
                      <a:r>
                        <a:rPr kumimoji="0" lang="en-GB" sz="1400" b="1" u="none" strike="noStrike" cap="none" normalizeH="0" baseline="0" dirty="0">
                          <a:ln>
                            <a:noFill/>
                          </a:ln>
                          <a:solidFill>
                            <a:schemeClr val="tx1"/>
                          </a:solidFill>
                          <a:effectLst/>
                        </a:rPr>
                        <a:t>11</a:t>
                      </a:r>
                      <a:endParaRPr kumimoji="0" lang="en-GB" sz="1400" b="1" i="0" u="none" strike="noStrike" cap="none" normalizeH="0" baseline="0" dirty="0">
                        <a:ln>
                          <a:noFill/>
                        </a:ln>
                        <a:solidFill>
                          <a:schemeClr val="tx1"/>
                        </a:solidFill>
                        <a:effectLst/>
                        <a:latin typeface="+mj-lt"/>
                        <a:cs typeface="Times New Roman" charset="0"/>
                      </a:endParaRPr>
                    </a:p>
                  </a:txBody>
                  <a:tcPr marL="113502" marR="113502" marT="51876" marB="51876" horzOverflow="overflow"/>
                </a:tc>
                <a:tc>
                  <a:txBody>
                    <a:bodyPr/>
                    <a:lstStyle>
                      <a:defPPr>
                        <a:defRPr lang="en-US"/>
                      </a:defPPr>
                      <a:lvl1pPr marL="0" algn="l" defTabSz="457200" rtl="0" eaLnBrk="1" latinLnBrk="0" hangingPunct="1">
                        <a:defRPr sz="1800" kern="1200">
                          <a:solidFill>
                            <a:schemeClr val="dk1"/>
                          </a:solidFill>
                          <a:latin typeface="Verdana"/>
                        </a:defRPr>
                      </a:lvl1pPr>
                      <a:lvl2pPr marL="457200" algn="l" defTabSz="457200" rtl="0" eaLnBrk="1" latinLnBrk="0" hangingPunct="1">
                        <a:defRPr sz="1800" kern="1200">
                          <a:solidFill>
                            <a:schemeClr val="dk1"/>
                          </a:solidFill>
                          <a:latin typeface="Verdana"/>
                        </a:defRPr>
                      </a:lvl2pPr>
                      <a:lvl3pPr marL="914400" algn="l" defTabSz="457200" rtl="0" eaLnBrk="1" latinLnBrk="0" hangingPunct="1">
                        <a:defRPr sz="1800" kern="1200">
                          <a:solidFill>
                            <a:schemeClr val="dk1"/>
                          </a:solidFill>
                          <a:latin typeface="Verdana"/>
                        </a:defRPr>
                      </a:lvl3pPr>
                      <a:lvl4pPr marL="1371600" algn="l" defTabSz="457200" rtl="0" eaLnBrk="1" latinLnBrk="0" hangingPunct="1">
                        <a:defRPr sz="1800" kern="1200">
                          <a:solidFill>
                            <a:schemeClr val="dk1"/>
                          </a:solidFill>
                          <a:latin typeface="Verdana"/>
                        </a:defRPr>
                      </a:lvl4pPr>
                      <a:lvl5pPr marL="1828800" algn="l" defTabSz="457200" rtl="0" eaLnBrk="1" latinLnBrk="0" hangingPunct="1">
                        <a:defRPr sz="1800" kern="1200">
                          <a:solidFill>
                            <a:schemeClr val="dk1"/>
                          </a:solidFill>
                          <a:latin typeface="Verdana"/>
                        </a:defRPr>
                      </a:lvl5pPr>
                      <a:lvl6pPr marL="2286000" algn="l" defTabSz="457200" rtl="0" eaLnBrk="1" latinLnBrk="0" hangingPunct="1">
                        <a:defRPr sz="1800" kern="1200">
                          <a:solidFill>
                            <a:schemeClr val="dk1"/>
                          </a:solidFill>
                          <a:latin typeface="Verdana"/>
                        </a:defRPr>
                      </a:lvl6pPr>
                      <a:lvl7pPr marL="2743200" algn="l" defTabSz="457200" rtl="0" eaLnBrk="1" latinLnBrk="0" hangingPunct="1">
                        <a:defRPr sz="1800" kern="1200">
                          <a:solidFill>
                            <a:schemeClr val="dk1"/>
                          </a:solidFill>
                          <a:latin typeface="Verdana"/>
                        </a:defRPr>
                      </a:lvl7pPr>
                      <a:lvl8pPr marL="3200400" algn="l" defTabSz="457200" rtl="0" eaLnBrk="1" latinLnBrk="0" hangingPunct="1">
                        <a:defRPr sz="1800" kern="1200">
                          <a:solidFill>
                            <a:schemeClr val="dk1"/>
                          </a:solidFill>
                          <a:latin typeface="Verdana"/>
                        </a:defRPr>
                      </a:lvl8pPr>
                      <a:lvl9pPr marL="3657600" algn="l" defTabSz="457200" rtl="0" eaLnBrk="1" latinLnBrk="0" hangingPunct="1">
                        <a:defRPr sz="1800" kern="1200">
                          <a:solidFill>
                            <a:schemeClr val="dk1"/>
                          </a:solidFill>
                          <a:latin typeface="Verdana"/>
                        </a:defRPr>
                      </a:lvl9pPr>
                    </a:lstStyle>
                    <a:p>
                      <a:pPr marL="228600" marR="0" lvl="0" indent="-228600" algn="l" defTabSz="914400" rtl="0" eaLnBrk="1" fontAlgn="base" latinLnBrk="0" hangingPunct="1">
                        <a:lnSpc>
                          <a:spcPct val="100000"/>
                        </a:lnSpc>
                        <a:spcBef>
                          <a:spcPct val="0"/>
                        </a:spcBef>
                        <a:spcAft>
                          <a:spcPct val="0"/>
                        </a:spcAft>
                        <a:buClrTx/>
                        <a:buSzTx/>
                        <a:buFontTx/>
                        <a:buNone/>
                        <a:tabLst/>
                      </a:pPr>
                      <a:r>
                        <a:rPr kumimoji="0" lang="en-GB" sz="1400" b="1" u="none" strike="noStrike" cap="none" normalizeH="0" baseline="0" dirty="0">
                          <a:ln>
                            <a:noFill/>
                          </a:ln>
                          <a:solidFill>
                            <a:schemeClr val="tx1"/>
                          </a:solidFill>
                          <a:effectLst/>
                        </a:rPr>
                        <a:t>Repeat steps 2 – 9 as needed</a:t>
                      </a:r>
                      <a:endParaRPr kumimoji="0" lang="en-GB" sz="1400" b="1" i="0" u="none" strike="noStrike" cap="none" normalizeH="0" baseline="0" dirty="0">
                        <a:ln>
                          <a:noFill/>
                        </a:ln>
                        <a:solidFill>
                          <a:schemeClr val="tx1"/>
                        </a:solidFill>
                        <a:effectLst/>
                        <a:latin typeface="+mj-lt"/>
                        <a:cs typeface="Times New Roman" charset="0"/>
                      </a:endParaRPr>
                    </a:p>
                  </a:txBody>
                  <a:tcPr marL="113502" marR="113502" marT="51876" marB="51876" horzOverflow="overflow"/>
                </a:tc>
                <a:extLst>
                  <a:ext uri="{0D108BD9-81ED-4DB2-BD59-A6C34878D82A}">
                    <a16:rowId xmlns:a16="http://schemas.microsoft.com/office/drawing/2014/main" val="10011"/>
                  </a:ext>
                </a:extLst>
              </a:tr>
              <a:tr h="168421">
                <a:tc>
                  <a:txBody>
                    <a:bodyPr/>
                    <a:lstStyle>
                      <a:defPPr>
                        <a:defRPr lang="en-US"/>
                      </a:defPPr>
                      <a:lvl1pPr marL="0" algn="l" defTabSz="457200" rtl="0" eaLnBrk="1" latinLnBrk="0" hangingPunct="1">
                        <a:defRPr sz="1800" kern="1200">
                          <a:solidFill>
                            <a:schemeClr val="dk1"/>
                          </a:solidFill>
                          <a:latin typeface="Verdana"/>
                        </a:defRPr>
                      </a:lvl1pPr>
                      <a:lvl2pPr marL="457200" algn="l" defTabSz="457200" rtl="0" eaLnBrk="1" latinLnBrk="0" hangingPunct="1">
                        <a:defRPr sz="1800" kern="1200">
                          <a:solidFill>
                            <a:schemeClr val="dk1"/>
                          </a:solidFill>
                          <a:latin typeface="Verdana"/>
                        </a:defRPr>
                      </a:lvl2pPr>
                      <a:lvl3pPr marL="914400" algn="l" defTabSz="457200" rtl="0" eaLnBrk="1" latinLnBrk="0" hangingPunct="1">
                        <a:defRPr sz="1800" kern="1200">
                          <a:solidFill>
                            <a:schemeClr val="dk1"/>
                          </a:solidFill>
                          <a:latin typeface="Verdana"/>
                        </a:defRPr>
                      </a:lvl3pPr>
                      <a:lvl4pPr marL="1371600" algn="l" defTabSz="457200" rtl="0" eaLnBrk="1" latinLnBrk="0" hangingPunct="1">
                        <a:defRPr sz="1800" kern="1200">
                          <a:solidFill>
                            <a:schemeClr val="dk1"/>
                          </a:solidFill>
                          <a:latin typeface="Verdana"/>
                        </a:defRPr>
                      </a:lvl4pPr>
                      <a:lvl5pPr marL="1828800" algn="l" defTabSz="457200" rtl="0" eaLnBrk="1" latinLnBrk="0" hangingPunct="1">
                        <a:defRPr sz="1800" kern="1200">
                          <a:solidFill>
                            <a:schemeClr val="dk1"/>
                          </a:solidFill>
                          <a:latin typeface="Verdana"/>
                        </a:defRPr>
                      </a:lvl5pPr>
                      <a:lvl6pPr marL="2286000" algn="l" defTabSz="457200" rtl="0" eaLnBrk="1" latinLnBrk="0" hangingPunct="1">
                        <a:defRPr sz="1800" kern="1200">
                          <a:solidFill>
                            <a:schemeClr val="dk1"/>
                          </a:solidFill>
                          <a:latin typeface="Verdana"/>
                        </a:defRPr>
                      </a:lvl6pPr>
                      <a:lvl7pPr marL="2743200" algn="l" defTabSz="457200" rtl="0" eaLnBrk="1" latinLnBrk="0" hangingPunct="1">
                        <a:defRPr sz="1800" kern="1200">
                          <a:solidFill>
                            <a:schemeClr val="dk1"/>
                          </a:solidFill>
                          <a:latin typeface="Verdana"/>
                        </a:defRPr>
                      </a:lvl7pPr>
                      <a:lvl8pPr marL="3200400" algn="l" defTabSz="457200" rtl="0" eaLnBrk="1" latinLnBrk="0" hangingPunct="1">
                        <a:defRPr sz="1800" kern="1200">
                          <a:solidFill>
                            <a:schemeClr val="dk1"/>
                          </a:solidFill>
                          <a:latin typeface="Verdana"/>
                        </a:defRPr>
                      </a:lvl8pPr>
                      <a:lvl9pPr marL="3657600" algn="l" defTabSz="457200" rtl="0" eaLnBrk="1" latinLnBrk="0" hangingPunct="1">
                        <a:defRPr sz="1800" kern="1200">
                          <a:solidFill>
                            <a:schemeClr val="dk1"/>
                          </a:solidFill>
                          <a:latin typeface="Verdana"/>
                        </a:defRPr>
                      </a:lvl9pPr>
                    </a:lstStyle>
                    <a:p>
                      <a:pPr marL="228600" marR="0" lvl="0" indent="-228600" algn="ctr" defTabSz="914400" rtl="0" eaLnBrk="1" fontAlgn="base" latinLnBrk="0" hangingPunct="1">
                        <a:lnSpc>
                          <a:spcPct val="100000"/>
                        </a:lnSpc>
                        <a:spcBef>
                          <a:spcPct val="0"/>
                        </a:spcBef>
                        <a:spcAft>
                          <a:spcPct val="0"/>
                        </a:spcAft>
                        <a:buClrTx/>
                        <a:buSzTx/>
                        <a:buFontTx/>
                        <a:buNone/>
                        <a:tabLst/>
                      </a:pPr>
                      <a:r>
                        <a:rPr kumimoji="0" lang="en-GB" sz="1400" b="1" u="none" strike="noStrike" cap="none" normalizeH="0" baseline="0" dirty="0">
                          <a:ln>
                            <a:noFill/>
                          </a:ln>
                          <a:solidFill>
                            <a:schemeClr val="tx1"/>
                          </a:solidFill>
                          <a:effectLst/>
                        </a:rPr>
                        <a:t>12</a:t>
                      </a:r>
                      <a:endParaRPr kumimoji="0" lang="en-GB" sz="1400" b="1" i="0" u="none" strike="noStrike" cap="none" normalizeH="0" baseline="0" dirty="0">
                        <a:ln>
                          <a:noFill/>
                        </a:ln>
                        <a:solidFill>
                          <a:schemeClr val="tx1"/>
                        </a:solidFill>
                        <a:effectLst/>
                        <a:latin typeface="+mj-lt"/>
                        <a:cs typeface="Times New Roman" charset="0"/>
                      </a:endParaRPr>
                    </a:p>
                  </a:txBody>
                  <a:tcPr marL="113502" marR="113502" marT="51876" marB="51876" horzOverflow="overflow"/>
                </a:tc>
                <a:tc>
                  <a:txBody>
                    <a:bodyPr/>
                    <a:lstStyle>
                      <a:defPPr>
                        <a:defRPr lang="en-US"/>
                      </a:defPPr>
                      <a:lvl1pPr marL="0" algn="l" defTabSz="457200" rtl="0" eaLnBrk="1" latinLnBrk="0" hangingPunct="1">
                        <a:defRPr sz="1800" kern="1200">
                          <a:solidFill>
                            <a:schemeClr val="dk1"/>
                          </a:solidFill>
                          <a:latin typeface="Verdana"/>
                        </a:defRPr>
                      </a:lvl1pPr>
                      <a:lvl2pPr marL="457200" algn="l" defTabSz="457200" rtl="0" eaLnBrk="1" latinLnBrk="0" hangingPunct="1">
                        <a:defRPr sz="1800" kern="1200">
                          <a:solidFill>
                            <a:schemeClr val="dk1"/>
                          </a:solidFill>
                          <a:latin typeface="Verdana"/>
                        </a:defRPr>
                      </a:lvl2pPr>
                      <a:lvl3pPr marL="914400" algn="l" defTabSz="457200" rtl="0" eaLnBrk="1" latinLnBrk="0" hangingPunct="1">
                        <a:defRPr sz="1800" kern="1200">
                          <a:solidFill>
                            <a:schemeClr val="dk1"/>
                          </a:solidFill>
                          <a:latin typeface="Verdana"/>
                        </a:defRPr>
                      </a:lvl3pPr>
                      <a:lvl4pPr marL="1371600" algn="l" defTabSz="457200" rtl="0" eaLnBrk="1" latinLnBrk="0" hangingPunct="1">
                        <a:defRPr sz="1800" kern="1200">
                          <a:solidFill>
                            <a:schemeClr val="dk1"/>
                          </a:solidFill>
                          <a:latin typeface="Verdana"/>
                        </a:defRPr>
                      </a:lvl4pPr>
                      <a:lvl5pPr marL="1828800" algn="l" defTabSz="457200" rtl="0" eaLnBrk="1" latinLnBrk="0" hangingPunct="1">
                        <a:defRPr sz="1800" kern="1200">
                          <a:solidFill>
                            <a:schemeClr val="dk1"/>
                          </a:solidFill>
                          <a:latin typeface="Verdana"/>
                        </a:defRPr>
                      </a:lvl5pPr>
                      <a:lvl6pPr marL="2286000" algn="l" defTabSz="457200" rtl="0" eaLnBrk="1" latinLnBrk="0" hangingPunct="1">
                        <a:defRPr sz="1800" kern="1200">
                          <a:solidFill>
                            <a:schemeClr val="dk1"/>
                          </a:solidFill>
                          <a:latin typeface="Verdana"/>
                        </a:defRPr>
                      </a:lvl6pPr>
                      <a:lvl7pPr marL="2743200" algn="l" defTabSz="457200" rtl="0" eaLnBrk="1" latinLnBrk="0" hangingPunct="1">
                        <a:defRPr sz="1800" kern="1200">
                          <a:solidFill>
                            <a:schemeClr val="dk1"/>
                          </a:solidFill>
                          <a:latin typeface="Verdana"/>
                        </a:defRPr>
                      </a:lvl7pPr>
                      <a:lvl8pPr marL="3200400" algn="l" defTabSz="457200" rtl="0" eaLnBrk="1" latinLnBrk="0" hangingPunct="1">
                        <a:defRPr sz="1800" kern="1200">
                          <a:solidFill>
                            <a:schemeClr val="dk1"/>
                          </a:solidFill>
                          <a:latin typeface="Verdana"/>
                        </a:defRPr>
                      </a:lvl8pPr>
                      <a:lvl9pPr marL="3657600" algn="l" defTabSz="457200" rtl="0" eaLnBrk="1" latinLnBrk="0" hangingPunct="1">
                        <a:defRPr sz="1800" kern="1200">
                          <a:solidFill>
                            <a:schemeClr val="dk1"/>
                          </a:solidFill>
                          <a:latin typeface="Verdana"/>
                        </a:defRPr>
                      </a:lvl9pPr>
                    </a:lstStyle>
                    <a:p>
                      <a:pPr marL="228600" marR="0" lvl="0" indent="-228600" algn="l" defTabSz="914400" rtl="0" eaLnBrk="1" fontAlgn="base" latinLnBrk="0" hangingPunct="1">
                        <a:lnSpc>
                          <a:spcPct val="100000"/>
                        </a:lnSpc>
                        <a:spcBef>
                          <a:spcPct val="0"/>
                        </a:spcBef>
                        <a:spcAft>
                          <a:spcPct val="0"/>
                        </a:spcAft>
                        <a:buClrTx/>
                        <a:buSzTx/>
                        <a:buFontTx/>
                        <a:buNone/>
                        <a:tabLst/>
                      </a:pPr>
                      <a:r>
                        <a:rPr kumimoji="0" lang="en-GB" sz="1400" b="1" u="none" strike="noStrike" cap="none" normalizeH="0" baseline="0" dirty="0">
                          <a:ln>
                            <a:noFill/>
                          </a:ln>
                          <a:solidFill>
                            <a:schemeClr val="tx1"/>
                          </a:solidFill>
                          <a:effectLst/>
                        </a:rPr>
                        <a:t>When ready to go live, repeat steps 7 -9 using the Production environment</a:t>
                      </a:r>
                      <a:endParaRPr kumimoji="0" lang="en-GB" sz="1400" b="1" i="0" u="none" strike="noStrike" cap="none" normalizeH="0" baseline="0" dirty="0">
                        <a:ln>
                          <a:noFill/>
                        </a:ln>
                        <a:solidFill>
                          <a:schemeClr val="tx1"/>
                        </a:solidFill>
                        <a:effectLst/>
                        <a:latin typeface="+mj-lt"/>
                        <a:cs typeface="Times New Roman" charset="0"/>
                      </a:endParaRPr>
                    </a:p>
                  </a:txBody>
                  <a:tcPr marL="113502" marR="113502" marT="51876" marB="51876" horzOverflow="overflow"/>
                </a:tc>
                <a:extLst>
                  <a:ext uri="{0D108BD9-81ED-4DB2-BD59-A6C34878D82A}">
                    <a16:rowId xmlns:a16="http://schemas.microsoft.com/office/drawing/2014/main" val="10012"/>
                  </a:ext>
                </a:extLst>
              </a:tr>
            </a:tbl>
          </a:graphicData>
        </a:graphic>
      </p:graphicFrame>
      <p:sp>
        <p:nvSpPr>
          <p:cNvPr id="2" name="Slide Number Placeholder 1"/>
          <p:cNvSpPr>
            <a:spLocks noGrp="1"/>
          </p:cNvSpPr>
          <p:nvPr>
            <p:ph type="sldNum" sz="quarter" idx="12"/>
          </p:nvPr>
        </p:nvSpPr>
        <p:spPr/>
        <p:txBody>
          <a:bodyPr/>
          <a:lstStyle/>
          <a:p>
            <a:fld id="{63D729E5-2596-9449-AF18-C7DBE85575A5}" type="slidenum">
              <a:rPr lang="en-US" smtClean="0"/>
              <a:pPr/>
              <a:t>13</a:t>
            </a:fld>
            <a:endParaRPr lang="en-US"/>
          </a:p>
        </p:txBody>
      </p:sp>
      <p:sp>
        <p:nvSpPr>
          <p:cNvPr id="4" name="Title 3"/>
          <p:cNvSpPr>
            <a:spLocks noGrp="1"/>
          </p:cNvSpPr>
          <p:nvPr>
            <p:ph type="title"/>
          </p:nvPr>
        </p:nvSpPr>
        <p:spPr/>
        <p:txBody>
          <a:bodyPr>
            <a:normAutofit fontScale="90000"/>
          </a:bodyPr>
          <a:lstStyle/>
          <a:p>
            <a:r>
              <a:rPr lang="en-US" dirty="0"/>
              <a:t>Architect: Key Processes</a:t>
            </a:r>
            <a:br>
              <a:rPr lang="en-US" dirty="0"/>
            </a:br>
            <a:endParaRPr lang="en-US" dirty="0"/>
          </a:p>
        </p:txBody>
      </p:sp>
    </p:spTree>
    <p:extLst>
      <p:ext uri="{BB962C8B-B14F-4D97-AF65-F5344CB8AC3E}">
        <p14:creationId xmlns:p14="http://schemas.microsoft.com/office/powerpoint/2010/main" val="11189090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28800"/>
            <a:ext cx="8229600" cy="4757009"/>
          </a:xfrm>
        </p:spPr>
        <p:txBody>
          <a:bodyPr>
            <a:normAutofit/>
          </a:bodyPr>
          <a:lstStyle/>
          <a:p>
            <a:r>
              <a:rPr lang="en-US" dirty="0" smtClean="0"/>
              <a:t>A study can exist in several </a:t>
            </a:r>
            <a:r>
              <a:rPr lang="en-US" b="1" dirty="0" smtClean="0"/>
              <a:t>environments</a:t>
            </a:r>
            <a:r>
              <a:rPr lang="en-US" dirty="0" smtClean="0"/>
              <a:t>.</a:t>
            </a:r>
          </a:p>
          <a:p>
            <a:pPr lvl="1"/>
            <a:r>
              <a:rPr lang="en-US" dirty="0" smtClean="0"/>
              <a:t>An </a:t>
            </a:r>
            <a:r>
              <a:rPr lang="en-US" dirty="0"/>
              <a:t>environment </a:t>
            </a:r>
            <a:r>
              <a:rPr lang="en-US" dirty="0" smtClean="0"/>
              <a:t>allows to </a:t>
            </a:r>
            <a:r>
              <a:rPr lang="en-US" dirty="0"/>
              <a:t>experiment and fine-tune a study before moving it to production</a:t>
            </a:r>
            <a:r>
              <a:rPr lang="en-US" dirty="0" smtClean="0"/>
              <a:t>.</a:t>
            </a:r>
          </a:p>
          <a:p>
            <a:r>
              <a:rPr lang="en-US" dirty="0" smtClean="0"/>
              <a:t>Each </a:t>
            </a:r>
            <a:r>
              <a:rPr lang="en-US" dirty="0"/>
              <a:t>environment in a study has its own unique </a:t>
            </a:r>
            <a:r>
              <a:rPr lang="en-US" b="1" u="sng" dirty="0"/>
              <a:t>data set </a:t>
            </a:r>
            <a:r>
              <a:rPr lang="en-US" dirty="0"/>
              <a:t>and inventory control, as well as users and sites, but all the environments in the study share the same configuration type (roles for specific modules</a:t>
            </a:r>
            <a:r>
              <a:rPr lang="en-US" dirty="0" smtClean="0"/>
              <a:t>).</a:t>
            </a:r>
          </a:p>
          <a:p>
            <a:r>
              <a:rPr lang="en-US" dirty="0" smtClean="0"/>
              <a:t>Typical environment:</a:t>
            </a:r>
          </a:p>
          <a:p>
            <a:pPr lvl="1"/>
            <a:r>
              <a:rPr lang="en-US" b="1" dirty="0" smtClean="0"/>
              <a:t>DEV – development</a:t>
            </a:r>
          </a:p>
          <a:p>
            <a:pPr lvl="1"/>
            <a:r>
              <a:rPr lang="en-US" b="1" dirty="0" smtClean="0"/>
              <a:t>UAT – testing</a:t>
            </a:r>
          </a:p>
          <a:p>
            <a:pPr lvl="1"/>
            <a:r>
              <a:rPr lang="en-US" b="1" dirty="0" smtClean="0"/>
              <a:t>TRAIN – training</a:t>
            </a:r>
          </a:p>
          <a:p>
            <a:pPr lvl="1"/>
            <a:r>
              <a:rPr lang="en-US" b="1" dirty="0" smtClean="0"/>
              <a:t>PROD – production (final active version)</a:t>
            </a:r>
            <a:endParaRPr lang="en-US" b="1" dirty="0"/>
          </a:p>
        </p:txBody>
      </p:sp>
      <p:sp>
        <p:nvSpPr>
          <p:cNvPr id="3" name="Slide Number Placeholder 2"/>
          <p:cNvSpPr>
            <a:spLocks noGrp="1"/>
          </p:cNvSpPr>
          <p:nvPr>
            <p:ph type="sldNum" sz="quarter" idx="12"/>
          </p:nvPr>
        </p:nvSpPr>
        <p:spPr/>
        <p:txBody>
          <a:bodyPr/>
          <a:lstStyle/>
          <a:p>
            <a:fld id="{0D23A961-0415-4382-BF1D-F5A18A63DA27}" type="slidenum">
              <a:rPr lang="en-US" smtClean="0"/>
              <a:pPr/>
              <a:t>14</a:t>
            </a:fld>
            <a:endParaRPr lang="en-US"/>
          </a:p>
        </p:txBody>
      </p:sp>
      <p:sp>
        <p:nvSpPr>
          <p:cNvPr id="4" name="Title 3"/>
          <p:cNvSpPr>
            <a:spLocks noGrp="1"/>
          </p:cNvSpPr>
          <p:nvPr>
            <p:ph type="title"/>
          </p:nvPr>
        </p:nvSpPr>
        <p:spPr/>
        <p:txBody>
          <a:bodyPr>
            <a:normAutofit fontScale="90000"/>
          </a:bodyPr>
          <a:lstStyle/>
          <a:p>
            <a:r>
              <a:rPr lang="en-US" dirty="0" smtClean="0"/>
              <a:t>Architect: environment</a:t>
            </a:r>
            <a:endParaRPr lang="en-US" dirty="0"/>
          </a:p>
        </p:txBody>
      </p:sp>
    </p:spTree>
    <p:extLst>
      <p:ext uri="{BB962C8B-B14F-4D97-AF65-F5344CB8AC3E}">
        <p14:creationId xmlns:p14="http://schemas.microsoft.com/office/powerpoint/2010/main" val="3340439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fade">
                                      <p:cBhvr>
                                        <p:cTn id="15" dur="500"/>
                                        <p:tgtEl>
                                          <p:spTgt spid="2">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Effect transition="in" filter="fade">
                                      <p:cBhvr>
                                        <p:cTn id="18" dur="500"/>
                                        <p:tgtEl>
                                          <p:spTgt spid="2">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Effect transition="in" filter="fade">
                                      <p:cBhvr>
                                        <p:cTn id="21" dur="500"/>
                                        <p:tgtEl>
                                          <p:spTgt spid="2">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7" end="7"/>
                                            </p:txEl>
                                          </p:spTgt>
                                        </p:tgtEl>
                                        <p:attrNameLst>
                                          <p:attrName>style.visibility</p:attrName>
                                        </p:attrNameLst>
                                      </p:cBhvr>
                                      <p:to>
                                        <p:strVal val="visible"/>
                                      </p:to>
                                    </p:set>
                                    <p:animEffect transition="in" filter="fade">
                                      <p:cBhvr>
                                        <p:cTn id="24"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D729E5-2596-9449-AF18-C7DBE85575A5}" type="slidenum">
              <a:rPr lang="en-US" smtClean="0"/>
              <a:pPr/>
              <a:t>15</a:t>
            </a:fld>
            <a:endParaRPr lang="en-US"/>
          </a:p>
        </p:txBody>
      </p:sp>
      <p:sp>
        <p:nvSpPr>
          <p:cNvPr id="4" name="Title 3"/>
          <p:cNvSpPr>
            <a:spLocks noGrp="1"/>
          </p:cNvSpPr>
          <p:nvPr>
            <p:ph type="title"/>
          </p:nvPr>
        </p:nvSpPr>
        <p:spPr/>
        <p:txBody>
          <a:bodyPr>
            <a:normAutofit fontScale="90000"/>
          </a:bodyPr>
          <a:lstStyle/>
          <a:p>
            <a:r>
              <a:rPr lang="en-US" dirty="0"/>
              <a:t>Amendment Manager: Overview</a:t>
            </a:r>
            <a:r>
              <a:rPr lang="en-US" dirty="0">
                <a:solidFill>
                  <a:schemeClr val="tx1"/>
                </a:solidFill>
              </a:rPr>
              <a:t/>
            </a:r>
            <a:br>
              <a:rPr lang="en-US" dirty="0">
                <a:solidFill>
                  <a:schemeClr val="tx1"/>
                </a:solidFill>
              </a:rPr>
            </a:br>
            <a:endParaRPr lang="en-US" dirty="0"/>
          </a:p>
        </p:txBody>
      </p:sp>
      <p:sp>
        <p:nvSpPr>
          <p:cNvPr id="5" name="Text Placeholder 4"/>
          <p:cNvSpPr>
            <a:spLocks noGrp="1"/>
          </p:cNvSpPr>
          <p:nvPr>
            <p:ph type="body" sz="quarter" idx="4294967295"/>
          </p:nvPr>
        </p:nvSpPr>
        <p:spPr>
          <a:xfrm>
            <a:off x="0" y="1517650"/>
            <a:ext cx="4860032" cy="4719662"/>
          </a:xfrm>
        </p:spPr>
        <p:txBody>
          <a:bodyPr>
            <a:normAutofit/>
          </a:bodyPr>
          <a:lstStyle/>
          <a:p>
            <a:pPr marL="182880" lvl="0" indent="-192024">
              <a:lnSpc>
                <a:spcPct val="87000"/>
              </a:lnSpc>
              <a:spcBef>
                <a:spcPts val="1400"/>
              </a:spcBef>
              <a:buClr>
                <a:srgbClr val="C3D500"/>
              </a:buClr>
              <a:buSzPct val="80000"/>
              <a:buFont typeface="Wingdings" charset="2"/>
              <a:buChar char="§"/>
            </a:pPr>
            <a:r>
              <a:rPr lang="en-US" sz="1800" dirty="0">
                <a:solidFill>
                  <a:srgbClr val="002855"/>
                </a:solidFill>
              </a:rPr>
              <a:t>Rave tool used to apply a new CRF Version to existing subjects</a:t>
            </a:r>
            <a:br>
              <a:rPr lang="en-US" sz="1800" dirty="0">
                <a:solidFill>
                  <a:srgbClr val="002855"/>
                </a:solidFill>
              </a:rPr>
            </a:br>
            <a:endParaRPr lang="en-US" sz="1800" dirty="0">
              <a:solidFill>
                <a:srgbClr val="002855"/>
              </a:solidFill>
            </a:endParaRPr>
          </a:p>
          <a:p>
            <a:pPr marL="182880" lvl="0" indent="-192024">
              <a:lnSpc>
                <a:spcPct val="87000"/>
              </a:lnSpc>
              <a:spcBef>
                <a:spcPts val="1400"/>
              </a:spcBef>
              <a:buClr>
                <a:srgbClr val="C3D500"/>
              </a:buClr>
              <a:buSzPct val="80000"/>
              <a:buFont typeface="Wingdings" charset="2"/>
              <a:buChar char="§"/>
            </a:pPr>
            <a:r>
              <a:rPr lang="en-US" sz="1800" dirty="0">
                <a:solidFill>
                  <a:srgbClr val="002855"/>
                </a:solidFill>
              </a:rPr>
              <a:t>Why is it called the Amendment Manager?</a:t>
            </a:r>
          </a:p>
          <a:p>
            <a:pPr marL="374904" lvl="1" indent="-192024">
              <a:lnSpc>
                <a:spcPct val="87000"/>
              </a:lnSpc>
              <a:spcBef>
                <a:spcPts val="1000"/>
              </a:spcBef>
              <a:buClr>
                <a:srgbClr val="C3D500"/>
              </a:buClr>
              <a:buSzPct val="80000"/>
              <a:buFont typeface="Wingdings" charset="2"/>
              <a:buChar char="§"/>
            </a:pPr>
            <a:r>
              <a:rPr lang="en-US" sz="1600" dirty="0">
                <a:solidFill>
                  <a:srgbClr val="002855"/>
                </a:solidFill>
              </a:rPr>
              <a:t>Mid-study </a:t>
            </a:r>
            <a:r>
              <a:rPr lang="en-US" sz="1600" dirty="0" err="1">
                <a:solidFill>
                  <a:srgbClr val="002855"/>
                </a:solidFill>
              </a:rPr>
              <a:t>eCRF</a:t>
            </a:r>
            <a:r>
              <a:rPr lang="en-US" sz="1600" dirty="0">
                <a:solidFill>
                  <a:srgbClr val="002855"/>
                </a:solidFill>
              </a:rPr>
              <a:t> changes are often due to protocol amendments</a:t>
            </a:r>
          </a:p>
          <a:p>
            <a:pPr marL="374904" lvl="1" indent="-192024">
              <a:lnSpc>
                <a:spcPct val="87000"/>
              </a:lnSpc>
              <a:spcBef>
                <a:spcPts val="1000"/>
              </a:spcBef>
              <a:buClr>
                <a:srgbClr val="C3D500"/>
              </a:buClr>
              <a:buSzPct val="80000"/>
              <a:buFont typeface="Wingdings" charset="2"/>
              <a:buChar char="§"/>
            </a:pPr>
            <a:r>
              <a:rPr lang="en-US" sz="1600" dirty="0">
                <a:solidFill>
                  <a:srgbClr val="002855"/>
                </a:solidFill>
              </a:rPr>
              <a:t>Changes to </a:t>
            </a:r>
            <a:r>
              <a:rPr lang="en-US" sz="1600" dirty="0" err="1">
                <a:solidFill>
                  <a:srgbClr val="002855"/>
                </a:solidFill>
              </a:rPr>
              <a:t>eCRFs</a:t>
            </a:r>
            <a:r>
              <a:rPr lang="en-US" sz="1600" dirty="0">
                <a:solidFill>
                  <a:srgbClr val="002855"/>
                </a:solidFill>
              </a:rPr>
              <a:t> require a new Rave CRF Version</a:t>
            </a:r>
          </a:p>
          <a:p>
            <a:pPr marL="374904" lvl="1" indent="-192024">
              <a:lnSpc>
                <a:spcPct val="87000"/>
              </a:lnSpc>
              <a:spcBef>
                <a:spcPts val="1000"/>
              </a:spcBef>
              <a:buClr>
                <a:srgbClr val="C3D500"/>
              </a:buClr>
              <a:buSzPct val="80000"/>
              <a:buFont typeface="Wingdings" charset="2"/>
              <a:buChar char="§"/>
            </a:pPr>
            <a:r>
              <a:rPr lang="en-US" sz="1600" dirty="0">
                <a:solidFill>
                  <a:srgbClr val="002855"/>
                </a:solidFill>
              </a:rPr>
              <a:t>Subject data must be “migrated” to the new CRF Version</a:t>
            </a:r>
          </a:p>
          <a:p>
            <a:pPr marL="374904" lvl="1" indent="-192024">
              <a:lnSpc>
                <a:spcPct val="87000"/>
              </a:lnSpc>
              <a:spcBef>
                <a:spcPts val="1000"/>
              </a:spcBef>
              <a:buClr>
                <a:srgbClr val="C3D500"/>
              </a:buClr>
              <a:buSzPct val="80000"/>
              <a:buFont typeface="Wingdings" charset="2"/>
              <a:buChar char="§"/>
            </a:pPr>
            <a:r>
              <a:rPr lang="en-US" sz="1600" dirty="0">
                <a:solidFill>
                  <a:srgbClr val="002855"/>
                </a:solidFill>
              </a:rPr>
              <a:t>Migration tool to help manage the roll out of protocol amendments resulting in </a:t>
            </a:r>
            <a:r>
              <a:rPr lang="en-US" sz="1600" dirty="0" err="1">
                <a:solidFill>
                  <a:srgbClr val="002855"/>
                </a:solidFill>
              </a:rPr>
              <a:t>eCRF</a:t>
            </a:r>
            <a:r>
              <a:rPr lang="en-US" sz="1600" dirty="0">
                <a:solidFill>
                  <a:srgbClr val="002855"/>
                </a:solidFill>
              </a:rPr>
              <a:t> changes to studies that have already gone live</a:t>
            </a:r>
            <a:br>
              <a:rPr lang="en-US" sz="1600" dirty="0">
                <a:solidFill>
                  <a:srgbClr val="002855"/>
                </a:solidFill>
              </a:rPr>
            </a:br>
            <a:endParaRPr lang="en-US" sz="1600" dirty="0">
              <a:solidFill>
                <a:srgbClr val="002855"/>
              </a:solidFill>
            </a:endParaRPr>
          </a:p>
          <a:p>
            <a:pPr marL="182880" lvl="0" indent="-192024">
              <a:lnSpc>
                <a:spcPct val="87000"/>
              </a:lnSpc>
              <a:spcBef>
                <a:spcPts val="1400"/>
              </a:spcBef>
              <a:buClr>
                <a:srgbClr val="C3D500"/>
              </a:buClr>
              <a:buSzPct val="80000"/>
              <a:buFont typeface="Wingdings" charset="2"/>
              <a:buChar char="§"/>
            </a:pPr>
            <a:r>
              <a:rPr lang="en-US" sz="1800" dirty="0">
                <a:solidFill>
                  <a:srgbClr val="002855"/>
                </a:solidFill>
              </a:rPr>
              <a:t>Authorized users can plan for and execute migrations from one version to another</a:t>
            </a:r>
          </a:p>
          <a:p>
            <a:endParaRPr lang="en-US" dirty="0"/>
          </a:p>
        </p:txBody>
      </p:sp>
      <p:pic>
        <p:nvPicPr>
          <p:cNvPr id="7" name="Picture 6"/>
          <p:cNvPicPr>
            <a:picLocks noChangeAspect="1"/>
          </p:cNvPicPr>
          <p:nvPr/>
        </p:nvPicPr>
        <p:blipFill>
          <a:blip r:embed="rId3"/>
          <a:stretch>
            <a:fillRect/>
          </a:stretch>
        </p:blipFill>
        <p:spPr>
          <a:xfrm>
            <a:off x="5220072" y="1767693"/>
            <a:ext cx="3667311" cy="4219575"/>
          </a:xfrm>
          <a:prstGeom prst="rect">
            <a:avLst/>
          </a:prstGeom>
        </p:spPr>
      </p:pic>
    </p:spTree>
    <p:extLst>
      <p:ext uri="{BB962C8B-B14F-4D97-AF65-F5344CB8AC3E}">
        <p14:creationId xmlns:p14="http://schemas.microsoft.com/office/powerpoint/2010/main" val="20777929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normAutofit/>
          </a:bodyPr>
          <a:lstStyle/>
          <a:p>
            <a:pPr>
              <a:lnSpc>
                <a:spcPct val="100000"/>
              </a:lnSpc>
            </a:pPr>
            <a:r>
              <a:rPr lang="en-US" dirty="0"/>
              <a:t>Medidata Balance</a:t>
            </a:r>
          </a:p>
        </p:txBody>
      </p:sp>
      <p:sp>
        <p:nvSpPr>
          <p:cNvPr id="2" name="Slide Number Placeholder 1"/>
          <p:cNvSpPr>
            <a:spLocks noGrp="1"/>
          </p:cNvSpPr>
          <p:nvPr>
            <p:ph type="sldNum" sz="quarter" idx="4294967295"/>
          </p:nvPr>
        </p:nvSpPr>
        <p:spPr>
          <a:xfrm>
            <a:off x="0" y="6386513"/>
            <a:ext cx="2133600" cy="365125"/>
          </a:xfrm>
        </p:spPr>
        <p:txBody>
          <a:bodyPr/>
          <a:lstStyle/>
          <a:p>
            <a:fld id="{63D729E5-2596-9449-AF18-C7DBE85575A5}" type="slidenum">
              <a:rPr lang="en-US" smtClean="0"/>
              <a:pPr/>
              <a:t>16</a:t>
            </a:fld>
            <a:endParaRPr lang="en-US" dirty="0"/>
          </a:p>
        </p:txBody>
      </p:sp>
      <p:sp>
        <p:nvSpPr>
          <p:cNvPr id="6" name="Subtitle 5"/>
          <p:cNvSpPr txBox="1">
            <a:spLocks/>
          </p:cNvSpPr>
          <p:nvPr/>
        </p:nvSpPr>
        <p:spPr>
          <a:xfrm>
            <a:off x="2051720" y="3861048"/>
            <a:ext cx="5642960" cy="334002"/>
          </a:xfrm>
          <a:prstGeom prst="rect">
            <a:avLst/>
          </a:prstGeom>
        </p:spPr>
        <p:txBody>
          <a:bodyPr>
            <a:spAutoFit/>
          </a:bodyPr>
          <a:lstStyle/>
          <a:p>
            <a:pPr lvl="0" algn="ctr">
              <a:lnSpc>
                <a:spcPct val="87000"/>
              </a:lnSpc>
              <a:spcBef>
                <a:spcPts val="1000"/>
              </a:spcBef>
              <a:buClr>
                <a:schemeClr val="accent6"/>
              </a:buClr>
              <a:buSzPct val="80000"/>
              <a:defRPr/>
            </a:pPr>
            <a:r>
              <a:rPr lang="en-US" dirty="0">
                <a:solidFill>
                  <a:srgbClr val="000000"/>
                </a:solidFill>
              </a:rPr>
              <a:t>Randomization and Trial Supply Management</a:t>
            </a:r>
          </a:p>
        </p:txBody>
      </p:sp>
    </p:spTree>
    <p:extLst>
      <p:ext uri="{BB962C8B-B14F-4D97-AF65-F5344CB8AC3E}">
        <p14:creationId xmlns:p14="http://schemas.microsoft.com/office/powerpoint/2010/main" val="33885704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D729E5-2596-9449-AF18-C7DBE85575A5}" type="slidenum">
              <a:rPr lang="en-US" smtClean="0"/>
              <a:pPr/>
              <a:t>17</a:t>
            </a:fld>
            <a:endParaRPr lang="en-US"/>
          </a:p>
        </p:txBody>
      </p:sp>
      <p:sp>
        <p:nvSpPr>
          <p:cNvPr id="4" name="Title 3"/>
          <p:cNvSpPr>
            <a:spLocks noGrp="1"/>
          </p:cNvSpPr>
          <p:nvPr>
            <p:ph type="title"/>
          </p:nvPr>
        </p:nvSpPr>
        <p:spPr/>
        <p:txBody>
          <a:bodyPr>
            <a:normAutofit fontScale="90000"/>
          </a:bodyPr>
          <a:lstStyle/>
          <a:p>
            <a:r>
              <a:rPr lang="en-US" dirty="0"/>
              <a:t>Balance: Overview</a:t>
            </a:r>
            <a:r>
              <a:rPr lang="en-US" dirty="0">
                <a:solidFill>
                  <a:schemeClr val="tx1"/>
                </a:solidFill>
              </a:rPr>
              <a:t/>
            </a:r>
            <a:br>
              <a:rPr lang="en-US" dirty="0">
                <a:solidFill>
                  <a:schemeClr val="tx1"/>
                </a:solidFill>
              </a:rPr>
            </a:br>
            <a:endParaRPr lang="en-US" dirty="0"/>
          </a:p>
        </p:txBody>
      </p:sp>
      <p:sp>
        <p:nvSpPr>
          <p:cNvPr id="33" name="Subtitle 4"/>
          <p:cNvSpPr>
            <a:spLocks noGrp="1"/>
          </p:cNvSpPr>
          <p:nvPr>
            <p:ph type="body" sz="quarter" idx="4294967295"/>
          </p:nvPr>
        </p:nvSpPr>
        <p:spPr>
          <a:xfrm>
            <a:off x="323528" y="1612900"/>
            <a:ext cx="8568952" cy="4772910"/>
          </a:xfrm>
        </p:spPr>
        <p:txBody>
          <a:bodyPr>
            <a:normAutofit/>
          </a:bodyPr>
          <a:lstStyle/>
          <a:p>
            <a:pPr marL="182880" lvl="0" indent="-192024">
              <a:lnSpc>
                <a:spcPct val="87000"/>
              </a:lnSpc>
              <a:spcBef>
                <a:spcPts val="1400"/>
              </a:spcBef>
              <a:buClr>
                <a:srgbClr val="C3D500"/>
              </a:buClr>
              <a:buSzPct val="80000"/>
              <a:buFont typeface="Wingdings" charset="2"/>
              <a:buChar char="§"/>
            </a:pPr>
            <a:r>
              <a:rPr lang="en-US" sz="1800" b="0" dirty="0">
                <a:solidFill>
                  <a:srgbClr val="002855"/>
                </a:solidFill>
              </a:rPr>
              <a:t>Balance is </a:t>
            </a:r>
            <a:r>
              <a:rPr lang="en-US" sz="1800" b="0" dirty="0" smtClean="0">
                <a:solidFill>
                  <a:srgbClr val="002855"/>
                </a:solidFill>
              </a:rPr>
              <a:t>the module that performs </a:t>
            </a:r>
          </a:p>
          <a:p>
            <a:pPr marL="582930" lvl="1" indent="-192024">
              <a:lnSpc>
                <a:spcPct val="87000"/>
              </a:lnSpc>
              <a:spcBef>
                <a:spcPts val="1400"/>
              </a:spcBef>
              <a:buClr>
                <a:srgbClr val="C3D500"/>
              </a:buClr>
              <a:buSzPct val="80000"/>
              <a:buFont typeface="Wingdings" charset="2"/>
              <a:buChar char="§"/>
            </a:pPr>
            <a:r>
              <a:rPr lang="en-US" sz="1500" b="0" dirty="0" smtClean="0">
                <a:solidFill>
                  <a:srgbClr val="002855"/>
                </a:solidFill>
              </a:rPr>
              <a:t>Randomization</a:t>
            </a:r>
          </a:p>
          <a:p>
            <a:pPr marL="582930" lvl="1" indent="-192024">
              <a:lnSpc>
                <a:spcPct val="87000"/>
              </a:lnSpc>
              <a:spcBef>
                <a:spcPts val="1400"/>
              </a:spcBef>
              <a:buClr>
                <a:srgbClr val="C3D500"/>
              </a:buClr>
              <a:buSzPct val="80000"/>
              <a:buFont typeface="Wingdings" charset="2"/>
              <a:buChar char="§"/>
            </a:pPr>
            <a:r>
              <a:rPr lang="en-US" sz="1500" b="0" dirty="0" smtClean="0">
                <a:solidFill>
                  <a:srgbClr val="002855"/>
                </a:solidFill>
              </a:rPr>
              <a:t>Trial </a:t>
            </a:r>
            <a:r>
              <a:rPr lang="en-US" sz="1500" b="0" dirty="0">
                <a:solidFill>
                  <a:srgbClr val="002855"/>
                </a:solidFill>
              </a:rPr>
              <a:t>Supply </a:t>
            </a:r>
            <a:r>
              <a:rPr lang="en-US" sz="1500" b="0" dirty="0" smtClean="0">
                <a:solidFill>
                  <a:srgbClr val="002855"/>
                </a:solidFill>
              </a:rPr>
              <a:t>Management</a:t>
            </a:r>
          </a:p>
          <a:p>
            <a:pPr marL="582930" lvl="1" indent="-192024">
              <a:lnSpc>
                <a:spcPct val="87000"/>
              </a:lnSpc>
              <a:spcBef>
                <a:spcPts val="1400"/>
              </a:spcBef>
              <a:buClr>
                <a:srgbClr val="C3D500"/>
              </a:buClr>
              <a:buSzPct val="80000"/>
              <a:buFont typeface="Wingdings" charset="2"/>
              <a:buChar char="§"/>
            </a:pPr>
            <a:endParaRPr lang="en-US" sz="1500" dirty="0">
              <a:solidFill>
                <a:srgbClr val="002855"/>
              </a:solidFill>
            </a:endParaRPr>
          </a:p>
          <a:p>
            <a:pPr marL="182880" indent="-192024">
              <a:lnSpc>
                <a:spcPct val="87000"/>
              </a:lnSpc>
              <a:spcBef>
                <a:spcPts val="1400"/>
              </a:spcBef>
              <a:buClr>
                <a:srgbClr val="C3D500"/>
              </a:buClr>
              <a:buSzPct val="80000"/>
              <a:buFont typeface="Wingdings" charset="2"/>
              <a:buChar char="§"/>
            </a:pPr>
            <a:r>
              <a:rPr lang="en-US" sz="1900" dirty="0" smtClean="0">
                <a:solidFill>
                  <a:srgbClr val="002855"/>
                </a:solidFill>
              </a:rPr>
              <a:t>Web-based </a:t>
            </a:r>
            <a:r>
              <a:rPr lang="en-US" sz="1900" dirty="0">
                <a:solidFill>
                  <a:srgbClr val="002855"/>
                </a:solidFill>
              </a:rPr>
              <a:t>solution</a:t>
            </a:r>
          </a:p>
          <a:p>
            <a:pPr marL="374904" lvl="1" indent="-192024">
              <a:lnSpc>
                <a:spcPct val="87000"/>
              </a:lnSpc>
              <a:spcBef>
                <a:spcPts val="1400"/>
              </a:spcBef>
              <a:buClr>
                <a:srgbClr val="C3D500"/>
              </a:buClr>
              <a:buSzPct val="80000"/>
              <a:buFont typeface="Wingdings" charset="2"/>
              <a:buChar char="§"/>
            </a:pPr>
            <a:r>
              <a:rPr lang="en-US" sz="1600" dirty="0">
                <a:solidFill>
                  <a:srgbClr val="002855"/>
                </a:solidFill>
              </a:rPr>
              <a:t>Rave EDC interface for randomization and dispensation</a:t>
            </a:r>
          </a:p>
          <a:p>
            <a:pPr marL="374904" lvl="1" indent="-192024">
              <a:lnSpc>
                <a:spcPct val="87000"/>
              </a:lnSpc>
              <a:spcBef>
                <a:spcPts val="1400"/>
              </a:spcBef>
              <a:buClr>
                <a:srgbClr val="C3D500"/>
              </a:buClr>
              <a:buSzPct val="80000"/>
              <a:buFont typeface="Wingdings" charset="2"/>
              <a:buChar char="§"/>
            </a:pPr>
            <a:r>
              <a:rPr lang="en-US" sz="1600" dirty="0">
                <a:solidFill>
                  <a:srgbClr val="002855"/>
                </a:solidFill>
              </a:rPr>
              <a:t>Creates process logs to track errors and statistics</a:t>
            </a:r>
          </a:p>
          <a:p>
            <a:pPr marL="374904" lvl="1" indent="-192024">
              <a:lnSpc>
                <a:spcPct val="87000"/>
              </a:lnSpc>
              <a:spcBef>
                <a:spcPts val="1400"/>
              </a:spcBef>
              <a:buClr>
                <a:srgbClr val="C3D500"/>
              </a:buClr>
              <a:buSzPct val="80000"/>
              <a:buFont typeface="Wingdings" charset="2"/>
              <a:buChar char="§"/>
            </a:pPr>
            <a:r>
              <a:rPr lang="en-US" sz="1600" dirty="0">
                <a:solidFill>
                  <a:srgbClr val="002855"/>
                </a:solidFill>
              </a:rPr>
              <a:t>Single Vendor support</a:t>
            </a:r>
          </a:p>
        </p:txBody>
      </p:sp>
    </p:spTree>
    <p:extLst>
      <p:ext uri="{BB962C8B-B14F-4D97-AF65-F5344CB8AC3E}">
        <p14:creationId xmlns:p14="http://schemas.microsoft.com/office/powerpoint/2010/main" val="3197163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a:xfrm>
            <a:off x="922291" y="2012215"/>
            <a:ext cx="2366196" cy="4163609"/>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99999">
                  <a:lumMod val="50000"/>
                </a:srgbClr>
              </a:solidFill>
              <a:effectLst/>
              <a:uLnTx/>
              <a:uFillTx/>
              <a:latin typeface="+mj-lt"/>
              <a:ea typeface="+mn-ea"/>
              <a:cs typeface="+mn-cs"/>
            </a:endParaRPr>
          </a:p>
        </p:txBody>
      </p:sp>
      <p:sp>
        <p:nvSpPr>
          <p:cNvPr id="60" name="Flowchart: Off-page Connector 5"/>
          <p:cNvSpPr/>
          <p:nvPr/>
        </p:nvSpPr>
        <p:spPr>
          <a:xfrm>
            <a:off x="1268595" y="3214742"/>
            <a:ext cx="1673588" cy="579319"/>
          </a:xfrm>
          <a:prstGeom prst="flowChartOffpageConnector">
            <a:avLst/>
          </a:prstGeom>
          <a:ln/>
        </p:spPr>
        <p:style>
          <a:lnRef idx="0">
            <a:schemeClr val="accent3"/>
          </a:lnRef>
          <a:fillRef idx="3">
            <a:schemeClr val="accent3"/>
          </a:fillRef>
          <a:effectRef idx="3">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bg1"/>
                </a:solidFill>
                <a:effectLst/>
                <a:uLnTx/>
                <a:uFillTx/>
                <a:latin typeface="+mj-lt"/>
                <a:ea typeface="+mn-ea"/>
                <a:cs typeface="+mn-cs"/>
              </a:rPr>
              <a:t>Randomization CF</a:t>
            </a:r>
          </a:p>
        </p:txBody>
      </p:sp>
      <p:sp>
        <p:nvSpPr>
          <p:cNvPr id="61" name="Flowchart: Off-page Connector 6"/>
          <p:cNvSpPr/>
          <p:nvPr/>
        </p:nvSpPr>
        <p:spPr>
          <a:xfrm>
            <a:off x="1268595" y="5210174"/>
            <a:ext cx="1673588" cy="450582"/>
          </a:xfrm>
          <a:prstGeom prst="flowChartOffpageConnector">
            <a:avLst/>
          </a:prstGeom>
          <a:ln/>
        </p:spPr>
        <p:style>
          <a:lnRef idx="0">
            <a:schemeClr val="accent3"/>
          </a:lnRef>
          <a:fillRef idx="3">
            <a:schemeClr val="accent3"/>
          </a:fillRef>
          <a:effectRef idx="3">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bg1"/>
                </a:solidFill>
                <a:effectLst/>
                <a:uLnTx/>
                <a:uFillTx/>
                <a:latin typeface="+mj-lt"/>
                <a:ea typeface="+mn-ea"/>
                <a:cs typeface="+mn-cs"/>
              </a:rPr>
              <a:t>Dispensation CF</a:t>
            </a:r>
          </a:p>
        </p:txBody>
      </p:sp>
      <p:sp>
        <p:nvSpPr>
          <p:cNvPr id="62" name="Flowchart: Multidocument 7"/>
          <p:cNvSpPr/>
          <p:nvPr/>
        </p:nvSpPr>
        <p:spPr>
          <a:xfrm>
            <a:off x="1268595" y="2062541"/>
            <a:ext cx="1673588" cy="1094269"/>
          </a:xfrm>
          <a:prstGeom prst="flowChartMultidocumen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latin typeface="+mj-lt"/>
                <a:ea typeface="+mn-ea"/>
                <a:cs typeface="+mn-cs"/>
              </a:rPr>
              <a:t>Randomization Form</a:t>
            </a:r>
            <a:endParaRPr kumimoji="0" lang="en-US" sz="1200" b="0" i="0" u="none" strike="noStrike" kern="0" cap="none" spc="0" normalizeH="0" baseline="0" noProof="0" dirty="0">
              <a:ln>
                <a:solidFill>
                  <a:sysClr val="windowText" lastClr="000000"/>
                </a:solidFill>
              </a:ln>
              <a:effectLst/>
              <a:uLnTx/>
              <a:uFillTx/>
              <a:latin typeface="+mj-lt"/>
              <a:ea typeface="+mn-ea"/>
              <a:cs typeface="+mn-cs"/>
            </a:endParaRPr>
          </a:p>
        </p:txBody>
      </p:sp>
      <p:sp>
        <p:nvSpPr>
          <p:cNvPr id="63" name="Flowchart: Multidocument 8"/>
          <p:cNvSpPr/>
          <p:nvPr/>
        </p:nvSpPr>
        <p:spPr>
          <a:xfrm>
            <a:off x="1268595" y="4051536"/>
            <a:ext cx="1673588" cy="1094269"/>
          </a:xfrm>
          <a:prstGeom prst="flowChartMultidocumen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latin typeface="+mj-lt"/>
                <a:ea typeface="+mn-ea"/>
                <a:cs typeface="+mn-cs"/>
              </a:rPr>
              <a:t>Dispensation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latin typeface="+mj-lt"/>
                <a:ea typeface="+mn-ea"/>
                <a:cs typeface="+mn-cs"/>
              </a:rPr>
              <a:t>Form</a:t>
            </a:r>
            <a:endParaRPr kumimoji="0" lang="en-US" sz="1200" b="0" i="0" u="none" strike="noStrike" kern="0" cap="none" spc="0" normalizeH="0" baseline="0" noProof="0" dirty="0">
              <a:ln>
                <a:solidFill>
                  <a:sysClr val="windowText" lastClr="000000"/>
                </a:solidFill>
              </a:ln>
              <a:effectLst/>
              <a:uLnTx/>
              <a:uFillTx/>
              <a:latin typeface="+mj-lt"/>
              <a:ea typeface="+mn-ea"/>
              <a:cs typeface="+mn-cs"/>
            </a:endParaRPr>
          </a:p>
        </p:txBody>
      </p:sp>
      <p:sp>
        <p:nvSpPr>
          <p:cNvPr id="64" name="Rectangle 63"/>
          <p:cNvSpPr/>
          <p:nvPr/>
        </p:nvSpPr>
        <p:spPr>
          <a:xfrm>
            <a:off x="5855513" y="2012097"/>
            <a:ext cx="2366196" cy="4163609"/>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99999">
                  <a:lumMod val="50000"/>
                </a:srgbClr>
              </a:solidFill>
              <a:effectLst/>
              <a:uLnTx/>
              <a:uFillTx/>
              <a:latin typeface="+mj-lt"/>
              <a:ea typeface="+mn-ea"/>
              <a:cs typeface="+mn-cs"/>
            </a:endParaRPr>
          </a:p>
        </p:txBody>
      </p:sp>
      <p:sp>
        <p:nvSpPr>
          <p:cNvPr id="65" name="Flowchart: Predefined Process 10"/>
          <p:cNvSpPr/>
          <p:nvPr/>
        </p:nvSpPr>
        <p:spPr>
          <a:xfrm>
            <a:off x="6430163" y="2667607"/>
            <a:ext cx="1737360" cy="836794"/>
          </a:xfrm>
          <a:prstGeom prst="flowChartPredefinedProcess">
            <a:avLst/>
          </a:prstGeom>
          <a:ln/>
        </p:spPr>
        <p:style>
          <a:lnRef idx="0">
            <a:schemeClr val="accent3"/>
          </a:lnRef>
          <a:fillRef idx="3">
            <a:schemeClr val="accent3"/>
          </a:fillRef>
          <a:effectRef idx="3">
            <a:schemeClr val="accent3"/>
          </a:effectRef>
          <a:fontRef idx="minor">
            <a:schemeClr val="lt1"/>
          </a:fontRef>
        </p:style>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bg1"/>
                </a:solidFill>
                <a:effectLst/>
                <a:uLnTx/>
                <a:uFillTx/>
                <a:latin typeface="+mj-lt"/>
                <a:ea typeface="+mn-ea"/>
                <a:cs typeface="+mn-cs"/>
              </a:rPr>
              <a:t>Randomization Algorithm</a:t>
            </a:r>
            <a:endParaRPr kumimoji="0" lang="en-US" sz="1400" b="0" i="0" u="none" strike="noStrike" kern="0" cap="none" spc="0" normalizeH="0" baseline="0" noProof="0" dirty="0">
              <a:ln>
                <a:solidFill>
                  <a:sysClr val="windowText" lastClr="000000"/>
                </a:solidFill>
              </a:ln>
              <a:solidFill>
                <a:schemeClr val="bg1"/>
              </a:solidFill>
              <a:effectLst/>
              <a:uLnTx/>
              <a:uFillTx/>
              <a:latin typeface="+mj-lt"/>
              <a:ea typeface="+mn-ea"/>
              <a:cs typeface="+mn-cs"/>
            </a:endParaRPr>
          </a:p>
        </p:txBody>
      </p:sp>
      <p:sp>
        <p:nvSpPr>
          <p:cNvPr id="66" name="Flowchart: Predefined Process 11"/>
          <p:cNvSpPr/>
          <p:nvPr/>
        </p:nvSpPr>
        <p:spPr>
          <a:xfrm>
            <a:off x="6430163" y="4598671"/>
            <a:ext cx="1737360" cy="836794"/>
          </a:xfrm>
          <a:prstGeom prst="flowChartPredefinedProcess">
            <a:avLst/>
          </a:prstGeom>
          <a:ln/>
        </p:spPr>
        <p:style>
          <a:lnRef idx="0">
            <a:schemeClr val="accent3"/>
          </a:lnRef>
          <a:fillRef idx="3">
            <a:schemeClr val="accent3"/>
          </a:fillRef>
          <a:effectRef idx="3">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bg1"/>
                </a:solidFill>
                <a:effectLst/>
                <a:uLnTx/>
                <a:uFillTx/>
                <a:latin typeface="+mj-lt"/>
                <a:ea typeface="+mn-ea"/>
                <a:cs typeface="+mn-cs"/>
              </a:rPr>
              <a:t>Dispense Algorithm</a:t>
            </a:r>
          </a:p>
        </p:txBody>
      </p:sp>
      <p:sp>
        <p:nvSpPr>
          <p:cNvPr id="67" name="Rectangle 66"/>
          <p:cNvSpPr/>
          <p:nvPr/>
        </p:nvSpPr>
        <p:spPr>
          <a:xfrm>
            <a:off x="5908249" y="2667607"/>
            <a:ext cx="625664" cy="836794"/>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effectLst/>
                <a:uLnTx/>
                <a:uFillTx/>
                <a:latin typeface="+mj-lt"/>
                <a:ea typeface="+mn-ea"/>
                <a:cs typeface="+mn-cs"/>
              </a:rPr>
              <a:t>API</a:t>
            </a:r>
          </a:p>
        </p:txBody>
      </p:sp>
      <p:sp>
        <p:nvSpPr>
          <p:cNvPr id="68" name="Rectangle 67"/>
          <p:cNvSpPr/>
          <p:nvPr/>
        </p:nvSpPr>
        <p:spPr>
          <a:xfrm>
            <a:off x="5908249" y="4598671"/>
            <a:ext cx="625664" cy="836794"/>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effectLst/>
                <a:uLnTx/>
                <a:uFillTx/>
                <a:latin typeface="+mj-lt"/>
                <a:ea typeface="+mn-ea"/>
                <a:cs typeface="+mn-cs"/>
              </a:rPr>
              <a:t>API</a:t>
            </a:r>
          </a:p>
        </p:txBody>
      </p:sp>
      <p:sp>
        <p:nvSpPr>
          <p:cNvPr id="69" name="TextBox 68"/>
          <p:cNvSpPr txBox="1"/>
          <p:nvPr/>
        </p:nvSpPr>
        <p:spPr>
          <a:xfrm>
            <a:off x="1075489" y="1622112"/>
            <a:ext cx="2059801"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effectLst/>
                <a:uLnTx/>
                <a:uFillTx/>
                <a:latin typeface="+mj-lt"/>
              </a:rPr>
              <a:t>Rave</a:t>
            </a:r>
          </a:p>
        </p:txBody>
      </p:sp>
      <p:sp>
        <p:nvSpPr>
          <p:cNvPr id="70" name="TextBox 69"/>
          <p:cNvSpPr txBox="1"/>
          <p:nvPr/>
        </p:nvSpPr>
        <p:spPr>
          <a:xfrm>
            <a:off x="6304945" y="1622112"/>
            <a:ext cx="1467332"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effectLst/>
                <a:uLnTx/>
                <a:uFillTx/>
                <a:latin typeface="+mj-lt"/>
              </a:rPr>
              <a:t>Balance</a:t>
            </a:r>
          </a:p>
        </p:txBody>
      </p:sp>
      <p:sp>
        <p:nvSpPr>
          <p:cNvPr id="71" name="Right Arrow 70"/>
          <p:cNvSpPr/>
          <p:nvPr/>
        </p:nvSpPr>
        <p:spPr>
          <a:xfrm>
            <a:off x="3345131" y="2152656"/>
            <a:ext cx="2471761" cy="1004153"/>
          </a:xfrm>
          <a:prstGeom prst="rightArrow">
            <a:avLst/>
          </a:prstGeom>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j-lt"/>
                <a:ea typeface="+mn-ea"/>
                <a:cs typeface="+mn-cs"/>
              </a:rPr>
              <a:t>Randomize Subject (Subject, Factor/state...)</a:t>
            </a:r>
          </a:p>
        </p:txBody>
      </p:sp>
      <p:sp>
        <p:nvSpPr>
          <p:cNvPr id="72" name="Left Arrow 71"/>
          <p:cNvSpPr/>
          <p:nvPr/>
        </p:nvSpPr>
        <p:spPr>
          <a:xfrm>
            <a:off x="3337407" y="2950830"/>
            <a:ext cx="2471761" cy="1004153"/>
          </a:xfrm>
          <a:prstGeom prst="leftArrow">
            <a:avLst/>
          </a:prstGeom>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j-lt"/>
                <a:ea typeface="+mn-ea"/>
                <a:cs typeface="+mn-cs"/>
              </a:rPr>
              <a:t>Subject Randomized (Subject, Arm, Strata…)</a:t>
            </a:r>
          </a:p>
        </p:txBody>
      </p:sp>
      <p:sp>
        <p:nvSpPr>
          <p:cNvPr id="73" name="Right Arrow 72"/>
          <p:cNvSpPr/>
          <p:nvPr/>
        </p:nvSpPr>
        <p:spPr>
          <a:xfrm>
            <a:off x="3337407" y="4109468"/>
            <a:ext cx="2471761" cy="1004153"/>
          </a:xfrm>
          <a:prstGeom prst="rightArrow">
            <a:avLst/>
          </a:prstGeom>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j-lt"/>
                <a:ea typeface="+mn-ea"/>
                <a:cs typeface="+mn-cs"/>
              </a:rPr>
              <a:t>Dispense to Subject (Subject, Visit...)</a:t>
            </a:r>
          </a:p>
        </p:txBody>
      </p:sp>
      <p:sp>
        <p:nvSpPr>
          <p:cNvPr id="74" name="Left Arrow 73"/>
          <p:cNvSpPr/>
          <p:nvPr/>
        </p:nvSpPr>
        <p:spPr>
          <a:xfrm>
            <a:off x="3321958" y="4887043"/>
            <a:ext cx="2471761" cy="1004153"/>
          </a:xfrm>
          <a:prstGeom prst="leftArrow">
            <a:avLst/>
          </a:prstGeom>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bg1"/>
                </a:solidFill>
                <a:effectLst/>
                <a:uLnTx/>
                <a:uFillTx/>
                <a:latin typeface="+mj-lt"/>
                <a:ea typeface="+mn-ea"/>
                <a:cs typeface="+mn-cs"/>
              </a:rPr>
              <a:t>Dispense Items (Subject, visit, ItemID1, ItemID2,…)</a:t>
            </a:r>
          </a:p>
        </p:txBody>
      </p:sp>
      <p:sp>
        <p:nvSpPr>
          <p:cNvPr id="2" name="Slide Number Placeholder 1"/>
          <p:cNvSpPr>
            <a:spLocks noGrp="1"/>
          </p:cNvSpPr>
          <p:nvPr>
            <p:ph type="sldNum" sz="quarter" idx="12"/>
          </p:nvPr>
        </p:nvSpPr>
        <p:spPr/>
        <p:txBody>
          <a:bodyPr/>
          <a:lstStyle/>
          <a:p>
            <a:fld id="{63D729E5-2596-9449-AF18-C7DBE85575A5}" type="slidenum">
              <a:rPr lang="en-US" smtClean="0"/>
              <a:pPr/>
              <a:t>18</a:t>
            </a:fld>
            <a:endParaRPr lang="en-US"/>
          </a:p>
        </p:txBody>
      </p:sp>
      <p:sp>
        <p:nvSpPr>
          <p:cNvPr id="4" name="Title 3"/>
          <p:cNvSpPr>
            <a:spLocks noGrp="1"/>
          </p:cNvSpPr>
          <p:nvPr>
            <p:ph type="title"/>
          </p:nvPr>
        </p:nvSpPr>
        <p:spPr/>
        <p:txBody>
          <a:bodyPr>
            <a:normAutofit fontScale="90000"/>
          </a:bodyPr>
          <a:lstStyle/>
          <a:p>
            <a:r>
              <a:rPr lang="en-US" dirty="0"/>
              <a:t>Balance: Key Concepts</a:t>
            </a:r>
            <a:br>
              <a:rPr lang="en-US" dirty="0"/>
            </a:br>
            <a:endParaRPr lang="en-US" dirty="0"/>
          </a:p>
        </p:txBody>
      </p:sp>
    </p:spTree>
    <p:extLst>
      <p:ext uri="{BB962C8B-B14F-4D97-AF65-F5344CB8AC3E}">
        <p14:creationId xmlns:p14="http://schemas.microsoft.com/office/powerpoint/2010/main" val="9075207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D729E5-2596-9449-AF18-C7DBE85575A5}" type="slidenum">
              <a:rPr lang="en-US" smtClean="0"/>
              <a:pPr/>
              <a:t>19</a:t>
            </a:fld>
            <a:endParaRPr lang="en-US"/>
          </a:p>
        </p:txBody>
      </p:sp>
      <p:sp>
        <p:nvSpPr>
          <p:cNvPr id="4" name="Title 3"/>
          <p:cNvSpPr>
            <a:spLocks noGrp="1"/>
          </p:cNvSpPr>
          <p:nvPr>
            <p:ph type="title"/>
          </p:nvPr>
        </p:nvSpPr>
        <p:spPr/>
        <p:txBody>
          <a:bodyPr>
            <a:normAutofit fontScale="90000"/>
          </a:bodyPr>
          <a:lstStyle/>
          <a:p>
            <a:r>
              <a:rPr lang="en-US" dirty="0"/>
              <a:t>Balance </a:t>
            </a:r>
            <a:r>
              <a:rPr lang="en-US" dirty="0" smtClean="0"/>
              <a:t>Randomization</a:t>
            </a:r>
            <a:r>
              <a:rPr lang="en-US" dirty="0">
                <a:solidFill>
                  <a:schemeClr val="tx1"/>
                </a:solidFill>
              </a:rPr>
              <a:t/>
            </a:r>
            <a:br>
              <a:rPr lang="en-US" dirty="0">
                <a:solidFill>
                  <a:schemeClr val="tx1"/>
                </a:solidFill>
              </a:rPr>
            </a:br>
            <a:endParaRPr lang="en-US" dirty="0"/>
          </a:p>
        </p:txBody>
      </p:sp>
      <p:sp>
        <p:nvSpPr>
          <p:cNvPr id="33" name="Subtitle 4"/>
          <p:cNvSpPr>
            <a:spLocks noGrp="1"/>
          </p:cNvSpPr>
          <p:nvPr>
            <p:ph type="body" sz="quarter" idx="4294967295"/>
          </p:nvPr>
        </p:nvSpPr>
        <p:spPr>
          <a:xfrm>
            <a:off x="0" y="1268759"/>
            <a:ext cx="8964488" cy="5482175"/>
          </a:xfrm>
        </p:spPr>
        <p:txBody>
          <a:bodyPr>
            <a:normAutofit/>
          </a:bodyPr>
          <a:lstStyle/>
          <a:p>
            <a:pPr marL="0" indent="0">
              <a:buNone/>
            </a:pPr>
            <a:r>
              <a:rPr lang="en-US" sz="1800" dirty="0"/>
              <a:t>Balance </a:t>
            </a:r>
            <a:r>
              <a:rPr lang="en-US" sz="1800" dirty="0" smtClean="0"/>
              <a:t>allows the following </a:t>
            </a:r>
            <a:r>
              <a:rPr lang="en-US" sz="1800" dirty="0"/>
              <a:t>kinds of studies</a:t>
            </a:r>
            <a:r>
              <a:rPr lang="en-US" sz="1800" dirty="0" smtClean="0"/>
              <a:t>:</a:t>
            </a:r>
          </a:p>
          <a:p>
            <a:pPr marL="0" indent="0">
              <a:buNone/>
            </a:pPr>
            <a:endParaRPr lang="en-US" sz="1800" dirty="0"/>
          </a:p>
          <a:p>
            <a:r>
              <a:rPr lang="en-US" sz="1800" dirty="0">
                <a:solidFill>
                  <a:srgbClr val="FF0000"/>
                </a:solidFill>
              </a:rPr>
              <a:t>Basic</a:t>
            </a:r>
            <a:r>
              <a:rPr lang="en-US" sz="1800" dirty="0"/>
              <a:t> – Design clinical trials and manage the associated supplies. </a:t>
            </a:r>
            <a:endParaRPr lang="en-US" sz="1800" dirty="0" smtClean="0"/>
          </a:p>
          <a:p>
            <a:pPr lvl="1"/>
            <a:r>
              <a:rPr lang="en-US" sz="1500" dirty="0" smtClean="0"/>
              <a:t>Study with single randomization</a:t>
            </a:r>
          </a:p>
          <a:p>
            <a:r>
              <a:rPr lang="en-US" sz="1800" dirty="0" smtClean="0">
                <a:solidFill>
                  <a:srgbClr val="FF0000"/>
                </a:solidFill>
              </a:rPr>
              <a:t>Cohort</a:t>
            </a:r>
            <a:r>
              <a:rPr lang="en-US" sz="1800" dirty="0"/>
              <a:t> – Cohort studies compare a particular outcome </a:t>
            </a:r>
            <a:r>
              <a:rPr lang="en-US" sz="1800" dirty="0" smtClean="0"/>
              <a:t>in several groups that differ </a:t>
            </a:r>
            <a:r>
              <a:rPr lang="en-US" sz="1800" dirty="0"/>
              <a:t>by a certain characteristic </a:t>
            </a:r>
            <a:r>
              <a:rPr lang="en-US" sz="1800" dirty="0" smtClean="0"/>
              <a:t>(</a:t>
            </a:r>
            <a:r>
              <a:rPr lang="en-US" sz="1800" dirty="0" err="1" smtClean="0"/>
              <a:t>eg</a:t>
            </a:r>
            <a:r>
              <a:rPr lang="en-US" sz="1800" dirty="0" smtClean="0"/>
              <a:t>. biomarker, site, …).</a:t>
            </a:r>
          </a:p>
          <a:p>
            <a:pPr lvl="1"/>
            <a:r>
              <a:rPr lang="en-US" sz="1500" dirty="0" smtClean="0"/>
              <a:t>Parallel randomizations</a:t>
            </a:r>
            <a:endParaRPr lang="en-US" sz="1500" dirty="0"/>
          </a:p>
          <a:p>
            <a:r>
              <a:rPr lang="en-US" sz="1800" dirty="0">
                <a:solidFill>
                  <a:srgbClr val="FF0000"/>
                </a:solidFill>
              </a:rPr>
              <a:t>Treatment Period</a:t>
            </a:r>
            <a:r>
              <a:rPr lang="en-US" sz="1800" dirty="0"/>
              <a:t> – Studies with treatment periods support prospective by-design adaptive trials where subjects are re-randomized or force-allocated from one set of treatment regimes to </a:t>
            </a:r>
            <a:r>
              <a:rPr lang="en-US" sz="1800" dirty="0" smtClean="0"/>
              <a:t>another.</a:t>
            </a:r>
          </a:p>
          <a:p>
            <a:pPr lvl="1"/>
            <a:r>
              <a:rPr lang="en-US" sz="1500" dirty="0" smtClean="0"/>
              <a:t>Consecutive randomizations</a:t>
            </a:r>
          </a:p>
          <a:p>
            <a:endParaRPr lang="en-US" sz="1800" dirty="0"/>
          </a:p>
          <a:p>
            <a:pPr marL="0" indent="0">
              <a:buNone/>
            </a:pPr>
            <a:r>
              <a:rPr lang="en-US" sz="1800" dirty="0"/>
              <a:t>Additionally, for Basic and Cohort study designs, you can choose either:</a:t>
            </a:r>
          </a:p>
          <a:p>
            <a:r>
              <a:rPr lang="en-US" sz="1800" b="1" dirty="0"/>
              <a:t>Randomization-only</a:t>
            </a:r>
            <a:r>
              <a:rPr lang="en-US" sz="1800" dirty="0"/>
              <a:t> </a:t>
            </a:r>
            <a:r>
              <a:rPr lang="en-US" sz="1800" dirty="0" smtClean="0"/>
              <a:t>–Balance handles the randomization.</a:t>
            </a:r>
            <a:endParaRPr lang="en-US" sz="1800" dirty="0"/>
          </a:p>
          <a:p>
            <a:r>
              <a:rPr lang="en-US" sz="1800" b="1" dirty="0"/>
              <a:t>Randomization and Supplies Management (RTSM)</a:t>
            </a:r>
            <a:r>
              <a:rPr lang="en-US" sz="1800" dirty="0"/>
              <a:t> – </a:t>
            </a:r>
            <a:r>
              <a:rPr lang="en-US" sz="1800" dirty="0" smtClean="0"/>
              <a:t>Balance handles the randomization and supply chain. </a:t>
            </a:r>
          </a:p>
          <a:p>
            <a:pPr marL="0" indent="0">
              <a:buNone/>
            </a:pPr>
            <a:r>
              <a:rPr lang="en-US" sz="1800" dirty="0" smtClean="0"/>
              <a:t>RTSM is required </a:t>
            </a:r>
            <a:r>
              <a:rPr lang="en-US" sz="1800" dirty="0"/>
              <a:t>for Multiple Treatment Period studies. </a:t>
            </a:r>
            <a:endParaRPr lang="en-US" sz="1800" b="0" dirty="0">
              <a:solidFill>
                <a:srgbClr val="002855"/>
              </a:solidFill>
            </a:endParaRPr>
          </a:p>
        </p:txBody>
      </p:sp>
      <p:sp>
        <p:nvSpPr>
          <p:cNvPr id="6" name="Text Placeholder 3"/>
          <p:cNvSpPr txBox="1">
            <a:spLocks/>
          </p:cNvSpPr>
          <p:nvPr/>
        </p:nvSpPr>
        <p:spPr>
          <a:xfrm>
            <a:off x="107200" y="6134962"/>
            <a:ext cx="6971222" cy="91564"/>
          </a:xfrm>
          <a:prstGeom prst="rect">
            <a:avLst/>
          </a:prstGeom>
        </p:spPr>
        <p:txBody>
          <a:bodyPr wrap="square" lIns="0" tIns="0" rIns="0" bIns="0" anchor="b" anchorCtr="0">
            <a:spAutoFit/>
          </a:bodyPr>
          <a:lstStyle>
            <a:lvl1pPr marL="228600" indent="-228600" algn="l" defTabSz="914400" rtl="0" eaLnBrk="1" latinLnBrk="0" hangingPunct="1">
              <a:lnSpc>
                <a:spcPct val="85000"/>
              </a:lnSpc>
              <a:spcBef>
                <a:spcPts val="0"/>
              </a:spcBef>
              <a:spcAft>
                <a:spcPts val="600"/>
              </a:spcAft>
              <a:buClr>
                <a:schemeClr val="bg1"/>
              </a:buClr>
              <a:buSzPct val="80000"/>
              <a:buFont typeface="Wingdings" pitchFamily="2" charset="2"/>
              <a:buChar char="§"/>
              <a:defRPr sz="2000" kern="1200">
                <a:solidFill>
                  <a:sysClr val="windowText" lastClr="000000"/>
                </a:solidFill>
                <a:latin typeface="+mn-lt"/>
                <a:ea typeface="+mn-ea"/>
                <a:cs typeface="+mn-cs"/>
              </a:defRPr>
            </a:lvl1pPr>
            <a:lvl2pPr marL="454025" indent="-231775" algn="l" defTabSz="914400" rtl="0" eaLnBrk="1" latinLnBrk="0" hangingPunct="1">
              <a:lnSpc>
                <a:spcPct val="85000"/>
              </a:lnSpc>
              <a:spcBef>
                <a:spcPts val="0"/>
              </a:spcBef>
              <a:spcAft>
                <a:spcPts val="600"/>
              </a:spcAft>
              <a:buClr>
                <a:schemeClr val="bg1"/>
              </a:buClr>
              <a:buSzPct val="80000"/>
              <a:buFont typeface="Wingdings" pitchFamily="2" charset="2"/>
              <a:buChar char="§"/>
              <a:defRPr sz="1800" kern="1200">
                <a:solidFill>
                  <a:sysClr val="windowText" lastClr="000000"/>
                </a:solidFill>
                <a:latin typeface="+mn-lt"/>
                <a:ea typeface="+mn-ea"/>
                <a:cs typeface="+mn-cs"/>
              </a:defRPr>
            </a:lvl2pPr>
            <a:lvl3pPr marL="692150" indent="-228600" algn="l" defTabSz="914400" rtl="0" eaLnBrk="1" latinLnBrk="0" hangingPunct="1">
              <a:lnSpc>
                <a:spcPct val="85000"/>
              </a:lnSpc>
              <a:spcBef>
                <a:spcPts val="0"/>
              </a:spcBef>
              <a:spcAft>
                <a:spcPts val="600"/>
              </a:spcAft>
              <a:buClr>
                <a:schemeClr val="bg1"/>
              </a:buClr>
              <a:buSzPct val="80000"/>
              <a:buFont typeface="Wingdings" pitchFamily="2" charset="2"/>
              <a:buChar char="§"/>
              <a:defRPr sz="1600" kern="1200">
                <a:solidFill>
                  <a:sysClr val="windowText" lastClr="000000"/>
                </a:solidFill>
                <a:latin typeface="+mn-lt"/>
                <a:ea typeface="+mn-ea"/>
                <a:cs typeface="+mn-cs"/>
              </a:defRPr>
            </a:lvl3pPr>
            <a:lvl4pPr marL="911225" indent="-228600" algn="l" defTabSz="914400" rtl="0" eaLnBrk="1" latinLnBrk="0" hangingPunct="1">
              <a:lnSpc>
                <a:spcPct val="85000"/>
              </a:lnSpc>
              <a:spcBef>
                <a:spcPts val="0"/>
              </a:spcBef>
              <a:spcAft>
                <a:spcPts val="600"/>
              </a:spcAft>
              <a:buClr>
                <a:schemeClr val="bg1"/>
              </a:buClr>
              <a:buSzPct val="80000"/>
              <a:buFont typeface="Wingdings" pitchFamily="2" charset="2"/>
              <a:buChar char="§"/>
              <a:defRPr sz="1400" kern="1200">
                <a:solidFill>
                  <a:sysClr val="windowText" lastClr="000000"/>
                </a:solidFill>
                <a:latin typeface="+mn-lt"/>
                <a:ea typeface="+mn-ea"/>
                <a:cs typeface="+mn-cs"/>
              </a:defRPr>
            </a:lvl4pPr>
            <a:lvl5pPr marL="1143000" indent="-228600" algn="l" defTabSz="914400" rtl="0" eaLnBrk="1" latinLnBrk="0" hangingPunct="1">
              <a:lnSpc>
                <a:spcPct val="85000"/>
              </a:lnSpc>
              <a:spcBef>
                <a:spcPts val="0"/>
              </a:spcBef>
              <a:spcAft>
                <a:spcPts val="600"/>
              </a:spcAft>
              <a:buClr>
                <a:schemeClr val="bg1"/>
              </a:buClr>
              <a:buSzPct val="80000"/>
              <a:buFont typeface="Wingdings" pitchFamily="2" charset="2"/>
              <a:buChar char="§"/>
              <a:defRPr sz="1200" kern="1200">
                <a:solidFill>
                  <a:sysClr val="windowText" lastClr="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200"/>
              </a:spcAft>
            </a:pPr>
            <a:r>
              <a:rPr lang="en-US" sz="700" dirty="0">
                <a:solidFill>
                  <a:schemeClr val="bg2"/>
                </a:solidFill>
                <a:cs typeface="Arial"/>
              </a:rPr>
              <a:t>*For certain trial designs</a:t>
            </a:r>
          </a:p>
        </p:txBody>
      </p:sp>
    </p:spTree>
    <p:extLst>
      <p:ext uri="{BB962C8B-B14F-4D97-AF65-F5344CB8AC3E}">
        <p14:creationId xmlns:p14="http://schemas.microsoft.com/office/powerpoint/2010/main" val="3566394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xEl>
                                              <p:pRg st="2" end="2"/>
                                            </p:txEl>
                                          </p:spTgt>
                                        </p:tgtEl>
                                        <p:attrNameLst>
                                          <p:attrName>style.visibility</p:attrName>
                                        </p:attrNameLst>
                                      </p:cBhvr>
                                      <p:to>
                                        <p:strVal val="visible"/>
                                      </p:to>
                                    </p:set>
                                    <p:animEffect transition="in" filter="fade">
                                      <p:cBhvr>
                                        <p:cTn id="7" dur="500"/>
                                        <p:tgtEl>
                                          <p:spTgt spid="3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3">
                                            <p:txEl>
                                              <p:pRg st="3" end="3"/>
                                            </p:txEl>
                                          </p:spTgt>
                                        </p:tgtEl>
                                        <p:attrNameLst>
                                          <p:attrName>style.visibility</p:attrName>
                                        </p:attrNameLst>
                                      </p:cBhvr>
                                      <p:to>
                                        <p:strVal val="visible"/>
                                      </p:to>
                                    </p:set>
                                    <p:animEffect transition="in" filter="fade">
                                      <p:cBhvr>
                                        <p:cTn id="10" dur="500"/>
                                        <p:tgtEl>
                                          <p:spTgt spid="3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3">
                                            <p:txEl>
                                              <p:pRg st="4" end="4"/>
                                            </p:txEl>
                                          </p:spTgt>
                                        </p:tgtEl>
                                        <p:attrNameLst>
                                          <p:attrName>style.visibility</p:attrName>
                                        </p:attrNameLst>
                                      </p:cBhvr>
                                      <p:to>
                                        <p:strVal val="visible"/>
                                      </p:to>
                                    </p:set>
                                    <p:animEffect transition="in" filter="fade">
                                      <p:cBhvr>
                                        <p:cTn id="15" dur="500"/>
                                        <p:tgtEl>
                                          <p:spTgt spid="3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3">
                                            <p:txEl>
                                              <p:pRg st="5" end="5"/>
                                            </p:txEl>
                                          </p:spTgt>
                                        </p:tgtEl>
                                        <p:attrNameLst>
                                          <p:attrName>style.visibility</p:attrName>
                                        </p:attrNameLst>
                                      </p:cBhvr>
                                      <p:to>
                                        <p:strVal val="visible"/>
                                      </p:to>
                                    </p:set>
                                    <p:animEffect transition="in" filter="fade">
                                      <p:cBhvr>
                                        <p:cTn id="18" dur="500"/>
                                        <p:tgtEl>
                                          <p:spTgt spid="3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3">
                                            <p:txEl>
                                              <p:pRg st="6" end="6"/>
                                            </p:txEl>
                                          </p:spTgt>
                                        </p:tgtEl>
                                        <p:attrNameLst>
                                          <p:attrName>style.visibility</p:attrName>
                                        </p:attrNameLst>
                                      </p:cBhvr>
                                      <p:to>
                                        <p:strVal val="visible"/>
                                      </p:to>
                                    </p:set>
                                    <p:animEffect transition="in" filter="fade">
                                      <p:cBhvr>
                                        <p:cTn id="23" dur="500"/>
                                        <p:tgtEl>
                                          <p:spTgt spid="3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3">
                                            <p:txEl>
                                              <p:pRg st="7" end="7"/>
                                            </p:txEl>
                                          </p:spTgt>
                                        </p:tgtEl>
                                        <p:attrNameLst>
                                          <p:attrName>style.visibility</p:attrName>
                                        </p:attrNameLst>
                                      </p:cBhvr>
                                      <p:to>
                                        <p:strVal val="visible"/>
                                      </p:to>
                                    </p:set>
                                    <p:animEffect transition="in" filter="fade">
                                      <p:cBhvr>
                                        <p:cTn id="26" dur="500"/>
                                        <p:tgtEl>
                                          <p:spTgt spid="33">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3">
                                            <p:txEl>
                                              <p:pRg st="9" end="9"/>
                                            </p:txEl>
                                          </p:spTgt>
                                        </p:tgtEl>
                                        <p:attrNameLst>
                                          <p:attrName>style.visibility</p:attrName>
                                        </p:attrNameLst>
                                      </p:cBhvr>
                                      <p:to>
                                        <p:strVal val="visible"/>
                                      </p:to>
                                    </p:set>
                                    <p:animEffect transition="in" filter="fade">
                                      <p:cBhvr>
                                        <p:cTn id="31" dur="500"/>
                                        <p:tgtEl>
                                          <p:spTgt spid="33">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3">
                                            <p:txEl>
                                              <p:pRg st="10" end="10"/>
                                            </p:txEl>
                                          </p:spTgt>
                                        </p:tgtEl>
                                        <p:attrNameLst>
                                          <p:attrName>style.visibility</p:attrName>
                                        </p:attrNameLst>
                                      </p:cBhvr>
                                      <p:to>
                                        <p:strVal val="visible"/>
                                      </p:to>
                                    </p:set>
                                    <p:animEffect transition="in" filter="fade">
                                      <p:cBhvr>
                                        <p:cTn id="34" dur="500"/>
                                        <p:tgtEl>
                                          <p:spTgt spid="33">
                                            <p:txEl>
                                              <p:pRg st="10" end="1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3">
                                            <p:txEl>
                                              <p:pRg st="11" end="11"/>
                                            </p:txEl>
                                          </p:spTgt>
                                        </p:tgtEl>
                                        <p:attrNameLst>
                                          <p:attrName>style.visibility</p:attrName>
                                        </p:attrNameLst>
                                      </p:cBhvr>
                                      <p:to>
                                        <p:strVal val="visible"/>
                                      </p:to>
                                    </p:set>
                                    <p:animEffect transition="in" filter="fade">
                                      <p:cBhvr>
                                        <p:cTn id="37" dur="500"/>
                                        <p:tgtEl>
                                          <p:spTgt spid="33">
                                            <p:txEl>
                                              <p:pRg st="11" end="11"/>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3">
                                            <p:txEl>
                                              <p:pRg st="12" end="12"/>
                                            </p:txEl>
                                          </p:spTgt>
                                        </p:tgtEl>
                                        <p:attrNameLst>
                                          <p:attrName>style.visibility</p:attrName>
                                        </p:attrNameLst>
                                      </p:cBhvr>
                                      <p:to>
                                        <p:strVal val="visible"/>
                                      </p:to>
                                    </p:set>
                                    <p:animEffect transition="in" filter="fade">
                                      <p:cBhvr>
                                        <p:cTn id="40" dur="500"/>
                                        <p:tgtEl>
                                          <p:spTgt spid="3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Introduction</a:t>
            </a:r>
            <a:endParaRPr lang="en-US" dirty="0"/>
          </a:p>
        </p:txBody>
      </p:sp>
      <p:sp>
        <p:nvSpPr>
          <p:cNvPr id="8" name="Subtitle 7"/>
          <p:cNvSpPr>
            <a:spLocks noGrp="1"/>
          </p:cNvSpPr>
          <p:nvPr>
            <p:ph type="subTitle" idx="1"/>
          </p:nvPr>
        </p:nvSpPr>
        <p:spPr/>
        <p:txBody>
          <a:bodyPr/>
          <a:lstStyle/>
          <a:p>
            <a:endParaRPr lang="en-US"/>
          </a:p>
        </p:txBody>
      </p:sp>
      <p:sp>
        <p:nvSpPr>
          <p:cNvPr id="3" name="Slide Number Placeholder 2"/>
          <p:cNvSpPr>
            <a:spLocks noGrp="1"/>
          </p:cNvSpPr>
          <p:nvPr>
            <p:ph type="sldNum" sz="quarter" idx="4294967295"/>
          </p:nvPr>
        </p:nvSpPr>
        <p:spPr>
          <a:xfrm>
            <a:off x="0" y="6386513"/>
            <a:ext cx="2133600" cy="365125"/>
          </a:xfrm>
        </p:spPr>
        <p:txBody>
          <a:bodyPr/>
          <a:lstStyle/>
          <a:p>
            <a:fld id="{0D23A961-0415-4382-BF1D-F5A18A63DA27}" type="slidenum">
              <a:rPr lang="en-US" smtClean="0"/>
              <a:pPr/>
              <a:t>2</a:t>
            </a:fld>
            <a:endParaRPr lang="en-US"/>
          </a:p>
        </p:txBody>
      </p:sp>
    </p:spTree>
    <p:extLst>
      <p:ext uri="{BB962C8B-B14F-4D97-AF65-F5344CB8AC3E}">
        <p14:creationId xmlns:p14="http://schemas.microsoft.com/office/powerpoint/2010/main" val="17029648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0" indent="0">
              <a:buNone/>
            </a:pPr>
            <a:r>
              <a:rPr lang="en-US" dirty="0" smtClean="0">
                <a:hlinkClick r:id="rId2"/>
              </a:rPr>
              <a:t>Dynamic </a:t>
            </a:r>
            <a:r>
              <a:rPr lang="en-US" dirty="0">
                <a:hlinkClick r:id="rId2"/>
              </a:rPr>
              <a:t>Allocation</a:t>
            </a:r>
            <a:r>
              <a:rPr lang="en-US" dirty="0"/>
              <a:t> </a:t>
            </a:r>
            <a:r>
              <a:rPr lang="en-US" dirty="0" smtClean="0"/>
              <a:t>(minimization) </a:t>
            </a:r>
          </a:p>
          <a:p>
            <a:r>
              <a:rPr lang="en-US" dirty="0" smtClean="0"/>
              <a:t>Allocates </a:t>
            </a:r>
            <a:r>
              <a:rPr lang="en-US" dirty="0"/>
              <a:t>treatment to subjects based on the imbalance of treatments previously allocated to similar subjects</a:t>
            </a:r>
            <a:r>
              <a:rPr lang="en-US" dirty="0" smtClean="0"/>
              <a:t>.</a:t>
            </a:r>
          </a:p>
          <a:p>
            <a:r>
              <a:rPr lang="en-US" dirty="0" smtClean="0"/>
              <a:t>Minimization occurs within </a:t>
            </a:r>
            <a:r>
              <a:rPr lang="en-US" dirty="0"/>
              <a:t>each factor level</a:t>
            </a:r>
            <a:r>
              <a:rPr lang="en-US" dirty="0" smtClean="0"/>
              <a:t>. Balance allows </a:t>
            </a:r>
            <a:r>
              <a:rPr lang="en-US" dirty="0"/>
              <a:t>site and overall study as built-in randomization </a:t>
            </a:r>
            <a:r>
              <a:rPr lang="en-US" dirty="0" smtClean="0"/>
              <a:t>factors. Strat factors weights can be assigned.</a:t>
            </a:r>
          </a:p>
          <a:p>
            <a:endParaRPr lang="en-US" dirty="0"/>
          </a:p>
          <a:p>
            <a:pPr marL="0" indent="0">
              <a:buNone/>
            </a:pPr>
            <a:r>
              <a:rPr lang="en-US" dirty="0">
                <a:hlinkClick r:id="rId3"/>
              </a:rPr>
              <a:t>Permuted Block</a:t>
            </a:r>
            <a:r>
              <a:rPr lang="en-US" dirty="0"/>
              <a:t> </a:t>
            </a:r>
            <a:endParaRPr lang="en-US" dirty="0" smtClean="0"/>
          </a:p>
          <a:p>
            <a:r>
              <a:rPr lang="en-US" dirty="0" smtClean="0"/>
              <a:t>Generates </a:t>
            </a:r>
            <a:r>
              <a:rPr lang="en-US" dirty="0"/>
              <a:t>either a stratified Permuted Block randomization schedule, or uploads a user provided schedule</a:t>
            </a:r>
            <a:r>
              <a:rPr lang="en-US" dirty="0" smtClean="0"/>
              <a:t>.</a:t>
            </a:r>
          </a:p>
          <a:p>
            <a:r>
              <a:rPr lang="en-US" dirty="0" smtClean="0"/>
              <a:t>All selected </a:t>
            </a:r>
            <a:r>
              <a:rPr lang="en-US" dirty="0" err="1" smtClean="0"/>
              <a:t>strat</a:t>
            </a:r>
            <a:r>
              <a:rPr lang="en-US" dirty="0" smtClean="0"/>
              <a:t> factors are combined into strata.</a:t>
            </a:r>
            <a:endParaRPr lang="en-US" dirty="0"/>
          </a:p>
          <a:p>
            <a:endParaRPr lang="en-US" dirty="0"/>
          </a:p>
        </p:txBody>
      </p:sp>
      <p:sp>
        <p:nvSpPr>
          <p:cNvPr id="3" name="Slide Number Placeholder 2"/>
          <p:cNvSpPr>
            <a:spLocks noGrp="1"/>
          </p:cNvSpPr>
          <p:nvPr>
            <p:ph type="sldNum" sz="quarter" idx="12"/>
          </p:nvPr>
        </p:nvSpPr>
        <p:spPr/>
        <p:txBody>
          <a:bodyPr/>
          <a:lstStyle/>
          <a:p>
            <a:fld id="{0D23A961-0415-4382-BF1D-F5A18A63DA27}" type="slidenum">
              <a:rPr lang="en-US" smtClean="0"/>
              <a:pPr/>
              <a:t>20</a:t>
            </a:fld>
            <a:endParaRPr lang="en-US"/>
          </a:p>
        </p:txBody>
      </p:sp>
      <p:sp>
        <p:nvSpPr>
          <p:cNvPr id="4" name="Title 3"/>
          <p:cNvSpPr>
            <a:spLocks noGrp="1"/>
          </p:cNvSpPr>
          <p:nvPr>
            <p:ph type="title"/>
          </p:nvPr>
        </p:nvSpPr>
        <p:spPr/>
        <p:txBody>
          <a:bodyPr>
            <a:normAutofit fontScale="90000"/>
          </a:bodyPr>
          <a:lstStyle/>
          <a:p>
            <a:r>
              <a:rPr lang="en-US" dirty="0" smtClean="0"/>
              <a:t>Balance: randomization methods</a:t>
            </a:r>
            <a:endParaRPr lang="en-US" dirty="0"/>
          </a:p>
        </p:txBody>
      </p:sp>
    </p:spTree>
    <p:extLst>
      <p:ext uri="{BB962C8B-B14F-4D97-AF65-F5344CB8AC3E}">
        <p14:creationId xmlns:p14="http://schemas.microsoft.com/office/powerpoint/2010/main" val="198672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500"/>
                                        <p:tgtEl>
                                          <p:spTgt spid="2">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5" end="5"/>
                                            </p:txEl>
                                          </p:spTgt>
                                        </p:tgtEl>
                                        <p:attrNameLst>
                                          <p:attrName>style.visibility</p:attrName>
                                        </p:attrNameLst>
                                      </p:cBhvr>
                                      <p:to>
                                        <p:strVal val="visible"/>
                                      </p:to>
                                    </p:set>
                                    <p:animEffect transition="in" filter="fade">
                                      <p:cBhvr>
                                        <p:cTn id="10" dur="500"/>
                                        <p:tgtEl>
                                          <p:spTgt spid="2">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animEffect transition="in" filter="fade">
                                      <p:cBhvr>
                                        <p:cTn id="13"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D729E5-2596-9449-AF18-C7DBE85575A5}" type="slidenum">
              <a:rPr lang="en-US" smtClean="0"/>
              <a:pPr/>
              <a:t>21</a:t>
            </a:fld>
            <a:endParaRPr lang="en-US"/>
          </a:p>
        </p:txBody>
      </p:sp>
      <p:sp>
        <p:nvSpPr>
          <p:cNvPr id="6" name="Title 5"/>
          <p:cNvSpPr>
            <a:spLocks noGrp="1"/>
          </p:cNvSpPr>
          <p:nvPr>
            <p:ph type="title"/>
          </p:nvPr>
        </p:nvSpPr>
        <p:spPr/>
        <p:txBody>
          <a:bodyPr>
            <a:normAutofit fontScale="90000"/>
          </a:bodyPr>
          <a:lstStyle/>
          <a:p>
            <a:r>
              <a:rPr lang="en-US" dirty="0"/>
              <a:t>Balance: Key Functionality</a:t>
            </a:r>
          </a:p>
        </p:txBody>
      </p:sp>
      <p:grpSp>
        <p:nvGrpSpPr>
          <p:cNvPr id="32" name="Group 31"/>
          <p:cNvGrpSpPr>
            <a:grpSpLocks noChangeAspect="1"/>
          </p:cNvGrpSpPr>
          <p:nvPr/>
        </p:nvGrpSpPr>
        <p:grpSpPr>
          <a:xfrm>
            <a:off x="467544" y="1340768"/>
            <a:ext cx="8211486" cy="4464496"/>
            <a:chOff x="1074396" y="2817920"/>
            <a:chExt cx="7010400" cy="3811480"/>
          </a:xfrm>
        </p:grpSpPr>
        <p:pic>
          <p:nvPicPr>
            <p:cNvPr id="42" name="Picture 13"/>
            <p:cNvPicPr>
              <a:picLocks noChangeAspect="1"/>
            </p:cNvPicPr>
            <p:nvPr/>
          </p:nvPicPr>
          <p:blipFill>
            <a:blip r:embed="rId3" cstate="print"/>
            <a:srcRect t="6512" r="1820" b="2682"/>
            <a:stretch>
              <a:fillRect/>
            </a:stretch>
          </p:blipFill>
          <p:spPr bwMode="auto">
            <a:xfrm>
              <a:off x="1074396" y="3158231"/>
              <a:ext cx="6005066" cy="3471169"/>
            </a:xfrm>
            <a:prstGeom prst="rect">
              <a:avLst/>
            </a:prstGeom>
            <a:ln>
              <a:headEnd/>
              <a:tailEnd/>
            </a:ln>
          </p:spPr>
          <p:style>
            <a:lnRef idx="2">
              <a:schemeClr val="accent3"/>
            </a:lnRef>
            <a:fillRef idx="1">
              <a:schemeClr val="lt1"/>
            </a:fillRef>
            <a:effectRef idx="0">
              <a:schemeClr val="accent3"/>
            </a:effectRef>
            <a:fontRef idx="minor">
              <a:schemeClr val="dk1"/>
            </a:fontRef>
          </p:style>
        </p:pic>
        <p:sp>
          <p:nvSpPr>
            <p:cNvPr id="43" name="Rectangular Callout 42"/>
            <p:cNvSpPr/>
            <p:nvPr/>
          </p:nvSpPr>
          <p:spPr>
            <a:xfrm>
              <a:off x="2912074" y="2817920"/>
              <a:ext cx="5172722" cy="2450237"/>
            </a:xfrm>
            <a:prstGeom prst="wedgeRectCallout">
              <a:avLst>
                <a:gd name="adj1" fmla="val -65026"/>
                <a:gd name="adj2" fmla="val 34833"/>
              </a:avLst>
            </a:prstGeom>
            <a:solidFill>
              <a:schemeClr val="bg1">
                <a:alpha val="61000"/>
              </a:schemeClr>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solidFill>
                  <a:srgbClr val="FFFFFF"/>
                </a:solidFill>
                <a:cs typeface="Times New Roman" charset="0"/>
              </a:endParaRPr>
            </a:p>
          </p:txBody>
        </p:sp>
        <p:pic>
          <p:nvPicPr>
            <p:cNvPr id="44" name="Picture 43"/>
            <p:cNvPicPr>
              <a:picLocks noChangeAspect="1"/>
            </p:cNvPicPr>
            <p:nvPr/>
          </p:nvPicPr>
          <p:blipFill>
            <a:blip r:embed="rId3" cstate="print"/>
            <a:srcRect t="29659" r="53262" b="32950"/>
            <a:stretch>
              <a:fillRect/>
            </a:stretch>
          </p:blipFill>
          <p:spPr>
            <a:xfrm>
              <a:off x="3303948" y="2945794"/>
              <a:ext cx="4388974" cy="2194488"/>
            </a:xfrm>
            <a:prstGeom prst="rect">
              <a:avLst/>
            </a:prstGeom>
            <a:ln/>
          </p:spPr>
          <p:style>
            <a:lnRef idx="2">
              <a:schemeClr val="accent3"/>
            </a:lnRef>
            <a:fillRef idx="1">
              <a:schemeClr val="lt1"/>
            </a:fillRef>
            <a:effectRef idx="0">
              <a:schemeClr val="accent3"/>
            </a:effectRef>
            <a:fontRef idx="minor">
              <a:schemeClr val="dk1"/>
            </a:fontRef>
          </p:style>
        </p:pic>
      </p:grpSp>
    </p:spTree>
    <p:extLst>
      <p:ext uri="{BB962C8B-B14F-4D97-AF65-F5344CB8AC3E}">
        <p14:creationId xmlns:p14="http://schemas.microsoft.com/office/powerpoint/2010/main" val="20254722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D23A961-0415-4382-BF1D-F5A18A63DA27}" type="slidenum">
              <a:rPr lang="en-US" smtClean="0"/>
              <a:pPr/>
              <a:t>22</a:t>
            </a:fld>
            <a:endParaRPr lang="en-US"/>
          </a:p>
        </p:txBody>
      </p:sp>
      <p:pic>
        <p:nvPicPr>
          <p:cNvPr id="5" name="Picture 4"/>
          <p:cNvPicPr>
            <a:picLocks noChangeAspect="1"/>
          </p:cNvPicPr>
          <p:nvPr/>
        </p:nvPicPr>
        <p:blipFill>
          <a:blip r:embed="rId2"/>
          <a:stretch>
            <a:fillRect/>
          </a:stretch>
        </p:blipFill>
        <p:spPr>
          <a:xfrm>
            <a:off x="251519" y="260648"/>
            <a:ext cx="8777901" cy="4104456"/>
          </a:xfrm>
          <a:prstGeom prst="rect">
            <a:avLst/>
          </a:prstGeom>
        </p:spPr>
      </p:pic>
      <p:sp>
        <p:nvSpPr>
          <p:cNvPr id="6" name="TextBox 5"/>
          <p:cNvSpPr txBox="1"/>
          <p:nvPr/>
        </p:nvSpPr>
        <p:spPr>
          <a:xfrm>
            <a:off x="251519" y="4442611"/>
            <a:ext cx="8424936" cy="2308324"/>
          </a:xfrm>
          <a:prstGeom prst="rect">
            <a:avLst/>
          </a:prstGeom>
          <a:noFill/>
        </p:spPr>
        <p:txBody>
          <a:bodyPr wrap="square" rtlCol="0">
            <a:spAutoFit/>
          </a:bodyPr>
          <a:lstStyle/>
          <a:p>
            <a:r>
              <a:rPr lang="en-US" dirty="0"/>
              <a:t>Treatment arms - specify for each treatment arm:</a:t>
            </a:r>
          </a:p>
          <a:p>
            <a:pPr lvl="1"/>
            <a:r>
              <a:rPr lang="en-US" dirty="0"/>
              <a:t>Name</a:t>
            </a:r>
          </a:p>
          <a:p>
            <a:pPr lvl="1"/>
            <a:r>
              <a:rPr lang="en-US" dirty="0"/>
              <a:t>Ratio</a:t>
            </a:r>
          </a:p>
          <a:p>
            <a:r>
              <a:rPr lang="en-US" dirty="0"/>
              <a:t>Stratification Factor – specify for each factor</a:t>
            </a:r>
          </a:p>
          <a:p>
            <a:pPr lvl="1"/>
            <a:r>
              <a:rPr lang="en-US" dirty="0"/>
              <a:t>Name</a:t>
            </a:r>
          </a:p>
          <a:p>
            <a:pPr lvl="1"/>
            <a:r>
              <a:rPr lang="en-US" dirty="0"/>
              <a:t>Weight</a:t>
            </a:r>
          </a:p>
          <a:p>
            <a:pPr lvl="1"/>
            <a:r>
              <a:rPr lang="en-US" dirty="0"/>
              <a:t>States (the unique factor levels for that factor</a:t>
            </a:r>
            <a:r>
              <a:rPr lang="en-US" dirty="0" smtClean="0"/>
              <a:t>) </a:t>
            </a:r>
            <a:r>
              <a:rPr lang="en-US" dirty="0" smtClean="0">
                <a:sym typeface="Wingdings" panose="05000000000000000000" pitchFamily="2" charset="2"/>
              </a:rPr>
              <a:t> defined as such on CRF</a:t>
            </a:r>
            <a:r>
              <a:rPr lang="en-US" dirty="0"/>
              <a:t/>
            </a:r>
            <a:br>
              <a:rPr lang="en-US" dirty="0"/>
            </a:br>
            <a:endParaRPr lang="en-US" dirty="0"/>
          </a:p>
        </p:txBody>
      </p:sp>
    </p:spTree>
    <p:extLst>
      <p:ext uri="{BB962C8B-B14F-4D97-AF65-F5344CB8AC3E}">
        <p14:creationId xmlns:p14="http://schemas.microsoft.com/office/powerpoint/2010/main" val="19596009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0" indent="0">
              <a:buNone/>
            </a:pPr>
            <a:r>
              <a:rPr lang="en-US" dirty="0" smtClean="0"/>
              <a:t>Randomization </a:t>
            </a:r>
            <a:r>
              <a:rPr lang="en-US" dirty="0"/>
              <a:t>Probability: </a:t>
            </a:r>
          </a:p>
          <a:p>
            <a:r>
              <a:rPr lang="en-US" dirty="0"/>
              <a:t>Random component: </a:t>
            </a:r>
            <a:r>
              <a:rPr lang="en-US" dirty="0" smtClean="0"/>
              <a:t>pure random </a:t>
            </a:r>
            <a:r>
              <a:rPr lang="en-US" dirty="0"/>
              <a:t>allocations to counter deterministic algorithm.</a:t>
            </a:r>
          </a:p>
          <a:p>
            <a:r>
              <a:rPr lang="en-US" dirty="0" smtClean="0"/>
              <a:t>Entered as probability in % (typical ranged 5-15%).</a:t>
            </a:r>
            <a:endParaRPr lang="en-US" dirty="0"/>
          </a:p>
          <a:p>
            <a:r>
              <a:rPr lang="en-US" dirty="0"/>
              <a:t>Two options:</a:t>
            </a:r>
          </a:p>
          <a:p>
            <a:pPr lvl="1"/>
            <a:r>
              <a:rPr lang="en-US" u="sng" dirty="0"/>
              <a:t>Complete Randomization Probability</a:t>
            </a:r>
            <a:r>
              <a:rPr lang="en-US" dirty="0"/>
              <a:t> – With probability equal to CRP, pick the next treatment assignment completely at random, with probability proportional to the target treatment </a:t>
            </a:r>
            <a:r>
              <a:rPr lang="en-US" dirty="0" smtClean="0"/>
              <a:t>ratios. A</a:t>
            </a:r>
            <a:r>
              <a:rPr lang="en-US" dirty="0"/>
              <a:t> complete randomization probability value greater than 6% is recommended. </a:t>
            </a:r>
          </a:p>
          <a:p>
            <a:pPr lvl="1"/>
            <a:r>
              <a:rPr lang="en-US" u="sng" dirty="0" smtClean="0"/>
              <a:t>Second </a:t>
            </a:r>
            <a:r>
              <a:rPr lang="en-US" u="sng" dirty="0"/>
              <a:t>Best Probability</a:t>
            </a:r>
            <a:r>
              <a:rPr lang="en-US" dirty="0"/>
              <a:t> – With probability equal SBP, </a:t>
            </a:r>
            <a:r>
              <a:rPr lang="en-US" dirty="0" smtClean="0"/>
              <a:t>pick </a:t>
            </a:r>
            <a:r>
              <a:rPr lang="en-US" dirty="0"/>
              <a:t>the Second Choice Treatment </a:t>
            </a:r>
            <a:r>
              <a:rPr lang="en-US" dirty="0" smtClean="0"/>
              <a:t>as </a:t>
            </a:r>
            <a:r>
              <a:rPr lang="en-US" dirty="0"/>
              <a:t>the next treatment </a:t>
            </a:r>
            <a:r>
              <a:rPr lang="en-US" dirty="0" smtClean="0"/>
              <a:t>assignment. </a:t>
            </a:r>
            <a:r>
              <a:rPr lang="en-US" dirty="0"/>
              <a:t>If there are more than one, pick at random</a:t>
            </a:r>
            <a:r>
              <a:rPr lang="en-US" dirty="0" smtClean="0"/>
              <a:t>.</a:t>
            </a:r>
            <a:br>
              <a:rPr lang="en-US" dirty="0" smtClean="0"/>
            </a:br>
            <a:r>
              <a:rPr lang="en-US" dirty="0" smtClean="0"/>
              <a:t>Note: SBP only relevant if 3 or more treatments arms in equal ratios. Otherwise avoid.</a:t>
            </a:r>
          </a:p>
          <a:p>
            <a:pPr marL="0" indent="0">
              <a:buNone/>
            </a:pPr>
            <a:endParaRPr lang="en-US" dirty="0" smtClean="0"/>
          </a:p>
          <a:p>
            <a:pPr marL="0" indent="0">
              <a:buNone/>
            </a:pPr>
            <a:r>
              <a:rPr lang="en-US" dirty="0" smtClean="0"/>
              <a:t>Randomization factors:</a:t>
            </a:r>
          </a:p>
          <a:p>
            <a:r>
              <a:rPr lang="en-US" dirty="0"/>
              <a:t>At most 5 randomization factors (excluding site).</a:t>
            </a:r>
          </a:p>
          <a:p>
            <a:r>
              <a:rPr lang="en-US" dirty="0"/>
              <a:t>No more than 250 states in total (excluding site).</a:t>
            </a:r>
          </a:p>
          <a:p>
            <a:r>
              <a:rPr lang="en-US" dirty="0"/>
              <a:t>Site is a default stratification factor in ‘Dynamic Allocation’. </a:t>
            </a:r>
            <a:r>
              <a:rPr lang="en-US" dirty="0" smtClean="0"/>
              <a:t/>
            </a:r>
            <a:br>
              <a:rPr lang="en-US" dirty="0" smtClean="0"/>
            </a:br>
            <a:r>
              <a:rPr lang="en-US" dirty="0" smtClean="0"/>
              <a:t>In </a:t>
            </a:r>
            <a:r>
              <a:rPr lang="en-US" dirty="0"/>
              <a:t>order to remove it, its factor weight must be set to 0.</a:t>
            </a:r>
          </a:p>
          <a:p>
            <a:pPr marL="0" indent="0">
              <a:buNone/>
            </a:pPr>
            <a:endParaRPr lang="en-US" dirty="0"/>
          </a:p>
        </p:txBody>
      </p:sp>
      <p:sp>
        <p:nvSpPr>
          <p:cNvPr id="3" name="Slide Number Placeholder 2"/>
          <p:cNvSpPr>
            <a:spLocks noGrp="1"/>
          </p:cNvSpPr>
          <p:nvPr>
            <p:ph type="sldNum" sz="quarter" idx="12"/>
          </p:nvPr>
        </p:nvSpPr>
        <p:spPr/>
        <p:txBody>
          <a:bodyPr/>
          <a:lstStyle/>
          <a:p>
            <a:fld id="{0D23A961-0415-4382-BF1D-F5A18A63DA27}" type="slidenum">
              <a:rPr lang="en-US" smtClean="0"/>
              <a:pPr/>
              <a:t>23</a:t>
            </a:fld>
            <a:endParaRPr lang="en-US"/>
          </a:p>
        </p:txBody>
      </p:sp>
      <p:sp>
        <p:nvSpPr>
          <p:cNvPr id="4" name="Title 3"/>
          <p:cNvSpPr>
            <a:spLocks noGrp="1"/>
          </p:cNvSpPr>
          <p:nvPr>
            <p:ph type="title"/>
          </p:nvPr>
        </p:nvSpPr>
        <p:spPr/>
        <p:txBody>
          <a:bodyPr>
            <a:normAutofit fontScale="90000"/>
          </a:bodyPr>
          <a:lstStyle/>
          <a:p>
            <a:r>
              <a:rPr lang="en-US" dirty="0" smtClean="0"/>
              <a:t>Balance: minimization</a:t>
            </a:r>
            <a:endParaRPr lang="en-US" dirty="0"/>
          </a:p>
        </p:txBody>
      </p:sp>
      <p:sp>
        <p:nvSpPr>
          <p:cNvPr id="5" name="TextBox 4"/>
          <p:cNvSpPr txBox="1"/>
          <p:nvPr/>
        </p:nvSpPr>
        <p:spPr>
          <a:xfrm flipH="1">
            <a:off x="6300192" y="4797152"/>
            <a:ext cx="2556913"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Max 7 binary or 5 trinary</a:t>
            </a:r>
            <a:endParaRPr lang="en-US" dirty="0"/>
          </a:p>
        </p:txBody>
      </p:sp>
    </p:spTree>
    <p:extLst>
      <p:ext uri="{BB962C8B-B14F-4D97-AF65-F5344CB8AC3E}">
        <p14:creationId xmlns:p14="http://schemas.microsoft.com/office/powerpoint/2010/main" val="3136638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fade">
                                      <p:cBhvr>
                                        <p:cTn id="10" dur="500"/>
                                        <p:tgtEl>
                                          <p:spTgt spid="2">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animEffect transition="in" filter="fade">
                                      <p:cBhvr>
                                        <p:cTn id="13" dur="500"/>
                                        <p:tgtEl>
                                          <p:spTgt spid="2">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7" end="7"/>
                                            </p:txEl>
                                          </p:spTgt>
                                        </p:tgtEl>
                                        <p:attrNameLst>
                                          <p:attrName>style.visibility</p:attrName>
                                        </p:attrNameLst>
                                      </p:cBhvr>
                                      <p:to>
                                        <p:strVal val="visible"/>
                                      </p:to>
                                    </p:set>
                                    <p:animEffect transition="in" filter="fade">
                                      <p:cBhvr>
                                        <p:cTn id="18" dur="500"/>
                                        <p:tgtEl>
                                          <p:spTgt spid="2">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animEffect transition="in" filter="fade">
                                      <p:cBhvr>
                                        <p:cTn id="21" dur="500"/>
                                        <p:tgtEl>
                                          <p:spTgt spid="2">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9" end="9"/>
                                            </p:txEl>
                                          </p:spTgt>
                                        </p:tgtEl>
                                        <p:attrNameLst>
                                          <p:attrName>style.visibility</p:attrName>
                                        </p:attrNameLst>
                                      </p:cBhvr>
                                      <p:to>
                                        <p:strVal val="visible"/>
                                      </p:to>
                                    </p:set>
                                    <p:animEffect transition="in" filter="fade">
                                      <p:cBhvr>
                                        <p:cTn id="24" dur="500"/>
                                        <p:tgtEl>
                                          <p:spTgt spid="2">
                                            <p:txEl>
                                              <p:pRg st="9" end="9"/>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animEffect transition="in" filter="fade">
                                      <p:cBhvr>
                                        <p:cTn id="27" dur="500"/>
                                        <p:tgtEl>
                                          <p:spTgt spid="2">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768555147"/>
              </p:ext>
            </p:extLst>
          </p:nvPr>
        </p:nvGraphicFramePr>
        <p:xfrm>
          <a:off x="457200" y="1628775"/>
          <a:ext cx="8075241" cy="4300876"/>
        </p:xfrm>
        <a:graphic>
          <a:graphicData uri="http://schemas.openxmlformats.org/drawingml/2006/table">
            <a:tbl>
              <a:tblPr firstRow="1" bandRow="1">
                <a:tableStyleId>{5C22544A-7EE6-4342-B048-85BDC9FD1C3A}</a:tableStyleId>
              </a:tblPr>
              <a:tblGrid>
                <a:gridCol w="2026568">
                  <a:extLst>
                    <a:ext uri="{9D8B030D-6E8A-4147-A177-3AD203B41FA5}">
                      <a16:colId xmlns:a16="http://schemas.microsoft.com/office/drawing/2014/main" val="3995234963"/>
                    </a:ext>
                  </a:extLst>
                </a:gridCol>
                <a:gridCol w="2520280">
                  <a:extLst>
                    <a:ext uri="{9D8B030D-6E8A-4147-A177-3AD203B41FA5}">
                      <a16:colId xmlns:a16="http://schemas.microsoft.com/office/drawing/2014/main" val="706204304"/>
                    </a:ext>
                  </a:extLst>
                </a:gridCol>
                <a:gridCol w="3528393">
                  <a:extLst>
                    <a:ext uri="{9D8B030D-6E8A-4147-A177-3AD203B41FA5}">
                      <a16:colId xmlns:a16="http://schemas.microsoft.com/office/drawing/2014/main" val="3508847386"/>
                    </a:ext>
                  </a:extLst>
                </a:gridCol>
              </a:tblGrid>
              <a:tr h="799182">
                <a:tc>
                  <a:txBody>
                    <a:bodyPr/>
                    <a:lstStyle/>
                    <a:p>
                      <a:endParaRPr lang="en-US" dirty="0"/>
                    </a:p>
                  </a:txBody>
                  <a:tcPr/>
                </a:tc>
                <a:tc>
                  <a:txBody>
                    <a:bodyPr/>
                    <a:lstStyle/>
                    <a:p>
                      <a:r>
                        <a:rPr lang="en-US" dirty="0" smtClean="0"/>
                        <a:t>EORTC threshold</a:t>
                      </a:r>
                      <a:endParaRPr lang="en-US" dirty="0"/>
                    </a:p>
                  </a:txBody>
                  <a:tcPr/>
                </a:tc>
                <a:tc>
                  <a:txBody>
                    <a:bodyPr/>
                    <a:lstStyle/>
                    <a:p>
                      <a:r>
                        <a:rPr lang="en-US" dirty="0" smtClean="0"/>
                        <a:t>Balance</a:t>
                      </a:r>
                      <a:endParaRPr lang="en-US" dirty="0"/>
                    </a:p>
                  </a:txBody>
                  <a:tcPr/>
                </a:tc>
                <a:extLst>
                  <a:ext uri="{0D108BD9-81ED-4DB2-BD59-A6C34878D82A}">
                    <a16:rowId xmlns:a16="http://schemas.microsoft.com/office/drawing/2014/main" val="525337668"/>
                  </a:ext>
                </a:extLst>
              </a:tr>
              <a:tr h="1484196">
                <a:tc>
                  <a:txBody>
                    <a:bodyPr/>
                    <a:lstStyle/>
                    <a:p>
                      <a:r>
                        <a:rPr lang="en-US" dirty="0" smtClean="0">
                          <a:solidFill>
                            <a:srgbClr val="000000"/>
                          </a:solidFill>
                        </a:rPr>
                        <a:t>Imbalance function for arm A</a:t>
                      </a:r>
                    </a:p>
                    <a:p>
                      <a:r>
                        <a:rPr lang="en-US" dirty="0" smtClean="0">
                          <a:solidFill>
                            <a:srgbClr val="000000"/>
                          </a:solidFill>
                        </a:rPr>
                        <a:t>(M </a:t>
                      </a:r>
                      <a:r>
                        <a:rPr lang="en-US" dirty="0" err="1" smtClean="0">
                          <a:solidFill>
                            <a:srgbClr val="000000"/>
                          </a:solidFill>
                        </a:rPr>
                        <a:t>strat</a:t>
                      </a:r>
                      <a:r>
                        <a:rPr lang="en-US" dirty="0" smtClean="0">
                          <a:solidFill>
                            <a:srgbClr val="000000"/>
                          </a:solidFill>
                        </a:rPr>
                        <a:t> </a:t>
                      </a:r>
                      <a:r>
                        <a:rPr lang="en-US" dirty="0" err="1" smtClean="0">
                          <a:solidFill>
                            <a:srgbClr val="000000"/>
                          </a:solidFill>
                        </a:rPr>
                        <a:t>facors</a:t>
                      </a:r>
                      <a:r>
                        <a:rPr lang="en-US" dirty="0" smtClean="0">
                          <a:solidFill>
                            <a:srgbClr val="000000"/>
                          </a:solidFill>
                        </a:rPr>
                        <a:t>)</a:t>
                      </a:r>
                      <a:endParaRPr lang="en-US" dirty="0">
                        <a:solidFill>
                          <a:srgbClr val="000000"/>
                        </a:solidFill>
                      </a:endParaRPr>
                    </a:p>
                  </a:txBody>
                  <a:tcPr/>
                </a:tc>
                <a:tc>
                  <a:txBody>
                    <a:bodyPr/>
                    <a:lstStyle/>
                    <a:p>
                      <a:r>
                        <a:rPr lang="en-US" altLang="en-US" dirty="0" err="1" smtClean="0">
                          <a:solidFill>
                            <a:srgbClr val="000000"/>
                          </a:solidFill>
                        </a:rPr>
                        <a:t>Imb</a:t>
                      </a:r>
                      <a:r>
                        <a:rPr lang="en-US" altLang="en-US" baseline="-25000" dirty="0" err="1" smtClean="0">
                          <a:solidFill>
                            <a:srgbClr val="000000"/>
                          </a:solidFill>
                        </a:rPr>
                        <a:t>A</a:t>
                      </a:r>
                      <a:r>
                        <a:rPr lang="en-US" altLang="en-US" dirty="0" smtClean="0">
                          <a:solidFill>
                            <a:srgbClr val="000000"/>
                          </a:solidFill>
                        </a:rPr>
                        <a:t> = </a:t>
                      </a:r>
                      <a:r>
                        <a:rPr lang="en-US" altLang="en-US" dirty="0" smtClean="0">
                          <a:solidFill>
                            <a:srgbClr val="000000"/>
                          </a:solidFill>
                          <a:latin typeface="SimSun" panose="02010600030101010101" pitchFamily="2" charset="-122"/>
                          <a:ea typeface="SimSun" panose="02010600030101010101" pitchFamily="2" charset="-122"/>
                        </a:rPr>
                        <a:t>∑</a:t>
                      </a:r>
                      <a:r>
                        <a:rPr lang="en-US" altLang="en-US" baseline="30000" dirty="0" smtClean="0">
                          <a:solidFill>
                            <a:srgbClr val="000000"/>
                          </a:solidFill>
                          <a:latin typeface="SimSun" panose="02010600030101010101" pitchFamily="2" charset="-122"/>
                          <a:ea typeface="SimSun" panose="02010600030101010101" pitchFamily="2" charset="-122"/>
                        </a:rPr>
                        <a:t>M</a:t>
                      </a:r>
                      <a:r>
                        <a:rPr lang="en-US" altLang="en-US" dirty="0" smtClean="0">
                          <a:solidFill>
                            <a:srgbClr val="000000"/>
                          </a:solidFill>
                          <a:latin typeface="SimSun" panose="02010600030101010101" pitchFamily="2" charset="-122"/>
                          <a:ea typeface="SimSun" panose="02010600030101010101" pitchFamily="2" charset="-122"/>
                        </a:rPr>
                        <a:t>(# pts with identical </a:t>
                      </a:r>
                      <a:r>
                        <a:rPr lang="en-US" altLang="en-US" dirty="0" err="1" smtClean="0">
                          <a:solidFill>
                            <a:srgbClr val="000000"/>
                          </a:solidFill>
                          <a:latin typeface="SimSun" panose="02010600030101010101" pitchFamily="2" charset="-122"/>
                          <a:ea typeface="SimSun" panose="02010600030101010101" pitchFamily="2" charset="-122"/>
                        </a:rPr>
                        <a:t>strat</a:t>
                      </a:r>
                      <a:r>
                        <a:rPr lang="en-US" altLang="en-US" dirty="0" smtClean="0">
                          <a:solidFill>
                            <a:srgbClr val="000000"/>
                          </a:solidFill>
                          <a:latin typeface="SimSun" panose="02010600030101010101" pitchFamily="2" charset="-122"/>
                          <a:ea typeface="SimSun" panose="02010600030101010101" pitchFamily="2" charset="-122"/>
                        </a:rPr>
                        <a:t> level in arm A)</a:t>
                      </a:r>
                      <a:endParaRPr lang="en-US" dirty="0">
                        <a:solidFill>
                          <a:srgbClr val="00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err="1" smtClean="0">
                          <a:solidFill>
                            <a:srgbClr val="000000"/>
                          </a:solidFill>
                        </a:rPr>
                        <a:t>Imb</a:t>
                      </a:r>
                      <a:r>
                        <a:rPr lang="en-US" altLang="en-US" baseline="-25000" dirty="0" err="1" smtClean="0">
                          <a:solidFill>
                            <a:srgbClr val="000000"/>
                          </a:solidFill>
                        </a:rPr>
                        <a:t>A</a:t>
                      </a:r>
                      <a:r>
                        <a:rPr lang="en-US" altLang="en-US" dirty="0" smtClean="0">
                          <a:solidFill>
                            <a:srgbClr val="000000"/>
                          </a:solidFill>
                        </a:rPr>
                        <a:t> = </a:t>
                      </a:r>
                      <a:r>
                        <a:rPr lang="en-US" altLang="en-US" dirty="0" smtClean="0">
                          <a:solidFill>
                            <a:srgbClr val="000000"/>
                          </a:solidFill>
                          <a:latin typeface="SimSun" panose="02010600030101010101" pitchFamily="2" charset="-122"/>
                          <a:ea typeface="SimSun" panose="02010600030101010101" pitchFamily="2" charset="-122"/>
                        </a:rPr>
                        <a:t>∑</a:t>
                      </a:r>
                      <a:r>
                        <a:rPr lang="en-US" altLang="en-US" baseline="30000" dirty="0" smtClean="0">
                          <a:solidFill>
                            <a:srgbClr val="000000"/>
                          </a:solidFill>
                          <a:latin typeface="SimSun" panose="02010600030101010101" pitchFamily="2" charset="-122"/>
                          <a:ea typeface="SimSun" panose="02010600030101010101" pitchFamily="2" charset="-122"/>
                        </a:rPr>
                        <a:t>M </a:t>
                      </a:r>
                      <a:r>
                        <a:rPr lang="en-US" altLang="en-US" i="1" dirty="0" err="1" smtClean="0">
                          <a:solidFill>
                            <a:srgbClr val="000000"/>
                          </a:solidFill>
                          <a:latin typeface="SimSun" panose="02010600030101010101" pitchFamily="2" charset="-122"/>
                          <a:ea typeface="SimSun" panose="02010600030101010101" pitchFamily="2" charset="-122"/>
                        </a:rPr>
                        <a:t>w</a:t>
                      </a:r>
                      <a:r>
                        <a:rPr lang="en-US" altLang="en-US" baseline="-25000" dirty="0" err="1" smtClean="0">
                          <a:solidFill>
                            <a:srgbClr val="000000"/>
                          </a:solidFill>
                          <a:latin typeface="SimSun" panose="02010600030101010101" pitchFamily="2" charset="-122"/>
                          <a:ea typeface="SimSun" panose="02010600030101010101" pitchFamily="2" charset="-122"/>
                        </a:rPr>
                        <a:t>M</a:t>
                      </a:r>
                      <a:r>
                        <a:rPr lang="en-US" altLang="en-US" dirty="0" err="1" smtClean="0">
                          <a:solidFill>
                            <a:srgbClr val="000000"/>
                          </a:solidFill>
                        </a:rPr>
                        <a:t>.</a:t>
                      </a:r>
                      <a:r>
                        <a:rPr lang="en-US" altLang="en-US" dirty="0" smtClean="0">
                          <a:solidFill>
                            <a:srgbClr val="000000"/>
                          </a:solidFill>
                        </a:rPr>
                        <a:t>((</a:t>
                      </a:r>
                      <a:r>
                        <a:rPr lang="en-US" altLang="en-US" dirty="0" smtClean="0">
                          <a:solidFill>
                            <a:srgbClr val="000000"/>
                          </a:solidFill>
                          <a:latin typeface="SimSun" panose="02010600030101010101" pitchFamily="2" charset="-122"/>
                          <a:ea typeface="SimSun" panose="02010600030101010101" pitchFamily="2" charset="-122"/>
                        </a:rPr>
                        <a:t># pts with identical </a:t>
                      </a:r>
                      <a:r>
                        <a:rPr lang="en-US" altLang="en-US" dirty="0" err="1" smtClean="0">
                          <a:solidFill>
                            <a:srgbClr val="000000"/>
                          </a:solidFill>
                          <a:latin typeface="SimSun" panose="02010600030101010101" pitchFamily="2" charset="-122"/>
                          <a:ea typeface="SimSun" panose="02010600030101010101" pitchFamily="2" charset="-122"/>
                        </a:rPr>
                        <a:t>strat</a:t>
                      </a:r>
                      <a:r>
                        <a:rPr lang="en-US" altLang="en-US" dirty="0" smtClean="0">
                          <a:solidFill>
                            <a:srgbClr val="000000"/>
                          </a:solidFill>
                          <a:latin typeface="SimSun" panose="02010600030101010101" pitchFamily="2" charset="-122"/>
                          <a:ea typeface="SimSun" panose="02010600030101010101" pitchFamily="2" charset="-122"/>
                        </a:rPr>
                        <a:t> level in arm A)/ (# patients with identical </a:t>
                      </a:r>
                      <a:r>
                        <a:rPr lang="en-US" altLang="en-US" dirty="0" err="1" smtClean="0">
                          <a:solidFill>
                            <a:srgbClr val="000000"/>
                          </a:solidFill>
                          <a:latin typeface="SimSun" panose="02010600030101010101" pitchFamily="2" charset="-122"/>
                          <a:ea typeface="SimSun" panose="02010600030101010101" pitchFamily="2" charset="-122"/>
                        </a:rPr>
                        <a:t>strat</a:t>
                      </a:r>
                      <a:r>
                        <a:rPr lang="en-US" altLang="en-US" dirty="0" smtClean="0">
                          <a:solidFill>
                            <a:srgbClr val="000000"/>
                          </a:solidFill>
                          <a:latin typeface="SimSun" panose="02010600030101010101" pitchFamily="2" charset="-122"/>
                          <a:ea typeface="SimSun" panose="02010600030101010101" pitchFamily="2" charset="-122"/>
                        </a:rPr>
                        <a:t> level) - </a:t>
                      </a:r>
                      <a:r>
                        <a:rPr lang="en-US" altLang="en-US" dirty="0" err="1" smtClean="0">
                          <a:solidFill>
                            <a:srgbClr val="000000"/>
                          </a:solidFill>
                          <a:latin typeface="SimSun" panose="02010600030101010101" pitchFamily="2" charset="-122"/>
                          <a:ea typeface="SimSun" panose="02010600030101010101" pitchFamily="2" charset="-122"/>
                        </a:rPr>
                        <a:t>r</a:t>
                      </a:r>
                      <a:r>
                        <a:rPr lang="en-US" altLang="en-US" baseline="-25000" dirty="0" err="1" smtClean="0">
                          <a:solidFill>
                            <a:srgbClr val="000000"/>
                          </a:solidFill>
                          <a:latin typeface="SimSun" panose="02010600030101010101" pitchFamily="2" charset="-122"/>
                          <a:ea typeface="SimSun" panose="02010600030101010101" pitchFamily="2" charset="-122"/>
                        </a:rPr>
                        <a:t>A</a:t>
                      </a:r>
                      <a:r>
                        <a:rPr lang="en-US" altLang="en-US" dirty="0" smtClean="0">
                          <a:solidFill>
                            <a:srgbClr val="000000"/>
                          </a:solidFill>
                          <a:latin typeface="SimSun" panose="02010600030101010101" pitchFamily="2" charset="-122"/>
                          <a:ea typeface="SimSun" panose="02010600030101010101" pitchFamily="2" charset="-122"/>
                        </a:rPr>
                        <a:t>)</a:t>
                      </a:r>
                      <a:endParaRPr lang="en-US" dirty="0" smtClean="0">
                        <a:solidFill>
                          <a:srgbClr val="000000"/>
                        </a:solidFill>
                      </a:endParaRPr>
                    </a:p>
                    <a:p>
                      <a:endParaRPr lang="en-US" dirty="0">
                        <a:solidFill>
                          <a:srgbClr val="000000"/>
                        </a:solidFill>
                      </a:endParaRPr>
                    </a:p>
                  </a:txBody>
                  <a:tcPr/>
                </a:tc>
                <a:extLst>
                  <a:ext uri="{0D108BD9-81ED-4DB2-BD59-A6C34878D82A}">
                    <a16:rowId xmlns:a16="http://schemas.microsoft.com/office/drawing/2014/main" val="1375478650"/>
                  </a:ext>
                </a:extLst>
              </a:tr>
              <a:tr h="463018">
                <a:tc>
                  <a:txBody>
                    <a:bodyPr/>
                    <a:lstStyle/>
                    <a:p>
                      <a:r>
                        <a:rPr lang="en-US" dirty="0" smtClean="0">
                          <a:solidFill>
                            <a:srgbClr val="000000"/>
                          </a:solidFill>
                        </a:rPr>
                        <a:t>Decision</a:t>
                      </a:r>
                      <a:endParaRPr lang="en-US" dirty="0">
                        <a:solidFill>
                          <a:srgbClr val="000000"/>
                        </a:solidFill>
                      </a:endParaRPr>
                    </a:p>
                  </a:txBody>
                  <a:tcPr/>
                </a:tc>
                <a:tc>
                  <a:txBody>
                    <a:bodyPr/>
                    <a:lstStyle/>
                    <a:p>
                      <a:r>
                        <a:rPr lang="en-US" dirty="0" smtClean="0">
                          <a:solidFill>
                            <a:srgbClr val="000000"/>
                          </a:solidFill>
                        </a:rPr>
                        <a:t>Choose</a:t>
                      </a:r>
                      <a:r>
                        <a:rPr lang="en-US" baseline="0" dirty="0" smtClean="0">
                          <a:solidFill>
                            <a:srgbClr val="000000"/>
                          </a:solidFill>
                        </a:rPr>
                        <a:t> arm with imbalance &lt; </a:t>
                      </a:r>
                      <a:br>
                        <a:rPr lang="en-US" baseline="0" dirty="0" smtClean="0">
                          <a:solidFill>
                            <a:srgbClr val="000000"/>
                          </a:solidFill>
                        </a:rPr>
                      </a:br>
                      <a:r>
                        <a:rPr lang="en-US" baseline="0" dirty="0" smtClean="0">
                          <a:solidFill>
                            <a:srgbClr val="000000"/>
                          </a:solidFill>
                        </a:rPr>
                        <a:t>min(</a:t>
                      </a:r>
                      <a:r>
                        <a:rPr lang="en-US" baseline="0" dirty="0" err="1" smtClean="0">
                          <a:solidFill>
                            <a:srgbClr val="000000"/>
                          </a:solidFill>
                        </a:rPr>
                        <a:t>Imb</a:t>
                      </a:r>
                      <a:r>
                        <a:rPr lang="en-US" baseline="0" dirty="0" smtClean="0">
                          <a:solidFill>
                            <a:srgbClr val="000000"/>
                          </a:solidFill>
                        </a:rPr>
                        <a:t>) + threshold</a:t>
                      </a:r>
                      <a:endParaRPr lang="en-US" dirty="0">
                        <a:solidFill>
                          <a:srgbClr val="000000"/>
                        </a:solidFill>
                      </a:endParaRPr>
                    </a:p>
                  </a:txBody>
                  <a:tcPr/>
                </a:tc>
                <a:tc>
                  <a:txBody>
                    <a:bodyPr/>
                    <a:lstStyle/>
                    <a:p>
                      <a:r>
                        <a:rPr lang="en-US" dirty="0" smtClean="0">
                          <a:solidFill>
                            <a:srgbClr val="000000"/>
                          </a:solidFill>
                        </a:rPr>
                        <a:t>Choose arm with minimum imbalance</a:t>
                      </a:r>
                      <a:endParaRPr lang="en-US" dirty="0">
                        <a:solidFill>
                          <a:srgbClr val="000000"/>
                        </a:solidFill>
                      </a:endParaRPr>
                    </a:p>
                  </a:txBody>
                  <a:tcPr/>
                </a:tc>
                <a:extLst>
                  <a:ext uri="{0D108BD9-81ED-4DB2-BD59-A6C34878D82A}">
                    <a16:rowId xmlns:a16="http://schemas.microsoft.com/office/drawing/2014/main" val="2503047571"/>
                  </a:ext>
                </a:extLst>
              </a:tr>
              <a:tr h="463018">
                <a:tc>
                  <a:txBody>
                    <a:bodyPr/>
                    <a:lstStyle/>
                    <a:p>
                      <a:r>
                        <a:rPr lang="en-US" dirty="0" smtClean="0">
                          <a:solidFill>
                            <a:srgbClr val="000000"/>
                          </a:solidFill>
                        </a:rPr>
                        <a:t>Description</a:t>
                      </a:r>
                      <a:endParaRPr lang="en-US" dirty="0">
                        <a:solidFill>
                          <a:srgbClr val="000000"/>
                        </a:solidFill>
                      </a:endParaRPr>
                    </a:p>
                  </a:txBody>
                  <a:tcPr/>
                </a:tc>
                <a:tc>
                  <a:txBody>
                    <a:bodyPr/>
                    <a:lstStyle/>
                    <a:p>
                      <a:r>
                        <a:rPr lang="en-US" dirty="0" smtClean="0">
                          <a:solidFill>
                            <a:srgbClr val="000000"/>
                          </a:solidFill>
                        </a:rPr>
                        <a:t>Assign</a:t>
                      </a:r>
                      <a:r>
                        <a:rPr lang="en-US" baseline="0" dirty="0" smtClean="0">
                          <a:solidFill>
                            <a:srgbClr val="000000"/>
                          </a:solidFill>
                        </a:rPr>
                        <a:t> to arm minimizing total absolute imbalance</a:t>
                      </a:r>
                      <a:endParaRPr lang="en-US" dirty="0">
                        <a:solidFill>
                          <a:srgbClr val="00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rPr>
                        <a:t>Assign</a:t>
                      </a:r>
                      <a:r>
                        <a:rPr lang="en-US" baseline="0" dirty="0" smtClean="0">
                          <a:solidFill>
                            <a:srgbClr val="000000"/>
                          </a:solidFill>
                        </a:rPr>
                        <a:t> to arm minimizing total relative imbalance</a:t>
                      </a:r>
                      <a:endParaRPr lang="en-US" dirty="0">
                        <a:solidFill>
                          <a:srgbClr val="000000"/>
                        </a:solidFill>
                      </a:endParaRPr>
                    </a:p>
                  </a:txBody>
                  <a:tcPr/>
                </a:tc>
                <a:extLst>
                  <a:ext uri="{0D108BD9-81ED-4DB2-BD59-A6C34878D82A}">
                    <a16:rowId xmlns:a16="http://schemas.microsoft.com/office/drawing/2014/main" val="4259581629"/>
                  </a:ext>
                </a:extLst>
              </a:tr>
              <a:tr h="463018">
                <a:tc>
                  <a:txBody>
                    <a:bodyPr/>
                    <a:lstStyle/>
                    <a:p>
                      <a:r>
                        <a:rPr lang="en-US" dirty="0" smtClean="0">
                          <a:solidFill>
                            <a:srgbClr val="000000"/>
                          </a:solidFill>
                        </a:rPr>
                        <a:t>Properties</a:t>
                      </a:r>
                      <a:endParaRPr lang="en-US" dirty="0">
                        <a:solidFill>
                          <a:srgbClr val="000000"/>
                        </a:solidFill>
                      </a:endParaRPr>
                    </a:p>
                  </a:txBody>
                  <a:tcPr/>
                </a:tc>
                <a:tc>
                  <a:txBody>
                    <a:bodyPr/>
                    <a:lstStyle/>
                    <a:p>
                      <a:pPr marL="0" indent="0">
                        <a:buFontTx/>
                        <a:buNone/>
                      </a:pPr>
                      <a:r>
                        <a:rPr lang="en-US" dirty="0" smtClean="0">
                          <a:solidFill>
                            <a:srgbClr val="000000"/>
                          </a:solidFill>
                        </a:rPr>
                        <a:t>few forced allocation</a:t>
                      </a:r>
                    </a:p>
                  </a:txBody>
                  <a:tcPr/>
                </a:tc>
                <a:tc>
                  <a:txBody>
                    <a:bodyPr/>
                    <a:lstStyle/>
                    <a:p>
                      <a:r>
                        <a:rPr lang="en-US" dirty="0" smtClean="0">
                          <a:solidFill>
                            <a:srgbClr val="000000"/>
                          </a:solidFill>
                        </a:rPr>
                        <a:t>balances well in small strata</a:t>
                      </a:r>
                      <a:endParaRPr lang="en-US" dirty="0">
                        <a:solidFill>
                          <a:srgbClr val="000000"/>
                        </a:solidFill>
                      </a:endParaRPr>
                    </a:p>
                  </a:txBody>
                  <a:tcPr/>
                </a:tc>
                <a:extLst>
                  <a:ext uri="{0D108BD9-81ED-4DB2-BD59-A6C34878D82A}">
                    <a16:rowId xmlns:a16="http://schemas.microsoft.com/office/drawing/2014/main" val="3018316934"/>
                  </a:ext>
                </a:extLst>
              </a:tr>
            </a:tbl>
          </a:graphicData>
        </a:graphic>
      </p:graphicFrame>
      <p:sp>
        <p:nvSpPr>
          <p:cNvPr id="3" name="Slide Number Placeholder 2"/>
          <p:cNvSpPr>
            <a:spLocks noGrp="1"/>
          </p:cNvSpPr>
          <p:nvPr>
            <p:ph type="sldNum" sz="quarter" idx="12"/>
          </p:nvPr>
        </p:nvSpPr>
        <p:spPr/>
        <p:txBody>
          <a:bodyPr/>
          <a:lstStyle/>
          <a:p>
            <a:fld id="{0D23A961-0415-4382-BF1D-F5A18A63DA27}" type="slidenum">
              <a:rPr lang="en-US" smtClean="0"/>
              <a:pPr/>
              <a:t>24</a:t>
            </a:fld>
            <a:endParaRPr lang="en-US"/>
          </a:p>
        </p:txBody>
      </p:sp>
      <p:sp>
        <p:nvSpPr>
          <p:cNvPr id="4" name="Title 3"/>
          <p:cNvSpPr>
            <a:spLocks noGrp="1"/>
          </p:cNvSpPr>
          <p:nvPr>
            <p:ph type="title"/>
          </p:nvPr>
        </p:nvSpPr>
        <p:spPr/>
        <p:txBody>
          <a:bodyPr>
            <a:normAutofit fontScale="90000"/>
          </a:bodyPr>
          <a:lstStyle/>
          <a:p>
            <a:r>
              <a:rPr lang="en-US" dirty="0" smtClean="0"/>
              <a:t>Balance: minimization</a:t>
            </a:r>
            <a:endParaRPr lang="en-US" dirty="0"/>
          </a:p>
        </p:txBody>
      </p:sp>
      <p:sp>
        <p:nvSpPr>
          <p:cNvPr id="2" name="TextBox 1"/>
          <p:cNvSpPr txBox="1"/>
          <p:nvPr/>
        </p:nvSpPr>
        <p:spPr>
          <a:xfrm>
            <a:off x="827583" y="6093296"/>
            <a:ext cx="7704857" cy="369332"/>
          </a:xfrm>
          <a:prstGeom prst="rect">
            <a:avLst/>
          </a:prstGeom>
          <a:noFill/>
        </p:spPr>
        <p:txBody>
          <a:bodyPr wrap="square" rtlCol="0">
            <a:spAutoFit/>
          </a:bodyPr>
          <a:lstStyle/>
          <a:p>
            <a:r>
              <a:rPr lang="en-US" dirty="0" err="1" smtClean="0"/>
              <a:t>r</a:t>
            </a:r>
            <a:r>
              <a:rPr lang="en-US" baseline="-25000" dirty="0" err="1" smtClean="0"/>
              <a:t>A</a:t>
            </a:r>
            <a:r>
              <a:rPr lang="en-US" dirty="0" smtClean="0"/>
              <a:t> = target ratio. Example: in a 2:1 design the target ratios are </a:t>
            </a:r>
            <a:r>
              <a:rPr lang="en-US" baseline="30000" dirty="0" smtClean="0"/>
              <a:t>2</a:t>
            </a:r>
            <a:r>
              <a:rPr lang="en-US" dirty="0" smtClean="0"/>
              <a:t>/</a:t>
            </a:r>
            <a:r>
              <a:rPr lang="en-US" baseline="-25000" dirty="0" smtClean="0"/>
              <a:t>3</a:t>
            </a:r>
            <a:r>
              <a:rPr lang="en-US" dirty="0" smtClean="0"/>
              <a:t> , </a:t>
            </a:r>
            <a:r>
              <a:rPr lang="en-US" baseline="30000" dirty="0" smtClean="0"/>
              <a:t>1</a:t>
            </a:r>
            <a:r>
              <a:rPr lang="en-US" dirty="0" smtClean="0"/>
              <a:t>/</a:t>
            </a:r>
            <a:r>
              <a:rPr lang="en-US" baseline="-25000" dirty="0" smtClean="0"/>
              <a:t>3</a:t>
            </a:r>
            <a:r>
              <a:rPr lang="en-US" dirty="0" smtClean="0"/>
              <a:t> </a:t>
            </a:r>
            <a:endParaRPr lang="en-US" dirty="0"/>
          </a:p>
        </p:txBody>
      </p:sp>
      <p:sp>
        <p:nvSpPr>
          <p:cNvPr id="6" name="Rectangle 5"/>
          <p:cNvSpPr/>
          <p:nvPr/>
        </p:nvSpPr>
        <p:spPr>
          <a:xfrm>
            <a:off x="5004048" y="1628775"/>
            <a:ext cx="3528392" cy="43008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718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4171933286"/>
              </p:ext>
            </p:extLst>
          </p:nvPr>
        </p:nvGraphicFramePr>
        <p:xfrm>
          <a:off x="611560" y="1282717"/>
          <a:ext cx="8229600" cy="175260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1126844844"/>
                    </a:ext>
                  </a:extLst>
                </a:gridCol>
                <a:gridCol w="1645920">
                  <a:extLst>
                    <a:ext uri="{9D8B030D-6E8A-4147-A177-3AD203B41FA5}">
                      <a16:colId xmlns:a16="http://schemas.microsoft.com/office/drawing/2014/main" val="283678026"/>
                    </a:ext>
                  </a:extLst>
                </a:gridCol>
                <a:gridCol w="1645920">
                  <a:extLst>
                    <a:ext uri="{9D8B030D-6E8A-4147-A177-3AD203B41FA5}">
                      <a16:colId xmlns:a16="http://schemas.microsoft.com/office/drawing/2014/main" val="197818206"/>
                    </a:ext>
                  </a:extLst>
                </a:gridCol>
                <a:gridCol w="1645920">
                  <a:extLst>
                    <a:ext uri="{9D8B030D-6E8A-4147-A177-3AD203B41FA5}">
                      <a16:colId xmlns:a16="http://schemas.microsoft.com/office/drawing/2014/main" val="3143194635"/>
                    </a:ext>
                  </a:extLst>
                </a:gridCol>
                <a:gridCol w="1645920">
                  <a:extLst>
                    <a:ext uri="{9D8B030D-6E8A-4147-A177-3AD203B41FA5}">
                      <a16:colId xmlns:a16="http://schemas.microsoft.com/office/drawing/2014/main" val="3086650629"/>
                    </a:ext>
                  </a:extLst>
                </a:gridCol>
              </a:tblGrid>
              <a:tr h="370840">
                <a:tc>
                  <a:txBody>
                    <a:bodyPr/>
                    <a:lstStyle/>
                    <a:p>
                      <a:endParaRPr lang="en-US" dirty="0"/>
                    </a:p>
                  </a:txBody>
                  <a:tcPr/>
                </a:tc>
                <a:tc>
                  <a:txBody>
                    <a:bodyPr/>
                    <a:lstStyle/>
                    <a:p>
                      <a:pPr algn="ctr"/>
                      <a:r>
                        <a:rPr lang="en-US" dirty="0" smtClean="0"/>
                        <a:t>Arm A (2)</a:t>
                      </a:r>
                      <a:endParaRPr lang="en-US" dirty="0"/>
                    </a:p>
                  </a:txBody>
                  <a:tcPr/>
                </a:tc>
                <a:tc>
                  <a:txBody>
                    <a:bodyPr/>
                    <a:lstStyle/>
                    <a:p>
                      <a:pPr algn="ctr"/>
                      <a:r>
                        <a:rPr lang="en-US" dirty="0" smtClean="0"/>
                        <a:t>Arm B (2)</a:t>
                      </a:r>
                      <a:endParaRPr lang="en-US" dirty="0"/>
                    </a:p>
                  </a:txBody>
                  <a:tcPr/>
                </a:tc>
                <a:tc>
                  <a:txBody>
                    <a:bodyPr/>
                    <a:lstStyle/>
                    <a:p>
                      <a:pPr algn="ctr"/>
                      <a:r>
                        <a:rPr lang="en-US" dirty="0" smtClean="0"/>
                        <a:t>Arm C (1)</a:t>
                      </a:r>
                      <a:endParaRPr lang="en-US" dirty="0"/>
                    </a:p>
                  </a:txBody>
                  <a:tcPr/>
                </a:tc>
                <a:tc>
                  <a:txBody>
                    <a:bodyPr/>
                    <a:lstStyle/>
                    <a:p>
                      <a:r>
                        <a:rPr lang="en-US" b="1" dirty="0" smtClean="0"/>
                        <a:t>Total</a:t>
                      </a:r>
                      <a:endParaRPr lang="en-US" b="1" dirty="0"/>
                    </a:p>
                  </a:txBody>
                  <a:tcPr/>
                </a:tc>
                <a:extLst>
                  <a:ext uri="{0D108BD9-81ED-4DB2-BD59-A6C34878D82A}">
                    <a16:rowId xmlns:a16="http://schemas.microsoft.com/office/drawing/2014/main" val="913741196"/>
                  </a:ext>
                </a:extLst>
              </a:tr>
              <a:tr h="370840">
                <a:tc>
                  <a:txBody>
                    <a:bodyPr/>
                    <a:lstStyle/>
                    <a:p>
                      <a:r>
                        <a:rPr lang="en-US" dirty="0" smtClean="0"/>
                        <a:t>Male</a:t>
                      </a:r>
                      <a:br>
                        <a:rPr lang="en-US" dirty="0" smtClean="0"/>
                      </a:br>
                      <a:r>
                        <a:rPr lang="en-US" dirty="0" smtClean="0"/>
                        <a:t>Female</a:t>
                      </a:r>
                      <a:endParaRPr lang="en-US" dirty="0"/>
                    </a:p>
                  </a:txBody>
                  <a:tcPr/>
                </a:tc>
                <a:tc>
                  <a:txBody>
                    <a:bodyPr/>
                    <a:lstStyle/>
                    <a:p>
                      <a:pPr algn="ctr"/>
                      <a:r>
                        <a:rPr lang="en-US" dirty="0" smtClean="0"/>
                        <a:t>37</a:t>
                      </a:r>
                    </a:p>
                    <a:p>
                      <a:pPr algn="ctr"/>
                      <a:r>
                        <a:rPr lang="en-US" dirty="0" smtClean="0"/>
                        <a:t>33</a:t>
                      </a:r>
                      <a:endParaRPr lang="en-US" dirty="0"/>
                    </a:p>
                  </a:txBody>
                  <a:tcPr/>
                </a:tc>
                <a:tc>
                  <a:txBody>
                    <a:bodyPr/>
                    <a:lstStyle/>
                    <a:p>
                      <a:pPr algn="ctr"/>
                      <a:r>
                        <a:rPr lang="en-US" dirty="0" smtClean="0"/>
                        <a:t>38</a:t>
                      </a:r>
                    </a:p>
                    <a:p>
                      <a:pPr algn="ctr"/>
                      <a:r>
                        <a:rPr lang="en-US" dirty="0" smtClean="0"/>
                        <a:t>35</a:t>
                      </a:r>
                      <a:endParaRPr lang="en-US" dirty="0"/>
                    </a:p>
                  </a:txBody>
                  <a:tcPr/>
                </a:tc>
                <a:tc>
                  <a:txBody>
                    <a:bodyPr/>
                    <a:lstStyle/>
                    <a:p>
                      <a:pPr algn="ctr"/>
                      <a:r>
                        <a:rPr lang="en-US" dirty="0" smtClean="0"/>
                        <a:t>24</a:t>
                      </a:r>
                    </a:p>
                    <a:p>
                      <a:pPr algn="ctr"/>
                      <a:r>
                        <a:rPr lang="en-US" dirty="0" smtClean="0"/>
                        <a:t>20</a:t>
                      </a:r>
                      <a:endParaRPr lang="en-US" dirty="0"/>
                    </a:p>
                  </a:txBody>
                  <a:tcPr/>
                </a:tc>
                <a:tc>
                  <a:txBody>
                    <a:bodyPr/>
                    <a:lstStyle/>
                    <a:p>
                      <a:r>
                        <a:rPr lang="en-US" b="1" dirty="0" smtClean="0"/>
                        <a:t>99</a:t>
                      </a:r>
                    </a:p>
                    <a:p>
                      <a:r>
                        <a:rPr lang="en-US" b="1" dirty="0" smtClean="0"/>
                        <a:t>88</a:t>
                      </a:r>
                      <a:endParaRPr lang="en-US" b="1" dirty="0"/>
                    </a:p>
                  </a:txBody>
                  <a:tcPr/>
                </a:tc>
                <a:extLst>
                  <a:ext uri="{0D108BD9-81ED-4DB2-BD59-A6C34878D82A}">
                    <a16:rowId xmlns:a16="http://schemas.microsoft.com/office/drawing/2014/main" val="762865000"/>
                  </a:ext>
                </a:extLst>
              </a:tr>
              <a:tr h="370840">
                <a:tc>
                  <a:txBody>
                    <a:bodyPr/>
                    <a:lstStyle/>
                    <a:p>
                      <a:r>
                        <a:rPr lang="en-US" dirty="0" smtClean="0"/>
                        <a:t>Site 111</a:t>
                      </a:r>
                      <a:endParaRPr lang="en-US" dirty="0"/>
                    </a:p>
                  </a:txBody>
                  <a:tcPr/>
                </a:tc>
                <a:tc>
                  <a:txBody>
                    <a:bodyPr/>
                    <a:lstStyle/>
                    <a:p>
                      <a:pPr algn="ctr"/>
                      <a:r>
                        <a:rPr lang="en-US" dirty="0" smtClean="0"/>
                        <a:t>5</a:t>
                      </a:r>
                      <a:endParaRPr lang="en-US" dirty="0"/>
                    </a:p>
                  </a:txBody>
                  <a:tcPr/>
                </a:tc>
                <a:tc>
                  <a:txBody>
                    <a:bodyPr/>
                    <a:lstStyle/>
                    <a:p>
                      <a:pPr algn="ctr"/>
                      <a:r>
                        <a:rPr lang="en-US" dirty="0" smtClean="0"/>
                        <a:t>4</a:t>
                      </a:r>
                      <a:endParaRPr lang="en-US" dirty="0"/>
                    </a:p>
                  </a:txBody>
                  <a:tcPr/>
                </a:tc>
                <a:tc>
                  <a:txBody>
                    <a:bodyPr/>
                    <a:lstStyle/>
                    <a:p>
                      <a:pPr algn="ctr"/>
                      <a:r>
                        <a:rPr lang="en-US" dirty="0" smtClean="0"/>
                        <a:t>0</a:t>
                      </a:r>
                      <a:endParaRPr lang="en-US" dirty="0"/>
                    </a:p>
                  </a:txBody>
                  <a:tcPr/>
                </a:tc>
                <a:tc>
                  <a:txBody>
                    <a:bodyPr/>
                    <a:lstStyle/>
                    <a:p>
                      <a:r>
                        <a:rPr lang="en-US" b="1" dirty="0" smtClean="0"/>
                        <a:t>9</a:t>
                      </a:r>
                      <a:endParaRPr lang="en-US" b="1" dirty="0"/>
                    </a:p>
                  </a:txBody>
                  <a:tcPr/>
                </a:tc>
                <a:extLst>
                  <a:ext uri="{0D108BD9-81ED-4DB2-BD59-A6C34878D82A}">
                    <a16:rowId xmlns:a16="http://schemas.microsoft.com/office/drawing/2014/main" val="1875541737"/>
                  </a:ext>
                </a:extLst>
              </a:tr>
              <a:tr h="370840">
                <a:tc>
                  <a:txBody>
                    <a:bodyPr/>
                    <a:lstStyle/>
                    <a:p>
                      <a:r>
                        <a:rPr lang="en-US" b="1" dirty="0" smtClean="0"/>
                        <a:t>Total</a:t>
                      </a:r>
                      <a:endParaRPr lang="en-US" b="1" dirty="0"/>
                    </a:p>
                  </a:txBody>
                  <a:tcPr/>
                </a:tc>
                <a:tc>
                  <a:txBody>
                    <a:bodyPr/>
                    <a:lstStyle/>
                    <a:p>
                      <a:pPr algn="ctr"/>
                      <a:r>
                        <a:rPr lang="en-US" b="1" dirty="0" smtClean="0"/>
                        <a:t>70</a:t>
                      </a:r>
                      <a:endParaRPr lang="en-US" b="1" dirty="0"/>
                    </a:p>
                  </a:txBody>
                  <a:tcPr/>
                </a:tc>
                <a:tc>
                  <a:txBody>
                    <a:bodyPr/>
                    <a:lstStyle/>
                    <a:p>
                      <a:pPr algn="ctr"/>
                      <a:r>
                        <a:rPr lang="en-US" b="1" dirty="0" smtClean="0"/>
                        <a:t>73</a:t>
                      </a:r>
                      <a:endParaRPr lang="en-US" b="1" dirty="0"/>
                    </a:p>
                  </a:txBody>
                  <a:tcPr/>
                </a:tc>
                <a:tc>
                  <a:txBody>
                    <a:bodyPr/>
                    <a:lstStyle/>
                    <a:p>
                      <a:pPr algn="ctr"/>
                      <a:r>
                        <a:rPr lang="en-US" b="1" dirty="0" smtClean="0"/>
                        <a:t>44</a:t>
                      </a:r>
                      <a:endParaRPr lang="en-US" b="1" dirty="0"/>
                    </a:p>
                  </a:txBody>
                  <a:tcPr/>
                </a:tc>
                <a:tc>
                  <a:txBody>
                    <a:bodyPr/>
                    <a:lstStyle/>
                    <a:p>
                      <a:r>
                        <a:rPr lang="en-US" b="1" dirty="0" smtClean="0"/>
                        <a:t>187</a:t>
                      </a:r>
                      <a:endParaRPr lang="en-US" b="1" dirty="0"/>
                    </a:p>
                  </a:txBody>
                  <a:tcPr/>
                </a:tc>
                <a:extLst>
                  <a:ext uri="{0D108BD9-81ED-4DB2-BD59-A6C34878D82A}">
                    <a16:rowId xmlns:a16="http://schemas.microsoft.com/office/drawing/2014/main" val="57779765"/>
                  </a:ext>
                </a:extLst>
              </a:tr>
            </a:tbl>
          </a:graphicData>
        </a:graphic>
      </p:graphicFrame>
      <p:sp>
        <p:nvSpPr>
          <p:cNvPr id="3" name="Slide Number Placeholder 2"/>
          <p:cNvSpPr>
            <a:spLocks noGrp="1"/>
          </p:cNvSpPr>
          <p:nvPr>
            <p:ph type="sldNum" sz="quarter" idx="12"/>
          </p:nvPr>
        </p:nvSpPr>
        <p:spPr/>
        <p:txBody>
          <a:bodyPr/>
          <a:lstStyle/>
          <a:p>
            <a:fld id="{0D23A961-0415-4382-BF1D-F5A18A63DA27}" type="slidenum">
              <a:rPr lang="en-US" smtClean="0"/>
              <a:pPr/>
              <a:t>25</a:t>
            </a:fld>
            <a:endParaRPr lang="en-US"/>
          </a:p>
        </p:txBody>
      </p:sp>
      <p:sp>
        <p:nvSpPr>
          <p:cNvPr id="4" name="Title 3"/>
          <p:cNvSpPr>
            <a:spLocks noGrp="1"/>
          </p:cNvSpPr>
          <p:nvPr>
            <p:ph type="title"/>
          </p:nvPr>
        </p:nvSpPr>
        <p:spPr/>
        <p:txBody>
          <a:bodyPr>
            <a:normAutofit fontScale="90000"/>
          </a:bodyPr>
          <a:lstStyle/>
          <a:p>
            <a:r>
              <a:rPr lang="en-US" dirty="0" smtClean="0"/>
              <a:t>Example: new patient</a:t>
            </a:r>
            <a:endParaRPr lang="en-US" dirty="0"/>
          </a:p>
        </p:txBody>
      </p:sp>
      <p:sp>
        <p:nvSpPr>
          <p:cNvPr id="6" name="TextBox 5"/>
          <p:cNvSpPr txBox="1"/>
          <p:nvPr/>
        </p:nvSpPr>
        <p:spPr>
          <a:xfrm>
            <a:off x="457200" y="3284984"/>
            <a:ext cx="8229600" cy="646331"/>
          </a:xfrm>
          <a:prstGeom prst="rect">
            <a:avLst/>
          </a:prstGeom>
          <a:noFill/>
        </p:spPr>
        <p:txBody>
          <a:bodyPr wrap="square" rtlCol="0">
            <a:spAutoFit/>
          </a:bodyPr>
          <a:lstStyle/>
          <a:p>
            <a:r>
              <a:rPr lang="en-US" dirty="0" smtClean="0"/>
              <a:t>Trial with 2 </a:t>
            </a:r>
            <a:r>
              <a:rPr lang="en-US" dirty="0" err="1" smtClean="0"/>
              <a:t>strat</a:t>
            </a:r>
            <a:r>
              <a:rPr lang="en-US" dirty="0" smtClean="0"/>
              <a:t> factors (gender and site): allocation ratio 2:2:1</a:t>
            </a:r>
          </a:p>
          <a:p>
            <a:r>
              <a:rPr lang="en-US" dirty="0" smtClean="0"/>
              <a:t>New patient enrolled: Male from site 111.</a:t>
            </a:r>
            <a:endParaRPr lang="en-US" dirty="0"/>
          </a:p>
        </p:txBody>
      </p:sp>
      <p:graphicFrame>
        <p:nvGraphicFramePr>
          <p:cNvPr id="7" name="Content Placeholder 4"/>
          <p:cNvGraphicFramePr>
            <a:graphicFrameLocks/>
          </p:cNvGraphicFramePr>
          <p:nvPr>
            <p:extLst>
              <p:ext uri="{D42A27DB-BD31-4B8C-83A1-F6EECF244321}">
                <p14:modId xmlns:p14="http://schemas.microsoft.com/office/powerpoint/2010/main" val="2825868995"/>
              </p:ext>
            </p:extLst>
          </p:nvPr>
        </p:nvGraphicFramePr>
        <p:xfrm>
          <a:off x="457200" y="4136005"/>
          <a:ext cx="8229600" cy="1752600"/>
        </p:xfrm>
        <a:graphic>
          <a:graphicData uri="http://schemas.openxmlformats.org/drawingml/2006/table">
            <a:tbl>
              <a:tblPr firstRow="1" bandRow="1">
                <a:tableStyleId>{5C22544A-7EE6-4342-B048-85BDC9FD1C3A}</a:tableStyleId>
              </a:tblPr>
              <a:tblGrid>
                <a:gridCol w="1234480">
                  <a:extLst>
                    <a:ext uri="{9D8B030D-6E8A-4147-A177-3AD203B41FA5}">
                      <a16:colId xmlns:a16="http://schemas.microsoft.com/office/drawing/2014/main" val="1126844844"/>
                    </a:ext>
                  </a:extLst>
                </a:gridCol>
                <a:gridCol w="1800200">
                  <a:extLst>
                    <a:ext uri="{9D8B030D-6E8A-4147-A177-3AD203B41FA5}">
                      <a16:colId xmlns:a16="http://schemas.microsoft.com/office/drawing/2014/main" val="283678026"/>
                    </a:ext>
                  </a:extLst>
                </a:gridCol>
                <a:gridCol w="1903080">
                  <a:extLst>
                    <a:ext uri="{9D8B030D-6E8A-4147-A177-3AD203B41FA5}">
                      <a16:colId xmlns:a16="http://schemas.microsoft.com/office/drawing/2014/main" val="197818206"/>
                    </a:ext>
                  </a:extLst>
                </a:gridCol>
                <a:gridCol w="1645920">
                  <a:extLst>
                    <a:ext uri="{9D8B030D-6E8A-4147-A177-3AD203B41FA5}">
                      <a16:colId xmlns:a16="http://schemas.microsoft.com/office/drawing/2014/main" val="3143194635"/>
                    </a:ext>
                  </a:extLst>
                </a:gridCol>
                <a:gridCol w="1645920">
                  <a:extLst>
                    <a:ext uri="{9D8B030D-6E8A-4147-A177-3AD203B41FA5}">
                      <a16:colId xmlns:a16="http://schemas.microsoft.com/office/drawing/2014/main" val="3086650629"/>
                    </a:ext>
                  </a:extLst>
                </a:gridCol>
              </a:tblGrid>
              <a:tr h="370840">
                <a:tc>
                  <a:txBody>
                    <a:bodyPr/>
                    <a:lstStyle/>
                    <a:p>
                      <a:r>
                        <a:rPr lang="en-US" dirty="0" smtClean="0"/>
                        <a:t>EORTC</a:t>
                      </a:r>
                      <a:endParaRPr lang="en-US" dirty="0"/>
                    </a:p>
                  </a:txBody>
                  <a:tcPr/>
                </a:tc>
                <a:tc>
                  <a:txBody>
                    <a:bodyPr/>
                    <a:lstStyle/>
                    <a:p>
                      <a:pPr algn="ctr"/>
                      <a:r>
                        <a:rPr lang="en-US" dirty="0" smtClean="0"/>
                        <a:t>Arm A (2)</a:t>
                      </a:r>
                      <a:endParaRPr lang="en-US" dirty="0"/>
                    </a:p>
                  </a:txBody>
                  <a:tcPr/>
                </a:tc>
                <a:tc>
                  <a:txBody>
                    <a:bodyPr/>
                    <a:lstStyle/>
                    <a:p>
                      <a:pPr algn="ctr"/>
                      <a:r>
                        <a:rPr lang="en-US" dirty="0" smtClean="0"/>
                        <a:t>Arm B (2)</a:t>
                      </a:r>
                      <a:endParaRPr lang="en-US" dirty="0"/>
                    </a:p>
                  </a:txBody>
                  <a:tcPr/>
                </a:tc>
                <a:tc>
                  <a:txBody>
                    <a:bodyPr/>
                    <a:lstStyle/>
                    <a:p>
                      <a:pPr algn="ctr"/>
                      <a:r>
                        <a:rPr lang="en-US" dirty="0" smtClean="0"/>
                        <a:t>Arm C (1)</a:t>
                      </a:r>
                      <a:endParaRPr lang="en-US" dirty="0"/>
                    </a:p>
                  </a:txBody>
                  <a:tcPr/>
                </a:tc>
                <a:tc>
                  <a:txBody>
                    <a:bodyPr/>
                    <a:lstStyle/>
                    <a:p>
                      <a:r>
                        <a:rPr lang="en-US" b="1" dirty="0" smtClean="0"/>
                        <a:t>Total</a:t>
                      </a:r>
                      <a:endParaRPr lang="en-US" b="1" dirty="0"/>
                    </a:p>
                  </a:txBody>
                  <a:tcPr/>
                </a:tc>
                <a:extLst>
                  <a:ext uri="{0D108BD9-81ED-4DB2-BD59-A6C34878D82A}">
                    <a16:rowId xmlns:a16="http://schemas.microsoft.com/office/drawing/2014/main" val="913741196"/>
                  </a:ext>
                </a:extLst>
              </a:tr>
              <a:tr h="370840">
                <a:tc>
                  <a:txBody>
                    <a:bodyPr/>
                    <a:lstStyle/>
                    <a:p>
                      <a:r>
                        <a:rPr lang="en-US" dirty="0" smtClean="0"/>
                        <a:t>Male</a:t>
                      </a:r>
                      <a:endParaRPr lang="en-US" dirty="0"/>
                    </a:p>
                  </a:txBody>
                  <a:tcPr/>
                </a:tc>
                <a:tc>
                  <a:txBody>
                    <a:bodyPr/>
                    <a:lstStyle/>
                    <a:p>
                      <a:pPr algn="ctr"/>
                      <a:r>
                        <a:rPr lang="en-US" dirty="0" smtClean="0"/>
                        <a:t>37</a:t>
                      </a:r>
                      <a:endParaRPr lang="en-US" dirty="0"/>
                    </a:p>
                  </a:txBody>
                  <a:tcPr/>
                </a:tc>
                <a:tc>
                  <a:txBody>
                    <a:bodyPr/>
                    <a:lstStyle/>
                    <a:p>
                      <a:pPr algn="ctr"/>
                      <a:r>
                        <a:rPr lang="en-US" dirty="0" smtClean="0"/>
                        <a:t>38</a:t>
                      </a:r>
                      <a:endParaRPr lang="en-US" dirty="0"/>
                    </a:p>
                  </a:txBody>
                  <a:tcPr/>
                </a:tc>
                <a:tc>
                  <a:txBody>
                    <a:bodyPr/>
                    <a:lstStyle/>
                    <a:p>
                      <a:pPr algn="ctr"/>
                      <a:r>
                        <a:rPr lang="en-US" dirty="0" smtClean="0"/>
                        <a:t>24</a:t>
                      </a:r>
                      <a:endParaRPr lang="en-US" dirty="0"/>
                    </a:p>
                  </a:txBody>
                  <a:tcPr/>
                </a:tc>
                <a:tc>
                  <a:txBody>
                    <a:bodyPr/>
                    <a:lstStyle/>
                    <a:p>
                      <a:r>
                        <a:rPr lang="en-US" b="1" dirty="0" smtClean="0"/>
                        <a:t>99</a:t>
                      </a:r>
                      <a:endParaRPr lang="en-US" b="1" dirty="0"/>
                    </a:p>
                  </a:txBody>
                  <a:tcPr/>
                </a:tc>
                <a:extLst>
                  <a:ext uri="{0D108BD9-81ED-4DB2-BD59-A6C34878D82A}">
                    <a16:rowId xmlns:a16="http://schemas.microsoft.com/office/drawing/2014/main" val="762865000"/>
                  </a:ext>
                </a:extLst>
              </a:tr>
              <a:tr h="370840">
                <a:tc>
                  <a:txBody>
                    <a:bodyPr/>
                    <a:lstStyle/>
                    <a:p>
                      <a:r>
                        <a:rPr lang="en-US" dirty="0" smtClean="0"/>
                        <a:t>Site 111</a:t>
                      </a:r>
                      <a:endParaRPr lang="en-US" dirty="0"/>
                    </a:p>
                  </a:txBody>
                  <a:tcPr/>
                </a:tc>
                <a:tc>
                  <a:txBody>
                    <a:bodyPr/>
                    <a:lstStyle/>
                    <a:p>
                      <a:pPr algn="ctr"/>
                      <a:r>
                        <a:rPr lang="en-US" dirty="0" smtClean="0"/>
                        <a:t>5</a:t>
                      </a:r>
                      <a:endParaRPr lang="en-US" dirty="0"/>
                    </a:p>
                  </a:txBody>
                  <a:tcPr/>
                </a:tc>
                <a:tc>
                  <a:txBody>
                    <a:bodyPr/>
                    <a:lstStyle/>
                    <a:p>
                      <a:pPr algn="ctr"/>
                      <a:r>
                        <a:rPr lang="en-US" dirty="0" smtClean="0"/>
                        <a:t>4</a:t>
                      </a:r>
                      <a:endParaRPr lang="en-US" dirty="0"/>
                    </a:p>
                  </a:txBody>
                  <a:tcPr/>
                </a:tc>
                <a:tc>
                  <a:txBody>
                    <a:bodyPr/>
                    <a:lstStyle/>
                    <a:p>
                      <a:pPr algn="ctr"/>
                      <a:r>
                        <a:rPr lang="en-US" dirty="0" smtClean="0"/>
                        <a:t>0</a:t>
                      </a:r>
                      <a:endParaRPr lang="en-US" dirty="0"/>
                    </a:p>
                  </a:txBody>
                  <a:tcPr/>
                </a:tc>
                <a:tc>
                  <a:txBody>
                    <a:bodyPr/>
                    <a:lstStyle/>
                    <a:p>
                      <a:r>
                        <a:rPr lang="en-US" b="1" dirty="0" smtClean="0"/>
                        <a:t>9</a:t>
                      </a:r>
                      <a:endParaRPr lang="en-US" b="1" dirty="0"/>
                    </a:p>
                  </a:txBody>
                  <a:tcPr/>
                </a:tc>
                <a:extLst>
                  <a:ext uri="{0D108BD9-81ED-4DB2-BD59-A6C34878D82A}">
                    <a16:rowId xmlns:a16="http://schemas.microsoft.com/office/drawing/2014/main" val="1875541737"/>
                  </a:ext>
                </a:extLst>
              </a:tr>
              <a:tr h="370840">
                <a:tc>
                  <a:txBody>
                    <a:bodyPr/>
                    <a:lstStyle/>
                    <a:p>
                      <a:r>
                        <a:rPr lang="en-US" dirty="0" smtClean="0"/>
                        <a:t>Total</a:t>
                      </a:r>
                      <a:r>
                        <a:rPr lang="en-US" baseline="0" dirty="0" smtClean="0"/>
                        <a:t> </a:t>
                      </a:r>
                      <a:r>
                        <a:rPr lang="en-US" baseline="0" dirty="0" err="1" smtClean="0"/>
                        <a:t>Imb</a:t>
                      </a:r>
                      <a:endParaRPr lang="en-US" dirty="0"/>
                    </a:p>
                  </a:txBody>
                  <a:tcPr/>
                </a:tc>
                <a:tc>
                  <a:txBody>
                    <a:bodyPr/>
                    <a:lstStyle/>
                    <a:p>
                      <a:r>
                        <a:rPr lang="en-US" dirty="0" smtClean="0"/>
                        <a:t>37+5=42</a:t>
                      </a:r>
                    </a:p>
                    <a:p>
                      <a:r>
                        <a:rPr lang="en-US" dirty="0" smtClean="0"/>
                        <a:t>42 x (3/4) = </a:t>
                      </a:r>
                      <a:r>
                        <a:rPr lang="en-US" b="1" dirty="0" smtClean="0"/>
                        <a:t>31.5</a:t>
                      </a:r>
                      <a:endParaRPr lang="en-US" b="1" dirty="0"/>
                    </a:p>
                  </a:txBody>
                  <a:tcPr/>
                </a:tc>
                <a:tc>
                  <a:txBody>
                    <a:bodyPr/>
                    <a:lstStyle/>
                    <a:p>
                      <a:r>
                        <a:rPr lang="en-US" dirty="0" smtClean="0"/>
                        <a:t>38+4=42</a:t>
                      </a:r>
                    </a:p>
                    <a:p>
                      <a:r>
                        <a:rPr lang="en-US" dirty="0" smtClean="0"/>
                        <a:t>42 x (3/4) = </a:t>
                      </a:r>
                      <a:r>
                        <a:rPr lang="en-US" b="1" dirty="0" smtClean="0"/>
                        <a:t>31.5</a:t>
                      </a:r>
                      <a:endParaRPr lang="en-US" b="1" dirty="0"/>
                    </a:p>
                  </a:txBody>
                  <a:tcPr/>
                </a:tc>
                <a:tc>
                  <a:txBody>
                    <a:bodyPr/>
                    <a:lstStyle/>
                    <a:p>
                      <a:r>
                        <a:rPr lang="en-US" dirty="0" smtClean="0"/>
                        <a:t>24+0=24</a:t>
                      </a:r>
                    </a:p>
                    <a:p>
                      <a:r>
                        <a:rPr lang="en-US" dirty="0" smtClean="0"/>
                        <a:t>24 x (6/4) = </a:t>
                      </a:r>
                      <a:r>
                        <a:rPr lang="en-US" b="1" dirty="0" smtClean="0"/>
                        <a:t>36</a:t>
                      </a:r>
                      <a:endParaRPr lang="en-US" b="1" dirty="0"/>
                    </a:p>
                  </a:txBody>
                  <a:tcPr/>
                </a:tc>
                <a:tc>
                  <a:txBody>
                    <a:bodyPr/>
                    <a:lstStyle/>
                    <a:p>
                      <a:endParaRPr lang="en-US" b="1" dirty="0"/>
                    </a:p>
                  </a:txBody>
                  <a:tcPr/>
                </a:tc>
                <a:extLst>
                  <a:ext uri="{0D108BD9-81ED-4DB2-BD59-A6C34878D82A}">
                    <a16:rowId xmlns:a16="http://schemas.microsoft.com/office/drawing/2014/main" val="673163210"/>
                  </a:ext>
                </a:extLst>
              </a:tr>
            </a:tbl>
          </a:graphicData>
        </a:graphic>
      </p:graphicFrame>
      <p:sp>
        <p:nvSpPr>
          <p:cNvPr id="8" name="TextBox 7"/>
          <p:cNvSpPr txBox="1"/>
          <p:nvPr/>
        </p:nvSpPr>
        <p:spPr>
          <a:xfrm>
            <a:off x="457200" y="6016544"/>
            <a:ext cx="8229600" cy="369332"/>
          </a:xfrm>
          <a:prstGeom prst="rect">
            <a:avLst/>
          </a:prstGeom>
          <a:noFill/>
        </p:spPr>
        <p:txBody>
          <a:bodyPr wrap="square" rtlCol="0">
            <a:spAutoFit/>
          </a:bodyPr>
          <a:lstStyle/>
          <a:p>
            <a:r>
              <a:rPr lang="en-US" dirty="0" smtClean="0"/>
              <a:t>Min </a:t>
            </a:r>
            <a:r>
              <a:rPr lang="en-US" dirty="0" err="1" smtClean="0"/>
              <a:t>Imb</a:t>
            </a:r>
            <a:r>
              <a:rPr lang="en-US" dirty="0" smtClean="0"/>
              <a:t> = arm A or B </a:t>
            </a:r>
            <a:r>
              <a:rPr lang="en-US" dirty="0" smtClean="0">
                <a:sym typeface="Wingdings" panose="05000000000000000000" pitchFamily="2" charset="2"/>
              </a:rPr>
              <a:t> random allocation between A or B</a:t>
            </a:r>
            <a:endParaRPr lang="en-US" dirty="0"/>
          </a:p>
        </p:txBody>
      </p:sp>
    </p:spTree>
    <p:extLst>
      <p:ext uri="{BB962C8B-B14F-4D97-AF65-F5344CB8AC3E}">
        <p14:creationId xmlns:p14="http://schemas.microsoft.com/office/powerpoint/2010/main" val="1973180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fade">
                                      <p:cBhvr>
                                        <p:cTn id="1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nvPr>
        </p:nvGraphicFramePr>
        <p:xfrm>
          <a:off x="457200" y="1268760"/>
          <a:ext cx="8229600" cy="138176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1126844844"/>
                    </a:ext>
                  </a:extLst>
                </a:gridCol>
                <a:gridCol w="1645920">
                  <a:extLst>
                    <a:ext uri="{9D8B030D-6E8A-4147-A177-3AD203B41FA5}">
                      <a16:colId xmlns:a16="http://schemas.microsoft.com/office/drawing/2014/main" val="283678026"/>
                    </a:ext>
                  </a:extLst>
                </a:gridCol>
                <a:gridCol w="1645920">
                  <a:extLst>
                    <a:ext uri="{9D8B030D-6E8A-4147-A177-3AD203B41FA5}">
                      <a16:colId xmlns:a16="http://schemas.microsoft.com/office/drawing/2014/main" val="197818206"/>
                    </a:ext>
                  </a:extLst>
                </a:gridCol>
                <a:gridCol w="1645920">
                  <a:extLst>
                    <a:ext uri="{9D8B030D-6E8A-4147-A177-3AD203B41FA5}">
                      <a16:colId xmlns:a16="http://schemas.microsoft.com/office/drawing/2014/main" val="3143194635"/>
                    </a:ext>
                  </a:extLst>
                </a:gridCol>
                <a:gridCol w="1645920">
                  <a:extLst>
                    <a:ext uri="{9D8B030D-6E8A-4147-A177-3AD203B41FA5}">
                      <a16:colId xmlns:a16="http://schemas.microsoft.com/office/drawing/2014/main" val="3086650629"/>
                    </a:ext>
                  </a:extLst>
                </a:gridCol>
              </a:tblGrid>
              <a:tr h="370840">
                <a:tc>
                  <a:txBody>
                    <a:bodyPr/>
                    <a:lstStyle/>
                    <a:p>
                      <a:endParaRPr lang="en-US" dirty="0"/>
                    </a:p>
                  </a:txBody>
                  <a:tcPr/>
                </a:tc>
                <a:tc>
                  <a:txBody>
                    <a:bodyPr/>
                    <a:lstStyle/>
                    <a:p>
                      <a:pPr algn="ctr"/>
                      <a:r>
                        <a:rPr lang="en-US" dirty="0" smtClean="0"/>
                        <a:t>Arm A (2)</a:t>
                      </a:r>
                      <a:endParaRPr lang="en-US" dirty="0"/>
                    </a:p>
                  </a:txBody>
                  <a:tcPr/>
                </a:tc>
                <a:tc>
                  <a:txBody>
                    <a:bodyPr/>
                    <a:lstStyle/>
                    <a:p>
                      <a:pPr algn="ctr"/>
                      <a:r>
                        <a:rPr lang="en-US" dirty="0" smtClean="0"/>
                        <a:t>Arm B (2)</a:t>
                      </a:r>
                      <a:endParaRPr lang="en-US" dirty="0"/>
                    </a:p>
                  </a:txBody>
                  <a:tcPr/>
                </a:tc>
                <a:tc>
                  <a:txBody>
                    <a:bodyPr/>
                    <a:lstStyle/>
                    <a:p>
                      <a:pPr algn="ctr"/>
                      <a:r>
                        <a:rPr lang="en-US" dirty="0" smtClean="0"/>
                        <a:t>Arm C (1)</a:t>
                      </a:r>
                      <a:endParaRPr lang="en-US" dirty="0"/>
                    </a:p>
                  </a:txBody>
                  <a:tcPr/>
                </a:tc>
                <a:tc>
                  <a:txBody>
                    <a:bodyPr/>
                    <a:lstStyle/>
                    <a:p>
                      <a:endParaRPr lang="en-US"/>
                    </a:p>
                  </a:txBody>
                  <a:tcPr/>
                </a:tc>
                <a:extLst>
                  <a:ext uri="{0D108BD9-81ED-4DB2-BD59-A6C34878D82A}">
                    <a16:rowId xmlns:a16="http://schemas.microsoft.com/office/drawing/2014/main" val="913741196"/>
                  </a:ext>
                </a:extLst>
              </a:tr>
              <a:tr h="370840">
                <a:tc>
                  <a:txBody>
                    <a:bodyPr/>
                    <a:lstStyle/>
                    <a:p>
                      <a:r>
                        <a:rPr lang="en-US" dirty="0" smtClean="0"/>
                        <a:t>Male</a:t>
                      </a:r>
                      <a:br>
                        <a:rPr lang="en-US" dirty="0" smtClean="0"/>
                      </a:br>
                      <a:r>
                        <a:rPr lang="en-US" dirty="0" smtClean="0"/>
                        <a:t>Female</a:t>
                      </a:r>
                      <a:endParaRPr lang="en-US" dirty="0"/>
                    </a:p>
                  </a:txBody>
                  <a:tcPr/>
                </a:tc>
                <a:tc>
                  <a:txBody>
                    <a:bodyPr/>
                    <a:lstStyle/>
                    <a:p>
                      <a:pPr algn="ctr"/>
                      <a:r>
                        <a:rPr lang="en-US" dirty="0" smtClean="0"/>
                        <a:t>37</a:t>
                      </a:r>
                    </a:p>
                    <a:p>
                      <a:pPr algn="ctr"/>
                      <a:r>
                        <a:rPr lang="en-US" dirty="0" smtClean="0"/>
                        <a:t>33</a:t>
                      </a:r>
                      <a:endParaRPr lang="en-US" dirty="0"/>
                    </a:p>
                  </a:txBody>
                  <a:tcPr/>
                </a:tc>
                <a:tc>
                  <a:txBody>
                    <a:bodyPr/>
                    <a:lstStyle/>
                    <a:p>
                      <a:pPr algn="ctr"/>
                      <a:r>
                        <a:rPr lang="en-US" dirty="0" smtClean="0"/>
                        <a:t>38</a:t>
                      </a:r>
                    </a:p>
                    <a:p>
                      <a:pPr algn="ctr"/>
                      <a:r>
                        <a:rPr lang="en-US" dirty="0" smtClean="0"/>
                        <a:t>35</a:t>
                      </a:r>
                      <a:endParaRPr lang="en-US" dirty="0"/>
                    </a:p>
                  </a:txBody>
                  <a:tcPr/>
                </a:tc>
                <a:tc>
                  <a:txBody>
                    <a:bodyPr/>
                    <a:lstStyle/>
                    <a:p>
                      <a:pPr algn="ctr"/>
                      <a:r>
                        <a:rPr lang="en-US" dirty="0" smtClean="0"/>
                        <a:t>24</a:t>
                      </a:r>
                    </a:p>
                    <a:p>
                      <a:pPr algn="ctr"/>
                      <a:r>
                        <a:rPr lang="en-US" dirty="0" smtClean="0"/>
                        <a:t>20</a:t>
                      </a:r>
                      <a:endParaRPr lang="en-US" dirty="0"/>
                    </a:p>
                  </a:txBody>
                  <a:tcPr/>
                </a:tc>
                <a:tc>
                  <a:txBody>
                    <a:bodyPr/>
                    <a:lstStyle/>
                    <a:p>
                      <a:r>
                        <a:rPr lang="en-US" dirty="0" smtClean="0"/>
                        <a:t>99</a:t>
                      </a:r>
                    </a:p>
                    <a:p>
                      <a:r>
                        <a:rPr lang="en-US" dirty="0" smtClean="0"/>
                        <a:t>88</a:t>
                      </a:r>
                      <a:endParaRPr lang="en-US" dirty="0"/>
                    </a:p>
                  </a:txBody>
                  <a:tcPr/>
                </a:tc>
                <a:extLst>
                  <a:ext uri="{0D108BD9-81ED-4DB2-BD59-A6C34878D82A}">
                    <a16:rowId xmlns:a16="http://schemas.microsoft.com/office/drawing/2014/main" val="762865000"/>
                  </a:ext>
                </a:extLst>
              </a:tr>
              <a:tr h="370840">
                <a:tc>
                  <a:txBody>
                    <a:bodyPr/>
                    <a:lstStyle/>
                    <a:p>
                      <a:r>
                        <a:rPr lang="en-US" dirty="0" smtClean="0"/>
                        <a:t>Site 111</a:t>
                      </a:r>
                      <a:endParaRPr lang="en-US" dirty="0"/>
                    </a:p>
                  </a:txBody>
                  <a:tcPr/>
                </a:tc>
                <a:tc>
                  <a:txBody>
                    <a:bodyPr/>
                    <a:lstStyle/>
                    <a:p>
                      <a:pPr algn="ctr"/>
                      <a:r>
                        <a:rPr lang="en-US" dirty="0" smtClean="0"/>
                        <a:t>5</a:t>
                      </a:r>
                      <a:endParaRPr lang="en-US" dirty="0"/>
                    </a:p>
                  </a:txBody>
                  <a:tcPr/>
                </a:tc>
                <a:tc>
                  <a:txBody>
                    <a:bodyPr/>
                    <a:lstStyle/>
                    <a:p>
                      <a:pPr algn="ctr"/>
                      <a:r>
                        <a:rPr lang="en-US" dirty="0" smtClean="0"/>
                        <a:t>4</a:t>
                      </a:r>
                      <a:endParaRPr lang="en-US" dirty="0"/>
                    </a:p>
                  </a:txBody>
                  <a:tcPr/>
                </a:tc>
                <a:tc>
                  <a:txBody>
                    <a:bodyPr/>
                    <a:lstStyle/>
                    <a:p>
                      <a:pPr algn="ctr"/>
                      <a:r>
                        <a:rPr lang="en-US" dirty="0" smtClean="0"/>
                        <a:t>0</a:t>
                      </a:r>
                      <a:endParaRPr lang="en-US" dirty="0"/>
                    </a:p>
                  </a:txBody>
                  <a:tcPr/>
                </a:tc>
                <a:tc>
                  <a:txBody>
                    <a:bodyPr/>
                    <a:lstStyle/>
                    <a:p>
                      <a:r>
                        <a:rPr lang="en-US" dirty="0" smtClean="0"/>
                        <a:t>9</a:t>
                      </a:r>
                      <a:endParaRPr lang="en-US" dirty="0"/>
                    </a:p>
                  </a:txBody>
                  <a:tcPr/>
                </a:tc>
                <a:extLst>
                  <a:ext uri="{0D108BD9-81ED-4DB2-BD59-A6C34878D82A}">
                    <a16:rowId xmlns:a16="http://schemas.microsoft.com/office/drawing/2014/main" val="1875541737"/>
                  </a:ext>
                </a:extLst>
              </a:tr>
            </a:tbl>
          </a:graphicData>
        </a:graphic>
      </p:graphicFrame>
      <p:sp>
        <p:nvSpPr>
          <p:cNvPr id="3" name="Slide Number Placeholder 2"/>
          <p:cNvSpPr>
            <a:spLocks noGrp="1"/>
          </p:cNvSpPr>
          <p:nvPr>
            <p:ph type="sldNum" sz="quarter" idx="12"/>
          </p:nvPr>
        </p:nvSpPr>
        <p:spPr/>
        <p:txBody>
          <a:bodyPr/>
          <a:lstStyle/>
          <a:p>
            <a:fld id="{0D23A961-0415-4382-BF1D-F5A18A63DA27}" type="slidenum">
              <a:rPr lang="en-US" smtClean="0"/>
              <a:pPr/>
              <a:t>26</a:t>
            </a:fld>
            <a:endParaRPr lang="en-US"/>
          </a:p>
        </p:txBody>
      </p:sp>
      <p:sp>
        <p:nvSpPr>
          <p:cNvPr id="4" name="Title 3"/>
          <p:cNvSpPr>
            <a:spLocks noGrp="1"/>
          </p:cNvSpPr>
          <p:nvPr>
            <p:ph type="title"/>
          </p:nvPr>
        </p:nvSpPr>
        <p:spPr/>
        <p:txBody>
          <a:bodyPr>
            <a:normAutofit fontScale="90000"/>
          </a:bodyPr>
          <a:lstStyle/>
          <a:p>
            <a:r>
              <a:rPr lang="en-US" dirty="0" smtClean="0"/>
              <a:t>Example: new patient</a:t>
            </a:r>
            <a:endParaRPr lang="en-US" dirty="0"/>
          </a:p>
        </p:txBody>
      </p:sp>
      <p:sp>
        <p:nvSpPr>
          <p:cNvPr id="6" name="TextBox 5"/>
          <p:cNvSpPr txBox="1"/>
          <p:nvPr/>
        </p:nvSpPr>
        <p:spPr>
          <a:xfrm>
            <a:off x="457200" y="2636912"/>
            <a:ext cx="8229600" cy="369332"/>
          </a:xfrm>
          <a:prstGeom prst="rect">
            <a:avLst/>
          </a:prstGeom>
          <a:noFill/>
        </p:spPr>
        <p:txBody>
          <a:bodyPr wrap="square" rtlCol="0">
            <a:spAutoFit/>
          </a:bodyPr>
          <a:lstStyle/>
          <a:p>
            <a:r>
              <a:rPr lang="en-US" dirty="0" smtClean="0"/>
              <a:t>New patient: Male, site 111.</a:t>
            </a:r>
            <a:endParaRPr lang="en-US" dirty="0"/>
          </a:p>
        </p:txBody>
      </p:sp>
      <p:graphicFrame>
        <p:nvGraphicFramePr>
          <p:cNvPr id="7" name="Content Placeholder 4"/>
          <p:cNvGraphicFramePr>
            <a:graphicFrameLocks/>
          </p:cNvGraphicFramePr>
          <p:nvPr>
            <p:extLst/>
          </p:nvPr>
        </p:nvGraphicFramePr>
        <p:xfrm>
          <a:off x="457200" y="3135352"/>
          <a:ext cx="8229600" cy="3119120"/>
        </p:xfrm>
        <a:graphic>
          <a:graphicData uri="http://schemas.openxmlformats.org/drawingml/2006/table">
            <a:tbl>
              <a:tblPr firstRow="1" bandRow="1">
                <a:tableStyleId>{5C22544A-7EE6-4342-B048-85BDC9FD1C3A}</a:tableStyleId>
              </a:tblPr>
              <a:tblGrid>
                <a:gridCol w="1367622">
                  <a:extLst>
                    <a:ext uri="{9D8B030D-6E8A-4147-A177-3AD203B41FA5}">
                      <a16:colId xmlns:a16="http://schemas.microsoft.com/office/drawing/2014/main" val="1126844844"/>
                    </a:ext>
                  </a:extLst>
                </a:gridCol>
                <a:gridCol w="2287326">
                  <a:extLst>
                    <a:ext uri="{9D8B030D-6E8A-4147-A177-3AD203B41FA5}">
                      <a16:colId xmlns:a16="http://schemas.microsoft.com/office/drawing/2014/main" val="283678026"/>
                    </a:ext>
                  </a:extLst>
                </a:gridCol>
                <a:gridCol w="2287326">
                  <a:extLst>
                    <a:ext uri="{9D8B030D-6E8A-4147-A177-3AD203B41FA5}">
                      <a16:colId xmlns:a16="http://schemas.microsoft.com/office/drawing/2014/main" val="197818206"/>
                    </a:ext>
                  </a:extLst>
                </a:gridCol>
                <a:gridCol w="2287326">
                  <a:extLst>
                    <a:ext uri="{9D8B030D-6E8A-4147-A177-3AD203B41FA5}">
                      <a16:colId xmlns:a16="http://schemas.microsoft.com/office/drawing/2014/main" val="3143194635"/>
                    </a:ext>
                  </a:extLst>
                </a:gridCol>
              </a:tblGrid>
              <a:tr h="370840">
                <a:tc>
                  <a:txBody>
                    <a:bodyPr/>
                    <a:lstStyle/>
                    <a:p>
                      <a:r>
                        <a:rPr lang="en-US" dirty="0" err="1" smtClean="0"/>
                        <a:t>Medidata</a:t>
                      </a:r>
                      <a:endParaRPr lang="en-US" dirty="0"/>
                    </a:p>
                  </a:txBody>
                  <a:tcPr/>
                </a:tc>
                <a:tc>
                  <a:txBody>
                    <a:bodyPr/>
                    <a:lstStyle/>
                    <a:p>
                      <a:r>
                        <a:rPr lang="en-US" dirty="0" smtClean="0"/>
                        <a:t>Arm A (2)</a:t>
                      </a:r>
                      <a:endParaRPr lang="en-US" dirty="0"/>
                    </a:p>
                  </a:txBody>
                  <a:tcPr/>
                </a:tc>
                <a:tc>
                  <a:txBody>
                    <a:bodyPr/>
                    <a:lstStyle/>
                    <a:p>
                      <a:r>
                        <a:rPr lang="en-US" dirty="0" smtClean="0"/>
                        <a:t>Arm B (2)</a:t>
                      </a:r>
                      <a:endParaRPr lang="en-US" dirty="0"/>
                    </a:p>
                  </a:txBody>
                  <a:tcPr/>
                </a:tc>
                <a:tc>
                  <a:txBody>
                    <a:bodyPr/>
                    <a:lstStyle/>
                    <a:p>
                      <a:r>
                        <a:rPr lang="en-US" dirty="0" smtClean="0"/>
                        <a:t>Arm C (1)</a:t>
                      </a:r>
                      <a:endParaRPr lang="en-US" dirty="0"/>
                    </a:p>
                  </a:txBody>
                  <a:tcPr/>
                </a:tc>
                <a:extLst>
                  <a:ext uri="{0D108BD9-81ED-4DB2-BD59-A6C34878D82A}">
                    <a16:rowId xmlns:a16="http://schemas.microsoft.com/office/drawing/2014/main" val="913741196"/>
                  </a:ext>
                </a:extLst>
              </a:tr>
              <a:tr h="370840">
                <a:tc>
                  <a:txBody>
                    <a:bodyPr/>
                    <a:lstStyle/>
                    <a:p>
                      <a:r>
                        <a:rPr lang="en-US" dirty="0" smtClean="0"/>
                        <a:t>Male</a:t>
                      </a:r>
                    </a:p>
                    <a:p>
                      <a:r>
                        <a:rPr lang="en-US" dirty="0" smtClean="0"/>
                        <a:t>(99 + 1)</a:t>
                      </a:r>
                      <a:endParaRPr lang="en-US" dirty="0"/>
                    </a:p>
                  </a:txBody>
                  <a:tcPr/>
                </a:tc>
                <a:tc>
                  <a:txBody>
                    <a:bodyPr/>
                    <a:lstStyle/>
                    <a:p>
                      <a:r>
                        <a:rPr lang="en-US" dirty="0" smtClean="0"/>
                        <a:t>|(</a:t>
                      </a:r>
                      <a:r>
                        <a:rPr lang="en-US" dirty="0" smtClean="0">
                          <a:solidFill>
                            <a:srgbClr val="FF0000"/>
                          </a:solidFill>
                        </a:rPr>
                        <a:t>38</a:t>
                      </a:r>
                      <a:r>
                        <a:rPr lang="en-US" dirty="0" smtClean="0"/>
                        <a:t>/100) – (2/5)|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|(38/100) – (2/5)|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|(24/100) – (1/5)|</a:t>
                      </a:r>
                    </a:p>
                    <a:p>
                      <a:r>
                        <a:rPr lang="en-US" dirty="0" smtClean="0"/>
                        <a:t>= 0.02 + 0.02 + 0.04</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56668"/>
                          </a:solidFill>
                          <a:effectLst/>
                          <a:uLnTx/>
                          <a:uFillTx/>
                          <a:latin typeface="Calibri"/>
                          <a:ea typeface="+mn-ea"/>
                          <a:cs typeface="+mn-cs"/>
                        </a:rPr>
                        <a:t>|(37/100) – (2/5)|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56668"/>
                          </a:solidFill>
                          <a:effectLst/>
                          <a:uLnTx/>
                          <a:uFillTx/>
                          <a:latin typeface="Calibri"/>
                          <a:ea typeface="+mn-ea"/>
                          <a:cs typeface="+mn-cs"/>
                        </a:rPr>
                        <a:t>+ |(</a:t>
                      </a:r>
                      <a:r>
                        <a:rPr kumimoji="0" lang="en-US" sz="1800" b="0" i="0" u="none" strike="noStrike" kern="1200" cap="none" spc="0" normalizeH="0" baseline="0" noProof="0" dirty="0" smtClean="0">
                          <a:ln>
                            <a:noFill/>
                          </a:ln>
                          <a:solidFill>
                            <a:srgbClr val="FF0000"/>
                          </a:solidFill>
                          <a:effectLst/>
                          <a:uLnTx/>
                          <a:uFillTx/>
                          <a:latin typeface="Calibri"/>
                          <a:ea typeface="+mn-ea"/>
                          <a:cs typeface="+mn-cs"/>
                        </a:rPr>
                        <a:t>39</a:t>
                      </a:r>
                      <a:r>
                        <a:rPr kumimoji="0" lang="en-US" sz="1800" b="0" i="0" u="none" strike="noStrike" kern="1200" cap="none" spc="0" normalizeH="0" baseline="0" noProof="0" dirty="0" smtClean="0">
                          <a:ln>
                            <a:noFill/>
                          </a:ln>
                          <a:solidFill>
                            <a:srgbClr val="656668"/>
                          </a:solidFill>
                          <a:effectLst/>
                          <a:uLnTx/>
                          <a:uFillTx/>
                          <a:latin typeface="Calibri"/>
                          <a:ea typeface="+mn-ea"/>
                          <a:cs typeface="+mn-cs"/>
                        </a:rPr>
                        <a:t>/100) – (2/5)|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56668"/>
                          </a:solidFill>
                          <a:effectLst/>
                          <a:uLnTx/>
                          <a:uFillTx/>
                          <a:latin typeface="Calibri"/>
                          <a:ea typeface="+mn-ea"/>
                          <a:cs typeface="+mn-cs"/>
                        </a:rPr>
                        <a:t>+ |(24/100) – (1/5)|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56668"/>
                          </a:solidFill>
                          <a:effectLst/>
                          <a:uLnTx/>
                          <a:uFillTx/>
                          <a:latin typeface="Calibri"/>
                          <a:ea typeface="+mn-ea"/>
                          <a:cs typeface="+mn-cs"/>
                        </a:rPr>
                        <a:t>= 0.03 + 0.01 + 0.04</a:t>
                      </a:r>
                      <a:endParaRPr kumimoji="0" lang="en-US" sz="1800" b="0" i="0" u="none" strike="noStrike" kern="1200" cap="none" spc="0" normalizeH="0" baseline="0" noProof="0" dirty="0">
                        <a:ln>
                          <a:noFill/>
                        </a:ln>
                        <a:solidFill>
                          <a:srgbClr val="656668"/>
                        </a:solidFill>
                        <a:effectLst/>
                        <a:uLnTx/>
                        <a:uFillTx/>
                        <a:latin typeface="Calibri"/>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56668"/>
                          </a:solidFill>
                          <a:effectLst/>
                          <a:uLnTx/>
                          <a:uFillTx/>
                          <a:latin typeface="Calibri"/>
                          <a:ea typeface="+mn-ea"/>
                          <a:cs typeface="+mn-cs"/>
                        </a:rPr>
                        <a:t>|(37/100) – (2/5)|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56668"/>
                          </a:solidFill>
                          <a:effectLst/>
                          <a:uLnTx/>
                          <a:uFillTx/>
                          <a:latin typeface="Calibri"/>
                          <a:ea typeface="+mn-ea"/>
                          <a:cs typeface="+mn-cs"/>
                        </a:rPr>
                        <a:t>+ |(38/100) – (2/5)|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56668"/>
                          </a:solidFill>
                          <a:effectLst/>
                          <a:uLnTx/>
                          <a:uFillTx/>
                          <a:latin typeface="Calibri"/>
                          <a:ea typeface="+mn-ea"/>
                          <a:cs typeface="+mn-cs"/>
                        </a:rPr>
                        <a:t>+ |(</a:t>
                      </a:r>
                      <a:r>
                        <a:rPr kumimoji="0" lang="en-US" sz="1800" b="0" i="0" u="none" strike="noStrike" kern="1200" cap="none" spc="0" normalizeH="0" baseline="0" noProof="0" dirty="0" smtClean="0">
                          <a:ln>
                            <a:noFill/>
                          </a:ln>
                          <a:solidFill>
                            <a:srgbClr val="FF0000"/>
                          </a:solidFill>
                          <a:effectLst/>
                          <a:uLnTx/>
                          <a:uFillTx/>
                          <a:latin typeface="Calibri"/>
                          <a:ea typeface="+mn-ea"/>
                          <a:cs typeface="+mn-cs"/>
                        </a:rPr>
                        <a:t>25</a:t>
                      </a:r>
                      <a:r>
                        <a:rPr kumimoji="0" lang="en-US" sz="1800" b="0" i="0" u="none" strike="noStrike" kern="1200" cap="none" spc="0" normalizeH="0" baseline="0" noProof="0" dirty="0" smtClean="0">
                          <a:ln>
                            <a:noFill/>
                          </a:ln>
                          <a:solidFill>
                            <a:srgbClr val="656668"/>
                          </a:solidFill>
                          <a:effectLst/>
                          <a:uLnTx/>
                          <a:uFillTx/>
                          <a:latin typeface="Calibri"/>
                          <a:ea typeface="+mn-ea"/>
                          <a:cs typeface="+mn-cs"/>
                        </a:rPr>
                        <a:t>/100) – (1/5)|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56668"/>
                          </a:solidFill>
                          <a:effectLst/>
                          <a:uLnTx/>
                          <a:uFillTx/>
                          <a:latin typeface="Calibri"/>
                          <a:ea typeface="+mn-ea"/>
                          <a:cs typeface="+mn-cs"/>
                        </a:rPr>
                        <a:t>= 0.03 + 0.02 + 0.05</a:t>
                      </a:r>
                      <a:endParaRPr kumimoji="0" lang="en-US" sz="1800" b="0" i="0" u="none" strike="noStrike" kern="1200" cap="none" spc="0" normalizeH="0" baseline="0" noProof="0" dirty="0">
                        <a:ln>
                          <a:noFill/>
                        </a:ln>
                        <a:solidFill>
                          <a:srgbClr val="656668"/>
                        </a:solidFill>
                        <a:effectLst/>
                        <a:uLnTx/>
                        <a:uFillTx/>
                        <a:latin typeface="Calibri"/>
                        <a:ea typeface="+mn-ea"/>
                        <a:cs typeface="+mn-cs"/>
                      </a:endParaRPr>
                    </a:p>
                  </a:txBody>
                  <a:tcPr/>
                </a:tc>
                <a:extLst>
                  <a:ext uri="{0D108BD9-81ED-4DB2-BD59-A6C34878D82A}">
                    <a16:rowId xmlns:a16="http://schemas.microsoft.com/office/drawing/2014/main" val="762865000"/>
                  </a:ext>
                </a:extLst>
              </a:tr>
              <a:tr h="370840">
                <a:tc>
                  <a:txBody>
                    <a:bodyPr/>
                    <a:lstStyle/>
                    <a:p>
                      <a:r>
                        <a:rPr lang="en-US" dirty="0" smtClean="0"/>
                        <a:t>Site 111</a:t>
                      </a:r>
                    </a:p>
                    <a:p>
                      <a:r>
                        <a:rPr lang="en-US" dirty="0" smtClean="0"/>
                        <a:t>(9 + 1)</a:t>
                      </a:r>
                      <a:endParaRPr lang="en-US" dirty="0"/>
                    </a:p>
                  </a:txBody>
                  <a:tcPr/>
                </a:tc>
                <a:tc>
                  <a:txBody>
                    <a:bodyPr/>
                    <a:lstStyle/>
                    <a:p>
                      <a:r>
                        <a:rPr lang="en-US" dirty="0" smtClean="0"/>
                        <a:t>|(</a:t>
                      </a:r>
                      <a:r>
                        <a:rPr lang="en-US" dirty="0" smtClean="0">
                          <a:solidFill>
                            <a:srgbClr val="FF0000"/>
                          </a:solidFill>
                        </a:rPr>
                        <a:t>6</a:t>
                      </a:r>
                      <a:r>
                        <a:rPr lang="en-US" dirty="0" smtClean="0"/>
                        <a:t>/10) – (2/5)|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|(4/10) – (2/5)|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|(0/10) – (1/5)|</a:t>
                      </a:r>
                    </a:p>
                    <a:p>
                      <a:r>
                        <a:rPr lang="en-US" dirty="0" smtClean="0"/>
                        <a:t>= 0.20 + 0.00 + 0.20</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56668"/>
                          </a:solidFill>
                          <a:effectLst/>
                          <a:uLnTx/>
                          <a:uFillTx/>
                          <a:latin typeface="Calibri"/>
                          <a:ea typeface="+mn-ea"/>
                          <a:cs typeface="+mn-cs"/>
                        </a:rPr>
                        <a:t>|(5/10) – (2/5)|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56668"/>
                          </a:solidFill>
                          <a:effectLst/>
                          <a:uLnTx/>
                          <a:uFillTx/>
                          <a:latin typeface="Calibri"/>
                          <a:ea typeface="+mn-ea"/>
                          <a:cs typeface="+mn-cs"/>
                        </a:rPr>
                        <a:t>+ |(</a:t>
                      </a:r>
                      <a:r>
                        <a:rPr kumimoji="0" lang="en-US" sz="1800" b="0" i="0" u="none" strike="noStrike" kern="1200" cap="none" spc="0" normalizeH="0" baseline="0" noProof="0" dirty="0" smtClean="0">
                          <a:ln>
                            <a:noFill/>
                          </a:ln>
                          <a:solidFill>
                            <a:srgbClr val="FF0000"/>
                          </a:solidFill>
                          <a:effectLst/>
                          <a:uLnTx/>
                          <a:uFillTx/>
                          <a:latin typeface="Calibri"/>
                          <a:ea typeface="+mn-ea"/>
                          <a:cs typeface="+mn-cs"/>
                        </a:rPr>
                        <a:t>5</a:t>
                      </a:r>
                      <a:r>
                        <a:rPr kumimoji="0" lang="en-US" sz="1800" b="0" i="0" u="none" strike="noStrike" kern="1200" cap="none" spc="0" normalizeH="0" baseline="0" noProof="0" dirty="0" smtClean="0">
                          <a:ln>
                            <a:noFill/>
                          </a:ln>
                          <a:solidFill>
                            <a:srgbClr val="656668"/>
                          </a:solidFill>
                          <a:effectLst/>
                          <a:uLnTx/>
                          <a:uFillTx/>
                          <a:latin typeface="Calibri"/>
                          <a:ea typeface="+mn-ea"/>
                          <a:cs typeface="+mn-cs"/>
                        </a:rPr>
                        <a:t>/10) – (2/5)|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56668"/>
                          </a:solidFill>
                          <a:effectLst/>
                          <a:uLnTx/>
                          <a:uFillTx/>
                          <a:latin typeface="Calibri"/>
                          <a:ea typeface="+mn-ea"/>
                          <a:cs typeface="+mn-cs"/>
                        </a:rPr>
                        <a:t>+ |(0/10) – (1/5)|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56668"/>
                          </a:solidFill>
                          <a:effectLst/>
                          <a:uLnTx/>
                          <a:uFillTx/>
                          <a:latin typeface="Calibri"/>
                          <a:ea typeface="+mn-ea"/>
                          <a:cs typeface="+mn-cs"/>
                        </a:rPr>
                        <a:t>= 0.10 + 0.10 + 0.20</a:t>
                      </a:r>
                      <a:endParaRPr kumimoji="0" lang="en-US" sz="1800" b="0" i="0" u="none" strike="noStrike" kern="1200" cap="none" spc="0" normalizeH="0" baseline="0" noProof="0" dirty="0">
                        <a:ln>
                          <a:noFill/>
                        </a:ln>
                        <a:solidFill>
                          <a:srgbClr val="656668"/>
                        </a:solidFill>
                        <a:effectLst/>
                        <a:uLnTx/>
                        <a:uFillTx/>
                        <a:latin typeface="Calibri"/>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56668"/>
                          </a:solidFill>
                          <a:effectLst/>
                          <a:uLnTx/>
                          <a:uFillTx/>
                          <a:latin typeface="Calibri"/>
                          <a:ea typeface="+mn-ea"/>
                          <a:cs typeface="+mn-cs"/>
                        </a:rPr>
                        <a:t>|(5/10) – (2/5)|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56668"/>
                          </a:solidFill>
                          <a:effectLst/>
                          <a:uLnTx/>
                          <a:uFillTx/>
                          <a:latin typeface="Calibri"/>
                          <a:ea typeface="+mn-ea"/>
                          <a:cs typeface="+mn-cs"/>
                        </a:rPr>
                        <a:t>+ |(4/10) – (2/5)|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56668"/>
                          </a:solidFill>
                          <a:effectLst/>
                          <a:uLnTx/>
                          <a:uFillTx/>
                          <a:latin typeface="Calibri"/>
                          <a:ea typeface="+mn-ea"/>
                          <a:cs typeface="+mn-cs"/>
                        </a:rPr>
                        <a:t>+ |(</a:t>
                      </a:r>
                      <a:r>
                        <a:rPr kumimoji="0" lang="en-US" sz="1800" b="0" i="0" u="none" strike="noStrike" kern="1200" cap="none" spc="0" normalizeH="0" baseline="0" noProof="0" dirty="0" smtClean="0">
                          <a:ln>
                            <a:noFill/>
                          </a:ln>
                          <a:solidFill>
                            <a:srgbClr val="FF0000"/>
                          </a:solidFill>
                          <a:effectLst/>
                          <a:uLnTx/>
                          <a:uFillTx/>
                          <a:latin typeface="Calibri"/>
                          <a:ea typeface="+mn-ea"/>
                          <a:cs typeface="+mn-cs"/>
                        </a:rPr>
                        <a:t>1</a:t>
                      </a:r>
                      <a:r>
                        <a:rPr kumimoji="0" lang="en-US" sz="1800" b="0" i="0" u="none" strike="noStrike" kern="1200" cap="none" spc="0" normalizeH="0" baseline="0" noProof="0" dirty="0" smtClean="0">
                          <a:ln>
                            <a:noFill/>
                          </a:ln>
                          <a:solidFill>
                            <a:srgbClr val="656668"/>
                          </a:solidFill>
                          <a:effectLst/>
                          <a:uLnTx/>
                          <a:uFillTx/>
                          <a:latin typeface="Calibri"/>
                          <a:ea typeface="+mn-ea"/>
                          <a:cs typeface="+mn-cs"/>
                        </a:rPr>
                        <a:t>/10) – (1/5)|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56668"/>
                          </a:solidFill>
                          <a:effectLst/>
                          <a:uLnTx/>
                          <a:uFillTx/>
                          <a:latin typeface="Calibri"/>
                          <a:ea typeface="+mn-ea"/>
                          <a:cs typeface="+mn-cs"/>
                        </a:rPr>
                        <a:t>= 0.10 + 0.00 + 0.10</a:t>
                      </a:r>
                      <a:endParaRPr kumimoji="0" lang="en-US" sz="1800" b="0" i="0" u="none" strike="noStrike" kern="1200" cap="none" spc="0" normalizeH="0" baseline="0" noProof="0" dirty="0">
                        <a:ln>
                          <a:noFill/>
                        </a:ln>
                        <a:solidFill>
                          <a:srgbClr val="656668"/>
                        </a:solidFill>
                        <a:effectLst/>
                        <a:uLnTx/>
                        <a:uFillTx/>
                        <a:latin typeface="Calibri"/>
                        <a:ea typeface="+mn-ea"/>
                        <a:cs typeface="+mn-cs"/>
                      </a:endParaRPr>
                    </a:p>
                  </a:txBody>
                  <a:tcPr/>
                </a:tc>
                <a:extLst>
                  <a:ext uri="{0D108BD9-81ED-4DB2-BD59-A6C34878D82A}">
                    <a16:rowId xmlns:a16="http://schemas.microsoft.com/office/drawing/2014/main" val="1875541737"/>
                  </a:ext>
                </a:extLst>
              </a:tr>
              <a:tr h="370840">
                <a:tc>
                  <a:txBody>
                    <a:bodyPr/>
                    <a:lstStyle/>
                    <a:p>
                      <a:r>
                        <a:rPr lang="en-US" dirty="0" smtClean="0"/>
                        <a:t>Total</a:t>
                      </a:r>
                      <a:r>
                        <a:rPr lang="en-US" baseline="0" dirty="0" smtClean="0"/>
                        <a:t> </a:t>
                      </a:r>
                      <a:r>
                        <a:rPr lang="en-US" baseline="0" dirty="0" err="1" smtClean="0"/>
                        <a:t>Imb</a:t>
                      </a:r>
                      <a:endParaRPr lang="en-US" dirty="0"/>
                    </a:p>
                  </a:txBody>
                  <a:tcPr/>
                </a:tc>
                <a:tc>
                  <a:txBody>
                    <a:bodyPr/>
                    <a:lstStyle/>
                    <a:p>
                      <a:r>
                        <a:rPr lang="en-US" dirty="0" smtClean="0"/>
                        <a:t>= 0.08 + 0.40 = 0.48</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56668"/>
                          </a:solidFill>
                          <a:effectLst/>
                          <a:uLnTx/>
                          <a:uFillTx/>
                          <a:latin typeface="Calibri"/>
                          <a:ea typeface="+mn-ea"/>
                          <a:cs typeface="+mn-cs"/>
                        </a:rPr>
                        <a:t>= 0.08 + 0.40 = 0.48</a:t>
                      </a:r>
                      <a:endParaRPr kumimoji="0" lang="en-US" sz="1800" b="0" i="0" u="none" strike="noStrike" kern="1200" cap="none" spc="0" normalizeH="0" baseline="0" noProof="0" dirty="0">
                        <a:ln>
                          <a:noFill/>
                        </a:ln>
                        <a:solidFill>
                          <a:srgbClr val="656668"/>
                        </a:solidFill>
                        <a:effectLst/>
                        <a:uLnTx/>
                        <a:uFillTx/>
                        <a:latin typeface="Calibri"/>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56668"/>
                          </a:solidFill>
                          <a:effectLst/>
                          <a:uLnTx/>
                          <a:uFillTx/>
                          <a:latin typeface="Calibri"/>
                          <a:ea typeface="+mn-ea"/>
                          <a:cs typeface="+mn-cs"/>
                        </a:rPr>
                        <a:t>= 0.10 + 0.20 = 0.30</a:t>
                      </a:r>
                      <a:endParaRPr kumimoji="0" lang="en-US" sz="1800" b="0" i="0" u="none" strike="noStrike" kern="1200" cap="none" spc="0" normalizeH="0" baseline="0" noProof="0" dirty="0">
                        <a:ln>
                          <a:noFill/>
                        </a:ln>
                        <a:solidFill>
                          <a:srgbClr val="656668"/>
                        </a:solidFill>
                        <a:effectLst/>
                        <a:uLnTx/>
                        <a:uFillTx/>
                        <a:latin typeface="Calibri"/>
                        <a:ea typeface="+mn-ea"/>
                        <a:cs typeface="+mn-cs"/>
                      </a:endParaRPr>
                    </a:p>
                  </a:txBody>
                  <a:tcPr/>
                </a:tc>
                <a:extLst>
                  <a:ext uri="{0D108BD9-81ED-4DB2-BD59-A6C34878D82A}">
                    <a16:rowId xmlns:a16="http://schemas.microsoft.com/office/drawing/2014/main" val="673163210"/>
                  </a:ext>
                </a:extLst>
              </a:tr>
            </a:tbl>
          </a:graphicData>
        </a:graphic>
      </p:graphicFrame>
      <p:sp>
        <p:nvSpPr>
          <p:cNvPr id="8" name="Rectangle 7"/>
          <p:cNvSpPr/>
          <p:nvPr/>
        </p:nvSpPr>
        <p:spPr>
          <a:xfrm>
            <a:off x="483000" y="4694912"/>
            <a:ext cx="8203799" cy="15552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139952" y="3137582"/>
            <a:ext cx="4546847" cy="15440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able 9"/>
          <p:cNvGraphicFramePr>
            <a:graphicFrameLocks noGrp="1"/>
          </p:cNvGraphicFramePr>
          <p:nvPr/>
        </p:nvGraphicFramePr>
        <p:xfrm>
          <a:off x="4313339" y="3414204"/>
          <a:ext cx="4608512" cy="741680"/>
        </p:xfrm>
        <a:graphic>
          <a:graphicData uri="http://schemas.openxmlformats.org/drawingml/2006/table">
            <a:tbl>
              <a:tblPr firstRow="1" bandRow="1">
                <a:tableStyleId>{7DF18680-E054-41AD-8BC1-D1AEF772440D}</a:tableStyleId>
              </a:tblPr>
              <a:tblGrid>
                <a:gridCol w="1224136">
                  <a:extLst>
                    <a:ext uri="{9D8B030D-6E8A-4147-A177-3AD203B41FA5}">
                      <a16:colId xmlns:a16="http://schemas.microsoft.com/office/drawing/2014/main" val="3146139837"/>
                    </a:ext>
                  </a:extLst>
                </a:gridCol>
                <a:gridCol w="1152128">
                  <a:extLst>
                    <a:ext uri="{9D8B030D-6E8A-4147-A177-3AD203B41FA5}">
                      <a16:colId xmlns:a16="http://schemas.microsoft.com/office/drawing/2014/main" val="3614280362"/>
                    </a:ext>
                  </a:extLst>
                </a:gridCol>
                <a:gridCol w="1080120">
                  <a:extLst>
                    <a:ext uri="{9D8B030D-6E8A-4147-A177-3AD203B41FA5}">
                      <a16:colId xmlns:a16="http://schemas.microsoft.com/office/drawing/2014/main" val="3457852749"/>
                    </a:ext>
                  </a:extLst>
                </a:gridCol>
                <a:gridCol w="1152128">
                  <a:extLst>
                    <a:ext uri="{9D8B030D-6E8A-4147-A177-3AD203B41FA5}">
                      <a16:colId xmlns:a16="http://schemas.microsoft.com/office/drawing/2014/main" val="2760224866"/>
                    </a:ext>
                  </a:extLst>
                </a:gridCol>
              </a:tblGrid>
              <a:tr h="370840">
                <a:tc>
                  <a:txBody>
                    <a:bodyPr/>
                    <a:lstStyle/>
                    <a:p>
                      <a:r>
                        <a:rPr lang="en-US" dirty="0" smtClean="0"/>
                        <a:t>If Arm A</a:t>
                      </a:r>
                      <a:endParaRPr lang="en-US" dirty="0"/>
                    </a:p>
                  </a:txBody>
                  <a:tcPr/>
                </a:tc>
                <a:tc>
                  <a:txBody>
                    <a:bodyPr/>
                    <a:lstStyle/>
                    <a:p>
                      <a:pPr algn="ctr"/>
                      <a:r>
                        <a:rPr lang="en-US" dirty="0" smtClean="0"/>
                        <a:t>Arm A (2)</a:t>
                      </a:r>
                      <a:endParaRPr lang="en-US" dirty="0"/>
                    </a:p>
                  </a:txBody>
                  <a:tcPr/>
                </a:tc>
                <a:tc>
                  <a:txBody>
                    <a:bodyPr/>
                    <a:lstStyle/>
                    <a:p>
                      <a:pPr algn="ctr"/>
                      <a:r>
                        <a:rPr lang="en-US" dirty="0" smtClean="0"/>
                        <a:t>Arm B (2)</a:t>
                      </a:r>
                      <a:endParaRPr lang="en-US" dirty="0"/>
                    </a:p>
                  </a:txBody>
                  <a:tcPr/>
                </a:tc>
                <a:tc>
                  <a:txBody>
                    <a:bodyPr/>
                    <a:lstStyle/>
                    <a:p>
                      <a:pPr algn="ctr"/>
                      <a:r>
                        <a:rPr lang="en-US" dirty="0" smtClean="0"/>
                        <a:t>Arm C (1)</a:t>
                      </a:r>
                      <a:endParaRPr lang="en-US" dirty="0"/>
                    </a:p>
                  </a:txBody>
                  <a:tcPr/>
                </a:tc>
                <a:extLst>
                  <a:ext uri="{0D108BD9-81ED-4DB2-BD59-A6C34878D82A}">
                    <a16:rowId xmlns:a16="http://schemas.microsoft.com/office/drawing/2014/main" val="1634830063"/>
                  </a:ext>
                </a:extLst>
              </a:tr>
              <a:tr h="370840">
                <a:tc>
                  <a:txBody>
                    <a:bodyPr/>
                    <a:lstStyle/>
                    <a:p>
                      <a:r>
                        <a:rPr lang="en-US" dirty="0" smtClean="0"/>
                        <a:t>Male (100)</a:t>
                      </a:r>
                      <a:endParaRPr lang="en-US" dirty="0"/>
                    </a:p>
                  </a:txBody>
                  <a:tcPr/>
                </a:tc>
                <a:tc>
                  <a:txBody>
                    <a:bodyPr/>
                    <a:lstStyle/>
                    <a:p>
                      <a:pPr algn="ctr"/>
                      <a:r>
                        <a:rPr lang="en-US" dirty="0" smtClean="0"/>
                        <a:t>37+1=38</a:t>
                      </a:r>
                      <a:endParaRPr lang="en-US" dirty="0"/>
                    </a:p>
                  </a:txBody>
                  <a:tcPr/>
                </a:tc>
                <a:tc>
                  <a:txBody>
                    <a:bodyPr/>
                    <a:lstStyle/>
                    <a:p>
                      <a:pPr algn="ctr"/>
                      <a:r>
                        <a:rPr lang="en-US" dirty="0" smtClean="0"/>
                        <a:t>38</a:t>
                      </a:r>
                      <a:endParaRPr lang="en-US" dirty="0"/>
                    </a:p>
                  </a:txBody>
                  <a:tcPr/>
                </a:tc>
                <a:tc>
                  <a:txBody>
                    <a:bodyPr/>
                    <a:lstStyle/>
                    <a:p>
                      <a:pPr algn="ctr"/>
                      <a:r>
                        <a:rPr lang="en-US" dirty="0" smtClean="0"/>
                        <a:t>24</a:t>
                      </a:r>
                      <a:endParaRPr lang="en-US" dirty="0"/>
                    </a:p>
                  </a:txBody>
                  <a:tcPr/>
                </a:tc>
                <a:extLst>
                  <a:ext uri="{0D108BD9-81ED-4DB2-BD59-A6C34878D82A}">
                    <a16:rowId xmlns:a16="http://schemas.microsoft.com/office/drawing/2014/main" val="576337798"/>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299771067"/>
              </p:ext>
            </p:extLst>
          </p:nvPr>
        </p:nvGraphicFramePr>
        <p:xfrm>
          <a:off x="4313339" y="4681601"/>
          <a:ext cx="4608512" cy="1107440"/>
        </p:xfrm>
        <a:graphic>
          <a:graphicData uri="http://schemas.openxmlformats.org/drawingml/2006/table">
            <a:tbl>
              <a:tblPr firstRow="1" bandRow="1">
                <a:tableStyleId>{7DF18680-E054-41AD-8BC1-D1AEF772440D}</a:tableStyleId>
              </a:tblPr>
              <a:tblGrid>
                <a:gridCol w="1266773">
                  <a:extLst>
                    <a:ext uri="{9D8B030D-6E8A-4147-A177-3AD203B41FA5}">
                      <a16:colId xmlns:a16="http://schemas.microsoft.com/office/drawing/2014/main" val="3146139837"/>
                    </a:ext>
                  </a:extLst>
                </a:gridCol>
                <a:gridCol w="1152128">
                  <a:extLst>
                    <a:ext uri="{9D8B030D-6E8A-4147-A177-3AD203B41FA5}">
                      <a16:colId xmlns:a16="http://schemas.microsoft.com/office/drawing/2014/main" val="3614280362"/>
                    </a:ext>
                  </a:extLst>
                </a:gridCol>
                <a:gridCol w="1080120">
                  <a:extLst>
                    <a:ext uri="{9D8B030D-6E8A-4147-A177-3AD203B41FA5}">
                      <a16:colId xmlns:a16="http://schemas.microsoft.com/office/drawing/2014/main" val="3457852749"/>
                    </a:ext>
                  </a:extLst>
                </a:gridCol>
                <a:gridCol w="1109491">
                  <a:extLst>
                    <a:ext uri="{9D8B030D-6E8A-4147-A177-3AD203B41FA5}">
                      <a16:colId xmlns:a16="http://schemas.microsoft.com/office/drawing/2014/main" val="2760224866"/>
                    </a:ext>
                  </a:extLst>
                </a:gridCol>
              </a:tblGrid>
              <a:tr h="148404">
                <a:tc>
                  <a:txBody>
                    <a:bodyPr/>
                    <a:lstStyle/>
                    <a:p>
                      <a:r>
                        <a:rPr lang="en-US" dirty="0" smtClean="0"/>
                        <a:t>If Arm A</a:t>
                      </a:r>
                      <a:endParaRPr lang="en-US" dirty="0"/>
                    </a:p>
                  </a:txBody>
                  <a:tcPr/>
                </a:tc>
                <a:tc>
                  <a:txBody>
                    <a:bodyPr/>
                    <a:lstStyle/>
                    <a:p>
                      <a:pPr algn="ctr"/>
                      <a:r>
                        <a:rPr lang="en-US" dirty="0" smtClean="0"/>
                        <a:t>Arm A (2)</a:t>
                      </a:r>
                      <a:endParaRPr lang="en-US" dirty="0"/>
                    </a:p>
                  </a:txBody>
                  <a:tcPr/>
                </a:tc>
                <a:tc>
                  <a:txBody>
                    <a:bodyPr/>
                    <a:lstStyle/>
                    <a:p>
                      <a:pPr algn="ctr"/>
                      <a:r>
                        <a:rPr lang="en-US" dirty="0" smtClean="0"/>
                        <a:t>Arm B (2)</a:t>
                      </a:r>
                      <a:endParaRPr lang="en-US" dirty="0"/>
                    </a:p>
                  </a:txBody>
                  <a:tcPr/>
                </a:tc>
                <a:tc>
                  <a:txBody>
                    <a:bodyPr/>
                    <a:lstStyle/>
                    <a:p>
                      <a:pPr algn="ctr"/>
                      <a:r>
                        <a:rPr lang="en-US" dirty="0" smtClean="0"/>
                        <a:t>Arm C (1)</a:t>
                      </a:r>
                      <a:endParaRPr lang="en-US" dirty="0"/>
                    </a:p>
                  </a:txBody>
                  <a:tcPr/>
                </a:tc>
                <a:extLst>
                  <a:ext uri="{0D108BD9-81ED-4DB2-BD59-A6C34878D82A}">
                    <a16:rowId xmlns:a16="http://schemas.microsoft.com/office/drawing/2014/main" val="1634830063"/>
                  </a:ext>
                </a:extLst>
              </a:tr>
              <a:tr h="370840">
                <a:tc>
                  <a:txBody>
                    <a:bodyPr/>
                    <a:lstStyle/>
                    <a:p>
                      <a:r>
                        <a:rPr lang="en-US" dirty="0" err="1" smtClean="0"/>
                        <a:t>Obs</a:t>
                      </a:r>
                      <a:r>
                        <a:rPr lang="en-US" dirty="0" smtClean="0"/>
                        <a:t> ratio</a:t>
                      </a:r>
                      <a:endParaRPr lang="en-US" dirty="0"/>
                    </a:p>
                  </a:txBody>
                  <a:tcPr/>
                </a:tc>
                <a:tc>
                  <a:txBody>
                    <a:bodyPr/>
                    <a:lstStyle/>
                    <a:p>
                      <a:pPr algn="ctr"/>
                      <a:r>
                        <a:rPr lang="en-US" baseline="30000" dirty="0" smtClean="0"/>
                        <a:t>38</a:t>
                      </a:r>
                      <a:r>
                        <a:rPr lang="en-US" dirty="0" smtClean="0"/>
                        <a:t>/</a:t>
                      </a:r>
                      <a:r>
                        <a:rPr lang="en-US" baseline="-25000" dirty="0" smtClean="0"/>
                        <a:t>100</a:t>
                      </a:r>
                      <a:endParaRPr lang="en-US" baseline="-25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30000" noProof="0" smtClean="0">
                          <a:ln>
                            <a:noFill/>
                          </a:ln>
                          <a:solidFill>
                            <a:srgbClr val="656668"/>
                          </a:solidFill>
                          <a:effectLst/>
                          <a:uLnTx/>
                          <a:uFillTx/>
                          <a:latin typeface="Calibri"/>
                          <a:ea typeface="+mn-ea"/>
                          <a:cs typeface="+mn-cs"/>
                        </a:rPr>
                        <a:t>38</a:t>
                      </a:r>
                      <a:r>
                        <a:rPr kumimoji="0" lang="en-US" sz="1800" b="0" i="0" u="none" strike="noStrike" kern="1200" cap="none" spc="0" normalizeH="0" baseline="0" noProof="0" smtClean="0">
                          <a:ln>
                            <a:noFill/>
                          </a:ln>
                          <a:solidFill>
                            <a:srgbClr val="656668"/>
                          </a:solidFill>
                          <a:effectLst/>
                          <a:uLnTx/>
                          <a:uFillTx/>
                          <a:latin typeface="Calibri"/>
                          <a:ea typeface="+mn-ea"/>
                          <a:cs typeface="+mn-cs"/>
                        </a:rPr>
                        <a:t>/</a:t>
                      </a:r>
                      <a:r>
                        <a:rPr kumimoji="0" lang="en-US" sz="1800" b="0" i="0" u="none" strike="noStrike" kern="1200" cap="none" spc="0" normalizeH="0" baseline="-25000" noProof="0" smtClean="0">
                          <a:ln>
                            <a:noFill/>
                          </a:ln>
                          <a:solidFill>
                            <a:srgbClr val="656668"/>
                          </a:solidFill>
                          <a:effectLst/>
                          <a:uLnTx/>
                          <a:uFillTx/>
                          <a:latin typeface="Calibri"/>
                          <a:ea typeface="+mn-ea"/>
                          <a:cs typeface="+mn-cs"/>
                        </a:rPr>
                        <a:t>100</a:t>
                      </a:r>
                      <a:endParaRPr kumimoji="0" lang="en-US" sz="1800" b="0" i="0" u="none" strike="noStrike" kern="1200" cap="none" spc="0" normalizeH="0" baseline="-25000" noProof="0" dirty="0">
                        <a:ln>
                          <a:noFill/>
                        </a:ln>
                        <a:solidFill>
                          <a:srgbClr val="656668"/>
                        </a:solidFill>
                        <a:effectLst/>
                        <a:uLnTx/>
                        <a:uFillTx/>
                        <a:latin typeface="Calibri"/>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30000" noProof="0" dirty="0" smtClean="0">
                          <a:ln>
                            <a:noFill/>
                          </a:ln>
                          <a:solidFill>
                            <a:srgbClr val="656668"/>
                          </a:solidFill>
                          <a:effectLst/>
                          <a:uLnTx/>
                          <a:uFillTx/>
                          <a:latin typeface="Calibri"/>
                          <a:ea typeface="+mn-ea"/>
                          <a:cs typeface="+mn-cs"/>
                        </a:rPr>
                        <a:t>24</a:t>
                      </a:r>
                      <a:r>
                        <a:rPr kumimoji="0" lang="en-US" sz="1800" b="0" i="0" u="none" strike="noStrike" kern="1200" cap="none" spc="0" normalizeH="0" baseline="0" noProof="0" dirty="0" smtClean="0">
                          <a:ln>
                            <a:noFill/>
                          </a:ln>
                          <a:solidFill>
                            <a:srgbClr val="656668"/>
                          </a:solidFill>
                          <a:effectLst/>
                          <a:uLnTx/>
                          <a:uFillTx/>
                          <a:latin typeface="Calibri"/>
                          <a:ea typeface="+mn-ea"/>
                          <a:cs typeface="+mn-cs"/>
                        </a:rPr>
                        <a:t>/</a:t>
                      </a:r>
                      <a:r>
                        <a:rPr kumimoji="0" lang="en-US" sz="1800" b="0" i="0" u="none" strike="noStrike" kern="1200" cap="none" spc="0" normalizeH="0" baseline="-25000" noProof="0" dirty="0" smtClean="0">
                          <a:ln>
                            <a:noFill/>
                          </a:ln>
                          <a:solidFill>
                            <a:srgbClr val="656668"/>
                          </a:solidFill>
                          <a:effectLst/>
                          <a:uLnTx/>
                          <a:uFillTx/>
                          <a:latin typeface="Calibri"/>
                          <a:ea typeface="+mn-ea"/>
                          <a:cs typeface="+mn-cs"/>
                        </a:rPr>
                        <a:t>100</a:t>
                      </a:r>
                      <a:endParaRPr kumimoji="0" lang="en-US" sz="1800" b="0" i="0" u="none" strike="noStrike" kern="1200" cap="none" spc="0" normalizeH="0" baseline="-25000" noProof="0" dirty="0">
                        <a:ln>
                          <a:noFill/>
                        </a:ln>
                        <a:solidFill>
                          <a:srgbClr val="656668"/>
                        </a:solidFill>
                        <a:effectLst/>
                        <a:uLnTx/>
                        <a:uFillTx/>
                        <a:latin typeface="Calibri"/>
                        <a:ea typeface="+mn-ea"/>
                        <a:cs typeface="+mn-cs"/>
                      </a:endParaRPr>
                    </a:p>
                  </a:txBody>
                  <a:tcPr/>
                </a:tc>
                <a:extLst>
                  <a:ext uri="{0D108BD9-81ED-4DB2-BD59-A6C34878D82A}">
                    <a16:rowId xmlns:a16="http://schemas.microsoft.com/office/drawing/2014/main" val="576337798"/>
                  </a:ext>
                </a:extLst>
              </a:tr>
              <a:tr h="370840">
                <a:tc>
                  <a:txBody>
                    <a:bodyPr/>
                    <a:lstStyle/>
                    <a:p>
                      <a:r>
                        <a:rPr lang="en-US" dirty="0" smtClean="0"/>
                        <a:t>Target ratio</a:t>
                      </a:r>
                      <a:endParaRPr lang="en-US" dirty="0"/>
                    </a:p>
                  </a:txBody>
                  <a:tcPr/>
                </a:tc>
                <a:tc>
                  <a:txBody>
                    <a:bodyPr/>
                    <a:lstStyle/>
                    <a:p>
                      <a:pPr algn="ctr"/>
                      <a:r>
                        <a:rPr lang="en-US" baseline="30000" dirty="0" smtClean="0"/>
                        <a:t>2</a:t>
                      </a:r>
                      <a:r>
                        <a:rPr lang="en-US" dirty="0" smtClean="0"/>
                        <a:t>/</a:t>
                      </a:r>
                      <a:r>
                        <a:rPr lang="en-US" baseline="-25000" dirty="0" smtClean="0"/>
                        <a:t>5</a:t>
                      </a:r>
                      <a:endParaRPr lang="en-US" baseline="-25000" dirty="0"/>
                    </a:p>
                  </a:txBody>
                  <a:tcPr/>
                </a:tc>
                <a:tc>
                  <a:txBody>
                    <a:bodyPr/>
                    <a:lstStyle/>
                    <a:p>
                      <a:pPr algn="ctr"/>
                      <a:r>
                        <a:rPr kumimoji="0" lang="en-US" sz="1800" b="0" i="0" u="none" strike="noStrike" kern="1200" cap="none" spc="0" normalizeH="0" baseline="30000" noProof="0" dirty="0" smtClean="0">
                          <a:ln>
                            <a:noFill/>
                          </a:ln>
                          <a:solidFill>
                            <a:srgbClr val="656668"/>
                          </a:solidFill>
                          <a:effectLst/>
                          <a:uLnTx/>
                          <a:uFillTx/>
                          <a:latin typeface="Calibri"/>
                          <a:ea typeface="+mn-ea"/>
                          <a:cs typeface="+mn-cs"/>
                        </a:rPr>
                        <a:t>2</a:t>
                      </a:r>
                      <a:r>
                        <a:rPr kumimoji="0" lang="en-US" sz="1800" b="0" i="0" u="none" strike="noStrike" kern="1200" cap="none" spc="0" normalizeH="0" baseline="0" noProof="0" dirty="0" smtClean="0">
                          <a:ln>
                            <a:noFill/>
                          </a:ln>
                          <a:solidFill>
                            <a:srgbClr val="656668"/>
                          </a:solidFill>
                          <a:effectLst/>
                          <a:uLnTx/>
                          <a:uFillTx/>
                          <a:latin typeface="Calibri"/>
                          <a:ea typeface="+mn-ea"/>
                          <a:cs typeface="+mn-cs"/>
                        </a:rPr>
                        <a:t>/</a:t>
                      </a:r>
                      <a:r>
                        <a:rPr kumimoji="0" lang="en-US" sz="1800" b="0" i="0" u="none" strike="noStrike" kern="1200" cap="none" spc="0" normalizeH="0" baseline="-25000" noProof="0" dirty="0" smtClean="0">
                          <a:ln>
                            <a:noFill/>
                          </a:ln>
                          <a:solidFill>
                            <a:srgbClr val="656668"/>
                          </a:solidFill>
                          <a:effectLst/>
                          <a:uLnTx/>
                          <a:uFillTx/>
                          <a:latin typeface="Calibri"/>
                          <a:ea typeface="+mn-ea"/>
                          <a:cs typeface="+mn-cs"/>
                        </a:rPr>
                        <a:t>5</a:t>
                      </a:r>
                      <a:endParaRPr lang="en-US" dirty="0"/>
                    </a:p>
                  </a:txBody>
                  <a:tcPr/>
                </a:tc>
                <a:tc>
                  <a:txBody>
                    <a:bodyPr/>
                    <a:lstStyle/>
                    <a:p>
                      <a:pPr algn="ctr"/>
                      <a:r>
                        <a:rPr kumimoji="0" lang="en-US" sz="1800" b="0" i="0" u="none" strike="noStrike" kern="1200" cap="none" spc="0" normalizeH="0" baseline="30000" noProof="0" dirty="0" smtClean="0">
                          <a:ln>
                            <a:noFill/>
                          </a:ln>
                          <a:solidFill>
                            <a:srgbClr val="656668"/>
                          </a:solidFill>
                          <a:effectLst/>
                          <a:uLnTx/>
                          <a:uFillTx/>
                          <a:latin typeface="Calibri"/>
                          <a:ea typeface="+mn-ea"/>
                          <a:cs typeface="+mn-cs"/>
                        </a:rPr>
                        <a:t>1</a:t>
                      </a:r>
                      <a:r>
                        <a:rPr kumimoji="0" lang="en-US" sz="1800" b="0" i="0" u="none" strike="noStrike" kern="1200" cap="none" spc="0" normalizeH="0" baseline="0" noProof="0" dirty="0" smtClean="0">
                          <a:ln>
                            <a:noFill/>
                          </a:ln>
                          <a:solidFill>
                            <a:srgbClr val="656668"/>
                          </a:solidFill>
                          <a:effectLst/>
                          <a:uLnTx/>
                          <a:uFillTx/>
                          <a:latin typeface="Calibri"/>
                          <a:ea typeface="+mn-ea"/>
                          <a:cs typeface="+mn-cs"/>
                        </a:rPr>
                        <a:t>/</a:t>
                      </a:r>
                      <a:r>
                        <a:rPr kumimoji="0" lang="en-US" sz="1800" b="0" i="0" u="none" strike="noStrike" kern="1200" cap="none" spc="0" normalizeH="0" baseline="-25000" noProof="0" dirty="0" smtClean="0">
                          <a:ln>
                            <a:noFill/>
                          </a:ln>
                          <a:solidFill>
                            <a:srgbClr val="656668"/>
                          </a:solidFill>
                          <a:effectLst/>
                          <a:uLnTx/>
                          <a:uFillTx/>
                          <a:latin typeface="Calibri"/>
                          <a:ea typeface="+mn-ea"/>
                          <a:cs typeface="+mn-cs"/>
                        </a:rPr>
                        <a:t>5</a:t>
                      </a:r>
                      <a:endParaRPr lang="en-US" dirty="0"/>
                    </a:p>
                  </a:txBody>
                  <a:tcPr/>
                </a:tc>
                <a:extLst>
                  <a:ext uri="{0D108BD9-81ED-4DB2-BD59-A6C34878D82A}">
                    <a16:rowId xmlns:a16="http://schemas.microsoft.com/office/drawing/2014/main" val="3088922105"/>
                  </a:ext>
                </a:extLst>
              </a:tr>
            </a:tbl>
          </a:graphicData>
        </a:graphic>
      </p:graphicFrame>
      <p:sp>
        <p:nvSpPr>
          <p:cNvPr id="12" name="TextBox 11"/>
          <p:cNvSpPr txBox="1"/>
          <p:nvPr/>
        </p:nvSpPr>
        <p:spPr>
          <a:xfrm>
            <a:off x="4139951" y="3006244"/>
            <a:ext cx="4781900" cy="369332"/>
          </a:xfrm>
          <a:prstGeom prst="rect">
            <a:avLst/>
          </a:prstGeom>
          <a:noFill/>
        </p:spPr>
        <p:txBody>
          <a:bodyPr wrap="square" rtlCol="0">
            <a:spAutoFit/>
          </a:bodyPr>
          <a:lstStyle/>
          <a:p>
            <a:r>
              <a:rPr lang="en-US" dirty="0" smtClean="0"/>
              <a:t>Suppose the new patient is randomized to arm A</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652087126"/>
              </p:ext>
            </p:extLst>
          </p:nvPr>
        </p:nvGraphicFramePr>
        <p:xfrm>
          <a:off x="4313339" y="6010665"/>
          <a:ext cx="4608512" cy="640080"/>
        </p:xfrm>
        <a:graphic>
          <a:graphicData uri="http://schemas.openxmlformats.org/drawingml/2006/table">
            <a:tbl>
              <a:tblPr bandRow="1">
                <a:tableStyleId>{7DF18680-E054-41AD-8BC1-D1AEF772440D}</a:tableStyleId>
              </a:tblPr>
              <a:tblGrid>
                <a:gridCol w="1266773">
                  <a:extLst>
                    <a:ext uri="{9D8B030D-6E8A-4147-A177-3AD203B41FA5}">
                      <a16:colId xmlns:a16="http://schemas.microsoft.com/office/drawing/2014/main" val="3434764368"/>
                    </a:ext>
                  </a:extLst>
                </a:gridCol>
                <a:gridCol w="1152128">
                  <a:extLst>
                    <a:ext uri="{9D8B030D-6E8A-4147-A177-3AD203B41FA5}">
                      <a16:colId xmlns:a16="http://schemas.microsoft.com/office/drawing/2014/main" val="2895435438"/>
                    </a:ext>
                  </a:extLst>
                </a:gridCol>
                <a:gridCol w="1080120">
                  <a:extLst>
                    <a:ext uri="{9D8B030D-6E8A-4147-A177-3AD203B41FA5}">
                      <a16:colId xmlns:a16="http://schemas.microsoft.com/office/drawing/2014/main" val="4232529754"/>
                    </a:ext>
                  </a:extLst>
                </a:gridCol>
                <a:gridCol w="1109491">
                  <a:extLst>
                    <a:ext uri="{9D8B030D-6E8A-4147-A177-3AD203B41FA5}">
                      <a16:colId xmlns:a16="http://schemas.microsoft.com/office/drawing/2014/main" val="2804633975"/>
                    </a:ext>
                  </a:extLst>
                </a:gridCol>
              </a:tblGrid>
              <a:tr h="370840">
                <a:tc>
                  <a:txBody>
                    <a:bodyPr/>
                    <a:lstStyle/>
                    <a:p>
                      <a:r>
                        <a:rPr lang="en-US" dirty="0" smtClean="0"/>
                        <a:t>Difference</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srgbClr val="656668"/>
                          </a:solidFill>
                          <a:effectLst/>
                          <a:uLnTx/>
                          <a:uFillTx/>
                          <a:latin typeface="Calibri"/>
                          <a:ea typeface="+mn-ea"/>
                          <a:cs typeface="+mn-cs"/>
                        </a:rPr>
                        <a:t>0.38-0.40 = 0.02</a:t>
                      </a:r>
                      <a:endParaRPr kumimoji="0" lang="en-US" sz="1800" b="0" i="0" u="none" strike="noStrike" kern="1200" cap="none" spc="0" normalizeH="0" baseline="0" noProof="0" dirty="0">
                        <a:ln>
                          <a:noFill/>
                        </a:ln>
                        <a:solidFill>
                          <a:srgbClr val="656668"/>
                        </a:solidFill>
                        <a:effectLst/>
                        <a:uLnTx/>
                        <a:uFillTx/>
                        <a:latin typeface="Calibri"/>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56668"/>
                          </a:solidFill>
                          <a:effectLst/>
                          <a:uLnTx/>
                          <a:uFillTx/>
                          <a:latin typeface="Calibri"/>
                          <a:ea typeface="+mn-ea"/>
                          <a:cs typeface="+mn-cs"/>
                        </a:rPr>
                        <a:t>0.38-0.40 = 0.02</a:t>
                      </a:r>
                      <a:endParaRPr kumimoji="0" lang="en-US" sz="1800" b="0" i="0" u="none" strike="noStrike" kern="1200" cap="none" spc="0" normalizeH="0" baseline="0" noProof="0" dirty="0">
                        <a:ln>
                          <a:noFill/>
                        </a:ln>
                        <a:solidFill>
                          <a:srgbClr val="656668"/>
                        </a:solidFill>
                        <a:effectLst/>
                        <a:uLnTx/>
                        <a:uFillTx/>
                        <a:latin typeface="Calibri"/>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56668"/>
                          </a:solidFill>
                          <a:effectLst/>
                          <a:uLnTx/>
                          <a:uFillTx/>
                          <a:latin typeface="Calibri"/>
                          <a:ea typeface="+mn-ea"/>
                          <a:cs typeface="+mn-cs"/>
                        </a:rPr>
                        <a:t>0.24-0.20 = 0.04</a:t>
                      </a:r>
                      <a:endParaRPr kumimoji="0" lang="en-US" sz="1800" b="0" i="0" u="none" strike="noStrike" kern="1200" cap="none" spc="0" normalizeH="0" baseline="0" noProof="0" dirty="0">
                        <a:ln>
                          <a:noFill/>
                        </a:ln>
                        <a:solidFill>
                          <a:srgbClr val="656668"/>
                        </a:solidFill>
                        <a:effectLst/>
                        <a:uLnTx/>
                        <a:uFillTx/>
                        <a:latin typeface="Calibri"/>
                        <a:ea typeface="+mn-ea"/>
                        <a:cs typeface="+mn-cs"/>
                      </a:endParaRPr>
                    </a:p>
                  </a:txBody>
                  <a:tcPr/>
                </a:tc>
                <a:extLst>
                  <a:ext uri="{0D108BD9-81ED-4DB2-BD59-A6C34878D82A}">
                    <a16:rowId xmlns:a16="http://schemas.microsoft.com/office/drawing/2014/main" val="3149699790"/>
                  </a:ext>
                </a:extLst>
              </a:tr>
            </a:tbl>
          </a:graphicData>
        </a:graphic>
      </p:graphicFrame>
      <p:sp>
        <p:nvSpPr>
          <p:cNvPr id="14" name="TextBox 13"/>
          <p:cNvSpPr txBox="1"/>
          <p:nvPr/>
        </p:nvSpPr>
        <p:spPr>
          <a:xfrm>
            <a:off x="294156" y="4935136"/>
            <a:ext cx="3845795" cy="64633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smtClean="0">
                <a:sym typeface="Wingdings" panose="05000000000000000000" pitchFamily="2" charset="2"/>
              </a:rPr>
              <a:t> Results in 38% males in arm A. What is the ideal proportion?</a:t>
            </a:r>
            <a:endParaRPr lang="en-US" dirty="0"/>
          </a:p>
        </p:txBody>
      </p:sp>
      <p:sp>
        <p:nvSpPr>
          <p:cNvPr id="15" name="Rectangle 14"/>
          <p:cNvSpPr/>
          <p:nvPr/>
        </p:nvSpPr>
        <p:spPr>
          <a:xfrm>
            <a:off x="395536" y="1628800"/>
            <a:ext cx="6624736" cy="360040"/>
          </a:xfrm>
          <a:prstGeom prst="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Tree>
    <p:extLst>
      <p:ext uri="{BB962C8B-B14F-4D97-AF65-F5344CB8AC3E}">
        <p14:creationId xmlns:p14="http://schemas.microsoft.com/office/powerpoint/2010/main" val="1060281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animBg="1"/>
      <p:bldP spid="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367073554"/>
              </p:ext>
            </p:extLst>
          </p:nvPr>
        </p:nvGraphicFramePr>
        <p:xfrm>
          <a:off x="457200" y="1268760"/>
          <a:ext cx="8229600" cy="138176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1126844844"/>
                    </a:ext>
                  </a:extLst>
                </a:gridCol>
                <a:gridCol w="1645920">
                  <a:extLst>
                    <a:ext uri="{9D8B030D-6E8A-4147-A177-3AD203B41FA5}">
                      <a16:colId xmlns:a16="http://schemas.microsoft.com/office/drawing/2014/main" val="283678026"/>
                    </a:ext>
                  </a:extLst>
                </a:gridCol>
                <a:gridCol w="1645920">
                  <a:extLst>
                    <a:ext uri="{9D8B030D-6E8A-4147-A177-3AD203B41FA5}">
                      <a16:colId xmlns:a16="http://schemas.microsoft.com/office/drawing/2014/main" val="197818206"/>
                    </a:ext>
                  </a:extLst>
                </a:gridCol>
                <a:gridCol w="1645920">
                  <a:extLst>
                    <a:ext uri="{9D8B030D-6E8A-4147-A177-3AD203B41FA5}">
                      <a16:colId xmlns:a16="http://schemas.microsoft.com/office/drawing/2014/main" val="3143194635"/>
                    </a:ext>
                  </a:extLst>
                </a:gridCol>
                <a:gridCol w="1645920">
                  <a:extLst>
                    <a:ext uri="{9D8B030D-6E8A-4147-A177-3AD203B41FA5}">
                      <a16:colId xmlns:a16="http://schemas.microsoft.com/office/drawing/2014/main" val="3086650629"/>
                    </a:ext>
                  </a:extLst>
                </a:gridCol>
              </a:tblGrid>
              <a:tr h="370840">
                <a:tc>
                  <a:txBody>
                    <a:bodyPr/>
                    <a:lstStyle/>
                    <a:p>
                      <a:endParaRPr lang="en-US" dirty="0"/>
                    </a:p>
                  </a:txBody>
                  <a:tcPr/>
                </a:tc>
                <a:tc>
                  <a:txBody>
                    <a:bodyPr/>
                    <a:lstStyle/>
                    <a:p>
                      <a:pPr algn="ctr"/>
                      <a:r>
                        <a:rPr lang="en-US" dirty="0" smtClean="0"/>
                        <a:t>Arm A (2)</a:t>
                      </a:r>
                      <a:endParaRPr lang="en-US" dirty="0"/>
                    </a:p>
                  </a:txBody>
                  <a:tcPr/>
                </a:tc>
                <a:tc>
                  <a:txBody>
                    <a:bodyPr/>
                    <a:lstStyle/>
                    <a:p>
                      <a:pPr algn="ctr"/>
                      <a:r>
                        <a:rPr lang="en-US" dirty="0" smtClean="0"/>
                        <a:t>Arm B (2)</a:t>
                      </a:r>
                      <a:endParaRPr lang="en-US" dirty="0"/>
                    </a:p>
                  </a:txBody>
                  <a:tcPr/>
                </a:tc>
                <a:tc>
                  <a:txBody>
                    <a:bodyPr/>
                    <a:lstStyle/>
                    <a:p>
                      <a:pPr algn="ctr"/>
                      <a:r>
                        <a:rPr lang="en-US" dirty="0" smtClean="0"/>
                        <a:t>Arm C (1)</a:t>
                      </a:r>
                      <a:endParaRPr lang="en-US" dirty="0"/>
                    </a:p>
                  </a:txBody>
                  <a:tcPr/>
                </a:tc>
                <a:tc>
                  <a:txBody>
                    <a:bodyPr/>
                    <a:lstStyle/>
                    <a:p>
                      <a:endParaRPr lang="en-US"/>
                    </a:p>
                  </a:txBody>
                  <a:tcPr/>
                </a:tc>
                <a:extLst>
                  <a:ext uri="{0D108BD9-81ED-4DB2-BD59-A6C34878D82A}">
                    <a16:rowId xmlns:a16="http://schemas.microsoft.com/office/drawing/2014/main" val="913741196"/>
                  </a:ext>
                </a:extLst>
              </a:tr>
              <a:tr h="370840">
                <a:tc>
                  <a:txBody>
                    <a:bodyPr/>
                    <a:lstStyle/>
                    <a:p>
                      <a:r>
                        <a:rPr lang="en-US" dirty="0" smtClean="0"/>
                        <a:t>Male</a:t>
                      </a:r>
                      <a:br>
                        <a:rPr lang="en-US" dirty="0" smtClean="0"/>
                      </a:br>
                      <a:r>
                        <a:rPr lang="en-US" dirty="0" smtClean="0"/>
                        <a:t>Female</a:t>
                      </a:r>
                      <a:endParaRPr lang="en-US" dirty="0"/>
                    </a:p>
                  </a:txBody>
                  <a:tcPr/>
                </a:tc>
                <a:tc>
                  <a:txBody>
                    <a:bodyPr/>
                    <a:lstStyle/>
                    <a:p>
                      <a:pPr algn="ctr"/>
                      <a:r>
                        <a:rPr lang="en-US" dirty="0" smtClean="0"/>
                        <a:t>37</a:t>
                      </a:r>
                    </a:p>
                    <a:p>
                      <a:pPr algn="ctr"/>
                      <a:r>
                        <a:rPr lang="en-US" dirty="0" smtClean="0"/>
                        <a:t>33</a:t>
                      </a:r>
                      <a:endParaRPr lang="en-US" dirty="0"/>
                    </a:p>
                  </a:txBody>
                  <a:tcPr/>
                </a:tc>
                <a:tc>
                  <a:txBody>
                    <a:bodyPr/>
                    <a:lstStyle/>
                    <a:p>
                      <a:pPr algn="ctr"/>
                      <a:r>
                        <a:rPr lang="en-US" dirty="0" smtClean="0"/>
                        <a:t>38</a:t>
                      </a:r>
                    </a:p>
                    <a:p>
                      <a:pPr algn="ctr"/>
                      <a:r>
                        <a:rPr lang="en-US" dirty="0" smtClean="0"/>
                        <a:t>35</a:t>
                      </a:r>
                      <a:endParaRPr lang="en-US" dirty="0"/>
                    </a:p>
                  </a:txBody>
                  <a:tcPr/>
                </a:tc>
                <a:tc>
                  <a:txBody>
                    <a:bodyPr/>
                    <a:lstStyle/>
                    <a:p>
                      <a:pPr algn="ctr"/>
                      <a:r>
                        <a:rPr lang="en-US" dirty="0" smtClean="0"/>
                        <a:t>24</a:t>
                      </a:r>
                    </a:p>
                    <a:p>
                      <a:pPr algn="ctr"/>
                      <a:r>
                        <a:rPr lang="en-US" dirty="0" smtClean="0"/>
                        <a:t>20</a:t>
                      </a:r>
                      <a:endParaRPr lang="en-US" dirty="0"/>
                    </a:p>
                  </a:txBody>
                  <a:tcPr/>
                </a:tc>
                <a:tc>
                  <a:txBody>
                    <a:bodyPr/>
                    <a:lstStyle/>
                    <a:p>
                      <a:r>
                        <a:rPr lang="en-US" dirty="0" smtClean="0"/>
                        <a:t>99</a:t>
                      </a:r>
                    </a:p>
                    <a:p>
                      <a:r>
                        <a:rPr lang="en-US" dirty="0" smtClean="0"/>
                        <a:t>88</a:t>
                      </a:r>
                      <a:endParaRPr lang="en-US" dirty="0"/>
                    </a:p>
                  </a:txBody>
                  <a:tcPr/>
                </a:tc>
                <a:extLst>
                  <a:ext uri="{0D108BD9-81ED-4DB2-BD59-A6C34878D82A}">
                    <a16:rowId xmlns:a16="http://schemas.microsoft.com/office/drawing/2014/main" val="762865000"/>
                  </a:ext>
                </a:extLst>
              </a:tr>
              <a:tr h="370840">
                <a:tc>
                  <a:txBody>
                    <a:bodyPr/>
                    <a:lstStyle/>
                    <a:p>
                      <a:r>
                        <a:rPr lang="en-US" dirty="0" smtClean="0"/>
                        <a:t>Site 111</a:t>
                      </a:r>
                      <a:endParaRPr lang="en-US" dirty="0"/>
                    </a:p>
                  </a:txBody>
                  <a:tcPr/>
                </a:tc>
                <a:tc>
                  <a:txBody>
                    <a:bodyPr/>
                    <a:lstStyle/>
                    <a:p>
                      <a:pPr algn="ctr"/>
                      <a:r>
                        <a:rPr lang="en-US" dirty="0" smtClean="0"/>
                        <a:t>5</a:t>
                      </a:r>
                      <a:endParaRPr lang="en-US" dirty="0"/>
                    </a:p>
                  </a:txBody>
                  <a:tcPr/>
                </a:tc>
                <a:tc>
                  <a:txBody>
                    <a:bodyPr/>
                    <a:lstStyle/>
                    <a:p>
                      <a:pPr algn="ctr"/>
                      <a:r>
                        <a:rPr lang="en-US" dirty="0" smtClean="0"/>
                        <a:t>4</a:t>
                      </a:r>
                      <a:endParaRPr lang="en-US" dirty="0"/>
                    </a:p>
                  </a:txBody>
                  <a:tcPr/>
                </a:tc>
                <a:tc>
                  <a:txBody>
                    <a:bodyPr/>
                    <a:lstStyle/>
                    <a:p>
                      <a:pPr algn="ctr"/>
                      <a:r>
                        <a:rPr lang="en-US" dirty="0" smtClean="0"/>
                        <a:t>0</a:t>
                      </a:r>
                      <a:endParaRPr lang="en-US" dirty="0"/>
                    </a:p>
                  </a:txBody>
                  <a:tcPr/>
                </a:tc>
                <a:tc>
                  <a:txBody>
                    <a:bodyPr/>
                    <a:lstStyle/>
                    <a:p>
                      <a:r>
                        <a:rPr lang="en-US" dirty="0" smtClean="0"/>
                        <a:t>9</a:t>
                      </a:r>
                      <a:endParaRPr lang="en-US" dirty="0"/>
                    </a:p>
                  </a:txBody>
                  <a:tcPr/>
                </a:tc>
                <a:extLst>
                  <a:ext uri="{0D108BD9-81ED-4DB2-BD59-A6C34878D82A}">
                    <a16:rowId xmlns:a16="http://schemas.microsoft.com/office/drawing/2014/main" val="1875541737"/>
                  </a:ext>
                </a:extLst>
              </a:tr>
            </a:tbl>
          </a:graphicData>
        </a:graphic>
      </p:graphicFrame>
      <p:sp>
        <p:nvSpPr>
          <p:cNvPr id="3" name="Slide Number Placeholder 2"/>
          <p:cNvSpPr>
            <a:spLocks noGrp="1"/>
          </p:cNvSpPr>
          <p:nvPr>
            <p:ph type="sldNum" sz="quarter" idx="12"/>
          </p:nvPr>
        </p:nvSpPr>
        <p:spPr/>
        <p:txBody>
          <a:bodyPr/>
          <a:lstStyle/>
          <a:p>
            <a:fld id="{0D23A961-0415-4382-BF1D-F5A18A63DA27}" type="slidenum">
              <a:rPr lang="en-US" smtClean="0"/>
              <a:pPr/>
              <a:t>27</a:t>
            </a:fld>
            <a:endParaRPr lang="en-US"/>
          </a:p>
        </p:txBody>
      </p:sp>
      <p:sp>
        <p:nvSpPr>
          <p:cNvPr id="4" name="Title 3"/>
          <p:cNvSpPr>
            <a:spLocks noGrp="1"/>
          </p:cNvSpPr>
          <p:nvPr>
            <p:ph type="title"/>
          </p:nvPr>
        </p:nvSpPr>
        <p:spPr/>
        <p:txBody>
          <a:bodyPr>
            <a:normAutofit fontScale="90000"/>
          </a:bodyPr>
          <a:lstStyle/>
          <a:p>
            <a:r>
              <a:rPr lang="en-US" dirty="0" smtClean="0"/>
              <a:t>Example: new patient</a:t>
            </a:r>
            <a:endParaRPr lang="en-US" dirty="0"/>
          </a:p>
        </p:txBody>
      </p:sp>
      <p:sp>
        <p:nvSpPr>
          <p:cNvPr id="6" name="TextBox 5"/>
          <p:cNvSpPr txBox="1"/>
          <p:nvPr/>
        </p:nvSpPr>
        <p:spPr>
          <a:xfrm>
            <a:off x="457200" y="2636912"/>
            <a:ext cx="8229600" cy="369332"/>
          </a:xfrm>
          <a:prstGeom prst="rect">
            <a:avLst/>
          </a:prstGeom>
          <a:noFill/>
        </p:spPr>
        <p:txBody>
          <a:bodyPr wrap="square" rtlCol="0">
            <a:spAutoFit/>
          </a:bodyPr>
          <a:lstStyle/>
          <a:p>
            <a:r>
              <a:rPr lang="en-US" dirty="0" smtClean="0"/>
              <a:t>New patient: Male, site 111.</a:t>
            </a:r>
            <a:endParaRPr lang="en-US" dirty="0"/>
          </a:p>
        </p:txBody>
      </p:sp>
      <p:graphicFrame>
        <p:nvGraphicFramePr>
          <p:cNvPr id="7" name="Content Placeholder 4"/>
          <p:cNvGraphicFramePr>
            <a:graphicFrameLocks/>
          </p:cNvGraphicFramePr>
          <p:nvPr>
            <p:extLst>
              <p:ext uri="{D42A27DB-BD31-4B8C-83A1-F6EECF244321}">
                <p14:modId xmlns:p14="http://schemas.microsoft.com/office/powerpoint/2010/main" val="2160686005"/>
              </p:ext>
            </p:extLst>
          </p:nvPr>
        </p:nvGraphicFramePr>
        <p:xfrm>
          <a:off x="457200" y="3135352"/>
          <a:ext cx="8229600" cy="3119120"/>
        </p:xfrm>
        <a:graphic>
          <a:graphicData uri="http://schemas.openxmlformats.org/drawingml/2006/table">
            <a:tbl>
              <a:tblPr firstRow="1" bandRow="1">
                <a:tableStyleId>{5C22544A-7EE6-4342-B048-85BDC9FD1C3A}</a:tableStyleId>
              </a:tblPr>
              <a:tblGrid>
                <a:gridCol w="1367622">
                  <a:extLst>
                    <a:ext uri="{9D8B030D-6E8A-4147-A177-3AD203B41FA5}">
                      <a16:colId xmlns:a16="http://schemas.microsoft.com/office/drawing/2014/main" val="1126844844"/>
                    </a:ext>
                  </a:extLst>
                </a:gridCol>
                <a:gridCol w="2287326">
                  <a:extLst>
                    <a:ext uri="{9D8B030D-6E8A-4147-A177-3AD203B41FA5}">
                      <a16:colId xmlns:a16="http://schemas.microsoft.com/office/drawing/2014/main" val="283678026"/>
                    </a:ext>
                  </a:extLst>
                </a:gridCol>
                <a:gridCol w="2287326">
                  <a:extLst>
                    <a:ext uri="{9D8B030D-6E8A-4147-A177-3AD203B41FA5}">
                      <a16:colId xmlns:a16="http://schemas.microsoft.com/office/drawing/2014/main" val="197818206"/>
                    </a:ext>
                  </a:extLst>
                </a:gridCol>
                <a:gridCol w="2287326">
                  <a:extLst>
                    <a:ext uri="{9D8B030D-6E8A-4147-A177-3AD203B41FA5}">
                      <a16:colId xmlns:a16="http://schemas.microsoft.com/office/drawing/2014/main" val="3143194635"/>
                    </a:ext>
                  </a:extLst>
                </a:gridCol>
              </a:tblGrid>
              <a:tr h="370840">
                <a:tc>
                  <a:txBody>
                    <a:bodyPr/>
                    <a:lstStyle/>
                    <a:p>
                      <a:r>
                        <a:rPr lang="en-US" dirty="0" err="1" smtClean="0"/>
                        <a:t>Medidata</a:t>
                      </a:r>
                      <a:endParaRPr lang="en-US" dirty="0"/>
                    </a:p>
                  </a:txBody>
                  <a:tcPr/>
                </a:tc>
                <a:tc>
                  <a:txBody>
                    <a:bodyPr/>
                    <a:lstStyle/>
                    <a:p>
                      <a:r>
                        <a:rPr lang="en-US" dirty="0" smtClean="0"/>
                        <a:t>Arm A (2)</a:t>
                      </a:r>
                      <a:endParaRPr lang="en-US" dirty="0"/>
                    </a:p>
                  </a:txBody>
                  <a:tcPr/>
                </a:tc>
                <a:tc>
                  <a:txBody>
                    <a:bodyPr/>
                    <a:lstStyle/>
                    <a:p>
                      <a:r>
                        <a:rPr lang="en-US" dirty="0" smtClean="0"/>
                        <a:t>Arm B (2)</a:t>
                      </a:r>
                      <a:endParaRPr lang="en-US" dirty="0"/>
                    </a:p>
                  </a:txBody>
                  <a:tcPr/>
                </a:tc>
                <a:tc>
                  <a:txBody>
                    <a:bodyPr/>
                    <a:lstStyle/>
                    <a:p>
                      <a:r>
                        <a:rPr lang="en-US" dirty="0" smtClean="0"/>
                        <a:t>Arm C (1)</a:t>
                      </a:r>
                      <a:endParaRPr lang="en-US" dirty="0"/>
                    </a:p>
                  </a:txBody>
                  <a:tcPr/>
                </a:tc>
                <a:extLst>
                  <a:ext uri="{0D108BD9-81ED-4DB2-BD59-A6C34878D82A}">
                    <a16:rowId xmlns:a16="http://schemas.microsoft.com/office/drawing/2014/main" val="913741196"/>
                  </a:ext>
                </a:extLst>
              </a:tr>
              <a:tr h="370840">
                <a:tc>
                  <a:txBody>
                    <a:bodyPr/>
                    <a:lstStyle/>
                    <a:p>
                      <a:r>
                        <a:rPr lang="en-US" dirty="0" smtClean="0"/>
                        <a:t>Male</a:t>
                      </a:r>
                    </a:p>
                    <a:p>
                      <a:r>
                        <a:rPr lang="en-US" dirty="0" smtClean="0"/>
                        <a:t>(99 + 1)</a:t>
                      </a:r>
                      <a:endParaRPr lang="en-US" dirty="0"/>
                    </a:p>
                  </a:txBody>
                  <a:tcPr/>
                </a:tc>
                <a:tc>
                  <a:txBody>
                    <a:bodyPr/>
                    <a:lstStyle/>
                    <a:p>
                      <a:r>
                        <a:rPr lang="en-US" dirty="0" smtClean="0"/>
                        <a:t>|(</a:t>
                      </a:r>
                      <a:r>
                        <a:rPr lang="en-US" dirty="0" smtClean="0">
                          <a:solidFill>
                            <a:srgbClr val="FF0000"/>
                          </a:solidFill>
                        </a:rPr>
                        <a:t>38</a:t>
                      </a:r>
                      <a:r>
                        <a:rPr lang="en-US" dirty="0" smtClean="0"/>
                        <a:t>/100) – (2/5)|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|(38/100) – (2/5)|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|(24/100) – (1/5)|</a:t>
                      </a:r>
                    </a:p>
                    <a:p>
                      <a:r>
                        <a:rPr lang="en-US" dirty="0" smtClean="0"/>
                        <a:t>= 0.02 + 0.02 + 0.04</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56668"/>
                          </a:solidFill>
                          <a:effectLst/>
                          <a:uLnTx/>
                          <a:uFillTx/>
                          <a:latin typeface="Calibri"/>
                          <a:ea typeface="+mn-ea"/>
                          <a:cs typeface="+mn-cs"/>
                        </a:rPr>
                        <a:t>|(37/100) – (2/5)|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56668"/>
                          </a:solidFill>
                          <a:effectLst/>
                          <a:uLnTx/>
                          <a:uFillTx/>
                          <a:latin typeface="Calibri"/>
                          <a:ea typeface="+mn-ea"/>
                          <a:cs typeface="+mn-cs"/>
                        </a:rPr>
                        <a:t>+ |(</a:t>
                      </a:r>
                      <a:r>
                        <a:rPr kumimoji="0" lang="en-US" sz="1800" b="0" i="0" u="none" strike="noStrike" kern="1200" cap="none" spc="0" normalizeH="0" baseline="0" noProof="0" dirty="0" smtClean="0">
                          <a:ln>
                            <a:noFill/>
                          </a:ln>
                          <a:solidFill>
                            <a:srgbClr val="FF0000"/>
                          </a:solidFill>
                          <a:effectLst/>
                          <a:uLnTx/>
                          <a:uFillTx/>
                          <a:latin typeface="Calibri"/>
                          <a:ea typeface="+mn-ea"/>
                          <a:cs typeface="+mn-cs"/>
                        </a:rPr>
                        <a:t>39</a:t>
                      </a:r>
                      <a:r>
                        <a:rPr kumimoji="0" lang="en-US" sz="1800" b="0" i="0" u="none" strike="noStrike" kern="1200" cap="none" spc="0" normalizeH="0" baseline="0" noProof="0" dirty="0" smtClean="0">
                          <a:ln>
                            <a:noFill/>
                          </a:ln>
                          <a:solidFill>
                            <a:srgbClr val="656668"/>
                          </a:solidFill>
                          <a:effectLst/>
                          <a:uLnTx/>
                          <a:uFillTx/>
                          <a:latin typeface="Calibri"/>
                          <a:ea typeface="+mn-ea"/>
                          <a:cs typeface="+mn-cs"/>
                        </a:rPr>
                        <a:t>/100) – (2/5)|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56668"/>
                          </a:solidFill>
                          <a:effectLst/>
                          <a:uLnTx/>
                          <a:uFillTx/>
                          <a:latin typeface="Calibri"/>
                          <a:ea typeface="+mn-ea"/>
                          <a:cs typeface="+mn-cs"/>
                        </a:rPr>
                        <a:t>+ |(24/100) – (1/5)|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56668"/>
                          </a:solidFill>
                          <a:effectLst/>
                          <a:uLnTx/>
                          <a:uFillTx/>
                          <a:latin typeface="Calibri"/>
                          <a:ea typeface="+mn-ea"/>
                          <a:cs typeface="+mn-cs"/>
                        </a:rPr>
                        <a:t>= 0.03 + 0.01 + 0.04</a:t>
                      </a:r>
                      <a:endParaRPr kumimoji="0" lang="en-US" sz="1800" b="0" i="0" u="none" strike="noStrike" kern="1200" cap="none" spc="0" normalizeH="0" baseline="0" noProof="0" dirty="0">
                        <a:ln>
                          <a:noFill/>
                        </a:ln>
                        <a:solidFill>
                          <a:srgbClr val="656668"/>
                        </a:solidFill>
                        <a:effectLst/>
                        <a:uLnTx/>
                        <a:uFillTx/>
                        <a:latin typeface="Calibri"/>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56668"/>
                          </a:solidFill>
                          <a:effectLst/>
                          <a:uLnTx/>
                          <a:uFillTx/>
                          <a:latin typeface="Calibri"/>
                          <a:ea typeface="+mn-ea"/>
                          <a:cs typeface="+mn-cs"/>
                        </a:rPr>
                        <a:t>|(37/100) – (2/5)|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56668"/>
                          </a:solidFill>
                          <a:effectLst/>
                          <a:uLnTx/>
                          <a:uFillTx/>
                          <a:latin typeface="Calibri"/>
                          <a:ea typeface="+mn-ea"/>
                          <a:cs typeface="+mn-cs"/>
                        </a:rPr>
                        <a:t>+ |(38/100) – (2/5)|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56668"/>
                          </a:solidFill>
                          <a:effectLst/>
                          <a:uLnTx/>
                          <a:uFillTx/>
                          <a:latin typeface="Calibri"/>
                          <a:ea typeface="+mn-ea"/>
                          <a:cs typeface="+mn-cs"/>
                        </a:rPr>
                        <a:t>+ |(</a:t>
                      </a:r>
                      <a:r>
                        <a:rPr kumimoji="0" lang="en-US" sz="1800" b="0" i="0" u="none" strike="noStrike" kern="1200" cap="none" spc="0" normalizeH="0" baseline="0" noProof="0" dirty="0" smtClean="0">
                          <a:ln>
                            <a:noFill/>
                          </a:ln>
                          <a:solidFill>
                            <a:srgbClr val="FF0000"/>
                          </a:solidFill>
                          <a:effectLst/>
                          <a:uLnTx/>
                          <a:uFillTx/>
                          <a:latin typeface="Calibri"/>
                          <a:ea typeface="+mn-ea"/>
                          <a:cs typeface="+mn-cs"/>
                        </a:rPr>
                        <a:t>25</a:t>
                      </a:r>
                      <a:r>
                        <a:rPr kumimoji="0" lang="en-US" sz="1800" b="0" i="0" u="none" strike="noStrike" kern="1200" cap="none" spc="0" normalizeH="0" baseline="0" noProof="0" dirty="0" smtClean="0">
                          <a:ln>
                            <a:noFill/>
                          </a:ln>
                          <a:solidFill>
                            <a:srgbClr val="656668"/>
                          </a:solidFill>
                          <a:effectLst/>
                          <a:uLnTx/>
                          <a:uFillTx/>
                          <a:latin typeface="Calibri"/>
                          <a:ea typeface="+mn-ea"/>
                          <a:cs typeface="+mn-cs"/>
                        </a:rPr>
                        <a:t>/100) – (1/5)|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56668"/>
                          </a:solidFill>
                          <a:effectLst/>
                          <a:uLnTx/>
                          <a:uFillTx/>
                          <a:latin typeface="Calibri"/>
                          <a:ea typeface="+mn-ea"/>
                          <a:cs typeface="+mn-cs"/>
                        </a:rPr>
                        <a:t>= 0.03 + 0.02 + 0.05</a:t>
                      </a:r>
                      <a:endParaRPr kumimoji="0" lang="en-US" sz="1800" b="0" i="0" u="none" strike="noStrike" kern="1200" cap="none" spc="0" normalizeH="0" baseline="0" noProof="0" dirty="0">
                        <a:ln>
                          <a:noFill/>
                        </a:ln>
                        <a:solidFill>
                          <a:srgbClr val="656668"/>
                        </a:solidFill>
                        <a:effectLst/>
                        <a:uLnTx/>
                        <a:uFillTx/>
                        <a:latin typeface="Calibri"/>
                        <a:ea typeface="+mn-ea"/>
                        <a:cs typeface="+mn-cs"/>
                      </a:endParaRPr>
                    </a:p>
                  </a:txBody>
                  <a:tcPr/>
                </a:tc>
                <a:extLst>
                  <a:ext uri="{0D108BD9-81ED-4DB2-BD59-A6C34878D82A}">
                    <a16:rowId xmlns:a16="http://schemas.microsoft.com/office/drawing/2014/main" val="762865000"/>
                  </a:ext>
                </a:extLst>
              </a:tr>
              <a:tr h="370840">
                <a:tc>
                  <a:txBody>
                    <a:bodyPr/>
                    <a:lstStyle/>
                    <a:p>
                      <a:r>
                        <a:rPr lang="en-US" dirty="0" smtClean="0"/>
                        <a:t>Site 111</a:t>
                      </a:r>
                    </a:p>
                    <a:p>
                      <a:r>
                        <a:rPr lang="en-US" dirty="0" smtClean="0"/>
                        <a:t>(9 + 1)</a:t>
                      </a:r>
                      <a:endParaRPr lang="en-US" dirty="0"/>
                    </a:p>
                  </a:txBody>
                  <a:tcPr/>
                </a:tc>
                <a:tc>
                  <a:txBody>
                    <a:bodyPr/>
                    <a:lstStyle/>
                    <a:p>
                      <a:r>
                        <a:rPr lang="en-US" dirty="0" smtClean="0"/>
                        <a:t>|(</a:t>
                      </a:r>
                      <a:r>
                        <a:rPr lang="en-US" dirty="0" smtClean="0">
                          <a:solidFill>
                            <a:srgbClr val="FF0000"/>
                          </a:solidFill>
                        </a:rPr>
                        <a:t>6</a:t>
                      </a:r>
                      <a:r>
                        <a:rPr lang="en-US" dirty="0" smtClean="0"/>
                        <a:t>/10) – (2/5)|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|(4/10) – (2/5)|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|(0/10) – (1/5)|</a:t>
                      </a:r>
                    </a:p>
                    <a:p>
                      <a:r>
                        <a:rPr lang="en-US" dirty="0" smtClean="0"/>
                        <a:t>= 0.20 + 0.00 + 0.20</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56668"/>
                          </a:solidFill>
                          <a:effectLst/>
                          <a:uLnTx/>
                          <a:uFillTx/>
                          <a:latin typeface="Calibri"/>
                          <a:ea typeface="+mn-ea"/>
                          <a:cs typeface="+mn-cs"/>
                        </a:rPr>
                        <a:t>|(5/10) – (2/5)|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56668"/>
                          </a:solidFill>
                          <a:effectLst/>
                          <a:uLnTx/>
                          <a:uFillTx/>
                          <a:latin typeface="Calibri"/>
                          <a:ea typeface="+mn-ea"/>
                          <a:cs typeface="+mn-cs"/>
                        </a:rPr>
                        <a:t>+ |(</a:t>
                      </a:r>
                      <a:r>
                        <a:rPr kumimoji="0" lang="en-US" sz="1800" b="0" i="0" u="none" strike="noStrike" kern="1200" cap="none" spc="0" normalizeH="0" baseline="0" noProof="0" dirty="0" smtClean="0">
                          <a:ln>
                            <a:noFill/>
                          </a:ln>
                          <a:solidFill>
                            <a:srgbClr val="FF0000"/>
                          </a:solidFill>
                          <a:effectLst/>
                          <a:uLnTx/>
                          <a:uFillTx/>
                          <a:latin typeface="Calibri"/>
                          <a:ea typeface="+mn-ea"/>
                          <a:cs typeface="+mn-cs"/>
                        </a:rPr>
                        <a:t>5</a:t>
                      </a:r>
                      <a:r>
                        <a:rPr kumimoji="0" lang="en-US" sz="1800" b="0" i="0" u="none" strike="noStrike" kern="1200" cap="none" spc="0" normalizeH="0" baseline="0" noProof="0" dirty="0" smtClean="0">
                          <a:ln>
                            <a:noFill/>
                          </a:ln>
                          <a:solidFill>
                            <a:srgbClr val="656668"/>
                          </a:solidFill>
                          <a:effectLst/>
                          <a:uLnTx/>
                          <a:uFillTx/>
                          <a:latin typeface="Calibri"/>
                          <a:ea typeface="+mn-ea"/>
                          <a:cs typeface="+mn-cs"/>
                        </a:rPr>
                        <a:t>/10) – (2/5)|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56668"/>
                          </a:solidFill>
                          <a:effectLst/>
                          <a:uLnTx/>
                          <a:uFillTx/>
                          <a:latin typeface="Calibri"/>
                          <a:ea typeface="+mn-ea"/>
                          <a:cs typeface="+mn-cs"/>
                        </a:rPr>
                        <a:t>+ |(0/10) – (1/5)|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56668"/>
                          </a:solidFill>
                          <a:effectLst/>
                          <a:uLnTx/>
                          <a:uFillTx/>
                          <a:latin typeface="Calibri"/>
                          <a:ea typeface="+mn-ea"/>
                          <a:cs typeface="+mn-cs"/>
                        </a:rPr>
                        <a:t>= 0.10 + 0.10 + 0.20</a:t>
                      </a:r>
                      <a:endParaRPr kumimoji="0" lang="en-US" sz="1800" b="0" i="0" u="none" strike="noStrike" kern="1200" cap="none" spc="0" normalizeH="0" baseline="0" noProof="0" dirty="0">
                        <a:ln>
                          <a:noFill/>
                        </a:ln>
                        <a:solidFill>
                          <a:srgbClr val="656668"/>
                        </a:solidFill>
                        <a:effectLst/>
                        <a:uLnTx/>
                        <a:uFillTx/>
                        <a:latin typeface="Calibri"/>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56668"/>
                          </a:solidFill>
                          <a:effectLst/>
                          <a:uLnTx/>
                          <a:uFillTx/>
                          <a:latin typeface="Calibri"/>
                          <a:ea typeface="+mn-ea"/>
                          <a:cs typeface="+mn-cs"/>
                        </a:rPr>
                        <a:t>|(5/10) – (2/5)|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56668"/>
                          </a:solidFill>
                          <a:effectLst/>
                          <a:uLnTx/>
                          <a:uFillTx/>
                          <a:latin typeface="Calibri"/>
                          <a:ea typeface="+mn-ea"/>
                          <a:cs typeface="+mn-cs"/>
                        </a:rPr>
                        <a:t>+ |(4/10) – (2/5)|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56668"/>
                          </a:solidFill>
                          <a:effectLst/>
                          <a:uLnTx/>
                          <a:uFillTx/>
                          <a:latin typeface="Calibri"/>
                          <a:ea typeface="+mn-ea"/>
                          <a:cs typeface="+mn-cs"/>
                        </a:rPr>
                        <a:t>+ |(</a:t>
                      </a:r>
                      <a:r>
                        <a:rPr kumimoji="0" lang="en-US" sz="1800" b="0" i="0" u="none" strike="noStrike" kern="1200" cap="none" spc="0" normalizeH="0" baseline="0" noProof="0" dirty="0" smtClean="0">
                          <a:ln>
                            <a:noFill/>
                          </a:ln>
                          <a:solidFill>
                            <a:srgbClr val="FF0000"/>
                          </a:solidFill>
                          <a:effectLst/>
                          <a:uLnTx/>
                          <a:uFillTx/>
                          <a:latin typeface="Calibri"/>
                          <a:ea typeface="+mn-ea"/>
                          <a:cs typeface="+mn-cs"/>
                        </a:rPr>
                        <a:t>1</a:t>
                      </a:r>
                      <a:r>
                        <a:rPr kumimoji="0" lang="en-US" sz="1800" b="0" i="0" u="none" strike="noStrike" kern="1200" cap="none" spc="0" normalizeH="0" baseline="0" noProof="0" dirty="0" smtClean="0">
                          <a:ln>
                            <a:noFill/>
                          </a:ln>
                          <a:solidFill>
                            <a:srgbClr val="656668"/>
                          </a:solidFill>
                          <a:effectLst/>
                          <a:uLnTx/>
                          <a:uFillTx/>
                          <a:latin typeface="Calibri"/>
                          <a:ea typeface="+mn-ea"/>
                          <a:cs typeface="+mn-cs"/>
                        </a:rPr>
                        <a:t>/10) – (1/5)|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56668"/>
                          </a:solidFill>
                          <a:effectLst/>
                          <a:uLnTx/>
                          <a:uFillTx/>
                          <a:latin typeface="Calibri"/>
                          <a:ea typeface="+mn-ea"/>
                          <a:cs typeface="+mn-cs"/>
                        </a:rPr>
                        <a:t>= 0.10 + 0.00 + 0.10</a:t>
                      </a:r>
                      <a:endParaRPr kumimoji="0" lang="en-US" sz="1800" b="0" i="0" u="none" strike="noStrike" kern="1200" cap="none" spc="0" normalizeH="0" baseline="0" noProof="0" dirty="0">
                        <a:ln>
                          <a:noFill/>
                        </a:ln>
                        <a:solidFill>
                          <a:srgbClr val="656668"/>
                        </a:solidFill>
                        <a:effectLst/>
                        <a:uLnTx/>
                        <a:uFillTx/>
                        <a:latin typeface="Calibri"/>
                        <a:ea typeface="+mn-ea"/>
                        <a:cs typeface="+mn-cs"/>
                      </a:endParaRPr>
                    </a:p>
                  </a:txBody>
                  <a:tcPr/>
                </a:tc>
                <a:extLst>
                  <a:ext uri="{0D108BD9-81ED-4DB2-BD59-A6C34878D82A}">
                    <a16:rowId xmlns:a16="http://schemas.microsoft.com/office/drawing/2014/main" val="1875541737"/>
                  </a:ext>
                </a:extLst>
              </a:tr>
              <a:tr h="370840">
                <a:tc>
                  <a:txBody>
                    <a:bodyPr/>
                    <a:lstStyle/>
                    <a:p>
                      <a:r>
                        <a:rPr lang="en-US" dirty="0" smtClean="0"/>
                        <a:t>Total</a:t>
                      </a:r>
                      <a:r>
                        <a:rPr lang="en-US" baseline="0" dirty="0" smtClean="0"/>
                        <a:t> </a:t>
                      </a:r>
                      <a:r>
                        <a:rPr lang="en-US" baseline="0" dirty="0" err="1" smtClean="0"/>
                        <a:t>Imb</a:t>
                      </a:r>
                      <a:endParaRPr lang="en-US" dirty="0"/>
                    </a:p>
                  </a:txBody>
                  <a:tcPr/>
                </a:tc>
                <a:tc>
                  <a:txBody>
                    <a:bodyPr/>
                    <a:lstStyle/>
                    <a:p>
                      <a:r>
                        <a:rPr lang="en-US" dirty="0" smtClean="0"/>
                        <a:t>= 0.08 + 0.40 = 0.48</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56668"/>
                          </a:solidFill>
                          <a:effectLst/>
                          <a:uLnTx/>
                          <a:uFillTx/>
                          <a:latin typeface="Calibri"/>
                          <a:ea typeface="+mn-ea"/>
                          <a:cs typeface="+mn-cs"/>
                        </a:rPr>
                        <a:t>= 0.08 + 0.40 = 0.48</a:t>
                      </a:r>
                      <a:endParaRPr kumimoji="0" lang="en-US" sz="1800" b="0" i="0" u="none" strike="noStrike" kern="1200" cap="none" spc="0" normalizeH="0" baseline="0" noProof="0" dirty="0">
                        <a:ln>
                          <a:noFill/>
                        </a:ln>
                        <a:solidFill>
                          <a:srgbClr val="656668"/>
                        </a:solidFill>
                        <a:effectLst/>
                        <a:uLnTx/>
                        <a:uFillTx/>
                        <a:latin typeface="Calibri"/>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56668"/>
                          </a:solidFill>
                          <a:effectLst/>
                          <a:uLnTx/>
                          <a:uFillTx/>
                          <a:latin typeface="Calibri"/>
                          <a:ea typeface="+mn-ea"/>
                          <a:cs typeface="+mn-cs"/>
                        </a:rPr>
                        <a:t>= 0.10 + 0.20 = 0.30</a:t>
                      </a:r>
                      <a:endParaRPr kumimoji="0" lang="en-US" sz="1800" b="0" i="0" u="none" strike="noStrike" kern="1200" cap="none" spc="0" normalizeH="0" baseline="0" noProof="0" dirty="0">
                        <a:ln>
                          <a:noFill/>
                        </a:ln>
                        <a:solidFill>
                          <a:srgbClr val="656668"/>
                        </a:solidFill>
                        <a:effectLst/>
                        <a:uLnTx/>
                        <a:uFillTx/>
                        <a:latin typeface="Calibri"/>
                        <a:ea typeface="+mn-ea"/>
                        <a:cs typeface="+mn-cs"/>
                      </a:endParaRPr>
                    </a:p>
                  </a:txBody>
                  <a:tcPr/>
                </a:tc>
                <a:extLst>
                  <a:ext uri="{0D108BD9-81ED-4DB2-BD59-A6C34878D82A}">
                    <a16:rowId xmlns:a16="http://schemas.microsoft.com/office/drawing/2014/main" val="673163210"/>
                  </a:ext>
                </a:extLst>
              </a:tr>
            </a:tbl>
          </a:graphicData>
        </a:graphic>
      </p:graphicFrame>
      <p:sp>
        <p:nvSpPr>
          <p:cNvPr id="2" name="Oval 1"/>
          <p:cNvSpPr/>
          <p:nvPr/>
        </p:nvSpPr>
        <p:spPr>
          <a:xfrm>
            <a:off x="6228184" y="5661248"/>
            <a:ext cx="2664296" cy="864096"/>
          </a:xfrm>
          <a:prstGeom prst="ellipse">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8" name="Rectangle 7"/>
          <p:cNvSpPr/>
          <p:nvPr/>
        </p:nvSpPr>
        <p:spPr>
          <a:xfrm>
            <a:off x="483000" y="4694912"/>
            <a:ext cx="8203799" cy="15552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139952" y="3137582"/>
            <a:ext cx="4546847" cy="15440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4144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nvPr>
        </p:nvGraphicFramePr>
        <p:xfrm>
          <a:off x="457200" y="1268760"/>
          <a:ext cx="8229600" cy="138176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1126844844"/>
                    </a:ext>
                  </a:extLst>
                </a:gridCol>
                <a:gridCol w="1645920">
                  <a:extLst>
                    <a:ext uri="{9D8B030D-6E8A-4147-A177-3AD203B41FA5}">
                      <a16:colId xmlns:a16="http://schemas.microsoft.com/office/drawing/2014/main" val="283678026"/>
                    </a:ext>
                  </a:extLst>
                </a:gridCol>
                <a:gridCol w="1645920">
                  <a:extLst>
                    <a:ext uri="{9D8B030D-6E8A-4147-A177-3AD203B41FA5}">
                      <a16:colId xmlns:a16="http://schemas.microsoft.com/office/drawing/2014/main" val="197818206"/>
                    </a:ext>
                  </a:extLst>
                </a:gridCol>
                <a:gridCol w="1645920">
                  <a:extLst>
                    <a:ext uri="{9D8B030D-6E8A-4147-A177-3AD203B41FA5}">
                      <a16:colId xmlns:a16="http://schemas.microsoft.com/office/drawing/2014/main" val="3143194635"/>
                    </a:ext>
                  </a:extLst>
                </a:gridCol>
                <a:gridCol w="1645920">
                  <a:extLst>
                    <a:ext uri="{9D8B030D-6E8A-4147-A177-3AD203B41FA5}">
                      <a16:colId xmlns:a16="http://schemas.microsoft.com/office/drawing/2014/main" val="3086650629"/>
                    </a:ext>
                  </a:extLst>
                </a:gridCol>
              </a:tblGrid>
              <a:tr h="370840">
                <a:tc>
                  <a:txBody>
                    <a:bodyPr/>
                    <a:lstStyle/>
                    <a:p>
                      <a:endParaRPr lang="en-US" dirty="0"/>
                    </a:p>
                  </a:txBody>
                  <a:tcPr/>
                </a:tc>
                <a:tc>
                  <a:txBody>
                    <a:bodyPr/>
                    <a:lstStyle/>
                    <a:p>
                      <a:pPr algn="ctr"/>
                      <a:r>
                        <a:rPr lang="en-US" dirty="0" smtClean="0"/>
                        <a:t>Arm A (2)</a:t>
                      </a:r>
                      <a:endParaRPr lang="en-US" dirty="0"/>
                    </a:p>
                  </a:txBody>
                  <a:tcPr/>
                </a:tc>
                <a:tc>
                  <a:txBody>
                    <a:bodyPr/>
                    <a:lstStyle/>
                    <a:p>
                      <a:pPr algn="ctr"/>
                      <a:r>
                        <a:rPr lang="en-US" dirty="0" smtClean="0"/>
                        <a:t>Arm B (2)</a:t>
                      </a:r>
                      <a:endParaRPr lang="en-US" dirty="0"/>
                    </a:p>
                  </a:txBody>
                  <a:tcPr/>
                </a:tc>
                <a:tc>
                  <a:txBody>
                    <a:bodyPr/>
                    <a:lstStyle/>
                    <a:p>
                      <a:pPr algn="ctr"/>
                      <a:r>
                        <a:rPr lang="en-US" dirty="0" smtClean="0"/>
                        <a:t>Arm C (1)</a:t>
                      </a:r>
                      <a:endParaRPr lang="en-US" dirty="0"/>
                    </a:p>
                  </a:txBody>
                  <a:tcPr/>
                </a:tc>
                <a:tc>
                  <a:txBody>
                    <a:bodyPr/>
                    <a:lstStyle/>
                    <a:p>
                      <a:endParaRPr lang="en-US"/>
                    </a:p>
                  </a:txBody>
                  <a:tcPr/>
                </a:tc>
                <a:extLst>
                  <a:ext uri="{0D108BD9-81ED-4DB2-BD59-A6C34878D82A}">
                    <a16:rowId xmlns:a16="http://schemas.microsoft.com/office/drawing/2014/main" val="913741196"/>
                  </a:ext>
                </a:extLst>
              </a:tr>
              <a:tr h="370840">
                <a:tc>
                  <a:txBody>
                    <a:bodyPr/>
                    <a:lstStyle/>
                    <a:p>
                      <a:r>
                        <a:rPr lang="en-US" dirty="0" smtClean="0"/>
                        <a:t>Male</a:t>
                      </a:r>
                      <a:br>
                        <a:rPr lang="en-US" dirty="0" smtClean="0"/>
                      </a:br>
                      <a:r>
                        <a:rPr lang="en-US" dirty="0" smtClean="0"/>
                        <a:t>Female</a:t>
                      </a:r>
                      <a:endParaRPr lang="en-US" dirty="0"/>
                    </a:p>
                  </a:txBody>
                  <a:tcPr/>
                </a:tc>
                <a:tc>
                  <a:txBody>
                    <a:bodyPr/>
                    <a:lstStyle/>
                    <a:p>
                      <a:pPr algn="ctr"/>
                      <a:r>
                        <a:rPr lang="en-US" dirty="0" smtClean="0"/>
                        <a:t>37</a:t>
                      </a:r>
                    </a:p>
                    <a:p>
                      <a:pPr algn="ctr"/>
                      <a:r>
                        <a:rPr lang="en-US" dirty="0" smtClean="0"/>
                        <a:t>33</a:t>
                      </a:r>
                      <a:endParaRPr lang="en-US" dirty="0"/>
                    </a:p>
                  </a:txBody>
                  <a:tcPr/>
                </a:tc>
                <a:tc>
                  <a:txBody>
                    <a:bodyPr/>
                    <a:lstStyle/>
                    <a:p>
                      <a:pPr algn="ctr"/>
                      <a:r>
                        <a:rPr lang="en-US" dirty="0" smtClean="0"/>
                        <a:t>38</a:t>
                      </a:r>
                    </a:p>
                    <a:p>
                      <a:pPr algn="ctr"/>
                      <a:r>
                        <a:rPr lang="en-US" dirty="0" smtClean="0"/>
                        <a:t>35</a:t>
                      </a:r>
                      <a:endParaRPr lang="en-US" dirty="0"/>
                    </a:p>
                  </a:txBody>
                  <a:tcPr/>
                </a:tc>
                <a:tc>
                  <a:txBody>
                    <a:bodyPr/>
                    <a:lstStyle/>
                    <a:p>
                      <a:pPr algn="ctr"/>
                      <a:r>
                        <a:rPr lang="en-US" dirty="0" smtClean="0"/>
                        <a:t>24</a:t>
                      </a:r>
                    </a:p>
                    <a:p>
                      <a:pPr algn="ctr"/>
                      <a:r>
                        <a:rPr lang="en-US" dirty="0" smtClean="0"/>
                        <a:t>20</a:t>
                      </a:r>
                      <a:endParaRPr lang="en-US" dirty="0"/>
                    </a:p>
                  </a:txBody>
                  <a:tcPr/>
                </a:tc>
                <a:tc>
                  <a:txBody>
                    <a:bodyPr/>
                    <a:lstStyle/>
                    <a:p>
                      <a:r>
                        <a:rPr lang="en-US" dirty="0" smtClean="0"/>
                        <a:t>99</a:t>
                      </a:r>
                    </a:p>
                    <a:p>
                      <a:r>
                        <a:rPr lang="en-US" dirty="0" smtClean="0"/>
                        <a:t>88</a:t>
                      </a:r>
                      <a:endParaRPr lang="en-US" dirty="0"/>
                    </a:p>
                  </a:txBody>
                  <a:tcPr/>
                </a:tc>
                <a:extLst>
                  <a:ext uri="{0D108BD9-81ED-4DB2-BD59-A6C34878D82A}">
                    <a16:rowId xmlns:a16="http://schemas.microsoft.com/office/drawing/2014/main" val="762865000"/>
                  </a:ext>
                </a:extLst>
              </a:tr>
              <a:tr h="370840">
                <a:tc>
                  <a:txBody>
                    <a:bodyPr/>
                    <a:lstStyle/>
                    <a:p>
                      <a:r>
                        <a:rPr lang="en-US" dirty="0" smtClean="0"/>
                        <a:t>Site 111</a:t>
                      </a:r>
                      <a:endParaRPr lang="en-US" dirty="0"/>
                    </a:p>
                  </a:txBody>
                  <a:tcPr/>
                </a:tc>
                <a:tc>
                  <a:txBody>
                    <a:bodyPr/>
                    <a:lstStyle/>
                    <a:p>
                      <a:pPr algn="ctr"/>
                      <a:r>
                        <a:rPr lang="en-US" dirty="0" smtClean="0"/>
                        <a:t>5</a:t>
                      </a:r>
                      <a:endParaRPr lang="en-US" dirty="0"/>
                    </a:p>
                  </a:txBody>
                  <a:tcPr/>
                </a:tc>
                <a:tc>
                  <a:txBody>
                    <a:bodyPr/>
                    <a:lstStyle/>
                    <a:p>
                      <a:pPr algn="ctr"/>
                      <a:r>
                        <a:rPr lang="en-US" dirty="0" smtClean="0"/>
                        <a:t>4</a:t>
                      </a:r>
                      <a:endParaRPr lang="en-US" dirty="0"/>
                    </a:p>
                  </a:txBody>
                  <a:tcPr/>
                </a:tc>
                <a:tc>
                  <a:txBody>
                    <a:bodyPr/>
                    <a:lstStyle/>
                    <a:p>
                      <a:pPr algn="ctr"/>
                      <a:r>
                        <a:rPr lang="en-US" dirty="0" smtClean="0"/>
                        <a:t>0</a:t>
                      </a:r>
                      <a:endParaRPr lang="en-US" dirty="0"/>
                    </a:p>
                  </a:txBody>
                  <a:tcPr/>
                </a:tc>
                <a:tc>
                  <a:txBody>
                    <a:bodyPr/>
                    <a:lstStyle/>
                    <a:p>
                      <a:r>
                        <a:rPr lang="en-US" dirty="0" smtClean="0"/>
                        <a:t>9</a:t>
                      </a:r>
                      <a:endParaRPr lang="en-US" dirty="0"/>
                    </a:p>
                  </a:txBody>
                  <a:tcPr/>
                </a:tc>
                <a:extLst>
                  <a:ext uri="{0D108BD9-81ED-4DB2-BD59-A6C34878D82A}">
                    <a16:rowId xmlns:a16="http://schemas.microsoft.com/office/drawing/2014/main" val="1875541737"/>
                  </a:ext>
                </a:extLst>
              </a:tr>
            </a:tbl>
          </a:graphicData>
        </a:graphic>
      </p:graphicFrame>
      <p:sp>
        <p:nvSpPr>
          <p:cNvPr id="3" name="Slide Number Placeholder 2"/>
          <p:cNvSpPr>
            <a:spLocks noGrp="1"/>
          </p:cNvSpPr>
          <p:nvPr>
            <p:ph type="sldNum" sz="quarter" idx="12"/>
          </p:nvPr>
        </p:nvSpPr>
        <p:spPr/>
        <p:txBody>
          <a:bodyPr/>
          <a:lstStyle/>
          <a:p>
            <a:fld id="{0D23A961-0415-4382-BF1D-F5A18A63DA27}" type="slidenum">
              <a:rPr lang="en-US" smtClean="0"/>
              <a:pPr/>
              <a:t>28</a:t>
            </a:fld>
            <a:endParaRPr lang="en-US"/>
          </a:p>
        </p:txBody>
      </p:sp>
      <p:sp>
        <p:nvSpPr>
          <p:cNvPr id="4" name="Title 3"/>
          <p:cNvSpPr>
            <a:spLocks noGrp="1"/>
          </p:cNvSpPr>
          <p:nvPr>
            <p:ph type="title"/>
          </p:nvPr>
        </p:nvSpPr>
        <p:spPr/>
        <p:txBody>
          <a:bodyPr>
            <a:normAutofit fontScale="90000"/>
          </a:bodyPr>
          <a:lstStyle/>
          <a:p>
            <a:r>
              <a:rPr lang="en-US" dirty="0" smtClean="0"/>
              <a:t>Example: new patient</a:t>
            </a:r>
            <a:endParaRPr lang="en-US" dirty="0"/>
          </a:p>
        </p:txBody>
      </p:sp>
      <p:sp>
        <p:nvSpPr>
          <p:cNvPr id="6" name="TextBox 5"/>
          <p:cNvSpPr txBox="1"/>
          <p:nvPr/>
        </p:nvSpPr>
        <p:spPr>
          <a:xfrm>
            <a:off x="457200" y="2636912"/>
            <a:ext cx="8229600" cy="369332"/>
          </a:xfrm>
          <a:prstGeom prst="rect">
            <a:avLst/>
          </a:prstGeom>
          <a:noFill/>
        </p:spPr>
        <p:txBody>
          <a:bodyPr wrap="square" rtlCol="0">
            <a:spAutoFit/>
          </a:bodyPr>
          <a:lstStyle/>
          <a:p>
            <a:r>
              <a:rPr lang="en-US" dirty="0" smtClean="0"/>
              <a:t>New patient: Male, site 111.</a:t>
            </a:r>
            <a:endParaRPr lang="en-US" dirty="0"/>
          </a:p>
        </p:txBody>
      </p:sp>
      <p:graphicFrame>
        <p:nvGraphicFramePr>
          <p:cNvPr id="7" name="Content Placeholder 4"/>
          <p:cNvGraphicFramePr>
            <a:graphicFrameLocks/>
          </p:cNvGraphicFramePr>
          <p:nvPr>
            <p:extLst>
              <p:ext uri="{D42A27DB-BD31-4B8C-83A1-F6EECF244321}">
                <p14:modId xmlns:p14="http://schemas.microsoft.com/office/powerpoint/2010/main" val="8523626"/>
              </p:ext>
            </p:extLst>
          </p:nvPr>
        </p:nvGraphicFramePr>
        <p:xfrm>
          <a:off x="457200" y="3135352"/>
          <a:ext cx="8229600" cy="2661920"/>
        </p:xfrm>
        <a:graphic>
          <a:graphicData uri="http://schemas.openxmlformats.org/drawingml/2006/table">
            <a:tbl>
              <a:tblPr firstRow="1" bandRow="1">
                <a:tableStyleId>{5C22544A-7EE6-4342-B048-85BDC9FD1C3A}</a:tableStyleId>
              </a:tblPr>
              <a:tblGrid>
                <a:gridCol w="1367622">
                  <a:extLst>
                    <a:ext uri="{9D8B030D-6E8A-4147-A177-3AD203B41FA5}">
                      <a16:colId xmlns:a16="http://schemas.microsoft.com/office/drawing/2014/main" val="1126844844"/>
                    </a:ext>
                  </a:extLst>
                </a:gridCol>
                <a:gridCol w="2287326">
                  <a:extLst>
                    <a:ext uri="{9D8B030D-6E8A-4147-A177-3AD203B41FA5}">
                      <a16:colId xmlns:a16="http://schemas.microsoft.com/office/drawing/2014/main" val="283678026"/>
                    </a:ext>
                  </a:extLst>
                </a:gridCol>
                <a:gridCol w="2287326">
                  <a:extLst>
                    <a:ext uri="{9D8B030D-6E8A-4147-A177-3AD203B41FA5}">
                      <a16:colId xmlns:a16="http://schemas.microsoft.com/office/drawing/2014/main" val="197818206"/>
                    </a:ext>
                  </a:extLst>
                </a:gridCol>
                <a:gridCol w="2287326">
                  <a:extLst>
                    <a:ext uri="{9D8B030D-6E8A-4147-A177-3AD203B41FA5}">
                      <a16:colId xmlns:a16="http://schemas.microsoft.com/office/drawing/2014/main" val="3143194635"/>
                    </a:ext>
                  </a:extLst>
                </a:gridCol>
              </a:tblGrid>
              <a:tr h="370840">
                <a:tc>
                  <a:txBody>
                    <a:bodyPr/>
                    <a:lstStyle/>
                    <a:p>
                      <a:r>
                        <a:rPr lang="en-US" dirty="0" err="1" smtClean="0"/>
                        <a:t>Medidata</a:t>
                      </a:r>
                      <a:endParaRPr lang="en-US" dirty="0"/>
                    </a:p>
                  </a:txBody>
                  <a:tcPr/>
                </a:tc>
                <a:tc>
                  <a:txBody>
                    <a:bodyPr/>
                    <a:lstStyle/>
                    <a:p>
                      <a:r>
                        <a:rPr lang="en-US" dirty="0" smtClean="0"/>
                        <a:t>Arm A (2)</a:t>
                      </a:r>
                      <a:endParaRPr lang="en-US" dirty="0"/>
                    </a:p>
                  </a:txBody>
                  <a:tcPr/>
                </a:tc>
                <a:tc>
                  <a:txBody>
                    <a:bodyPr/>
                    <a:lstStyle/>
                    <a:p>
                      <a:r>
                        <a:rPr lang="en-US" dirty="0" smtClean="0"/>
                        <a:t>Arm B (2)</a:t>
                      </a:r>
                      <a:endParaRPr lang="en-US" dirty="0"/>
                    </a:p>
                  </a:txBody>
                  <a:tcPr/>
                </a:tc>
                <a:tc>
                  <a:txBody>
                    <a:bodyPr/>
                    <a:lstStyle/>
                    <a:p>
                      <a:r>
                        <a:rPr lang="en-US" dirty="0" smtClean="0"/>
                        <a:t>Arm C (1)</a:t>
                      </a:r>
                      <a:endParaRPr lang="en-US" dirty="0"/>
                    </a:p>
                  </a:txBody>
                  <a:tcPr/>
                </a:tc>
                <a:extLst>
                  <a:ext uri="{0D108BD9-81ED-4DB2-BD59-A6C34878D82A}">
                    <a16:rowId xmlns:a16="http://schemas.microsoft.com/office/drawing/2014/main" val="913741196"/>
                  </a:ext>
                </a:extLst>
              </a:tr>
              <a:tr h="370840">
                <a:tc>
                  <a:txBody>
                    <a:bodyPr/>
                    <a:lstStyle/>
                    <a:p>
                      <a:r>
                        <a:rPr lang="en-US" dirty="0" smtClean="0"/>
                        <a:t>Male</a:t>
                      </a:r>
                    </a:p>
                    <a:p>
                      <a:r>
                        <a:rPr lang="en-US" dirty="0" smtClean="0"/>
                        <a:t>(99 + 1)</a:t>
                      </a:r>
                      <a:endParaRPr lang="en-US" dirty="0"/>
                    </a:p>
                  </a:txBody>
                  <a:tcPr/>
                </a:tc>
                <a:tc>
                  <a:txBody>
                    <a:bodyPr/>
                    <a:lstStyle/>
                    <a:p>
                      <a:pPr algn="ctr"/>
                      <a:r>
                        <a:rPr lang="en-US" dirty="0" smtClean="0"/>
                        <a:t>0.08</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56668"/>
                          </a:solidFill>
                          <a:effectLst/>
                          <a:uLnTx/>
                          <a:uFillTx/>
                          <a:latin typeface="Calibri"/>
                          <a:ea typeface="+mn-ea"/>
                          <a:cs typeface="+mn-cs"/>
                        </a:rPr>
                        <a:t>0.08</a:t>
                      </a:r>
                      <a:endParaRPr kumimoji="0" lang="en-US" sz="1800" b="0" i="0" u="none" strike="noStrike" kern="1200" cap="none" spc="0" normalizeH="0" baseline="0" noProof="0" dirty="0">
                        <a:ln>
                          <a:noFill/>
                        </a:ln>
                        <a:solidFill>
                          <a:srgbClr val="656668"/>
                        </a:solidFill>
                        <a:effectLst/>
                        <a:uLnTx/>
                        <a:uFillTx/>
                        <a:latin typeface="Calibri"/>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56668"/>
                          </a:solidFill>
                          <a:effectLst/>
                          <a:uLnTx/>
                          <a:uFillTx/>
                          <a:latin typeface="Calibri"/>
                          <a:ea typeface="+mn-ea"/>
                          <a:cs typeface="+mn-cs"/>
                        </a:rPr>
                        <a:t>0.10</a:t>
                      </a:r>
                      <a:endParaRPr kumimoji="0" lang="en-US" sz="1800" b="0" i="0" u="none" strike="noStrike" kern="1200" cap="none" spc="0" normalizeH="0" baseline="0" noProof="0" dirty="0">
                        <a:ln>
                          <a:noFill/>
                        </a:ln>
                        <a:solidFill>
                          <a:srgbClr val="656668"/>
                        </a:solidFill>
                        <a:effectLst/>
                        <a:uLnTx/>
                        <a:uFillTx/>
                        <a:latin typeface="Calibri"/>
                        <a:ea typeface="+mn-ea"/>
                        <a:cs typeface="+mn-cs"/>
                      </a:endParaRPr>
                    </a:p>
                  </a:txBody>
                  <a:tcPr/>
                </a:tc>
                <a:extLst>
                  <a:ext uri="{0D108BD9-81ED-4DB2-BD59-A6C34878D82A}">
                    <a16:rowId xmlns:a16="http://schemas.microsoft.com/office/drawing/2014/main" val="762865000"/>
                  </a:ext>
                </a:extLst>
              </a:tr>
              <a:tr h="370840">
                <a:tc>
                  <a:txBody>
                    <a:bodyPr/>
                    <a:lstStyle/>
                    <a:p>
                      <a:r>
                        <a:rPr lang="en-US" dirty="0" smtClean="0"/>
                        <a:t>Site 111</a:t>
                      </a:r>
                    </a:p>
                    <a:p>
                      <a:r>
                        <a:rPr lang="en-US" dirty="0" smtClean="0"/>
                        <a:t>(9 + 1)</a:t>
                      </a:r>
                      <a:endParaRPr lang="en-US" dirty="0"/>
                    </a:p>
                  </a:txBody>
                  <a:tcPr/>
                </a:tc>
                <a:tc>
                  <a:txBody>
                    <a:bodyPr/>
                    <a:lstStyle/>
                    <a:p>
                      <a:pPr algn="ctr"/>
                      <a:r>
                        <a:rPr lang="en-US" dirty="0" smtClean="0"/>
                        <a:t>0.4</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56668"/>
                          </a:solidFill>
                          <a:effectLst/>
                          <a:uLnTx/>
                          <a:uFillTx/>
                          <a:latin typeface="Calibri"/>
                          <a:ea typeface="+mn-ea"/>
                          <a:cs typeface="+mn-cs"/>
                        </a:rPr>
                        <a:t>0.4</a:t>
                      </a:r>
                      <a:endParaRPr kumimoji="0" lang="en-US" sz="1800" b="0" i="0" u="none" strike="noStrike" kern="1200" cap="none" spc="0" normalizeH="0" baseline="0" noProof="0" dirty="0">
                        <a:ln>
                          <a:noFill/>
                        </a:ln>
                        <a:solidFill>
                          <a:srgbClr val="656668"/>
                        </a:solidFill>
                        <a:effectLst/>
                        <a:uLnTx/>
                        <a:uFillTx/>
                        <a:latin typeface="Calibri"/>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56668"/>
                          </a:solidFill>
                          <a:effectLst/>
                          <a:uLnTx/>
                          <a:uFillTx/>
                          <a:latin typeface="Calibri"/>
                          <a:ea typeface="+mn-ea"/>
                          <a:cs typeface="+mn-cs"/>
                        </a:rPr>
                        <a:t>0.2</a:t>
                      </a:r>
                      <a:endParaRPr kumimoji="0" lang="en-US" sz="1800" b="0" i="0" u="none" strike="noStrike" kern="1200" cap="none" spc="0" normalizeH="0" baseline="0" noProof="0" dirty="0">
                        <a:ln>
                          <a:noFill/>
                        </a:ln>
                        <a:solidFill>
                          <a:srgbClr val="656668"/>
                        </a:solidFill>
                        <a:effectLst/>
                        <a:uLnTx/>
                        <a:uFillTx/>
                        <a:latin typeface="Calibri"/>
                        <a:ea typeface="+mn-ea"/>
                        <a:cs typeface="+mn-cs"/>
                      </a:endParaRPr>
                    </a:p>
                  </a:txBody>
                  <a:tcPr/>
                </a:tc>
                <a:extLst>
                  <a:ext uri="{0D108BD9-81ED-4DB2-BD59-A6C34878D82A}">
                    <a16:rowId xmlns:a16="http://schemas.microsoft.com/office/drawing/2014/main" val="1875541737"/>
                  </a:ext>
                </a:extLst>
              </a:tr>
              <a:tr h="370840">
                <a:tc>
                  <a:txBody>
                    <a:bodyPr/>
                    <a:lstStyle/>
                    <a:p>
                      <a:r>
                        <a:rPr lang="en-US" dirty="0" smtClean="0"/>
                        <a:t>Total</a:t>
                      </a:r>
                      <a:r>
                        <a:rPr lang="en-US" baseline="0" dirty="0" smtClean="0"/>
                        <a:t> </a:t>
                      </a:r>
                      <a:r>
                        <a:rPr lang="en-US" baseline="0" dirty="0" err="1" smtClean="0"/>
                        <a:t>Imb</a:t>
                      </a:r>
                      <a:endParaRPr lang="en-US" dirty="0"/>
                    </a:p>
                  </a:txBody>
                  <a:tcPr/>
                </a:tc>
                <a:tc>
                  <a:txBody>
                    <a:bodyPr/>
                    <a:lstStyle/>
                    <a:p>
                      <a:r>
                        <a:rPr lang="en-US" dirty="0" smtClean="0"/>
                        <a:t>= 0.08 + 0.40 = 0.48</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56668"/>
                          </a:solidFill>
                          <a:effectLst/>
                          <a:uLnTx/>
                          <a:uFillTx/>
                          <a:latin typeface="Calibri"/>
                          <a:ea typeface="+mn-ea"/>
                          <a:cs typeface="+mn-cs"/>
                        </a:rPr>
                        <a:t>= 0.08 + 0.40 = 0.48</a:t>
                      </a:r>
                      <a:endParaRPr kumimoji="0" lang="en-US" sz="1800" b="0" i="0" u="none" strike="noStrike" kern="1200" cap="none" spc="0" normalizeH="0" baseline="0" noProof="0" dirty="0">
                        <a:ln>
                          <a:noFill/>
                        </a:ln>
                        <a:solidFill>
                          <a:srgbClr val="656668"/>
                        </a:solidFill>
                        <a:effectLst/>
                        <a:uLnTx/>
                        <a:uFillTx/>
                        <a:latin typeface="Calibri"/>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56668"/>
                          </a:solidFill>
                          <a:effectLst/>
                          <a:uLnTx/>
                          <a:uFillTx/>
                          <a:latin typeface="Calibri"/>
                          <a:ea typeface="+mn-ea"/>
                          <a:cs typeface="+mn-cs"/>
                        </a:rPr>
                        <a:t>= 0.10 + 0.20 = 0.30</a:t>
                      </a:r>
                      <a:endParaRPr kumimoji="0" lang="en-US" sz="1800" b="0" i="0" u="none" strike="noStrike" kern="1200" cap="none" spc="0" normalizeH="0" baseline="0" noProof="0" dirty="0">
                        <a:ln>
                          <a:noFill/>
                        </a:ln>
                        <a:solidFill>
                          <a:srgbClr val="656668"/>
                        </a:solidFill>
                        <a:effectLst/>
                        <a:uLnTx/>
                        <a:uFillTx/>
                        <a:latin typeface="Calibri"/>
                        <a:ea typeface="+mn-ea"/>
                        <a:cs typeface="+mn-cs"/>
                      </a:endParaRPr>
                    </a:p>
                  </a:txBody>
                  <a:tcPr/>
                </a:tc>
                <a:extLst>
                  <a:ext uri="{0D108BD9-81ED-4DB2-BD59-A6C34878D82A}">
                    <a16:rowId xmlns:a16="http://schemas.microsoft.com/office/drawing/2014/main" val="673163210"/>
                  </a:ext>
                </a:extLst>
              </a:tr>
              <a:tr h="370840">
                <a:tc>
                  <a:txBody>
                    <a:bodyPr/>
                    <a:lstStyle/>
                    <a:p>
                      <a:r>
                        <a:rPr lang="en-US" dirty="0" err="1" smtClean="0"/>
                        <a:t>Wghtd</a:t>
                      </a:r>
                      <a:r>
                        <a:rPr lang="en-US" dirty="0" smtClean="0"/>
                        <a:t> </a:t>
                      </a:r>
                      <a:r>
                        <a:rPr lang="en-US" dirty="0" err="1" smtClean="0"/>
                        <a:t>Imb</a:t>
                      </a:r>
                      <a:endParaRPr lang="en-US" dirty="0"/>
                    </a:p>
                  </a:txBody>
                  <a:tcPr/>
                </a:tc>
                <a:tc>
                  <a:txBody>
                    <a:bodyPr/>
                    <a:lstStyle/>
                    <a:p>
                      <a:r>
                        <a:rPr lang="en-US" dirty="0" smtClean="0"/>
                        <a:t>= </a:t>
                      </a:r>
                      <a:r>
                        <a:rPr lang="en-US" dirty="0" smtClean="0">
                          <a:solidFill>
                            <a:srgbClr val="FF0000"/>
                          </a:solidFill>
                        </a:rPr>
                        <a:t>10</a:t>
                      </a:r>
                      <a:r>
                        <a:rPr lang="en-US" dirty="0" smtClean="0"/>
                        <a:t> x 0.08 + 0.40</a:t>
                      </a:r>
                    </a:p>
                    <a:p>
                      <a:r>
                        <a:rPr lang="en-US" dirty="0" smtClean="0"/>
                        <a:t>=</a:t>
                      </a:r>
                      <a:r>
                        <a:rPr lang="en-US" baseline="0" dirty="0" smtClean="0"/>
                        <a:t> 0.84</a:t>
                      </a:r>
                      <a:endParaRPr lang="en-US" dirty="0"/>
                    </a:p>
                  </a:txBody>
                  <a:tcPr/>
                </a:tc>
                <a:tc>
                  <a:txBody>
                    <a:bodyPr/>
                    <a:lstStyle/>
                    <a:p>
                      <a:r>
                        <a:rPr lang="en-US" dirty="0" smtClean="0"/>
                        <a:t>= </a:t>
                      </a:r>
                      <a:r>
                        <a:rPr lang="en-US" dirty="0" smtClean="0">
                          <a:solidFill>
                            <a:srgbClr val="FF0000"/>
                          </a:solidFill>
                        </a:rPr>
                        <a:t>10</a:t>
                      </a:r>
                      <a:r>
                        <a:rPr lang="en-US" dirty="0" smtClean="0"/>
                        <a:t> x 0.08 + 0.40</a:t>
                      </a:r>
                    </a:p>
                    <a:p>
                      <a:r>
                        <a:rPr lang="en-US" dirty="0" smtClean="0"/>
                        <a:t>=</a:t>
                      </a:r>
                      <a:r>
                        <a:rPr lang="en-US" baseline="0" dirty="0" smtClean="0"/>
                        <a:t> 0.84</a:t>
                      </a:r>
                      <a:endParaRPr lang="en-US" dirty="0" smtClean="0"/>
                    </a:p>
                  </a:txBody>
                  <a:tcPr/>
                </a:tc>
                <a:tc>
                  <a:txBody>
                    <a:bodyPr/>
                    <a:lstStyle/>
                    <a:p>
                      <a:r>
                        <a:rPr lang="en-US" dirty="0" smtClean="0"/>
                        <a:t>= </a:t>
                      </a:r>
                      <a:r>
                        <a:rPr lang="en-US" dirty="0" smtClean="0">
                          <a:solidFill>
                            <a:srgbClr val="FF0000"/>
                          </a:solidFill>
                        </a:rPr>
                        <a:t>10</a:t>
                      </a:r>
                      <a:r>
                        <a:rPr lang="en-US" dirty="0" smtClean="0"/>
                        <a:t> x 0.10 + 0.20</a:t>
                      </a:r>
                    </a:p>
                    <a:p>
                      <a:r>
                        <a:rPr lang="en-US" dirty="0" smtClean="0"/>
                        <a:t>=</a:t>
                      </a:r>
                      <a:r>
                        <a:rPr lang="en-US" baseline="0" dirty="0" smtClean="0"/>
                        <a:t> 1.20</a:t>
                      </a:r>
                      <a:endParaRPr kumimoji="0" lang="en-US" sz="1800" b="0" i="0" u="none" strike="noStrike" kern="1200" cap="none" spc="0" normalizeH="0" baseline="0" noProof="0" dirty="0">
                        <a:ln>
                          <a:noFill/>
                        </a:ln>
                        <a:solidFill>
                          <a:srgbClr val="656668"/>
                        </a:solidFill>
                        <a:effectLst/>
                        <a:uLnTx/>
                        <a:uFillTx/>
                        <a:latin typeface="Calibri"/>
                        <a:ea typeface="+mn-ea"/>
                        <a:cs typeface="+mn-cs"/>
                      </a:endParaRPr>
                    </a:p>
                  </a:txBody>
                  <a:tcPr/>
                </a:tc>
                <a:extLst>
                  <a:ext uri="{0D108BD9-81ED-4DB2-BD59-A6C34878D82A}">
                    <a16:rowId xmlns:a16="http://schemas.microsoft.com/office/drawing/2014/main" val="375396857"/>
                  </a:ext>
                </a:extLst>
              </a:tr>
            </a:tbl>
          </a:graphicData>
        </a:graphic>
      </p:graphicFrame>
      <p:sp>
        <p:nvSpPr>
          <p:cNvPr id="10" name="TextBox 9"/>
          <p:cNvSpPr txBox="1"/>
          <p:nvPr/>
        </p:nvSpPr>
        <p:spPr>
          <a:xfrm>
            <a:off x="899592" y="5949280"/>
            <a:ext cx="7787208" cy="369332"/>
          </a:xfrm>
          <a:prstGeom prst="rect">
            <a:avLst/>
          </a:prstGeom>
          <a:noFill/>
        </p:spPr>
        <p:txBody>
          <a:bodyPr wrap="square" rtlCol="0">
            <a:spAutoFit/>
          </a:bodyPr>
          <a:lstStyle/>
          <a:p>
            <a:r>
              <a:rPr lang="en-US" dirty="0" smtClean="0"/>
              <a:t>If gender more important than site: give more weight in set-up</a:t>
            </a:r>
            <a:endParaRPr lang="en-US" dirty="0"/>
          </a:p>
        </p:txBody>
      </p:sp>
    </p:spTree>
    <p:extLst>
      <p:ext uri="{BB962C8B-B14F-4D97-AF65-F5344CB8AC3E}">
        <p14:creationId xmlns:p14="http://schemas.microsoft.com/office/powerpoint/2010/main" val="3689824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Published: Generalized multidimensional dynamic allocation method. </a:t>
            </a:r>
            <a:r>
              <a:rPr lang="en-US" dirty="0" err="1" smtClean="0"/>
              <a:t>Lebowitsch</a:t>
            </a:r>
            <a:r>
              <a:rPr lang="en-US" dirty="0" smtClean="0"/>
              <a:t> et al, Stat in Med 2012.</a:t>
            </a:r>
          </a:p>
          <a:p>
            <a:r>
              <a:rPr lang="en-US" dirty="0" smtClean="0"/>
              <a:t> Especially useful for stratification factors with small categories such as “site”.</a:t>
            </a:r>
          </a:p>
          <a:p>
            <a:r>
              <a:rPr lang="en-US" dirty="0" smtClean="0"/>
              <a:t>Balance set-up allows for:</a:t>
            </a:r>
          </a:p>
          <a:p>
            <a:pPr lvl="1"/>
            <a:r>
              <a:rPr lang="en-US" dirty="0" smtClean="0"/>
              <a:t>Study factor: additional factor counting all patients. Helps to balance the total treatment arms.  </a:t>
            </a:r>
          </a:p>
          <a:p>
            <a:pPr lvl="1"/>
            <a:r>
              <a:rPr lang="en-US" dirty="0" smtClean="0"/>
              <a:t>Stratum factor: additional factor that counts patients with the exact same stratification stratum (</a:t>
            </a:r>
            <a:r>
              <a:rPr lang="en-US" dirty="0" err="1" smtClean="0"/>
              <a:t>ie</a:t>
            </a:r>
            <a:r>
              <a:rPr lang="en-US" dirty="0" smtClean="0"/>
              <a:t>. all factors identical)</a:t>
            </a:r>
          </a:p>
          <a:p>
            <a:r>
              <a:rPr lang="en-US" dirty="0" smtClean="0"/>
              <a:t>Note: the algorithm retrieves values when randomizing </a:t>
            </a:r>
            <a:r>
              <a:rPr lang="en-US" dirty="0" smtClean="0">
                <a:sym typeface="Wingdings" panose="05000000000000000000" pitchFamily="2" charset="2"/>
              </a:rPr>
              <a:t> if the database changes, the modified values are used (</a:t>
            </a:r>
            <a:r>
              <a:rPr lang="en-US" dirty="0" err="1" smtClean="0">
                <a:sym typeface="Wingdings" panose="05000000000000000000" pitchFamily="2" charset="2"/>
              </a:rPr>
              <a:t>eg</a:t>
            </a:r>
            <a:r>
              <a:rPr lang="en-US" dirty="0" smtClean="0">
                <a:sym typeface="Wingdings" panose="05000000000000000000" pitchFamily="2" charset="2"/>
              </a:rPr>
              <a:t>. patient removed, </a:t>
            </a:r>
            <a:r>
              <a:rPr lang="en-US" dirty="0" err="1" smtClean="0">
                <a:sym typeface="Wingdings" panose="05000000000000000000" pitchFamily="2" charset="2"/>
              </a:rPr>
              <a:t>strat</a:t>
            </a:r>
            <a:r>
              <a:rPr lang="en-US" dirty="0" smtClean="0">
                <a:sym typeface="Wingdings" panose="05000000000000000000" pitchFamily="2" charset="2"/>
              </a:rPr>
              <a:t> value edited, …).</a:t>
            </a:r>
            <a:endParaRPr lang="en-US" dirty="0" smtClean="0"/>
          </a:p>
          <a:p>
            <a:endParaRPr lang="en-US" dirty="0"/>
          </a:p>
        </p:txBody>
      </p:sp>
      <p:sp>
        <p:nvSpPr>
          <p:cNvPr id="3" name="Slide Number Placeholder 2"/>
          <p:cNvSpPr>
            <a:spLocks noGrp="1"/>
          </p:cNvSpPr>
          <p:nvPr>
            <p:ph type="sldNum" sz="quarter" idx="12"/>
          </p:nvPr>
        </p:nvSpPr>
        <p:spPr/>
        <p:txBody>
          <a:bodyPr/>
          <a:lstStyle/>
          <a:p>
            <a:fld id="{0D23A961-0415-4382-BF1D-F5A18A63DA27}" type="slidenum">
              <a:rPr lang="en-US" smtClean="0"/>
              <a:pPr/>
              <a:t>29</a:t>
            </a:fld>
            <a:endParaRPr lang="en-US"/>
          </a:p>
        </p:txBody>
      </p:sp>
      <p:sp>
        <p:nvSpPr>
          <p:cNvPr id="4" name="Title 3"/>
          <p:cNvSpPr>
            <a:spLocks noGrp="1"/>
          </p:cNvSpPr>
          <p:nvPr>
            <p:ph type="title"/>
          </p:nvPr>
        </p:nvSpPr>
        <p:spPr/>
        <p:txBody>
          <a:bodyPr>
            <a:normAutofit fontScale="90000"/>
          </a:bodyPr>
          <a:lstStyle/>
          <a:p>
            <a:r>
              <a:rPr lang="en-US" dirty="0" err="1" smtClean="0"/>
              <a:t>Medidata</a:t>
            </a:r>
            <a:r>
              <a:rPr lang="en-US" dirty="0" smtClean="0"/>
              <a:t>: minimization</a:t>
            </a:r>
            <a:endParaRPr lang="en-US" dirty="0"/>
          </a:p>
        </p:txBody>
      </p:sp>
    </p:spTree>
    <p:extLst>
      <p:ext uri="{BB962C8B-B14F-4D97-AF65-F5344CB8AC3E}">
        <p14:creationId xmlns:p14="http://schemas.microsoft.com/office/powerpoint/2010/main" val="7127874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55128" y="347581"/>
            <a:ext cx="6210311" cy="980937"/>
          </a:xfrm>
        </p:spPr>
        <p:txBody>
          <a:bodyPr>
            <a:normAutofit/>
          </a:bodyPr>
          <a:lstStyle/>
          <a:p>
            <a:r>
              <a:rPr lang="en-US" dirty="0" err="1"/>
              <a:t>Medidata</a:t>
            </a:r>
            <a:r>
              <a:rPr lang="en-US" dirty="0"/>
              <a:t> </a:t>
            </a:r>
            <a:r>
              <a:rPr lang="en-US" dirty="0" smtClean="0"/>
              <a:t>Platform</a:t>
            </a:r>
            <a:endParaRPr lang="en-US" dirty="0"/>
          </a:p>
        </p:txBody>
      </p:sp>
      <p:sp>
        <p:nvSpPr>
          <p:cNvPr id="2" name="Slide Number Placeholder 1"/>
          <p:cNvSpPr>
            <a:spLocks noGrp="1"/>
          </p:cNvSpPr>
          <p:nvPr>
            <p:ph type="sldNum" sz="quarter" idx="12"/>
          </p:nvPr>
        </p:nvSpPr>
        <p:spPr/>
        <p:txBody>
          <a:bodyPr/>
          <a:lstStyle/>
          <a:p>
            <a:fld id="{63D729E5-2596-9449-AF18-C7DBE85575A5}" type="slidenum">
              <a:rPr lang="en-US" smtClean="0"/>
              <a:pPr/>
              <a:t>3</a:t>
            </a:fld>
            <a:endParaRPr lang="en-US"/>
          </a:p>
        </p:txBody>
      </p:sp>
      <p:sp>
        <p:nvSpPr>
          <p:cNvPr id="5" name="Rectangle 4"/>
          <p:cNvSpPr/>
          <p:nvPr/>
        </p:nvSpPr>
        <p:spPr>
          <a:xfrm>
            <a:off x="6658891" y="1778056"/>
            <a:ext cx="1879225" cy="3899588"/>
          </a:xfrm>
          <a:prstGeom prst="rect">
            <a:avLst/>
          </a:prstGeom>
          <a:solidFill>
            <a:schemeClr val="bg1"/>
          </a:solidFill>
          <a:ln w="12700">
            <a:solidFill>
              <a:schemeClr val="accent5"/>
            </a:solidFill>
            <a:miter lim="800000"/>
            <a:headEnd/>
            <a:tailEnd/>
          </a:ln>
          <a:effectLst/>
        </p:spPr>
        <p:txBody>
          <a:bodyPr lIns="0" rIns="0" anchor="t" anchorCtr="0"/>
          <a:lstStyle/>
          <a:p>
            <a:pPr algn="ctr"/>
            <a:r>
              <a:rPr lang="en-US" sz="1200" dirty="0">
                <a:solidFill>
                  <a:schemeClr val="accent3"/>
                </a:solidFill>
                <a:latin typeface="+mj-lt"/>
                <a:cs typeface="Verdana" pitchFamily="34" charset="0"/>
              </a:rPr>
              <a:t>Execution</a:t>
            </a:r>
          </a:p>
        </p:txBody>
      </p:sp>
      <p:sp>
        <p:nvSpPr>
          <p:cNvPr id="6" name="Rectangle 5"/>
          <p:cNvSpPr/>
          <p:nvPr/>
        </p:nvSpPr>
        <p:spPr>
          <a:xfrm>
            <a:off x="4611017" y="1778056"/>
            <a:ext cx="1879225" cy="3899588"/>
          </a:xfrm>
          <a:prstGeom prst="rect">
            <a:avLst/>
          </a:prstGeom>
          <a:solidFill>
            <a:schemeClr val="bg1"/>
          </a:solidFill>
          <a:ln w="12700">
            <a:solidFill>
              <a:schemeClr val="accent5"/>
            </a:solidFill>
            <a:miter lim="800000"/>
            <a:headEnd/>
            <a:tailEnd/>
          </a:ln>
          <a:effectLst/>
        </p:spPr>
        <p:txBody>
          <a:bodyPr lIns="0" rIns="0" anchor="t" anchorCtr="0"/>
          <a:lstStyle/>
          <a:p>
            <a:pPr algn="ctr"/>
            <a:r>
              <a:rPr lang="en-US" sz="1200" dirty="0">
                <a:solidFill>
                  <a:schemeClr val="accent3"/>
                </a:solidFill>
                <a:latin typeface="+mj-lt"/>
                <a:cs typeface="Verdana" pitchFamily="34" charset="0"/>
              </a:rPr>
              <a:t>Build &amp; Set-Up</a:t>
            </a:r>
          </a:p>
        </p:txBody>
      </p:sp>
      <p:sp>
        <p:nvSpPr>
          <p:cNvPr id="8" name="Up-Down Arrow 7"/>
          <p:cNvSpPr/>
          <p:nvPr/>
        </p:nvSpPr>
        <p:spPr>
          <a:xfrm>
            <a:off x="5438166" y="4280705"/>
            <a:ext cx="224927" cy="1556184"/>
          </a:xfrm>
          <a:prstGeom prst="upDownArrow">
            <a:avLst/>
          </a:prstGeom>
          <a:solidFill>
            <a:schemeClr val="accent2"/>
          </a:solidFill>
          <a:ln w="19050" cap="flat">
            <a:noFill/>
            <a:prstDash val="solid"/>
            <a:round/>
            <a:headEnd type="none" w="med" len="med"/>
            <a:tailEnd type="none" w="med" len="med"/>
          </a:ln>
        </p:spPr>
        <p:txBody>
          <a:bodyPr lIns="91425" tIns="91425" rIns="91425" bIns="91425" anchor="ctr" anchorCtr="0">
            <a:noAutofit/>
          </a:bodyPr>
          <a:lstStyle/>
          <a:p>
            <a:endParaRPr lang="en-US" sz="1400">
              <a:solidFill>
                <a:schemeClr val="tx1"/>
              </a:solidFill>
            </a:endParaRPr>
          </a:p>
        </p:txBody>
      </p:sp>
      <p:sp>
        <p:nvSpPr>
          <p:cNvPr id="9" name="Rectangle 8"/>
          <p:cNvSpPr/>
          <p:nvPr/>
        </p:nvSpPr>
        <p:spPr>
          <a:xfrm>
            <a:off x="515270" y="1778055"/>
            <a:ext cx="1879225" cy="3899590"/>
          </a:xfrm>
          <a:prstGeom prst="rect">
            <a:avLst/>
          </a:prstGeom>
          <a:solidFill>
            <a:schemeClr val="bg1"/>
          </a:solidFill>
          <a:ln w="12700">
            <a:solidFill>
              <a:schemeClr val="accent5"/>
            </a:solidFill>
            <a:miter lim="800000"/>
            <a:headEnd/>
            <a:tailEnd/>
          </a:ln>
          <a:effectLst/>
        </p:spPr>
        <p:txBody>
          <a:bodyPr lIns="0" rIns="0" anchor="t" anchorCtr="0"/>
          <a:lstStyle/>
          <a:p>
            <a:pPr algn="ctr">
              <a:defRPr/>
            </a:pPr>
            <a:r>
              <a:rPr lang="en-US" sz="1200" dirty="0">
                <a:solidFill>
                  <a:schemeClr val="accent3"/>
                </a:solidFill>
                <a:latin typeface="+mj-lt"/>
                <a:cs typeface="Verdana" pitchFamily="34" charset="0"/>
              </a:rPr>
              <a:t>Resource Management</a:t>
            </a:r>
          </a:p>
        </p:txBody>
      </p:sp>
      <p:sp>
        <p:nvSpPr>
          <p:cNvPr id="10" name="Shape 56"/>
          <p:cNvSpPr/>
          <p:nvPr/>
        </p:nvSpPr>
        <p:spPr>
          <a:xfrm flipV="1">
            <a:off x="1317955" y="5206100"/>
            <a:ext cx="205341" cy="630789"/>
          </a:xfrm>
          <a:prstGeom prst="upArrow">
            <a:avLst>
              <a:gd name="adj1" fmla="val 50000"/>
              <a:gd name="adj2" fmla="val 50000"/>
            </a:avLst>
          </a:prstGeom>
          <a:solidFill>
            <a:schemeClr val="accent2"/>
          </a:solidFill>
          <a:ln w="19050" cap="flat">
            <a:noFill/>
            <a:prstDash val="solid"/>
            <a:round/>
            <a:headEnd type="none" w="med" len="med"/>
            <a:tailEnd type="none" w="med" len="med"/>
          </a:ln>
        </p:spPr>
        <p:txBody>
          <a:bodyPr lIns="91425" tIns="91425" rIns="91425" bIns="91425" anchor="ctr" anchorCtr="0">
            <a:noAutofit/>
          </a:bodyPr>
          <a:lstStyle/>
          <a:p>
            <a:endParaRPr sz="1400"/>
          </a:p>
        </p:txBody>
      </p:sp>
      <p:sp>
        <p:nvSpPr>
          <p:cNvPr id="11" name="Shape 56"/>
          <p:cNvSpPr/>
          <p:nvPr/>
        </p:nvSpPr>
        <p:spPr>
          <a:xfrm flipV="1">
            <a:off x="7495833" y="2857469"/>
            <a:ext cx="205341" cy="274320"/>
          </a:xfrm>
          <a:prstGeom prst="upArrow">
            <a:avLst>
              <a:gd name="adj1" fmla="val 50000"/>
              <a:gd name="adj2" fmla="val 50000"/>
            </a:avLst>
          </a:prstGeom>
          <a:solidFill>
            <a:schemeClr val="accent5"/>
          </a:solidFill>
          <a:ln w="19050" cap="flat">
            <a:noFill/>
            <a:prstDash val="solid"/>
            <a:round/>
            <a:headEnd type="none" w="med" len="med"/>
            <a:tailEnd type="none" w="med" len="med"/>
          </a:ln>
        </p:spPr>
        <p:txBody>
          <a:bodyPr lIns="91425" tIns="91425" rIns="91425" bIns="91425" anchor="ctr" anchorCtr="0">
            <a:noAutofit/>
          </a:bodyPr>
          <a:lstStyle/>
          <a:p>
            <a:endParaRPr sz="1400"/>
          </a:p>
        </p:txBody>
      </p:sp>
      <p:sp>
        <p:nvSpPr>
          <p:cNvPr id="12" name="Shape 56"/>
          <p:cNvSpPr/>
          <p:nvPr/>
        </p:nvSpPr>
        <p:spPr>
          <a:xfrm flipV="1">
            <a:off x="799631" y="2682209"/>
            <a:ext cx="205341" cy="3154680"/>
          </a:xfrm>
          <a:prstGeom prst="upArrow">
            <a:avLst>
              <a:gd name="adj1" fmla="val 50000"/>
              <a:gd name="adj2" fmla="val 50000"/>
            </a:avLst>
          </a:prstGeom>
          <a:solidFill>
            <a:schemeClr val="accent2"/>
          </a:solidFill>
          <a:ln w="19050" cap="flat">
            <a:noFill/>
            <a:prstDash val="solid"/>
            <a:round/>
            <a:headEnd type="none" w="med" len="med"/>
            <a:tailEnd type="none" w="med" len="med"/>
          </a:ln>
        </p:spPr>
        <p:txBody>
          <a:bodyPr lIns="91425" tIns="91425" rIns="91425" bIns="91425" anchor="ctr" anchorCtr="0">
            <a:noAutofit/>
          </a:bodyPr>
          <a:lstStyle/>
          <a:p>
            <a:endParaRPr sz="1400"/>
          </a:p>
        </p:txBody>
      </p:sp>
      <p:sp>
        <p:nvSpPr>
          <p:cNvPr id="13" name="Rectangle 12"/>
          <p:cNvSpPr>
            <a:spLocks noChangeArrowheads="1"/>
          </p:cNvSpPr>
          <p:nvPr/>
        </p:nvSpPr>
        <p:spPr bwMode="auto">
          <a:xfrm>
            <a:off x="515270" y="5841399"/>
            <a:ext cx="8022846" cy="355684"/>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rtlCol="0" anchor="ctr" anchorCtr="0">
            <a:noAutofit/>
          </a:bodyPr>
          <a:lstStyle/>
          <a:p>
            <a:pPr algn="ctr">
              <a:spcBef>
                <a:spcPts val="600"/>
              </a:spcBef>
              <a:spcAft>
                <a:spcPts val="0"/>
              </a:spcAft>
              <a:buClr>
                <a:schemeClr val="accent6"/>
              </a:buClr>
              <a:buSzPct val="80000"/>
              <a:defRPr/>
            </a:pPr>
            <a:r>
              <a:rPr lang="en-US" sz="1400" dirty="0">
                <a:solidFill>
                  <a:schemeClr val="bg1"/>
                </a:solidFill>
                <a:cs typeface="Verdana" pitchFamily="34" charset="0"/>
              </a:rPr>
              <a:t>Legacy/Third-Party Systems</a:t>
            </a:r>
          </a:p>
        </p:txBody>
      </p:sp>
      <p:sp>
        <p:nvSpPr>
          <p:cNvPr id="14" name="Rectangle 13"/>
          <p:cNvSpPr/>
          <p:nvPr/>
        </p:nvSpPr>
        <p:spPr>
          <a:xfrm>
            <a:off x="2563144" y="1778056"/>
            <a:ext cx="1879225" cy="3899589"/>
          </a:xfrm>
          <a:prstGeom prst="rect">
            <a:avLst/>
          </a:prstGeom>
          <a:solidFill>
            <a:schemeClr val="bg1"/>
          </a:solidFill>
          <a:ln w="12700">
            <a:solidFill>
              <a:schemeClr val="accent5"/>
            </a:solidFill>
            <a:miter lim="800000"/>
            <a:headEnd/>
            <a:tailEnd/>
          </a:ln>
          <a:effectLst/>
        </p:spPr>
        <p:txBody>
          <a:bodyPr lIns="0" rIns="0" anchor="t" anchorCtr="0"/>
          <a:lstStyle/>
          <a:p>
            <a:pPr algn="ctr"/>
            <a:r>
              <a:rPr lang="en-US" sz="1200" dirty="0">
                <a:solidFill>
                  <a:schemeClr val="accent3"/>
                </a:solidFill>
                <a:latin typeface="+mj-lt"/>
                <a:cs typeface="Verdana" pitchFamily="34" charset="0"/>
              </a:rPr>
              <a:t>Strategy &amp; Planning</a:t>
            </a:r>
          </a:p>
        </p:txBody>
      </p:sp>
      <p:sp>
        <p:nvSpPr>
          <p:cNvPr id="15" name="Rectangle 14"/>
          <p:cNvSpPr/>
          <p:nvPr/>
        </p:nvSpPr>
        <p:spPr>
          <a:xfrm>
            <a:off x="659826" y="2101754"/>
            <a:ext cx="7726821" cy="266577"/>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200" dirty="0">
              <a:solidFill>
                <a:schemeClr val="tx2"/>
              </a:solidFill>
              <a:latin typeface="+mj-lt"/>
            </a:endParaRPr>
          </a:p>
        </p:txBody>
      </p:sp>
      <p:sp>
        <p:nvSpPr>
          <p:cNvPr id="16" name="Rectangle 15"/>
          <p:cNvSpPr/>
          <p:nvPr/>
        </p:nvSpPr>
        <p:spPr>
          <a:xfrm>
            <a:off x="659826" y="2401794"/>
            <a:ext cx="5709954" cy="266577"/>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200">
              <a:solidFill>
                <a:schemeClr val="tx2"/>
              </a:solidFill>
              <a:latin typeface="+mj-lt"/>
            </a:endParaRPr>
          </a:p>
        </p:txBody>
      </p:sp>
      <p:sp>
        <p:nvSpPr>
          <p:cNvPr id="17" name="TextBox 16"/>
          <p:cNvSpPr txBox="1"/>
          <p:nvPr/>
        </p:nvSpPr>
        <p:spPr>
          <a:xfrm>
            <a:off x="5014604" y="2134100"/>
            <a:ext cx="3252505" cy="201885"/>
          </a:xfrm>
          <a:prstGeom prst="rect">
            <a:avLst/>
          </a:prstGeom>
          <a:solidFill>
            <a:schemeClr val="accent6"/>
          </a:solidFill>
          <a:ln w="12700">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algn="ctr">
              <a:defRPr sz="1200">
                <a:solidFill>
                  <a:schemeClr val="tx2"/>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1000" dirty="0">
                <a:solidFill>
                  <a:srgbClr val="FFFF00"/>
                </a:solidFill>
                <a:latin typeface="+mj-lt"/>
              </a:rPr>
              <a:t>Site Quality Management</a:t>
            </a:r>
          </a:p>
        </p:txBody>
      </p:sp>
      <p:sp>
        <p:nvSpPr>
          <p:cNvPr id="20" name="Rectangle 19"/>
          <p:cNvSpPr/>
          <p:nvPr/>
        </p:nvSpPr>
        <p:spPr>
          <a:xfrm>
            <a:off x="2676693" y="2700498"/>
            <a:ext cx="5709954" cy="266577"/>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200">
              <a:solidFill>
                <a:schemeClr val="tx2"/>
              </a:solidFill>
              <a:latin typeface="+mj-lt"/>
            </a:endParaRPr>
          </a:p>
        </p:txBody>
      </p:sp>
      <p:sp>
        <p:nvSpPr>
          <p:cNvPr id="22" name="Rectangle 21"/>
          <p:cNvSpPr/>
          <p:nvPr/>
        </p:nvSpPr>
        <p:spPr>
          <a:xfrm>
            <a:off x="659826" y="3005298"/>
            <a:ext cx="3672979" cy="814107"/>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200">
              <a:solidFill>
                <a:schemeClr val="tx2"/>
              </a:solidFill>
              <a:latin typeface="+mj-lt"/>
            </a:endParaRPr>
          </a:p>
        </p:txBody>
      </p:sp>
      <p:sp>
        <p:nvSpPr>
          <p:cNvPr id="26" name="TextBox 25"/>
          <p:cNvSpPr txBox="1"/>
          <p:nvPr/>
        </p:nvSpPr>
        <p:spPr>
          <a:xfrm>
            <a:off x="691524" y="3316955"/>
            <a:ext cx="1240435" cy="201885"/>
          </a:xfrm>
          <a:prstGeom prst="rect">
            <a:avLst/>
          </a:prstGeom>
          <a:solidFill>
            <a:schemeClr val="accent6"/>
          </a:solidFill>
          <a:ln w="12700">
            <a:solidFill>
              <a:schemeClr val="accent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algn="ctr">
              <a:defRPr sz="1200">
                <a:solidFill>
                  <a:schemeClr val="tx2"/>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1000" dirty="0">
                <a:solidFill>
                  <a:srgbClr val="FFFF00"/>
                </a:solidFill>
                <a:latin typeface="+mj-lt"/>
              </a:rPr>
              <a:t>Contracting</a:t>
            </a:r>
          </a:p>
        </p:txBody>
      </p:sp>
      <p:sp>
        <p:nvSpPr>
          <p:cNvPr id="34" name="Rectangle 33"/>
          <p:cNvSpPr/>
          <p:nvPr/>
        </p:nvSpPr>
        <p:spPr>
          <a:xfrm>
            <a:off x="6929898" y="4414860"/>
            <a:ext cx="1456749" cy="273597"/>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200">
              <a:solidFill>
                <a:schemeClr val="tx2"/>
              </a:solidFill>
              <a:latin typeface="+mj-lt"/>
            </a:endParaRPr>
          </a:p>
        </p:txBody>
      </p:sp>
      <p:sp>
        <p:nvSpPr>
          <p:cNvPr id="36" name="Rectangle 35"/>
          <p:cNvSpPr/>
          <p:nvPr/>
        </p:nvSpPr>
        <p:spPr>
          <a:xfrm>
            <a:off x="659827" y="5078945"/>
            <a:ext cx="7726821" cy="25603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200">
              <a:solidFill>
                <a:schemeClr val="tx2"/>
              </a:solidFill>
              <a:latin typeface="+mj-lt"/>
            </a:endParaRPr>
          </a:p>
        </p:txBody>
      </p:sp>
      <p:sp>
        <p:nvSpPr>
          <p:cNvPr id="37" name="Rectangle 36"/>
          <p:cNvSpPr/>
          <p:nvPr/>
        </p:nvSpPr>
        <p:spPr>
          <a:xfrm>
            <a:off x="659826" y="5359400"/>
            <a:ext cx="7726821" cy="26416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200">
              <a:solidFill>
                <a:schemeClr val="tx2"/>
              </a:solidFill>
              <a:latin typeface="+mj-lt"/>
            </a:endParaRPr>
          </a:p>
        </p:txBody>
      </p:sp>
      <p:sp>
        <p:nvSpPr>
          <p:cNvPr id="41" name="TextBox 40"/>
          <p:cNvSpPr txBox="1"/>
          <p:nvPr/>
        </p:nvSpPr>
        <p:spPr>
          <a:xfrm>
            <a:off x="6929898" y="5391537"/>
            <a:ext cx="1337211" cy="199886"/>
          </a:xfrm>
          <a:prstGeom prst="rect">
            <a:avLst/>
          </a:prstGeom>
          <a:solidFill>
            <a:schemeClr val="accent6"/>
          </a:solidFill>
          <a:ln w="12700">
            <a:solidFill>
              <a:schemeClr val="accent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algn="ctr">
              <a:defRPr sz="1200">
                <a:solidFill>
                  <a:schemeClr val="tx2"/>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1000">
                <a:solidFill>
                  <a:srgbClr val="FFFF00"/>
                </a:solidFill>
                <a:latin typeface="+mj-lt"/>
              </a:rPr>
              <a:t>eLearning</a:t>
            </a:r>
          </a:p>
        </p:txBody>
      </p:sp>
      <p:sp>
        <p:nvSpPr>
          <p:cNvPr id="42" name="Shape 56"/>
          <p:cNvSpPr/>
          <p:nvPr/>
        </p:nvSpPr>
        <p:spPr>
          <a:xfrm flipV="1">
            <a:off x="1246705" y="2682209"/>
            <a:ext cx="205341" cy="393192"/>
          </a:xfrm>
          <a:prstGeom prst="upArrow">
            <a:avLst>
              <a:gd name="adj1" fmla="val 50000"/>
              <a:gd name="adj2" fmla="val 50000"/>
            </a:avLst>
          </a:prstGeom>
          <a:solidFill>
            <a:schemeClr val="accent5"/>
          </a:solidFill>
          <a:ln w="19050" cap="flat">
            <a:noFill/>
            <a:prstDash val="solid"/>
            <a:round/>
            <a:headEnd type="none" w="med" len="med"/>
            <a:tailEnd type="none" w="med" len="med"/>
          </a:ln>
        </p:spPr>
        <p:txBody>
          <a:bodyPr lIns="91425" tIns="91425" rIns="91425" bIns="91425" anchor="ctr" anchorCtr="0">
            <a:noAutofit/>
          </a:bodyPr>
          <a:lstStyle/>
          <a:p>
            <a:endParaRPr sz="1400"/>
          </a:p>
        </p:txBody>
      </p:sp>
      <p:sp>
        <p:nvSpPr>
          <p:cNvPr id="43" name="Rectangle 42"/>
          <p:cNvSpPr/>
          <p:nvPr/>
        </p:nvSpPr>
        <p:spPr>
          <a:xfrm>
            <a:off x="4823534" y="4735562"/>
            <a:ext cx="3566160" cy="273597"/>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200">
              <a:solidFill>
                <a:schemeClr val="tx2"/>
              </a:solidFill>
              <a:latin typeface="+mj-lt"/>
            </a:endParaRPr>
          </a:p>
        </p:txBody>
      </p:sp>
      <p:sp>
        <p:nvSpPr>
          <p:cNvPr id="45" name="Shape 56"/>
          <p:cNvSpPr/>
          <p:nvPr/>
        </p:nvSpPr>
        <p:spPr>
          <a:xfrm rot="16200000" flipH="1" flipV="1">
            <a:off x="4511596" y="3381823"/>
            <a:ext cx="205341" cy="365760"/>
          </a:xfrm>
          <a:prstGeom prst="upArrow">
            <a:avLst>
              <a:gd name="adj1" fmla="val 50000"/>
              <a:gd name="adj2" fmla="val 50000"/>
            </a:avLst>
          </a:prstGeom>
          <a:solidFill>
            <a:schemeClr val="accent2"/>
          </a:solidFill>
          <a:ln w="19050" cap="flat">
            <a:noFill/>
            <a:prstDash val="solid"/>
            <a:round/>
            <a:headEnd type="none" w="med" len="med"/>
            <a:tailEnd type="none" w="med" len="med"/>
          </a:ln>
        </p:spPr>
        <p:txBody>
          <a:bodyPr lIns="91425" tIns="91425" rIns="91425" bIns="91425" anchor="ctr" anchorCtr="0">
            <a:noAutofit/>
          </a:bodyPr>
          <a:lstStyle/>
          <a:p>
            <a:endParaRPr sz="1400"/>
          </a:p>
        </p:txBody>
      </p:sp>
      <p:sp>
        <p:nvSpPr>
          <p:cNvPr id="46" name="Shape 56"/>
          <p:cNvSpPr/>
          <p:nvPr/>
        </p:nvSpPr>
        <p:spPr>
          <a:xfrm rot="16200000" flipH="1" flipV="1">
            <a:off x="4511596" y="4705443"/>
            <a:ext cx="205341" cy="365760"/>
          </a:xfrm>
          <a:prstGeom prst="upArrow">
            <a:avLst>
              <a:gd name="adj1" fmla="val 50000"/>
              <a:gd name="adj2" fmla="val 50000"/>
            </a:avLst>
          </a:prstGeom>
          <a:solidFill>
            <a:schemeClr val="accent2"/>
          </a:solidFill>
          <a:ln w="19050" cap="flat">
            <a:noFill/>
            <a:prstDash val="solid"/>
            <a:round/>
            <a:headEnd type="none" w="med" len="med"/>
            <a:tailEnd type="none" w="med" len="med"/>
          </a:ln>
        </p:spPr>
        <p:txBody>
          <a:bodyPr lIns="91425" tIns="91425" rIns="91425" bIns="91425" anchor="ctr" anchorCtr="0">
            <a:noAutofit/>
          </a:bodyPr>
          <a:lstStyle/>
          <a:p>
            <a:endParaRPr sz="1400"/>
          </a:p>
        </p:txBody>
      </p:sp>
      <p:sp>
        <p:nvSpPr>
          <p:cNvPr id="47" name="Rectangle 46"/>
          <p:cNvSpPr/>
          <p:nvPr/>
        </p:nvSpPr>
        <p:spPr>
          <a:xfrm flipH="1">
            <a:off x="4431386" y="3519182"/>
            <a:ext cx="100584" cy="14173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Shape 56"/>
          <p:cNvSpPr/>
          <p:nvPr/>
        </p:nvSpPr>
        <p:spPr>
          <a:xfrm flipV="1">
            <a:off x="5366585" y="2682209"/>
            <a:ext cx="205341" cy="393192"/>
          </a:xfrm>
          <a:prstGeom prst="upArrow">
            <a:avLst>
              <a:gd name="adj1" fmla="val 50000"/>
              <a:gd name="adj2" fmla="val 50000"/>
            </a:avLst>
          </a:prstGeom>
          <a:solidFill>
            <a:schemeClr val="accent2"/>
          </a:solidFill>
          <a:ln w="19050" cap="flat">
            <a:noFill/>
            <a:prstDash val="solid"/>
            <a:round/>
            <a:headEnd type="none" w="med" len="med"/>
            <a:tailEnd type="none" w="med" len="med"/>
          </a:ln>
        </p:spPr>
        <p:txBody>
          <a:bodyPr lIns="91425" tIns="91425" rIns="91425" bIns="91425" anchor="ctr" anchorCtr="0">
            <a:noAutofit/>
          </a:bodyPr>
          <a:lstStyle/>
          <a:p>
            <a:endParaRPr sz="1400"/>
          </a:p>
        </p:txBody>
      </p:sp>
      <p:sp>
        <p:nvSpPr>
          <p:cNvPr id="52" name="TextBox 51"/>
          <p:cNvSpPr txBox="1"/>
          <p:nvPr/>
        </p:nvSpPr>
        <p:spPr>
          <a:xfrm>
            <a:off x="2725516" y="5083338"/>
            <a:ext cx="1554480" cy="201885"/>
          </a:xfrm>
          <a:prstGeom prst="rect">
            <a:avLst/>
          </a:prstGeom>
          <a:solidFill>
            <a:schemeClr val="accent6"/>
          </a:solidFill>
          <a:ln w="12700">
            <a:solidFill>
              <a:schemeClr val="accent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algn="ctr">
              <a:defRPr sz="1200">
                <a:solidFill>
                  <a:schemeClr val="tx2"/>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1000" dirty="0">
                <a:solidFill>
                  <a:srgbClr val="FFFF00"/>
                </a:solidFill>
                <a:latin typeface="+mj-lt"/>
              </a:rPr>
              <a:t>Predicted Recruitment</a:t>
            </a:r>
          </a:p>
        </p:txBody>
      </p:sp>
      <p:sp>
        <p:nvSpPr>
          <p:cNvPr id="53" name="TextBox 52"/>
          <p:cNvSpPr txBox="1"/>
          <p:nvPr/>
        </p:nvSpPr>
        <p:spPr>
          <a:xfrm>
            <a:off x="6929898" y="5100160"/>
            <a:ext cx="1337211" cy="199886"/>
          </a:xfrm>
          <a:prstGeom prst="rect">
            <a:avLst/>
          </a:prstGeom>
          <a:solidFill>
            <a:schemeClr val="accent6"/>
          </a:solidFill>
          <a:ln w="12700">
            <a:solidFill>
              <a:schemeClr val="accent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algn="ctr">
              <a:defRPr sz="1200">
                <a:solidFill>
                  <a:schemeClr val="tx2"/>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1000" dirty="0">
                <a:solidFill>
                  <a:srgbClr val="FFFF00"/>
                </a:solidFill>
                <a:latin typeface="+mj-lt"/>
              </a:rPr>
              <a:t>Site Payments</a:t>
            </a:r>
          </a:p>
        </p:txBody>
      </p:sp>
      <p:grpSp>
        <p:nvGrpSpPr>
          <p:cNvPr id="60" name="Group 59"/>
          <p:cNvGrpSpPr/>
          <p:nvPr/>
        </p:nvGrpSpPr>
        <p:grpSpPr>
          <a:xfrm flipH="1">
            <a:off x="8412824" y="2121963"/>
            <a:ext cx="365761" cy="1465163"/>
            <a:chOff x="9372600" y="3462032"/>
            <a:chExt cx="365761" cy="1465163"/>
          </a:xfrm>
          <a:solidFill>
            <a:schemeClr val="accent2"/>
          </a:solidFill>
        </p:grpSpPr>
        <p:sp>
          <p:nvSpPr>
            <p:cNvPr id="57" name="Shape 56"/>
            <p:cNvSpPr/>
            <p:nvPr/>
          </p:nvSpPr>
          <p:spPr>
            <a:xfrm rot="16200000" flipH="1" flipV="1">
              <a:off x="9452810" y="3381823"/>
              <a:ext cx="205341" cy="365760"/>
            </a:xfrm>
            <a:prstGeom prst="upArrow">
              <a:avLst>
                <a:gd name="adj1" fmla="val 50000"/>
                <a:gd name="adj2" fmla="val 50000"/>
              </a:avLst>
            </a:prstGeom>
            <a:grpFill/>
            <a:ln w="19050" cap="flat">
              <a:noFill/>
              <a:prstDash val="solid"/>
              <a:round/>
              <a:headEnd type="none" w="med" len="med"/>
              <a:tailEnd type="none" w="med" len="med"/>
            </a:ln>
          </p:spPr>
          <p:txBody>
            <a:bodyPr lIns="91425" tIns="91425" rIns="91425" bIns="91425" anchor="ctr" anchorCtr="0">
              <a:noAutofit/>
            </a:bodyPr>
            <a:lstStyle/>
            <a:p>
              <a:endParaRPr sz="1400"/>
            </a:p>
          </p:txBody>
        </p:sp>
        <p:sp>
          <p:nvSpPr>
            <p:cNvPr id="58" name="Shape 56"/>
            <p:cNvSpPr/>
            <p:nvPr/>
          </p:nvSpPr>
          <p:spPr>
            <a:xfrm rot="16200000" flipH="1" flipV="1">
              <a:off x="9452810" y="4641645"/>
              <a:ext cx="205341" cy="365760"/>
            </a:xfrm>
            <a:prstGeom prst="upArrow">
              <a:avLst>
                <a:gd name="adj1" fmla="val 50000"/>
                <a:gd name="adj2" fmla="val 50000"/>
              </a:avLst>
            </a:prstGeom>
            <a:grpFill/>
            <a:ln w="19050" cap="flat">
              <a:noFill/>
              <a:prstDash val="solid"/>
              <a:round/>
              <a:headEnd type="none" w="med" len="med"/>
              <a:tailEnd type="none" w="med" len="med"/>
            </a:ln>
          </p:spPr>
          <p:txBody>
            <a:bodyPr lIns="91425" tIns="91425" rIns="91425" bIns="91425" anchor="ctr" anchorCtr="0">
              <a:noAutofit/>
            </a:bodyPr>
            <a:lstStyle/>
            <a:p>
              <a:endParaRPr sz="1400"/>
            </a:p>
          </p:txBody>
        </p:sp>
        <p:sp>
          <p:nvSpPr>
            <p:cNvPr id="59" name="Rectangle 58"/>
            <p:cNvSpPr/>
            <p:nvPr/>
          </p:nvSpPr>
          <p:spPr>
            <a:xfrm flipH="1">
              <a:off x="9372600" y="3519182"/>
              <a:ext cx="100584" cy="1353312"/>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8" name="Picture 47"/>
          <p:cNvPicPr>
            <a:picLocks noChangeAspect="1"/>
          </p:cNvPicPr>
          <p:nvPr/>
        </p:nvPicPr>
        <p:blipFill>
          <a:blip r:embed="rId3"/>
          <a:stretch>
            <a:fillRect/>
          </a:stretch>
        </p:blipFill>
        <p:spPr>
          <a:xfrm>
            <a:off x="690103" y="3539764"/>
            <a:ext cx="1120456" cy="329848"/>
          </a:xfrm>
          <a:prstGeom prst="rect">
            <a:avLst/>
          </a:prstGeom>
        </p:spPr>
      </p:pic>
      <p:pic>
        <p:nvPicPr>
          <p:cNvPr id="49" name="Picture 48"/>
          <p:cNvPicPr>
            <a:picLocks noChangeAspect="1"/>
          </p:cNvPicPr>
          <p:nvPr/>
        </p:nvPicPr>
        <p:blipFill>
          <a:blip r:embed="rId4"/>
          <a:stretch>
            <a:fillRect/>
          </a:stretch>
        </p:blipFill>
        <p:spPr>
          <a:xfrm>
            <a:off x="659466" y="5059351"/>
            <a:ext cx="963492" cy="304575"/>
          </a:xfrm>
          <a:prstGeom prst="rect">
            <a:avLst/>
          </a:prstGeom>
        </p:spPr>
      </p:pic>
      <p:pic>
        <p:nvPicPr>
          <p:cNvPr id="61" name="Picture 60"/>
          <p:cNvPicPr>
            <a:picLocks noChangeAspect="1"/>
          </p:cNvPicPr>
          <p:nvPr/>
        </p:nvPicPr>
        <p:blipFill>
          <a:blip r:embed="rId5"/>
          <a:stretch>
            <a:fillRect/>
          </a:stretch>
        </p:blipFill>
        <p:spPr>
          <a:xfrm>
            <a:off x="4889153" y="4696465"/>
            <a:ext cx="1120855" cy="354319"/>
          </a:xfrm>
          <a:prstGeom prst="rect">
            <a:avLst/>
          </a:prstGeom>
        </p:spPr>
      </p:pic>
      <p:pic>
        <p:nvPicPr>
          <p:cNvPr id="62" name="Picture 61"/>
          <p:cNvPicPr>
            <a:picLocks noChangeAspect="1"/>
          </p:cNvPicPr>
          <p:nvPr/>
        </p:nvPicPr>
        <p:blipFill>
          <a:blip r:embed="rId6"/>
          <a:stretch>
            <a:fillRect/>
          </a:stretch>
        </p:blipFill>
        <p:spPr>
          <a:xfrm>
            <a:off x="6952966" y="4367598"/>
            <a:ext cx="1222912" cy="386582"/>
          </a:xfrm>
          <a:prstGeom prst="rect">
            <a:avLst/>
          </a:prstGeom>
        </p:spPr>
      </p:pic>
      <p:pic>
        <p:nvPicPr>
          <p:cNvPr id="63" name="Picture 62"/>
          <p:cNvPicPr>
            <a:picLocks noChangeAspect="1"/>
          </p:cNvPicPr>
          <p:nvPr/>
        </p:nvPicPr>
        <p:blipFill>
          <a:blip r:embed="rId7"/>
          <a:stretch>
            <a:fillRect/>
          </a:stretch>
        </p:blipFill>
        <p:spPr>
          <a:xfrm>
            <a:off x="659467" y="5376877"/>
            <a:ext cx="962101" cy="304135"/>
          </a:xfrm>
          <a:prstGeom prst="rect">
            <a:avLst/>
          </a:prstGeom>
        </p:spPr>
      </p:pic>
      <p:pic>
        <p:nvPicPr>
          <p:cNvPr id="66" name="Picture 65"/>
          <p:cNvPicPr>
            <a:picLocks noChangeAspect="1"/>
          </p:cNvPicPr>
          <p:nvPr/>
        </p:nvPicPr>
        <p:blipFill>
          <a:blip r:embed="rId8"/>
          <a:stretch>
            <a:fillRect/>
          </a:stretch>
        </p:blipFill>
        <p:spPr>
          <a:xfrm>
            <a:off x="5781789" y="2653750"/>
            <a:ext cx="1230750" cy="389059"/>
          </a:xfrm>
          <a:prstGeom prst="rect">
            <a:avLst/>
          </a:prstGeom>
        </p:spPr>
      </p:pic>
      <p:pic>
        <p:nvPicPr>
          <p:cNvPr id="67" name="Picture 66"/>
          <p:cNvPicPr>
            <a:picLocks noChangeAspect="1"/>
          </p:cNvPicPr>
          <p:nvPr/>
        </p:nvPicPr>
        <p:blipFill>
          <a:blip r:embed="rId9"/>
          <a:stretch>
            <a:fillRect/>
          </a:stretch>
        </p:blipFill>
        <p:spPr>
          <a:xfrm>
            <a:off x="678794" y="3003617"/>
            <a:ext cx="1064207" cy="336413"/>
          </a:xfrm>
          <a:prstGeom prst="rect">
            <a:avLst/>
          </a:prstGeom>
        </p:spPr>
      </p:pic>
      <p:pic>
        <p:nvPicPr>
          <p:cNvPr id="68" name="Picture 67"/>
          <p:cNvPicPr>
            <a:picLocks noChangeAspect="1"/>
          </p:cNvPicPr>
          <p:nvPr/>
        </p:nvPicPr>
        <p:blipFill>
          <a:blip r:embed="rId10"/>
          <a:stretch>
            <a:fillRect/>
          </a:stretch>
        </p:blipFill>
        <p:spPr>
          <a:xfrm>
            <a:off x="674390" y="2356530"/>
            <a:ext cx="1163194" cy="358974"/>
          </a:xfrm>
          <a:prstGeom prst="rect">
            <a:avLst/>
          </a:prstGeom>
        </p:spPr>
      </p:pic>
      <p:pic>
        <p:nvPicPr>
          <p:cNvPr id="69" name="Picture 68"/>
          <p:cNvPicPr>
            <a:picLocks noChangeAspect="1"/>
          </p:cNvPicPr>
          <p:nvPr/>
        </p:nvPicPr>
        <p:blipFill>
          <a:blip r:embed="rId11"/>
          <a:stretch>
            <a:fillRect/>
          </a:stretch>
        </p:blipFill>
        <p:spPr>
          <a:xfrm>
            <a:off x="674390" y="2059311"/>
            <a:ext cx="1163192" cy="367703"/>
          </a:xfrm>
          <a:prstGeom prst="rect">
            <a:avLst/>
          </a:prstGeom>
        </p:spPr>
      </p:pic>
      <p:sp>
        <p:nvSpPr>
          <p:cNvPr id="55" name="Rectangle 54"/>
          <p:cNvSpPr/>
          <p:nvPr/>
        </p:nvSpPr>
        <p:spPr>
          <a:xfrm>
            <a:off x="4872491" y="3091685"/>
            <a:ext cx="3514155" cy="1210663"/>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200">
              <a:solidFill>
                <a:schemeClr val="tx2"/>
              </a:solidFill>
              <a:latin typeface="+mj-lt"/>
            </a:endParaRPr>
          </a:p>
        </p:txBody>
      </p:sp>
      <p:pic>
        <p:nvPicPr>
          <p:cNvPr id="7" name="Picture 6"/>
          <p:cNvPicPr>
            <a:picLocks noChangeAspect="1"/>
          </p:cNvPicPr>
          <p:nvPr/>
        </p:nvPicPr>
        <p:blipFill>
          <a:blip r:embed="rId12"/>
          <a:stretch>
            <a:fillRect/>
          </a:stretch>
        </p:blipFill>
        <p:spPr>
          <a:xfrm>
            <a:off x="4901547" y="3120014"/>
            <a:ext cx="1409272" cy="356750"/>
          </a:xfrm>
          <a:prstGeom prst="rect">
            <a:avLst/>
          </a:prstGeom>
        </p:spPr>
      </p:pic>
      <p:sp>
        <p:nvSpPr>
          <p:cNvPr id="32" name="TextBox 31"/>
          <p:cNvSpPr txBox="1"/>
          <p:nvPr/>
        </p:nvSpPr>
        <p:spPr>
          <a:xfrm>
            <a:off x="5014604" y="3612066"/>
            <a:ext cx="1337211" cy="199886"/>
          </a:xfrm>
          <a:prstGeom prst="rect">
            <a:avLst/>
          </a:prstGeom>
          <a:solidFill>
            <a:schemeClr val="accent6"/>
          </a:solidFill>
          <a:ln w="12700">
            <a:solidFill>
              <a:schemeClr val="accent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algn="ctr">
              <a:defRPr sz="1200">
                <a:solidFill>
                  <a:schemeClr val="tx2"/>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1000" dirty="0">
                <a:solidFill>
                  <a:srgbClr val="FFFF00"/>
                </a:solidFill>
                <a:latin typeface="+mj-lt"/>
              </a:rPr>
              <a:t>Study Build</a:t>
            </a:r>
          </a:p>
        </p:txBody>
      </p:sp>
      <p:sp>
        <p:nvSpPr>
          <p:cNvPr id="33" name="TextBox 32"/>
          <p:cNvSpPr txBox="1"/>
          <p:nvPr/>
        </p:nvSpPr>
        <p:spPr>
          <a:xfrm>
            <a:off x="5014604" y="3845077"/>
            <a:ext cx="1337211" cy="199886"/>
          </a:xfrm>
          <a:prstGeom prst="rect">
            <a:avLst/>
          </a:prstGeom>
          <a:solidFill>
            <a:schemeClr val="accent6"/>
          </a:solidFill>
          <a:ln w="12700">
            <a:solidFill>
              <a:schemeClr val="accent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algn="ctr">
              <a:defRPr sz="1200">
                <a:solidFill>
                  <a:schemeClr val="tx2"/>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1000" dirty="0">
                <a:solidFill>
                  <a:srgbClr val="FFFF00"/>
                </a:solidFill>
                <a:latin typeface="+mj-lt"/>
              </a:rPr>
              <a:t>Global Library</a:t>
            </a:r>
          </a:p>
        </p:txBody>
      </p:sp>
      <p:sp>
        <p:nvSpPr>
          <p:cNvPr id="28" name="TextBox 27"/>
          <p:cNvSpPr txBox="1"/>
          <p:nvPr/>
        </p:nvSpPr>
        <p:spPr>
          <a:xfrm>
            <a:off x="6929898" y="3146044"/>
            <a:ext cx="1337211" cy="199886"/>
          </a:xfrm>
          <a:prstGeom prst="rect">
            <a:avLst/>
          </a:prstGeom>
          <a:solidFill>
            <a:schemeClr val="accent6"/>
          </a:solidFill>
          <a:ln w="12700">
            <a:solidFill>
              <a:schemeClr val="accent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algn="ctr">
              <a:defRPr sz="1200">
                <a:solidFill>
                  <a:schemeClr val="tx2"/>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1000" dirty="0">
                <a:solidFill>
                  <a:srgbClr val="FFFF00"/>
                </a:solidFill>
                <a:latin typeface="+mj-lt"/>
              </a:rPr>
              <a:t>EDC/CDMS</a:t>
            </a:r>
          </a:p>
        </p:txBody>
      </p:sp>
      <p:sp>
        <p:nvSpPr>
          <p:cNvPr id="29" name="TextBox 28"/>
          <p:cNvSpPr txBox="1"/>
          <p:nvPr/>
        </p:nvSpPr>
        <p:spPr>
          <a:xfrm>
            <a:off x="6929898" y="3379055"/>
            <a:ext cx="1337211" cy="199886"/>
          </a:xfrm>
          <a:prstGeom prst="rect">
            <a:avLst/>
          </a:prstGeom>
          <a:solidFill>
            <a:schemeClr val="accent6"/>
          </a:solidFill>
          <a:ln w="12700">
            <a:solidFill>
              <a:schemeClr val="accent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algn="ctr">
              <a:defRPr sz="1200">
                <a:solidFill>
                  <a:schemeClr val="tx2"/>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1000" dirty="0">
                <a:solidFill>
                  <a:srgbClr val="FFFF00"/>
                </a:solidFill>
                <a:latin typeface="+mj-lt"/>
              </a:rPr>
              <a:t>Targeted SDV</a:t>
            </a:r>
          </a:p>
        </p:txBody>
      </p:sp>
      <p:sp>
        <p:nvSpPr>
          <p:cNvPr id="30" name="TextBox 29"/>
          <p:cNvSpPr txBox="1"/>
          <p:nvPr/>
        </p:nvSpPr>
        <p:spPr>
          <a:xfrm>
            <a:off x="6929898" y="3612066"/>
            <a:ext cx="1337211" cy="199886"/>
          </a:xfrm>
          <a:prstGeom prst="rect">
            <a:avLst/>
          </a:prstGeom>
          <a:solidFill>
            <a:schemeClr val="accent6"/>
          </a:solidFill>
          <a:ln w="12700">
            <a:solidFill>
              <a:schemeClr val="accent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algn="ctr">
              <a:defRPr sz="1200">
                <a:solidFill>
                  <a:schemeClr val="tx2"/>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1000" dirty="0">
                <a:solidFill>
                  <a:srgbClr val="FFFF00"/>
                </a:solidFill>
                <a:latin typeface="+mj-lt"/>
              </a:rPr>
              <a:t>Monitoring</a:t>
            </a:r>
          </a:p>
        </p:txBody>
      </p:sp>
      <p:sp>
        <p:nvSpPr>
          <p:cNvPr id="31" name="TextBox 30"/>
          <p:cNvSpPr txBox="1"/>
          <p:nvPr/>
        </p:nvSpPr>
        <p:spPr>
          <a:xfrm>
            <a:off x="6929898" y="3845077"/>
            <a:ext cx="1337211" cy="199886"/>
          </a:xfrm>
          <a:prstGeom prst="rect">
            <a:avLst/>
          </a:prstGeom>
          <a:solidFill>
            <a:schemeClr val="accent6"/>
          </a:solidFill>
          <a:ln w="12700">
            <a:solidFill>
              <a:schemeClr val="accent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algn="ctr">
              <a:defRPr sz="1200">
                <a:solidFill>
                  <a:schemeClr val="tx2"/>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1000" dirty="0">
                <a:solidFill>
                  <a:srgbClr val="FFFF00"/>
                </a:solidFill>
                <a:latin typeface="+mj-lt"/>
              </a:rPr>
              <a:t>Safety Gateway</a:t>
            </a:r>
          </a:p>
        </p:txBody>
      </p:sp>
      <p:sp>
        <p:nvSpPr>
          <p:cNvPr id="54" name="TextBox 53"/>
          <p:cNvSpPr txBox="1"/>
          <p:nvPr/>
        </p:nvSpPr>
        <p:spPr>
          <a:xfrm>
            <a:off x="6929898" y="4084561"/>
            <a:ext cx="1337211" cy="199886"/>
          </a:xfrm>
          <a:prstGeom prst="rect">
            <a:avLst/>
          </a:prstGeom>
          <a:solidFill>
            <a:schemeClr val="accent6"/>
          </a:solidFill>
          <a:ln w="12700">
            <a:solidFill>
              <a:schemeClr val="accent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algn="ctr">
              <a:defRPr sz="1200">
                <a:solidFill>
                  <a:schemeClr val="tx2"/>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1000" dirty="0">
                <a:solidFill>
                  <a:srgbClr val="FFFF00"/>
                </a:solidFill>
                <a:latin typeface="+mj-lt"/>
              </a:rPr>
              <a:t>Reports &amp; Extracts</a:t>
            </a:r>
          </a:p>
        </p:txBody>
      </p:sp>
      <p:sp>
        <p:nvSpPr>
          <p:cNvPr id="56" name="TextBox 55"/>
          <p:cNvSpPr txBox="1"/>
          <p:nvPr/>
        </p:nvSpPr>
        <p:spPr>
          <a:xfrm>
            <a:off x="6929898" y="4788085"/>
            <a:ext cx="1337211" cy="199886"/>
          </a:xfrm>
          <a:prstGeom prst="rect">
            <a:avLst/>
          </a:prstGeom>
          <a:solidFill>
            <a:schemeClr val="accent6"/>
          </a:solidFill>
          <a:ln w="12700">
            <a:solidFill>
              <a:schemeClr val="accent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algn="ctr">
              <a:defRPr sz="1200">
                <a:solidFill>
                  <a:schemeClr val="tx2"/>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1000" dirty="0" smtClean="0">
                <a:solidFill>
                  <a:srgbClr val="FFFF00"/>
                </a:solidFill>
                <a:latin typeface="+mj-lt"/>
              </a:rPr>
              <a:t>Mobile health</a:t>
            </a:r>
            <a:endParaRPr lang="en-US" sz="1000" dirty="0">
              <a:solidFill>
                <a:srgbClr val="FFFF00"/>
              </a:solidFill>
              <a:latin typeface="+mj-lt"/>
            </a:endParaRPr>
          </a:p>
        </p:txBody>
      </p:sp>
      <p:sp>
        <p:nvSpPr>
          <p:cNvPr id="64" name="TextBox 63"/>
          <p:cNvSpPr txBox="1"/>
          <p:nvPr/>
        </p:nvSpPr>
        <p:spPr>
          <a:xfrm>
            <a:off x="4863064" y="2446467"/>
            <a:ext cx="1337211" cy="199886"/>
          </a:xfrm>
          <a:prstGeom prst="rect">
            <a:avLst/>
          </a:prstGeom>
          <a:solidFill>
            <a:schemeClr val="accent6"/>
          </a:solidFill>
          <a:ln w="12700">
            <a:solidFill>
              <a:schemeClr val="accent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algn="ctr">
              <a:defRPr sz="1200">
                <a:solidFill>
                  <a:schemeClr val="tx2"/>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1000" dirty="0" smtClean="0">
                <a:solidFill>
                  <a:srgbClr val="FFFF00"/>
                </a:solidFill>
                <a:latin typeface="+mj-lt"/>
              </a:rPr>
              <a:t>Optimize study design</a:t>
            </a:r>
            <a:endParaRPr lang="en-US" sz="1000" dirty="0">
              <a:solidFill>
                <a:srgbClr val="FFFF00"/>
              </a:solidFill>
              <a:latin typeface="+mj-lt"/>
            </a:endParaRPr>
          </a:p>
        </p:txBody>
      </p:sp>
    </p:spTree>
    <p:extLst>
      <p:ext uri="{BB962C8B-B14F-4D97-AF65-F5344CB8AC3E}">
        <p14:creationId xmlns:p14="http://schemas.microsoft.com/office/powerpoint/2010/main" val="32559950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Permuted block allocation.</a:t>
            </a:r>
          </a:p>
          <a:p>
            <a:r>
              <a:rPr lang="en-US" dirty="0" smtClean="0"/>
              <a:t>Either upload list or generate list.</a:t>
            </a:r>
          </a:p>
          <a:p>
            <a:r>
              <a:rPr lang="en-US" dirty="0" smtClean="0"/>
              <a:t>Unequal arm ratio possible </a:t>
            </a:r>
            <a:br>
              <a:rPr lang="en-US" dirty="0" smtClean="0"/>
            </a:br>
            <a:r>
              <a:rPr lang="en-US" dirty="0" smtClean="0"/>
              <a:t>(</a:t>
            </a:r>
            <a:r>
              <a:rPr lang="en-US" dirty="0" err="1" smtClean="0"/>
              <a:t>eg</a:t>
            </a:r>
            <a:r>
              <a:rPr lang="en-US" dirty="0" smtClean="0"/>
              <a:t> 2:2:1)</a:t>
            </a:r>
          </a:p>
          <a:p>
            <a:r>
              <a:rPr lang="en-US" dirty="0" smtClean="0"/>
              <a:t>Variable block length possible </a:t>
            </a:r>
          </a:p>
          <a:p>
            <a:endParaRPr lang="en-US" dirty="0" smtClean="0"/>
          </a:p>
          <a:p>
            <a:pPr marL="0" indent="0">
              <a:buNone/>
            </a:pPr>
            <a:r>
              <a:rPr lang="en-US" dirty="0"/>
              <a:t>Randomization factors:</a:t>
            </a:r>
          </a:p>
          <a:p>
            <a:r>
              <a:rPr lang="en-US" dirty="0"/>
              <a:t>At most 5 randomization </a:t>
            </a:r>
            <a:r>
              <a:rPr lang="en-US" dirty="0" smtClean="0"/>
              <a:t>factors.</a:t>
            </a:r>
            <a:endParaRPr lang="en-US" dirty="0"/>
          </a:p>
          <a:p>
            <a:r>
              <a:rPr lang="en-US" dirty="0"/>
              <a:t>No more than 250 states in </a:t>
            </a:r>
            <a:r>
              <a:rPr lang="en-US" dirty="0" smtClean="0"/>
              <a:t>total.</a:t>
            </a:r>
            <a:endParaRPr lang="en-US" dirty="0"/>
          </a:p>
          <a:p>
            <a:r>
              <a:rPr lang="en-US" dirty="0" smtClean="0"/>
              <a:t>Site or country is possible.</a:t>
            </a:r>
          </a:p>
          <a:p>
            <a:pPr>
              <a:buFontTx/>
              <a:buChar char="-"/>
            </a:pPr>
            <a:endParaRPr lang="en-US" dirty="0"/>
          </a:p>
          <a:p>
            <a:pPr marL="0" indent="0">
              <a:buNone/>
            </a:pPr>
            <a:endParaRPr lang="en-US" dirty="0" smtClean="0"/>
          </a:p>
          <a:p>
            <a:endParaRPr lang="en-US" dirty="0"/>
          </a:p>
        </p:txBody>
      </p:sp>
      <p:sp>
        <p:nvSpPr>
          <p:cNvPr id="3" name="Slide Number Placeholder 2"/>
          <p:cNvSpPr>
            <a:spLocks noGrp="1"/>
          </p:cNvSpPr>
          <p:nvPr>
            <p:ph type="sldNum" sz="quarter" idx="12"/>
          </p:nvPr>
        </p:nvSpPr>
        <p:spPr/>
        <p:txBody>
          <a:bodyPr/>
          <a:lstStyle/>
          <a:p>
            <a:fld id="{0D23A961-0415-4382-BF1D-F5A18A63DA27}" type="slidenum">
              <a:rPr lang="en-US" smtClean="0"/>
              <a:pPr/>
              <a:t>30</a:t>
            </a:fld>
            <a:endParaRPr lang="en-US"/>
          </a:p>
        </p:txBody>
      </p:sp>
      <p:sp>
        <p:nvSpPr>
          <p:cNvPr id="4" name="Title 3"/>
          <p:cNvSpPr>
            <a:spLocks noGrp="1"/>
          </p:cNvSpPr>
          <p:nvPr>
            <p:ph type="title"/>
          </p:nvPr>
        </p:nvSpPr>
        <p:spPr/>
        <p:txBody>
          <a:bodyPr>
            <a:normAutofit fontScale="90000"/>
          </a:bodyPr>
          <a:lstStyle/>
          <a:p>
            <a:r>
              <a:rPr lang="en-US" dirty="0" smtClean="0"/>
              <a:t>Balance: permuted blocks </a:t>
            </a:r>
            <a:endParaRPr lang="en-US" dirty="0"/>
          </a:p>
        </p:txBody>
      </p:sp>
      <p:pic>
        <p:nvPicPr>
          <p:cNvPr id="5" name="Picture 4"/>
          <p:cNvPicPr>
            <a:picLocks noChangeAspect="1"/>
          </p:cNvPicPr>
          <p:nvPr/>
        </p:nvPicPr>
        <p:blipFill>
          <a:blip r:embed="rId2"/>
          <a:stretch>
            <a:fillRect/>
          </a:stretch>
        </p:blipFill>
        <p:spPr>
          <a:xfrm>
            <a:off x="5436096" y="1412776"/>
            <a:ext cx="3486637" cy="3896269"/>
          </a:xfrm>
          <a:prstGeom prst="rect">
            <a:avLst/>
          </a:prstGeom>
        </p:spPr>
      </p:pic>
      <p:sp>
        <p:nvSpPr>
          <p:cNvPr id="6" name="TextBox 5"/>
          <p:cNvSpPr txBox="1"/>
          <p:nvPr/>
        </p:nvSpPr>
        <p:spPr>
          <a:xfrm>
            <a:off x="5684004" y="5203502"/>
            <a:ext cx="3240360" cy="92333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t>Example:</a:t>
            </a:r>
          </a:p>
          <a:p>
            <a:r>
              <a:rPr lang="en-US" dirty="0" smtClean="0"/>
              <a:t>2 binary </a:t>
            </a:r>
            <a:r>
              <a:rPr lang="en-US" dirty="0" err="1" smtClean="0"/>
              <a:t>strat</a:t>
            </a:r>
            <a:r>
              <a:rPr lang="en-US" dirty="0" smtClean="0"/>
              <a:t> factors = 4 strata</a:t>
            </a:r>
          </a:p>
          <a:p>
            <a:r>
              <a:rPr lang="en-US" dirty="0" smtClean="0"/>
              <a:t>2 arms in 1:1 (block size = 2xN)</a:t>
            </a:r>
            <a:endParaRPr lang="en-US" dirty="0"/>
          </a:p>
        </p:txBody>
      </p:sp>
    </p:spTree>
    <p:extLst>
      <p:ext uri="{BB962C8B-B14F-4D97-AF65-F5344CB8AC3E}">
        <p14:creationId xmlns:p14="http://schemas.microsoft.com/office/powerpoint/2010/main" val="1733163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animEffect transition="in" filter="fade">
                                      <p:cBhvr>
                                        <p:cTn id="15" dur="500"/>
                                        <p:tgtEl>
                                          <p:spTgt spid="2">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6" end="6"/>
                                            </p:txEl>
                                          </p:spTgt>
                                        </p:tgtEl>
                                        <p:attrNameLst>
                                          <p:attrName>style.visibility</p:attrName>
                                        </p:attrNameLst>
                                      </p:cBhvr>
                                      <p:to>
                                        <p:strVal val="visible"/>
                                      </p:to>
                                    </p:set>
                                    <p:animEffect transition="in" filter="fade">
                                      <p:cBhvr>
                                        <p:cTn id="18" dur="500"/>
                                        <p:tgtEl>
                                          <p:spTgt spid="2">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animEffect transition="in" filter="fade">
                                      <p:cBhvr>
                                        <p:cTn id="21" dur="500"/>
                                        <p:tgtEl>
                                          <p:spTgt spid="2">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8" end="8"/>
                                            </p:txEl>
                                          </p:spTgt>
                                        </p:tgtEl>
                                        <p:attrNameLst>
                                          <p:attrName>style.visibility</p:attrName>
                                        </p:attrNameLst>
                                      </p:cBhvr>
                                      <p:to>
                                        <p:strVal val="visible"/>
                                      </p:to>
                                    </p:set>
                                    <p:animEffect transition="in" filter="fade">
                                      <p:cBhvr>
                                        <p:cTn id="24"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Capping allows to stop enrolling new patients at specific limits.</a:t>
            </a:r>
          </a:p>
          <a:p>
            <a:r>
              <a:rPr lang="en-US" dirty="0" smtClean="0"/>
              <a:t>Capping can be done at screening or randomization</a:t>
            </a:r>
          </a:p>
          <a:p>
            <a:r>
              <a:rPr lang="en-US" dirty="0" smtClean="0"/>
              <a:t>Capping can be based on:</a:t>
            </a:r>
          </a:p>
          <a:p>
            <a:pPr lvl="1"/>
            <a:r>
              <a:rPr lang="en-US" dirty="0" smtClean="0"/>
              <a:t>Total sample size</a:t>
            </a:r>
          </a:p>
          <a:p>
            <a:pPr lvl="1"/>
            <a:r>
              <a:rPr lang="en-US" dirty="0" err="1" smtClean="0"/>
              <a:t>Nbr</a:t>
            </a:r>
            <a:r>
              <a:rPr lang="en-US" dirty="0" smtClean="0"/>
              <a:t> per treatment arm</a:t>
            </a:r>
          </a:p>
          <a:p>
            <a:pPr lvl="1"/>
            <a:r>
              <a:rPr lang="en-US" dirty="0" err="1" smtClean="0"/>
              <a:t>Nbr</a:t>
            </a:r>
            <a:r>
              <a:rPr lang="en-US" dirty="0" smtClean="0"/>
              <a:t> for a specific factor level (</a:t>
            </a:r>
            <a:r>
              <a:rPr lang="en-US" dirty="0" err="1" smtClean="0"/>
              <a:t>eg</a:t>
            </a:r>
            <a:r>
              <a:rPr lang="en-US" dirty="0" smtClean="0"/>
              <a:t>. male)</a:t>
            </a:r>
          </a:p>
          <a:p>
            <a:pPr lvl="1"/>
            <a:r>
              <a:rPr lang="en-US" dirty="0" err="1" smtClean="0"/>
              <a:t>Nbr</a:t>
            </a:r>
            <a:r>
              <a:rPr lang="en-US" dirty="0" smtClean="0"/>
              <a:t> for a specific stratum</a:t>
            </a:r>
          </a:p>
          <a:p>
            <a:endParaRPr lang="en-US" dirty="0"/>
          </a:p>
        </p:txBody>
      </p:sp>
      <p:sp>
        <p:nvSpPr>
          <p:cNvPr id="3" name="Slide Number Placeholder 2"/>
          <p:cNvSpPr>
            <a:spLocks noGrp="1"/>
          </p:cNvSpPr>
          <p:nvPr>
            <p:ph type="sldNum" sz="quarter" idx="12"/>
          </p:nvPr>
        </p:nvSpPr>
        <p:spPr/>
        <p:txBody>
          <a:bodyPr/>
          <a:lstStyle/>
          <a:p>
            <a:fld id="{0D23A961-0415-4382-BF1D-F5A18A63DA27}" type="slidenum">
              <a:rPr lang="en-US" smtClean="0"/>
              <a:pPr/>
              <a:t>31</a:t>
            </a:fld>
            <a:endParaRPr lang="en-US"/>
          </a:p>
        </p:txBody>
      </p:sp>
      <p:sp>
        <p:nvSpPr>
          <p:cNvPr id="4" name="Title 3"/>
          <p:cNvSpPr>
            <a:spLocks noGrp="1"/>
          </p:cNvSpPr>
          <p:nvPr>
            <p:ph type="title"/>
          </p:nvPr>
        </p:nvSpPr>
        <p:spPr/>
        <p:txBody>
          <a:bodyPr>
            <a:normAutofit fontScale="90000"/>
          </a:bodyPr>
          <a:lstStyle/>
          <a:p>
            <a:r>
              <a:rPr lang="en-US" dirty="0" smtClean="0"/>
              <a:t>BALANCE: capping</a:t>
            </a:r>
            <a:endParaRPr lang="en-US" dirty="0"/>
          </a:p>
        </p:txBody>
      </p:sp>
    </p:spTree>
    <p:extLst>
      <p:ext uri="{BB962C8B-B14F-4D97-AF65-F5344CB8AC3E}">
        <p14:creationId xmlns:p14="http://schemas.microsoft.com/office/powerpoint/2010/main" val="41530588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BALANCE has an in-built simulation tool.</a:t>
            </a:r>
          </a:p>
          <a:p>
            <a:r>
              <a:rPr lang="en-US" dirty="0" smtClean="0"/>
              <a:t>Generates data based on the design and presents results summarized overall and per stratification factor.</a:t>
            </a:r>
          </a:p>
          <a:p>
            <a:r>
              <a:rPr lang="en-US" dirty="0" err="1" smtClean="0"/>
              <a:t>Nbr</a:t>
            </a:r>
            <a:r>
              <a:rPr lang="en-US" dirty="0" smtClean="0"/>
              <a:t> of runs, sample size and proportions for each strata must be given.</a:t>
            </a:r>
          </a:p>
          <a:p>
            <a:endParaRPr lang="en-US" dirty="0"/>
          </a:p>
          <a:p>
            <a:r>
              <a:rPr lang="en-US" dirty="0" smtClean="0"/>
              <a:t>BUT:</a:t>
            </a:r>
          </a:p>
          <a:p>
            <a:pPr lvl="1"/>
            <a:r>
              <a:rPr lang="en-US" dirty="0" smtClean="0"/>
              <a:t>Limited </a:t>
            </a:r>
            <a:r>
              <a:rPr lang="en-US" dirty="0" err="1" smtClean="0"/>
              <a:t>nbr</a:t>
            </a:r>
            <a:r>
              <a:rPr lang="en-US" dirty="0" smtClean="0"/>
              <a:t> of runs possible</a:t>
            </a:r>
          </a:p>
          <a:p>
            <a:pPr lvl="2"/>
            <a:r>
              <a:rPr lang="en-US" dirty="0" smtClean="0"/>
              <a:t>Number </a:t>
            </a:r>
            <a:r>
              <a:rPr lang="en-US" dirty="0"/>
              <a:t>of Runs </a:t>
            </a:r>
            <a:r>
              <a:rPr lang="en-US" dirty="0" smtClean="0"/>
              <a:t>&lt;= 1000</a:t>
            </a:r>
            <a:r>
              <a:rPr lang="en-US" dirty="0"/>
              <a:t>.</a:t>
            </a:r>
          </a:p>
          <a:p>
            <a:pPr lvl="2"/>
            <a:r>
              <a:rPr lang="en-US" dirty="0" smtClean="0"/>
              <a:t>Total Number </a:t>
            </a:r>
            <a:r>
              <a:rPr lang="en-US" dirty="0"/>
              <a:t>of </a:t>
            </a:r>
            <a:r>
              <a:rPr lang="en-US" dirty="0" smtClean="0"/>
              <a:t>simulated Subjects &lt;= 250000 </a:t>
            </a:r>
            <a:br>
              <a:rPr lang="en-US" dirty="0" smtClean="0"/>
            </a:br>
            <a:r>
              <a:rPr lang="en-US" dirty="0" smtClean="0"/>
              <a:t>(</a:t>
            </a:r>
            <a:r>
              <a:rPr lang="en-US" dirty="0" err="1" smtClean="0"/>
              <a:t>eg</a:t>
            </a:r>
            <a:r>
              <a:rPr lang="en-US" dirty="0" smtClean="0"/>
              <a:t>. 1000 sample size = limited to 250 runs)</a:t>
            </a:r>
          </a:p>
          <a:p>
            <a:pPr lvl="1"/>
            <a:r>
              <a:rPr lang="en-US" dirty="0" smtClean="0"/>
              <a:t>Site = accrual equally spread</a:t>
            </a:r>
          </a:p>
          <a:p>
            <a:pPr lvl="1"/>
            <a:r>
              <a:rPr lang="en-US" dirty="0" smtClean="0"/>
              <a:t>No info on non-included factors</a:t>
            </a:r>
          </a:p>
          <a:p>
            <a:pPr lvl="1"/>
            <a:r>
              <a:rPr lang="en-US" dirty="0" smtClean="0"/>
              <a:t>Individual data can be downloaded in csv</a:t>
            </a:r>
            <a:endParaRPr lang="en-US" dirty="0"/>
          </a:p>
          <a:p>
            <a:pPr lvl="1"/>
            <a:endParaRPr lang="en-US" dirty="0"/>
          </a:p>
        </p:txBody>
      </p:sp>
      <p:sp>
        <p:nvSpPr>
          <p:cNvPr id="3" name="Slide Number Placeholder 2"/>
          <p:cNvSpPr>
            <a:spLocks noGrp="1"/>
          </p:cNvSpPr>
          <p:nvPr>
            <p:ph type="sldNum" sz="quarter" idx="12"/>
          </p:nvPr>
        </p:nvSpPr>
        <p:spPr/>
        <p:txBody>
          <a:bodyPr/>
          <a:lstStyle/>
          <a:p>
            <a:fld id="{0D23A961-0415-4382-BF1D-F5A18A63DA27}" type="slidenum">
              <a:rPr lang="en-US" smtClean="0"/>
              <a:pPr/>
              <a:t>32</a:t>
            </a:fld>
            <a:endParaRPr lang="en-US"/>
          </a:p>
        </p:txBody>
      </p:sp>
      <p:sp>
        <p:nvSpPr>
          <p:cNvPr id="4" name="Title 3"/>
          <p:cNvSpPr>
            <a:spLocks noGrp="1"/>
          </p:cNvSpPr>
          <p:nvPr>
            <p:ph type="title"/>
          </p:nvPr>
        </p:nvSpPr>
        <p:spPr/>
        <p:txBody>
          <a:bodyPr>
            <a:normAutofit fontScale="90000"/>
          </a:bodyPr>
          <a:lstStyle/>
          <a:p>
            <a:r>
              <a:rPr lang="en-US" dirty="0" smtClean="0"/>
              <a:t>BALANCE: simulations</a:t>
            </a:r>
            <a:endParaRPr lang="en-US" dirty="0"/>
          </a:p>
        </p:txBody>
      </p:sp>
    </p:spTree>
    <p:extLst>
      <p:ext uri="{BB962C8B-B14F-4D97-AF65-F5344CB8AC3E}">
        <p14:creationId xmlns:p14="http://schemas.microsoft.com/office/powerpoint/2010/main" val="4058999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500"/>
                                        <p:tgtEl>
                                          <p:spTgt spid="2">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5" end="5"/>
                                            </p:txEl>
                                          </p:spTgt>
                                        </p:tgtEl>
                                        <p:attrNameLst>
                                          <p:attrName>style.visibility</p:attrName>
                                        </p:attrNameLst>
                                      </p:cBhvr>
                                      <p:to>
                                        <p:strVal val="visible"/>
                                      </p:to>
                                    </p:set>
                                    <p:animEffect transition="in" filter="fade">
                                      <p:cBhvr>
                                        <p:cTn id="10" dur="500"/>
                                        <p:tgtEl>
                                          <p:spTgt spid="2">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animEffect transition="in" filter="fade">
                                      <p:cBhvr>
                                        <p:cTn id="13" dur="500"/>
                                        <p:tgtEl>
                                          <p:spTgt spid="2">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7" end="7"/>
                                            </p:txEl>
                                          </p:spTgt>
                                        </p:tgtEl>
                                        <p:attrNameLst>
                                          <p:attrName>style.visibility</p:attrName>
                                        </p:attrNameLst>
                                      </p:cBhvr>
                                      <p:to>
                                        <p:strVal val="visible"/>
                                      </p:to>
                                    </p:set>
                                    <p:animEffect transition="in" filter="fade">
                                      <p:cBhvr>
                                        <p:cTn id="16" dur="500"/>
                                        <p:tgtEl>
                                          <p:spTgt spid="2">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animEffect transition="in" filter="fade">
                                      <p:cBhvr>
                                        <p:cTn id="19" dur="500"/>
                                        <p:tgtEl>
                                          <p:spTgt spid="2">
                                            <p:txEl>
                                              <p:pRg st="8" end="8"/>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9" end="9"/>
                                            </p:txEl>
                                          </p:spTgt>
                                        </p:tgtEl>
                                        <p:attrNameLst>
                                          <p:attrName>style.visibility</p:attrName>
                                        </p:attrNameLst>
                                      </p:cBhvr>
                                      <p:to>
                                        <p:strVal val="visible"/>
                                      </p:to>
                                    </p:set>
                                    <p:animEffect transition="in" filter="fade">
                                      <p:cBhvr>
                                        <p:cTn id="22" dur="500"/>
                                        <p:tgtEl>
                                          <p:spTgt spid="2">
                                            <p:txEl>
                                              <p:pRg st="9" end="9"/>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
                                            <p:txEl>
                                              <p:pRg st="10" end="10"/>
                                            </p:txEl>
                                          </p:spTgt>
                                        </p:tgtEl>
                                        <p:attrNameLst>
                                          <p:attrName>style.visibility</p:attrName>
                                        </p:attrNameLst>
                                      </p:cBhvr>
                                      <p:to>
                                        <p:strVal val="visible"/>
                                      </p:to>
                                    </p:set>
                                    <p:animEffect transition="in" filter="fade">
                                      <p:cBhvr>
                                        <p:cTn id="25"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D23A961-0415-4382-BF1D-F5A18A63DA27}" type="slidenum">
              <a:rPr lang="en-US" smtClean="0"/>
              <a:pPr/>
              <a:t>33</a:t>
            </a:fld>
            <a:endParaRPr lang="en-US"/>
          </a:p>
        </p:txBody>
      </p:sp>
      <p:sp>
        <p:nvSpPr>
          <p:cNvPr id="4" name="Title 3"/>
          <p:cNvSpPr>
            <a:spLocks noGrp="1"/>
          </p:cNvSpPr>
          <p:nvPr>
            <p:ph type="title"/>
          </p:nvPr>
        </p:nvSpPr>
        <p:spPr/>
        <p:txBody>
          <a:bodyPr>
            <a:normAutofit fontScale="90000"/>
          </a:bodyPr>
          <a:lstStyle/>
          <a:p>
            <a:r>
              <a:rPr lang="en-US" dirty="0" smtClean="0"/>
              <a:t>Balance simulations</a:t>
            </a:r>
            <a:endParaRPr lang="en-US" dirty="0"/>
          </a:p>
        </p:txBody>
      </p:sp>
      <p:pic>
        <p:nvPicPr>
          <p:cNvPr id="5" name="Picture 4"/>
          <p:cNvPicPr>
            <a:picLocks noChangeAspect="1"/>
          </p:cNvPicPr>
          <p:nvPr/>
        </p:nvPicPr>
        <p:blipFill>
          <a:blip r:embed="rId2"/>
          <a:stretch>
            <a:fillRect/>
          </a:stretch>
        </p:blipFill>
        <p:spPr>
          <a:xfrm>
            <a:off x="683568" y="1556792"/>
            <a:ext cx="7659169" cy="1095528"/>
          </a:xfrm>
          <a:prstGeom prst="rect">
            <a:avLst/>
          </a:prstGeom>
        </p:spPr>
      </p:pic>
      <p:pic>
        <p:nvPicPr>
          <p:cNvPr id="7" name="Picture 6"/>
          <p:cNvPicPr>
            <a:picLocks noChangeAspect="1"/>
          </p:cNvPicPr>
          <p:nvPr/>
        </p:nvPicPr>
        <p:blipFill>
          <a:blip r:embed="rId3"/>
          <a:stretch>
            <a:fillRect/>
          </a:stretch>
        </p:blipFill>
        <p:spPr>
          <a:xfrm>
            <a:off x="685109" y="2924944"/>
            <a:ext cx="4953691" cy="2619741"/>
          </a:xfrm>
          <a:prstGeom prst="rect">
            <a:avLst/>
          </a:prstGeom>
        </p:spPr>
      </p:pic>
      <p:sp>
        <p:nvSpPr>
          <p:cNvPr id="8" name="TextBox 7"/>
          <p:cNvSpPr txBox="1"/>
          <p:nvPr/>
        </p:nvSpPr>
        <p:spPr>
          <a:xfrm>
            <a:off x="5918895" y="3221706"/>
            <a:ext cx="2746648" cy="1477328"/>
          </a:xfrm>
          <a:prstGeom prst="rect">
            <a:avLst/>
          </a:prstGeom>
          <a:noFill/>
        </p:spPr>
        <p:txBody>
          <a:bodyPr wrap="square" rtlCol="0">
            <a:spAutoFit/>
          </a:bodyPr>
          <a:lstStyle/>
          <a:p>
            <a:r>
              <a:rPr lang="en-US" dirty="0" smtClean="0"/>
              <a:t>Present:</a:t>
            </a:r>
          </a:p>
          <a:p>
            <a:pPr marL="285750" indent="-285750">
              <a:buFontTx/>
              <a:buChar char="-"/>
            </a:pPr>
            <a:r>
              <a:rPr lang="en-US" dirty="0" smtClean="0"/>
              <a:t>Mean (SD)</a:t>
            </a:r>
          </a:p>
          <a:p>
            <a:pPr marL="285750" indent="-285750">
              <a:buFontTx/>
              <a:buChar char="-"/>
            </a:pPr>
            <a:r>
              <a:rPr lang="en-US" dirty="0" smtClean="0"/>
              <a:t>Minima</a:t>
            </a:r>
          </a:p>
          <a:p>
            <a:pPr marL="285750" indent="-285750">
              <a:buFontTx/>
              <a:buChar char="-"/>
            </a:pPr>
            <a:r>
              <a:rPr lang="en-US" dirty="0" smtClean="0"/>
              <a:t>Runs out of balance</a:t>
            </a:r>
            <a:br>
              <a:rPr lang="en-US" dirty="0" smtClean="0"/>
            </a:br>
            <a:r>
              <a:rPr lang="en-US" dirty="0" smtClean="0"/>
              <a:t>(diff &gt; 1)</a:t>
            </a:r>
            <a:endParaRPr lang="en-US" dirty="0"/>
          </a:p>
        </p:txBody>
      </p:sp>
    </p:spTree>
    <p:extLst>
      <p:ext uri="{BB962C8B-B14F-4D97-AF65-F5344CB8AC3E}">
        <p14:creationId xmlns:p14="http://schemas.microsoft.com/office/powerpoint/2010/main" val="5254722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normAutofit/>
          </a:bodyPr>
          <a:lstStyle/>
          <a:p>
            <a:pPr>
              <a:lnSpc>
                <a:spcPct val="100000"/>
              </a:lnSpc>
            </a:pPr>
            <a:r>
              <a:rPr lang="en-US" dirty="0" err="1"/>
              <a:t>Medidata</a:t>
            </a:r>
            <a:r>
              <a:rPr lang="en-US" dirty="0"/>
              <a:t> </a:t>
            </a:r>
            <a:r>
              <a:rPr lang="en-US" dirty="0" smtClean="0"/>
              <a:t>Export</a:t>
            </a:r>
            <a:endParaRPr lang="en-US" dirty="0"/>
          </a:p>
        </p:txBody>
      </p:sp>
      <p:sp>
        <p:nvSpPr>
          <p:cNvPr id="2" name="Slide Number Placeholder 1"/>
          <p:cNvSpPr>
            <a:spLocks noGrp="1"/>
          </p:cNvSpPr>
          <p:nvPr>
            <p:ph type="sldNum" sz="quarter" idx="4294967295"/>
          </p:nvPr>
        </p:nvSpPr>
        <p:spPr>
          <a:xfrm>
            <a:off x="0" y="6386513"/>
            <a:ext cx="2133600" cy="365125"/>
          </a:xfrm>
        </p:spPr>
        <p:txBody>
          <a:bodyPr/>
          <a:lstStyle/>
          <a:p>
            <a:fld id="{63D729E5-2596-9449-AF18-C7DBE85575A5}" type="slidenum">
              <a:rPr lang="en-US" smtClean="0"/>
              <a:pPr/>
              <a:t>34</a:t>
            </a:fld>
            <a:endParaRPr lang="en-US" dirty="0"/>
          </a:p>
        </p:txBody>
      </p:sp>
      <p:sp>
        <p:nvSpPr>
          <p:cNvPr id="6" name="Subtitle 5"/>
          <p:cNvSpPr txBox="1">
            <a:spLocks/>
          </p:cNvSpPr>
          <p:nvPr/>
        </p:nvSpPr>
        <p:spPr>
          <a:xfrm>
            <a:off x="2051720" y="3861048"/>
            <a:ext cx="5642960" cy="334002"/>
          </a:xfrm>
          <a:prstGeom prst="rect">
            <a:avLst/>
          </a:prstGeom>
        </p:spPr>
        <p:txBody>
          <a:bodyPr>
            <a:spAutoFit/>
          </a:bodyPr>
          <a:lstStyle/>
          <a:p>
            <a:pPr lvl="0" algn="ctr">
              <a:lnSpc>
                <a:spcPct val="87000"/>
              </a:lnSpc>
              <a:spcBef>
                <a:spcPts val="1000"/>
              </a:spcBef>
              <a:buClr>
                <a:schemeClr val="accent6"/>
              </a:buClr>
              <a:buSzPct val="80000"/>
              <a:defRPr/>
            </a:pPr>
            <a:r>
              <a:rPr lang="en-US" dirty="0" smtClean="0">
                <a:solidFill>
                  <a:srgbClr val="000000"/>
                </a:solidFill>
              </a:rPr>
              <a:t>Reporting: SAS On Demand</a:t>
            </a:r>
            <a:endParaRPr lang="en-US" dirty="0">
              <a:solidFill>
                <a:srgbClr val="000000"/>
              </a:solidFill>
            </a:endParaRPr>
          </a:p>
        </p:txBody>
      </p:sp>
    </p:spTree>
    <p:extLst>
      <p:ext uri="{BB962C8B-B14F-4D97-AF65-F5344CB8AC3E}">
        <p14:creationId xmlns:p14="http://schemas.microsoft.com/office/powerpoint/2010/main" val="15264069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D729E5-2596-9449-AF18-C7DBE85575A5}" type="slidenum">
              <a:rPr lang="en-US" smtClean="0"/>
              <a:pPr/>
              <a:t>35</a:t>
            </a:fld>
            <a:endParaRPr lang="en-US"/>
          </a:p>
        </p:txBody>
      </p:sp>
      <p:sp>
        <p:nvSpPr>
          <p:cNvPr id="4" name="Title 3"/>
          <p:cNvSpPr>
            <a:spLocks noGrp="1"/>
          </p:cNvSpPr>
          <p:nvPr>
            <p:ph type="title"/>
          </p:nvPr>
        </p:nvSpPr>
        <p:spPr/>
        <p:txBody>
          <a:bodyPr>
            <a:normAutofit fontScale="90000"/>
          </a:bodyPr>
          <a:lstStyle/>
          <a:p>
            <a:r>
              <a:rPr lang="en-US" dirty="0" smtClean="0"/>
              <a:t>Export</a:t>
            </a:r>
            <a:endParaRPr lang="en-US" dirty="0"/>
          </a:p>
        </p:txBody>
      </p:sp>
      <p:sp>
        <p:nvSpPr>
          <p:cNvPr id="33" name="Subtitle 4"/>
          <p:cNvSpPr>
            <a:spLocks noGrp="1"/>
          </p:cNvSpPr>
          <p:nvPr>
            <p:ph type="body" sz="quarter" idx="4294967295"/>
          </p:nvPr>
        </p:nvSpPr>
        <p:spPr>
          <a:xfrm>
            <a:off x="0" y="1612900"/>
            <a:ext cx="8892480" cy="4772910"/>
          </a:xfrm>
        </p:spPr>
        <p:txBody>
          <a:bodyPr>
            <a:normAutofit/>
          </a:bodyPr>
          <a:lstStyle/>
          <a:p>
            <a:pPr marL="182880" lvl="0" indent="-192024">
              <a:lnSpc>
                <a:spcPct val="87000"/>
              </a:lnSpc>
              <a:spcBef>
                <a:spcPts val="1400"/>
              </a:spcBef>
              <a:buClr>
                <a:srgbClr val="C3D500"/>
              </a:buClr>
              <a:buSzPct val="80000"/>
              <a:buFont typeface="Wingdings" charset="2"/>
              <a:buChar char="§"/>
            </a:pPr>
            <a:r>
              <a:rPr lang="en-US" sz="1800" b="0" dirty="0" smtClean="0">
                <a:solidFill>
                  <a:srgbClr val="002855"/>
                </a:solidFill>
              </a:rPr>
              <a:t>Reporting </a:t>
            </a:r>
            <a:r>
              <a:rPr lang="en-US" sz="1800" b="0" dirty="0">
                <a:solidFill>
                  <a:srgbClr val="002855"/>
                </a:solidFill>
              </a:rPr>
              <a:t>is </a:t>
            </a:r>
            <a:r>
              <a:rPr lang="en-US" sz="1800" b="0" dirty="0" smtClean="0">
                <a:solidFill>
                  <a:srgbClr val="002855"/>
                </a:solidFill>
              </a:rPr>
              <a:t>the module that performs </a:t>
            </a:r>
          </a:p>
          <a:p>
            <a:pPr marL="582930" lvl="1" indent="-192024">
              <a:lnSpc>
                <a:spcPct val="87000"/>
              </a:lnSpc>
              <a:spcBef>
                <a:spcPts val="1400"/>
              </a:spcBef>
              <a:buClr>
                <a:srgbClr val="C3D500"/>
              </a:buClr>
              <a:buSzPct val="80000"/>
              <a:buFont typeface="Wingdings" charset="2"/>
              <a:buChar char="§"/>
            </a:pPr>
            <a:r>
              <a:rPr lang="en-US" sz="1500" b="0" dirty="0" smtClean="0">
                <a:solidFill>
                  <a:srgbClr val="002855"/>
                </a:solidFill>
              </a:rPr>
              <a:t>Standardized reports and data representation</a:t>
            </a:r>
          </a:p>
          <a:p>
            <a:pPr marL="582930" lvl="1" indent="-192024">
              <a:lnSpc>
                <a:spcPct val="87000"/>
              </a:lnSpc>
              <a:spcBef>
                <a:spcPts val="1400"/>
              </a:spcBef>
              <a:buClr>
                <a:srgbClr val="C3D500"/>
              </a:buClr>
              <a:buSzPct val="80000"/>
              <a:buFont typeface="Wingdings" charset="2"/>
              <a:buChar char="§"/>
            </a:pPr>
            <a:r>
              <a:rPr lang="en-US" sz="1500" b="0" dirty="0" smtClean="0">
                <a:solidFill>
                  <a:srgbClr val="002855"/>
                </a:solidFill>
              </a:rPr>
              <a:t>Data export</a:t>
            </a:r>
          </a:p>
          <a:p>
            <a:pPr marL="582930" lvl="1" indent="-192024">
              <a:lnSpc>
                <a:spcPct val="87000"/>
              </a:lnSpc>
              <a:spcBef>
                <a:spcPts val="1400"/>
              </a:spcBef>
              <a:buClr>
                <a:srgbClr val="C3D500"/>
              </a:buClr>
              <a:buSzPct val="80000"/>
              <a:buFont typeface="Wingdings" charset="2"/>
              <a:buChar char="§"/>
            </a:pPr>
            <a:endParaRPr lang="en-US" sz="1500" dirty="0">
              <a:solidFill>
                <a:srgbClr val="002855"/>
              </a:solidFill>
            </a:endParaRPr>
          </a:p>
          <a:p>
            <a:pPr marL="182880" indent="-192024">
              <a:lnSpc>
                <a:spcPct val="87000"/>
              </a:lnSpc>
              <a:spcBef>
                <a:spcPts val="1400"/>
              </a:spcBef>
              <a:buClr>
                <a:srgbClr val="C3D500"/>
              </a:buClr>
              <a:buSzPct val="80000"/>
              <a:buFont typeface="Wingdings" charset="2"/>
              <a:buChar char="§"/>
            </a:pPr>
            <a:r>
              <a:rPr lang="en-US" sz="1900" dirty="0" smtClean="0">
                <a:solidFill>
                  <a:srgbClr val="002855"/>
                </a:solidFill>
              </a:rPr>
              <a:t>Web-based </a:t>
            </a:r>
            <a:r>
              <a:rPr lang="en-US" sz="1900" dirty="0">
                <a:solidFill>
                  <a:srgbClr val="002855"/>
                </a:solidFill>
              </a:rPr>
              <a:t>solution</a:t>
            </a:r>
          </a:p>
          <a:p>
            <a:pPr marL="374904" lvl="1" indent="-192024">
              <a:lnSpc>
                <a:spcPct val="87000"/>
              </a:lnSpc>
              <a:spcBef>
                <a:spcPts val="1400"/>
              </a:spcBef>
              <a:buClr>
                <a:srgbClr val="C3D500"/>
              </a:buClr>
              <a:buSzPct val="80000"/>
              <a:buFont typeface="Wingdings" charset="2"/>
              <a:buChar char="§"/>
            </a:pPr>
            <a:r>
              <a:rPr lang="en-US" sz="1600" dirty="0">
                <a:solidFill>
                  <a:srgbClr val="002855"/>
                </a:solidFill>
              </a:rPr>
              <a:t>Rave EDC interface for randomization and dispensation</a:t>
            </a:r>
          </a:p>
          <a:p>
            <a:pPr marL="374904" lvl="1" indent="-192024">
              <a:lnSpc>
                <a:spcPct val="87000"/>
              </a:lnSpc>
              <a:spcBef>
                <a:spcPts val="1400"/>
              </a:spcBef>
              <a:buClr>
                <a:srgbClr val="C3D500"/>
              </a:buClr>
              <a:buSzPct val="80000"/>
              <a:buFont typeface="Wingdings" charset="2"/>
              <a:buChar char="§"/>
            </a:pPr>
            <a:r>
              <a:rPr lang="en-US" sz="1600" dirty="0">
                <a:solidFill>
                  <a:srgbClr val="002855"/>
                </a:solidFill>
              </a:rPr>
              <a:t>Creates process logs to track errors and statistics</a:t>
            </a:r>
          </a:p>
          <a:p>
            <a:pPr marL="374904" lvl="1" indent="-192024">
              <a:lnSpc>
                <a:spcPct val="87000"/>
              </a:lnSpc>
              <a:spcBef>
                <a:spcPts val="1400"/>
              </a:spcBef>
              <a:buClr>
                <a:srgbClr val="C3D500"/>
              </a:buClr>
              <a:buSzPct val="80000"/>
              <a:buFont typeface="Wingdings" charset="2"/>
              <a:buChar char="§"/>
            </a:pPr>
            <a:r>
              <a:rPr lang="en-US" sz="1600" dirty="0">
                <a:solidFill>
                  <a:srgbClr val="002855"/>
                </a:solidFill>
              </a:rPr>
              <a:t>Single Vendor support</a:t>
            </a:r>
          </a:p>
        </p:txBody>
      </p:sp>
    </p:spTree>
    <p:extLst>
      <p:ext uri="{BB962C8B-B14F-4D97-AF65-F5344CB8AC3E}">
        <p14:creationId xmlns:p14="http://schemas.microsoft.com/office/powerpoint/2010/main" val="23924472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Allows study exports</a:t>
            </a:r>
          </a:p>
          <a:p>
            <a:pPr lvl="1"/>
            <a:r>
              <a:rPr lang="en-US" dirty="0" smtClean="0"/>
              <a:t>CSV, TXT, </a:t>
            </a:r>
          </a:p>
          <a:p>
            <a:pPr lvl="1"/>
            <a:r>
              <a:rPr lang="en-US" dirty="0" smtClean="0"/>
              <a:t>SAS version 6-9</a:t>
            </a:r>
          </a:p>
          <a:p>
            <a:pPr lvl="1"/>
            <a:r>
              <a:rPr lang="en-US" dirty="0" smtClean="0"/>
              <a:t>SAS XPORT (transport files)</a:t>
            </a:r>
          </a:p>
          <a:p>
            <a:r>
              <a:rPr lang="en-US" dirty="0" smtClean="0"/>
              <a:t>End result is sent via email and/or FTP link</a:t>
            </a:r>
          </a:p>
          <a:p>
            <a:r>
              <a:rPr lang="en-US" dirty="0" smtClean="0"/>
              <a:t>Can be scheduled in advance</a:t>
            </a:r>
          </a:p>
          <a:p>
            <a:r>
              <a:rPr lang="en-US" dirty="0" smtClean="0"/>
              <a:t>Export possible on form level</a:t>
            </a:r>
          </a:p>
          <a:p>
            <a:pPr lvl="1"/>
            <a:r>
              <a:rPr lang="en-US" dirty="0" smtClean="0"/>
              <a:t>Other restrictions possible via web services</a:t>
            </a:r>
          </a:p>
          <a:p>
            <a:r>
              <a:rPr lang="en-US" dirty="0" smtClean="0"/>
              <a:t>Incremental data can be exported</a:t>
            </a:r>
          </a:p>
          <a:p>
            <a:pPr lvl="1"/>
            <a:r>
              <a:rPr lang="en-US" dirty="0" smtClean="0"/>
              <a:t>From last export or from cut-off date </a:t>
            </a:r>
            <a:endParaRPr lang="en-US" dirty="0"/>
          </a:p>
          <a:p>
            <a:endParaRPr lang="en-US" dirty="0"/>
          </a:p>
        </p:txBody>
      </p:sp>
      <p:sp>
        <p:nvSpPr>
          <p:cNvPr id="3" name="Slide Number Placeholder 2"/>
          <p:cNvSpPr>
            <a:spLocks noGrp="1"/>
          </p:cNvSpPr>
          <p:nvPr>
            <p:ph type="sldNum" sz="quarter" idx="12"/>
          </p:nvPr>
        </p:nvSpPr>
        <p:spPr/>
        <p:txBody>
          <a:bodyPr/>
          <a:lstStyle/>
          <a:p>
            <a:fld id="{0D23A961-0415-4382-BF1D-F5A18A63DA27}" type="slidenum">
              <a:rPr lang="en-US" smtClean="0"/>
              <a:pPr/>
              <a:t>36</a:t>
            </a:fld>
            <a:endParaRPr lang="en-US"/>
          </a:p>
        </p:txBody>
      </p:sp>
      <p:sp>
        <p:nvSpPr>
          <p:cNvPr id="4" name="Title 3"/>
          <p:cNvSpPr>
            <a:spLocks noGrp="1"/>
          </p:cNvSpPr>
          <p:nvPr>
            <p:ph type="title"/>
          </p:nvPr>
        </p:nvSpPr>
        <p:spPr/>
        <p:txBody>
          <a:bodyPr>
            <a:normAutofit fontScale="90000"/>
          </a:bodyPr>
          <a:lstStyle/>
          <a:p>
            <a:r>
              <a:rPr lang="en-US" dirty="0" smtClean="0"/>
              <a:t>SAS On Demand</a:t>
            </a:r>
            <a:endParaRPr lang="en-US" dirty="0"/>
          </a:p>
        </p:txBody>
      </p:sp>
    </p:spTree>
    <p:extLst>
      <p:ext uri="{BB962C8B-B14F-4D97-AF65-F5344CB8AC3E}">
        <p14:creationId xmlns:p14="http://schemas.microsoft.com/office/powerpoint/2010/main" val="356444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500"/>
                                        <p:tgtEl>
                                          <p:spTgt spid="2">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5" end="5"/>
                                            </p:txEl>
                                          </p:spTgt>
                                        </p:tgtEl>
                                        <p:attrNameLst>
                                          <p:attrName>style.visibility</p:attrName>
                                        </p:attrNameLst>
                                      </p:cBhvr>
                                      <p:to>
                                        <p:strVal val="visible"/>
                                      </p:to>
                                    </p:set>
                                    <p:animEffect transition="in" filter="fade">
                                      <p:cBhvr>
                                        <p:cTn id="12" dur="500"/>
                                        <p:tgtEl>
                                          <p:spTgt spid="2">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animEffect transition="in" filter="fade">
                                      <p:cBhvr>
                                        <p:cTn id="15" dur="500"/>
                                        <p:tgtEl>
                                          <p:spTgt spid="2">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7" end="7"/>
                                            </p:txEl>
                                          </p:spTgt>
                                        </p:tgtEl>
                                        <p:attrNameLst>
                                          <p:attrName>style.visibility</p:attrName>
                                        </p:attrNameLst>
                                      </p:cBhvr>
                                      <p:to>
                                        <p:strVal val="visible"/>
                                      </p:to>
                                    </p:set>
                                    <p:animEffect transition="in" filter="fade">
                                      <p:cBhvr>
                                        <p:cTn id="18" dur="500"/>
                                        <p:tgtEl>
                                          <p:spTgt spid="2">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animEffect transition="in" filter="fade">
                                      <p:cBhvr>
                                        <p:cTn id="21" dur="500"/>
                                        <p:tgtEl>
                                          <p:spTgt spid="2">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9" end="9"/>
                                            </p:txEl>
                                          </p:spTgt>
                                        </p:tgtEl>
                                        <p:attrNameLst>
                                          <p:attrName>style.visibility</p:attrName>
                                        </p:attrNameLst>
                                      </p:cBhvr>
                                      <p:to>
                                        <p:strVal val="visible"/>
                                      </p:to>
                                    </p:set>
                                    <p:animEffect transition="in" filter="fade">
                                      <p:cBhvr>
                                        <p:cTn id="24"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Data exported as SAS7BDAT files</a:t>
            </a:r>
          </a:p>
          <a:p>
            <a:pPr lvl="1"/>
            <a:r>
              <a:rPr lang="en-US" dirty="0" smtClean="0"/>
              <a:t>One file per form</a:t>
            </a:r>
          </a:p>
          <a:p>
            <a:pPr lvl="1"/>
            <a:endParaRPr lang="en-US" dirty="0" smtClean="0"/>
          </a:p>
          <a:p>
            <a:r>
              <a:rPr lang="en-US" dirty="0" smtClean="0"/>
              <a:t>Formats: no study defined formats.</a:t>
            </a:r>
            <a:br>
              <a:rPr lang="en-US" dirty="0" smtClean="0"/>
            </a:br>
            <a:r>
              <a:rPr lang="en-US" dirty="0" smtClean="0"/>
              <a:t>All formats are either:</a:t>
            </a:r>
          </a:p>
          <a:p>
            <a:pPr lvl="1"/>
            <a:r>
              <a:rPr lang="en-US" dirty="0" smtClean="0"/>
              <a:t>Text</a:t>
            </a:r>
          </a:p>
          <a:p>
            <a:pPr lvl="1"/>
            <a:r>
              <a:rPr lang="en-US" dirty="0" smtClean="0"/>
              <a:t>Numeric</a:t>
            </a:r>
          </a:p>
          <a:p>
            <a:pPr lvl="1"/>
            <a:r>
              <a:rPr lang="en-US" dirty="0" smtClean="0"/>
              <a:t>Date</a:t>
            </a:r>
          </a:p>
          <a:p>
            <a:pPr lvl="1"/>
            <a:endParaRPr lang="en-US" dirty="0" smtClean="0"/>
          </a:p>
          <a:p>
            <a:r>
              <a:rPr lang="en-US" dirty="0" smtClean="0"/>
              <a:t>Single data point exported in several variables </a:t>
            </a:r>
            <a:endParaRPr lang="en-US" dirty="0"/>
          </a:p>
        </p:txBody>
      </p:sp>
      <p:sp>
        <p:nvSpPr>
          <p:cNvPr id="3" name="Slide Number Placeholder 2"/>
          <p:cNvSpPr>
            <a:spLocks noGrp="1"/>
          </p:cNvSpPr>
          <p:nvPr>
            <p:ph type="sldNum" sz="quarter" idx="12"/>
          </p:nvPr>
        </p:nvSpPr>
        <p:spPr/>
        <p:txBody>
          <a:bodyPr/>
          <a:lstStyle/>
          <a:p>
            <a:fld id="{0D23A961-0415-4382-BF1D-F5A18A63DA27}" type="slidenum">
              <a:rPr lang="en-US" smtClean="0"/>
              <a:pPr/>
              <a:t>37</a:t>
            </a:fld>
            <a:endParaRPr lang="en-US"/>
          </a:p>
        </p:txBody>
      </p:sp>
      <p:sp>
        <p:nvSpPr>
          <p:cNvPr id="4" name="Title 3"/>
          <p:cNvSpPr>
            <a:spLocks noGrp="1"/>
          </p:cNvSpPr>
          <p:nvPr>
            <p:ph type="title"/>
          </p:nvPr>
        </p:nvSpPr>
        <p:spPr/>
        <p:txBody>
          <a:bodyPr>
            <a:normAutofit fontScale="90000"/>
          </a:bodyPr>
          <a:lstStyle/>
          <a:p>
            <a:r>
              <a:rPr lang="en-US" dirty="0" smtClean="0"/>
              <a:t>SAS On Demand</a:t>
            </a:r>
            <a:endParaRPr lang="en-US" dirty="0"/>
          </a:p>
        </p:txBody>
      </p:sp>
    </p:spTree>
    <p:extLst>
      <p:ext uri="{BB962C8B-B14F-4D97-AF65-F5344CB8AC3E}">
        <p14:creationId xmlns:p14="http://schemas.microsoft.com/office/powerpoint/2010/main" val="1609551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fade">
                                      <p:cBhvr>
                                        <p:cTn id="10" dur="500"/>
                                        <p:tgtEl>
                                          <p:spTgt spid="2">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animEffect transition="in" filter="fade">
                                      <p:cBhvr>
                                        <p:cTn id="13" dur="500"/>
                                        <p:tgtEl>
                                          <p:spTgt spid="2">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6" end="6"/>
                                            </p:txEl>
                                          </p:spTgt>
                                        </p:tgtEl>
                                        <p:attrNameLst>
                                          <p:attrName>style.visibility</p:attrName>
                                        </p:attrNameLst>
                                      </p:cBhvr>
                                      <p:to>
                                        <p:strVal val="visible"/>
                                      </p:to>
                                    </p:set>
                                    <p:animEffect transition="in" filter="fade">
                                      <p:cBhvr>
                                        <p:cTn id="16" dur="500"/>
                                        <p:tgtEl>
                                          <p:spTgt spid="2">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animEffect transition="in" filter="fade">
                                      <p:cBhvr>
                                        <p:cTn id="21"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D23A961-0415-4382-BF1D-F5A18A63DA27}" type="slidenum">
              <a:rPr lang="en-US" smtClean="0"/>
              <a:pPr/>
              <a:t>38</a:t>
            </a:fld>
            <a:endParaRPr lang="en-US"/>
          </a:p>
        </p:txBody>
      </p:sp>
      <p:sp>
        <p:nvSpPr>
          <p:cNvPr id="4" name="Title 3"/>
          <p:cNvSpPr>
            <a:spLocks noGrp="1"/>
          </p:cNvSpPr>
          <p:nvPr>
            <p:ph type="title"/>
          </p:nvPr>
        </p:nvSpPr>
        <p:spPr/>
        <p:txBody>
          <a:bodyPr>
            <a:normAutofit fontScale="90000"/>
          </a:bodyPr>
          <a:lstStyle/>
          <a:p>
            <a:r>
              <a:rPr lang="en-US" dirty="0" smtClean="0"/>
              <a:t>SAS On Demand</a:t>
            </a:r>
            <a:endParaRPr lang="en-US" dirty="0"/>
          </a:p>
        </p:txBody>
      </p:sp>
      <p:pic>
        <p:nvPicPr>
          <p:cNvPr id="5" name="Picture 4"/>
          <p:cNvPicPr>
            <a:picLocks noChangeAspect="1"/>
          </p:cNvPicPr>
          <p:nvPr/>
        </p:nvPicPr>
        <p:blipFill>
          <a:blip r:embed="rId2"/>
          <a:stretch>
            <a:fillRect/>
          </a:stretch>
        </p:blipFill>
        <p:spPr>
          <a:xfrm>
            <a:off x="179512" y="4333164"/>
            <a:ext cx="6918367" cy="2408204"/>
          </a:xfrm>
          <a:prstGeom prst="rect">
            <a:avLst/>
          </a:prstGeom>
        </p:spPr>
      </p:pic>
      <p:sp>
        <p:nvSpPr>
          <p:cNvPr id="6" name="TextBox 5"/>
          <p:cNvSpPr txBox="1"/>
          <p:nvPr/>
        </p:nvSpPr>
        <p:spPr>
          <a:xfrm>
            <a:off x="261257" y="1425550"/>
            <a:ext cx="8631222" cy="923330"/>
          </a:xfrm>
          <a:prstGeom prst="rect">
            <a:avLst/>
          </a:prstGeom>
          <a:noFill/>
        </p:spPr>
        <p:txBody>
          <a:bodyPr wrap="square" rtlCol="0">
            <a:spAutoFit/>
          </a:bodyPr>
          <a:lstStyle/>
          <a:p>
            <a:r>
              <a:rPr lang="en-US" dirty="0" smtClean="0"/>
              <a:t>Two options for “view type”:</a:t>
            </a:r>
          </a:p>
          <a:p>
            <a:pPr marL="285750" indent="-285750">
              <a:buFontTx/>
              <a:buChar char="-"/>
            </a:pPr>
            <a:r>
              <a:rPr lang="en-US" dirty="0" smtClean="0"/>
              <a:t>RAW: data as entered by user in character format (regardless of variable format).</a:t>
            </a:r>
          </a:p>
          <a:p>
            <a:pPr marL="285750" indent="-285750">
              <a:buFontTx/>
              <a:buChar char="-"/>
            </a:pPr>
            <a:r>
              <a:rPr lang="en-US" dirty="0" smtClean="0"/>
              <a:t>REGULAR: data entered by user in character format and in target variable format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951465100"/>
              </p:ext>
            </p:extLst>
          </p:nvPr>
        </p:nvGraphicFramePr>
        <p:xfrm>
          <a:off x="261257" y="2420888"/>
          <a:ext cx="8631222" cy="1651000"/>
        </p:xfrm>
        <a:graphic>
          <a:graphicData uri="http://schemas.openxmlformats.org/drawingml/2006/table">
            <a:tbl>
              <a:tblPr firstRow="1" bandRow="1">
                <a:tableStyleId>{5C22544A-7EE6-4342-B048-85BDC9FD1C3A}</a:tableStyleId>
              </a:tblPr>
              <a:tblGrid>
                <a:gridCol w="1070383">
                  <a:extLst>
                    <a:ext uri="{9D8B030D-6E8A-4147-A177-3AD203B41FA5}">
                      <a16:colId xmlns:a16="http://schemas.microsoft.com/office/drawing/2014/main" val="776513349"/>
                    </a:ext>
                  </a:extLst>
                </a:gridCol>
                <a:gridCol w="2304256">
                  <a:extLst>
                    <a:ext uri="{9D8B030D-6E8A-4147-A177-3AD203B41FA5}">
                      <a16:colId xmlns:a16="http://schemas.microsoft.com/office/drawing/2014/main" val="2301550639"/>
                    </a:ext>
                  </a:extLst>
                </a:gridCol>
                <a:gridCol w="2592288">
                  <a:extLst>
                    <a:ext uri="{9D8B030D-6E8A-4147-A177-3AD203B41FA5}">
                      <a16:colId xmlns:a16="http://schemas.microsoft.com/office/drawing/2014/main" val="3700098727"/>
                    </a:ext>
                  </a:extLst>
                </a:gridCol>
                <a:gridCol w="2664295">
                  <a:extLst>
                    <a:ext uri="{9D8B030D-6E8A-4147-A177-3AD203B41FA5}">
                      <a16:colId xmlns:a16="http://schemas.microsoft.com/office/drawing/2014/main" val="2885044654"/>
                    </a:ext>
                  </a:extLst>
                </a:gridCol>
              </a:tblGrid>
              <a:tr h="370840">
                <a:tc>
                  <a:txBody>
                    <a:bodyPr/>
                    <a:lstStyle/>
                    <a:p>
                      <a:endParaRPr lang="en-US" dirty="0"/>
                    </a:p>
                  </a:txBody>
                  <a:tcPr/>
                </a:tc>
                <a:tc>
                  <a:txBody>
                    <a:bodyPr/>
                    <a:lstStyle/>
                    <a:p>
                      <a:endParaRPr lang="en-US" dirty="0"/>
                    </a:p>
                  </a:txBody>
                  <a:tcPr/>
                </a:tc>
                <a:tc>
                  <a:txBody>
                    <a:bodyPr/>
                    <a:lstStyle/>
                    <a:p>
                      <a:r>
                        <a:rPr lang="en-US" dirty="0" smtClean="0"/>
                        <a:t>RAW</a:t>
                      </a:r>
                      <a:endParaRPr lang="en-US" dirty="0"/>
                    </a:p>
                  </a:txBody>
                  <a:tcPr/>
                </a:tc>
                <a:tc>
                  <a:txBody>
                    <a:bodyPr/>
                    <a:lstStyle/>
                    <a:p>
                      <a:r>
                        <a:rPr lang="en-US" dirty="0" smtClean="0"/>
                        <a:t>REGULAR</a:t>
                      </a:r>
                      <a:endParaRPr lang="en-US" dirty="0"/>
                    </a:p>
                  </a:txBody>
                  <a:tcPr/>
                </a:tc>
                <a:extLst>
                  <a:ext uri="{0D108BD9-81ED-4DB2-BD59-A6C34878D82A}">
                    <a16:rowId xmlns:a16="http://schemas.microsoft.com/office/drawing/2014/main" val="2066592784"/>
                  </a:ext>
                </a:extLst>
              </a:tr>
              <a:tr h="370840">
                <a:tc>
                  <a:txBody>
                    <a:bodyPr/>
                    <a:lstStyle/>
                    <a:p>
                      <a:r>
                        <a:rPr lang="en-US" dirty="0" smtClean="0"/>
                        <a:t>Date</a:t>
                      </a:r>
                      <a:endParaRPr lang="en-US" dirty="0"/>
                    </a:p>
                  </a:txBody>
                  <a:tcPr/>
                </a:tc>
                <a:tc>
                  <a:txBody>
                    <a:bodyPr/>
                    <a:lstStyle/>
                    <a:p>
                      <a:r>
                        <a:rPr lang="en-US" dirty="0" smtClean="0"/>
                        <a:t>“Around</a:t>
                      </a:r>
                      <a:r>
                        <a:rPr lang="en-US" baseline="0" dirty="0" smtClean="0"/>
                        <a:t> </a:t>
                      </a:r>
                      <a:r>
                        <a:rPr lang="en-US" baseline="0" dirty="0" err="1" smtClean="0"/>
                        <a:t>easter</a:t>
                      </a:r>
                      <a:r>
                        <a:rPr lang="en-US" baseline="0" dirty="0" smtClean="0"/>
                        <a:t> 2004</a:t>
                      </a:r>
                      <a:r>
                        <a:rPr lang="en-US" dirty="0" smtClean="0"/>
                        <a: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“Around</a:t>
                      </a:r>
                      <a:r>
                        <a:rPr lang="en-US" baseline="0" dirty="0" smtClean="0"/>
                        <a:t> </a:t>
                      </a:r>
                      <a:r>
                        <a:rPr lang="en-US" baseline="0" dirty="0" err="1" smtClean="0"/>
                        <a:t>easter</a:t>
                      </a:r>
                      <a:r>
                        <a:rPr lang="en-US" baseline="0" dirty="0" smtClean="0"/>
                        <a:t> 2004</a:t>
                      </a:r>
                      <a:r>
                        <a:rPr lang="en-US" dirty="0" smtClean="0"/>
                        <a:t>”</a:t>
                      </a:r>
                    </a:p>
                    <a:p>
                      <a:r>
                        <a:rPr lang="en-US" dirty="0" smtClean="0"/>
                        <a:t>($ text format)</a:t>
                      </a:r>
                      <a:endParaRPr lang="en-US" dirty="0"/>
                    </a:p>
                  </a:txBody>
                  <a:tcPr/>
                </a:tc>
                <a:tc>
                  <a:txBody>
                    <a:bodyPr/>
                    <a:lstStyle/>
                    <a:p>
                      <a:r>
                        <a:rPr lang="en-US" dirty="0" smtClean="0"/>
                        <a:t>.</a:t>
                      </a:r>
                    </a:p>
                    <a:p>
                      <a:r>
                        <a:rPr lang="en-US" dirty="0" smtClean="0"/>
                        <a:t>(DDMMYYY format)</a:t>
                      </a:r>
                      <a:endParaRPr lang="en-US" dirty="0"/>
                    </a:p>
                  </a:txBody>
                  <a:tcPr/>
                </a:tc>
                <a:extLst>
                  <a:ext uri="{0D108BD9-81ED-4DB2-BD59-A6C34878D82A}">
                    <a16:rowId xmlns:a16="http://schemas.microsoft.com/office/drawing/2014/main" val="115672922"/>
                  </a:ext>
                </a:extLst>
              </a:tr>
              <a:tr h="370840">
                <a:tc>
                  <a:txBody>
                    <a:bodyPr/>
                    <a:lstStyle/>
                    <a:p>
                      <a:r>
                        <a:rPr lang="en-US" dirty="0" smtClean="0"/>
                        <a:t>Numeric</a:t>
                      </a:r>
                      <a:endParaRPr lang="en-US" dirty="0"/>
                    </a:p>
                  </a:txBody>
                  <a:tcPr/>
                </a:tc>
                <a:tc>
                  <a:txBody>
                    <a:bodyPr/>
                    <a:lstStyle/>
                    <a:p>
                      <a:r>
                        <a:rPr lang="en-US" dirty="0" smtClean="0"/>
                        <a:t>“&gt; 100”</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“&gt; 100”</a:t>
                      </a:r>
                    </a:p>
                    <a:p>
                      <a:r>
                        <a:rPr lang="en-US" dirty="0" smtClean="0"/>
                        <a:t>($ text format)</a:t>
                      </a:r>
                      <a:endParaRPr lang="en-US" dirty="0"/>
                    </a:p>
                  </a:txBody>
                  <a:tcPr/>
                </a:tc>
                <a:tc>
                  <a:txBody>
                    <a:bodyPr/>
                    <a:lstStyle/>
                    <a:p>
                      <a:r>
                        <a:rPr lang="en-US" dirty="0" smtClean="0"/>
                        <a:t>.</a:t>
                      </a:r>
                    </a:p>
                    <a:p>
                      <a:r>
                        <a:rPr lang="en-US" dirty="0" smtClean="0"/>
                        <a:t>(</a:t>
                      </a:r>
                      <a:r>
                        <a:rPr lang="en-US" dirty="0" err="1" smtClean="0"/>
                        <a:t>Num</a:t>
                      </a:r>
                      <a:r>
                        <a:rPr lang="en-US" dirty="0" smtClean="0"/>
                        <a:t> format)</a:t>
                      </a:r>
                      <a:endParaRPr lang="en-US" dirty="0"/>
                    </a:p>
                  </a:txBody>
                  <a:tcPr/>
                </a:tc>
                <a:extLst>
                  <a:ext uri="{0D108BD9-81ED-4DB2-BD59-A6C34878D82A}">
                    <a16:rowId xmlns:a16="http://schemas.microsoft.com/office/drawing/2014/main" val="885922606"/>
                  </a:ext>
                </a:extLst>
              </a:tr>
            </a:tbl>
          </a:graphicData>
        </a:graphic>
      </p:graphicFrame>
    </p:spTree>
    <p:extLst>
      <p:ext uri="{BB962C8B-B14F-4D97-AF65-F5344CB8AC3E}">
        <p14:creationId xmlns:p14="http://schemas.microsoft.com/office/powerpoint/2010/main" val="73119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D23A961-0415-4382-BF1D-F5A18A63DA27}" type="slidenum">
              <a:rPr lang="en-US" smtClean="0"/>
              <a:pPr/>
              <a:t>39</a:t>
            </a:fld>
            <a:endParaRPr lang="en-US"/>
          </a:p>
        </p:txBody>
      </p:sp>
      <p:sp>
        <p:nvSpPr>
          <p:cNvPr id="4" name="Title 3"/>
          <p:cNvSpPr>
            <a:spLocks noGrp="1"/>
          </p:cNvSpPr>
          <p:nvPr>
            <p:ph type="title"/>
          </p:nvPr>
        </p:nvSpPr>
        <p:spPr/>
        <p:txBody>
          <a:bodyPr>
            <a:normAutofit fontScale="90000"/>
          </a:bodyPr>
          <a:lstStyle/>
          <a:p>
            <a:r>
              <a:rPr lang="en-US" dirty="0" smtClean="0"/>
              <a:t>SAS On Demand</a:t>
            </a:r>
            <a:endParaRPr lang="en-US" dirty="0"/>
          </a:p>
        </p:txBody>
      </p:sp>
      <p:pic>
        <p:nvPicPr>
          <p:cNvPr id="5" name="Picture 4"/>
          <p:cNvPicPr>
            <a:picLocks noChangeAspect="1"/>
          </p:cNvPicPr>
          <p:nvPr/>
        </p:nvPicPr>
        <p:blipFill>
          <a:blip r:embed="rId2"/>
          <a:stretch>
            <a:fillRect/>
          </a:stretch>
        </p:blipFill>
        <p:spPr>
          <a:xfrm>
            <a:off x="611560" y="3429000"/>
            <a:ext cx="6486555" cy="1542147"/>
          </a:xfrm>
          <a:prstGeom prst="rect">
            <a:avLst/>
          </a:prstGeom>
        </p:spPr>
      </p:pic>
      <p:pic>
        <p:nvPicPr>
          <p:cNvPr id="6" name="Picture 5"/>
          <p:cNvPicPr>
            <a:picLocks noChangeAspect="1"/>
          </p:cNvPicPr>
          <p:nvPr/>
        </p:nvPicPr>
        <p:blipFill>
          <a:blip r:embed="rId3"/>
          <a:stretch>
            <a:fillRect/>
          </a:stretch>
        </p:blipFill>
        <p:spPr>
          <a:xfrm>
            <a:off x="337546" y="1399852"/>
            <a:ext cx="8468907" cy="809738"/>
          </a:xfrm>
          <a:prstGeom prst="rect">
            <a:avLst/>
          </a:prstGeom>
          <a:ln w="38100">
            <a:solidFill>
              <a:srgbClr val="0070C0"/>
            </a:solidFill>
          </a:ln>
        </p:spPr>
      </p:pic>
      <p:pic>
        <p:nvPicPr>
          <p:cNvPr id="7" name="Picture 6"/>
          <p:cNvPicPr>
            <a:picLocks noChangeAspect="1"/>
          </p:cNvPicPr>
          <p:nvPr/>
        </p:nvPicPr>
        <p:blipFill>
          <a:blip r:embed="rId4"/>
          <a:stretch>
            <a:fillRect/>
          </a:stretch>
        </p:blipFill>
        <p:spPr>
          <a:xfrm>
            <a:off x="7308304" y="2245180"/>
            <a:ext cx="1589956" cy="916068"/>
          </a:xfrm>
          <a:prstGeom prst="rect">
            <a:avLst/>
          </a:prstGeom>
        </p:spPr>
      </p:pic>
      <p:sp>
        <p:nvSpPr>
          <p:cNvPr id="8" name="Down Arrow 7"/>
          <p:cNvSpPr/>
          <p:nvPr/>
        </p:nvSpPr>
        <p:spPr>
          <a:xfrm>
            <a:off x="2627784" y="2420888"/>
            <a:ext cx="572616" cy="8709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91580" y="5493812"/>
            <a:ext cx="165618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Text Variable</a:t>
            </a:r>
            <a:endParaRPr lang="en-US" dirty="0"/>
          </a:p>
        </p:txBody>
      </p:sp>
      <p:sp>
        <p:nvSpPr>
          <p:cNvPr id="10" name="TextBox 9"/>
          <p:cNvSpPr txBox="1"/>
          <p:nvPr/>
        </p:nvSpPr>
        <p:spPr>
          <a:xfrm>
            <a:off x="2086000" y="6016477"/>
            <a:ext cx="165618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Coded Variable</a:t>
            </a:r>
            <a:endParaRPr lang="en-US" dirty="0"/>
          </a:p>
        </p:txBody>
      </p:sp>
      <p:cxnSp>
        <p:nvCxnSpPr>
          <p:cNvPr id="12" name="Straight Arrow Connector 11"/>
          <p:cNvCxnSpPr/>
          <p:nvPr/>
        </p:nvCxnSpPr>
        <p:spPr>
          <a:xfrm>
            <a:off x="1619672" y="5013176"/>
            <a:ext cx="0" cy="385505"/>
          </a:xfrm>
          <a:prstGeom prst="straightConnector1">
            <a:avLst/>
          </a:prstGeom>
          <a:ln w="25400">
            <a:solidFill>
              <a:srgbClr val="0052A4"/>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059832" y="5108307"/>
            <a:ext cx="0" cy="754837"/>
          </a:xfrm>
          <a:prstGeom prst="straightConnector1">
            <a:avLst/>
          </a:prstGeom>
          <a:ln w="25400">
            <a:solidFill>
              <a:srgbClr val="0052A4"/>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571999" y="5485725"/>
            <a:ext cx="4114801" cy="646331"/>
          </a:xfrm>
          <a:prstGeom prst="rect">
            <a:avLst/>
          </a:prstGeom>
          <a:noFill/>
        </p:spPr>
        <p:txBody>
          <a:bodyPr wrap="square" rtlCol="0">
            <a:spAutoFit/>
          </a:bodyPr>
          <a:lstStyle/>
          <a:p>
            <a:r>
              <a:rPr lang="en-US" dirty="0" smtClean="0"/>
              <a:t>Text variable = text of the chosen category</a:t>
            </a:r>
          </a:p>
          <a:p>
            <a:r>
              <a:rPr lang="en-US" dirty="0" smtClean="0"/>
              <a:t>Coded variable = code defined in set-up</a:t>
            </a:r>
            <a:endParaRPr lang="en-US" dirty="0"/>
          </a:p>
        </p:txBody>
      </p:sp>
    </p:spTree>
    <p:extLst>
      <p:ext uri="{BB962C8B-B14F-4D97-AF65-F5344CB8AC3E}">
        <p14:creationId xmlns:p14="http://schemas.microsoft.com/office/powerpoint/2010/main" val="3513486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D729E5-2596-9449-AF18-C7DBE85575A5}" type="slidenum">
              <a:rPr lang="en-US" smtClean="0"/>
              <a:pPr/>
              <a:t>4</a:t>
            </a:fld>
            <a:endParaRPr lang="en-US"/>
          </a:p>
        </p:txBody>
      </p:sp>
      <p:sp>
        <p:nvSpPr>
          <p:cNvPr id="5" name="Title 4"/>
          <p:cNvSpPr>
            <a:spLocks noGrp="1"/>
          </p:cNvSpPr>
          <p:nvPr>
            <p:ph type="title"/>
          </p:nvPr>
        </p:nvSpPr>
        <p:spPr/>
        <p:txBody>
          <a:bodyPr>
            <a:normAutofit fontScale="90000"/>
          </a:bodyPr>
          <a:lstStyle/>
          <a:p>
            <a:r>
              <a:rPr lang="en-US" dirty="0"/>
              <a:t>iMedidata: Overview</a:t>
            </a:r>
            <a:r>
              <a:rPr lang="en-US" i="1" dirty="0">
                <a:solidFill>
                  <a:schemeClr val="tx1"/>
                </a:solidFill>
              </a:rPr>
              <a:t/>
            </a:r>
            <a:br>
              <a:rPr lang="en-US" i="1" dirty="0">
                <a:solidFill>
                  <a:schemeClr val="tx1"/>
                </a:solidFill>
              </a:rPr>
            </a:br>
            <a:endParaRPr lang="en-US" dirty="0"/>
          </a:p>
        </p:txBody>
      </p:sp>
      <p:sp>
        <p:nvSpPr>
          <p:cNvPr id="61" name="Subtitle 4"/>
          <p:cNvSpPr>
            <a:spLocks noGrp="1"/>
          </p:cNvSpPr>
          <p:nvPr>
            <p:ph idx="4294967295"/>
          </p:nvPr>
        </p:nvSpPr>
        <p:spPr>
          <a:xfrm>
            <a:off x="800100" y="1612900"/>
            <a:ext cx="8343900" cy="4532313"/>
          </a:xfrm>
        </p:spPr>
        <p:txBody>
          <a:bodyPr/>
          <a:lstStyle/>
          <a:p>
            <a:pPr marL="182880" lvl="0" indent="-192024">
              <a:lnSpc>
                <a:spcPct val="87000"/>
              </a:lnSpc>
              <a:spcBef>
                <a:spcPts val="1400"/>
              </a:spcBef>
              <a:buClr>
                <a:srgbClr val="C3D500"/>
              </a:buClr>
              <a:buSzPct val="80000"/>
              <a:buFont typeface="Wingdings" charset="2"/>
              <a:buChar char="§"/>
            </a:pPr>
            <a:r>
              <a:rPr lang="en-US" sz="1800" dirty="0">
                <a:solidFill>
                  <a:srgbClr val="002855"/>
                </a:solidFill>
              </a:rPr>
              <a:t>Log-in accessible from any computer, </a:t>
            </a:r>
            <a:r>
              <a:rPr lang="en-US" sz="1800" dirty="0">
                <a:solidFill>
                  <a:srgbClr val="FF0000"/>
                </a:solidFill>
              </a:rPr>
              <a:t>any browser</a:t>
            </a:r>
          </a:p>
          <a:p>
            <a:pPr marL="182880" lvl="0" indent="-192024">
              <a:lnSpc>
                <a:spcPct val="87000"/>
              </a:lnSpc>
              <a:spcBef>
                <a:spcPts val="1400"/>
              </a:spcBef>
              <a:buClr>
                <a:srgbClr val="C3D500"/>
              </a:buClr>
              <a:buSzPct val="80000"/>
              <a:buFont typeface="Wingdings" charset="2"/>
              <a:buChar char="§"/>
            </a:pPr>
            <a:r>
              <a:rPr lang="en-US" sz="1800" dirty="0">
                <a:solidFill>
                  <a:srgbClr val="002855"/>
                </a:solidFill>
              </a:rPr>
              <a:t>Zero Footprint at Client</a:t>
            </a:r>
          </a:p>
          <a:p>
            <a:pPr marL="374904" lvl="1" indent="-192024">
              <a:lnSpc>
                <a:spcPct val="87000"/>
              </a:lnSpc>
              <a:spcBef>
                <a:spcPts val="1000"/>
              </a:spcBef>
              <a:buClr>
                <a:srgbClr val="C3D500"/>
              </a:buClr>
              <a:buFont typeface="Wingdings" charset="2"/>
              <a:buChar char="§"/>
            </a:pPr>
            <a:r>
              <a:rPr lang="en-US" sz="1600" dirty="0">
                <a:solidFill>
                  <a:srgbClr val="002855"/>
                </a:solidFill>
              </a:rPr>
              <a:t>No hardware provisioning</a:t>
            </a:r>
          </a:p>
          <a:p>
            <a:pPr marL="182880" lvl="0" indent="-192024">
              <a:lnSpc>
                <a:spcPct val="87000"/>
              </a:lnSpc>
              <a:spcBef>
                <a:spcPts val="1400"/>
              </a:spcBef>
              <a:buClr>
                <a:srgbClr val="C3D500"/>
              </a:buClr>
              <a:buSzPct val="80000"/>
              <a:buFont typeface="Wingdings" charset="2"/>
              <a:buChar char="§"/>
            </a:pPr>
            <a:r>
              <a:rPr lang="en-US" sz="1800" dirty="0">
                <a:solidFill>
                  <a:srgbClr val="002855"/>
                </a:solidFill>
              </a:rPr>
              <a:t>Platform Independent</a:t>
            </a:r>
          </a:p>
          <a:p>
            <a:pPr marL="374904" lvl="1" indent="-192024">
              <a:lnSpc>
                <a:spcPct val="87000"/>
              </a:lnSpc>
              <a:spcBef>
                <a:spcPts val="1000"/>
              </a:spcBef>
              <a:buClr>
                <a:srgbClr val="C3D500"/>
              </a:buClr>
              <a:buFont typeface="Wingdings" charset="2"/>
              <a:buChar char="§"/>
            </a:pPr>
            <a:r>
              <a:rPr lang="en-US" sz="1600" dirty="0">
                <a:solidFill>
                  <a:srgbClr val="002855"/>
                </a:solidFill>
              </a:rPr>
              <a:t>No software provisioning</a:t>
            </a:r>
          </a:p>
          <a:p>
            <a:pPr marL="182880" lvl="0" indent="-192024">
              <a:lnSpc>
                <a:spcPct val="87000"/>
              </a:lnSpc>
              <a:spcBef>
                <a:spcPts val="1400"/>
              </a:spcBef>
              <a:buClr>
                <a:srgbClr val="C3D500"/>
              </a:buClr>
              <a:buSzPct val="80000"/>
              <a:buFont typeface="Wingdings" charset="2"/>
              <a:buChar char="§"/>
            </a:pPr>
            <a:r>
              <a:rPr lang="en-US" sz="1800" dirty="0">
                <a:solidFill>
                  <a:srgbClr val="002855"/>
                </a:solidFill>
              </a:rPr>
              <a:t>Browser Independent</a:t>
            </a:r>
          </a:p>
          <a:p>
            <a:pPr marL="374904" lvl="1" indent="-192024">
              <a:lnSpc>
                <a:spcPct val="87000"/>
              </a:lnSpc>
              <a:spcBef>
                <a:spcPts val="1000"/>
              </a:spcBef>
              <a:buClr>
                <a:srgbClr val="C3D500"/>
              </a:buClr>
              <a:buFont typeface="Wingdings" charset="2"/>
              <a:buChar char="§"/>
            </a:pPr>
            <a:r>
              <a:rPr lang="en-US" sz="1600" dirty="0">
                <a:solidFill>
                  <a:srgbClr val="002855"/>
                </a:solidFill>
              </a:rPr>
              <a:t>No version </a:t>
            </a:r>
            <a:r>
              <a:rPr lang="en-US" sz="1600" dirty="0" smtClean="0">
                <a:solidFill>
                  <a:srgbClr val="002855"/>
                </a:solidFill>
              </a:rPr>
              <a:t>maintenance</a:t>
            </a:r>
          </a:p>
          <a:p>
            <a:pPr marL="374904" lvl="1" indent="-192024">
              <a:lnSpc>
                <a:spcPct val="87000"/>
              </a:lnSpc>
              <a:spcBef>
                <a:spcPts val="1000"/>
              </a:spcBef>
              <a:buClr>
                <a:srgbClr val="C3D500"/>
              </a:buClr>
              <a:buFont typeface="Wingdings" charset="2"/>
              <a:buChar char="§"/>
            </a:pPr>
            <a:endParaRPr lang="en-US" sz="1600" dirty="0">
              <a:solidFill>
                <a:srgbClr val="002855"/>
              </a:solidFill>
            </a:endParaRPr>
          </a:p>
          <a:p>
            <a:pPr marL="374904" lvl="1" indent="-192024">
              <a:lnSpc>
                <a:spcPct val="87000"/>
              </a:lnSpc>
              <a:spcBef>
                <a:spcPts val="1000"/>
              </a:spcBef>
              <a:buClr>
                <a:srgbClr val="C3D500"/>
              </a:buClr>
              <a:buFont typeface="Wingdings" charset="2"/>
              <a:buChar char="§"/>
            </a:pPr>
            <a:endParaRPr lang="en-US" sz="1600" dirty="0" smtClean="0">
              <a:solidFill>
                <a:srgbClr val="002855"/>
              </a:solidFill>
            </a:endParaRPr>
          </a:p>
          <a:p>
            <a:pPr marL="374904" lvl="1" indent="-192024">
              <a:lnSpc>
                <a:spcPct val="87000"/>
              </a:lnSpc>
              <a:spcBef>
                <a:spcPts val="1000"/>
              </a:spcBef>
              <a:buClr>
                <a:srgbClr val="C3D500"/>
              </a:buClr>
              <a:buFont typeface="Wingdings" charset="2"/>
              <a:buChar char="§"/>
            </a:pPr>
            <a:endParaRPr lang="en-US" sz="1600" dirty="0">
              <a:solidFill>
                <a:srgbClr val="002855"/>
              </a:solidFill>
            </a:endParaRPr>
          </a:p>
          <a:p>
            <a:pPr marL="182880" lvl="1" indent="0">
              <a:lnSpc>
                <a:spcPct val="87000"/>
              </a:lnSpc>
              <a:spcBef>
                <a:spcPts val="1000"/>
              </a:spcBef>
              <a:buClr>
                <a:srgbClr val="C3D500"/>
              </a:buClr>
              <a:buNone/>
            </a:pPr>
            <a:r>
              <a:rPr lang="en-US" sz="1600" dirty="0" smtClean="0">
                <a:solidFill>
                  <a:srgbClr val="002855"/>
                </a:solidFill>
                <a:sym typeface="Wingdings" panose="05000000000000000000" pitchFamily="2" charset="2"/>
              </a:rPr>
              <a:t> </a:t>
            </a:r>
            <a:r>
              <a:rPr lang="en-US" sz="2400" dirty="0" smtClean="0">
                <a:solidFill>
                  <a:srgbClr val="002855"/>
                </a:solidFill>
              </a:rPr>
              <a:t>www.imedidata.com</a:t>
            </a:r>
            <a:endParaRPr lang="en-US" sz="2400" dirty="0">
              <a:solidFill>
                <a:srgbClr val="002855"/>
              </a:solidFill>
            </a:endParaRPr>
          </a:p>
        </p:txBody>
      </p:sp>
      <p:sp>
        <p:nvSpPr>
          <p:cNvPr id="6" name="Shape 315"/>
          <p:cNvSpPr>
            <a:spLocks noChangeAspect="1"/>
          </p:cNvSpPr>
          <p:nvPr/>
        </p:nvSpPr>
        <p:spPr>
          <a:xfrm>
            <a:off x="7137920" y="3257694"/>
            <a:ext cx="862122" cy="566928"/>
          </a:xfrm>
          <a:prstGeom prst="rect">
            <a:avLst/>
          </a:prstGeom>
          <a:blipFill>
            <a:blip r:embed="rId3" cstate="print"/>
            <a:stretch>
              <a:fillRect/>
            </a:stretch>
          </a:blipFill>
        </p:spPr>
      </p:sp>
      <p:sp>
        <p:nvSpPr>
          <p:cNvPr id="7" name="Shape 317"/>
          <p:cNvSpPr>
            <a:spLocks noChangeAspect="1"/>
          </p:cNvSpPr>
          <p:nvPr/>
        </p:nvSpPr>
        <p:spPr>
          <a:xfrm>
            <a:off x="6174027" y="2109391"/>
            <a:ext cx="582132" cy="566928"/>
          </a:xfrm>
          <a:prstGeom prst="rect">
            <a:avLst/>
          </a:prstGeom>
          <a:blipFill>
            <a:blip r:embed="rId4" cstate="print"/>
            <a:stretch>
              <a:fillRect/>
            </a:stretch>
          </a:blipFill>
        </p:spPr>
      </p:sp>
      <p:sp>
        <p:nvSpPr>
          <p:cNvPr id="8" name="Shape 318"/>
          <p:cNvSpPr/>
          <p:nvPr/>
        </p:nvSpPr>
        <p:spPr>
          <a:xfrm>
            <a:off x="6164262" y="4453766"/>
            <a:ext cx="601662" cy="569912"/>
          </a:xfrm>
          <a:prstGeom prst="rect">
            <a:avLst/>
          </a:prstGeom>
          <a:blipFill>
            <a:blip r:embed="rId5" cstate="print"/>
            <a:stretch>
              <a:fillRect/>
            </a:stretch>
          </a:blipFill>
        </p:spPr>
      </p:sp>
      <p:sp>
        <p:nvSpPr>
          <p:cNvPr id="10" name="Shape 319"/>
          <p:cNvSpPr>
            <a:spLocks noChangeAspect="1"/>
          </p:cNvSpPr>
          <p:nvPr/>
        </p:nvSpPr>
        <p:spPr>
          <a:xfrm>
            <a:off x="8298572" y="2109391"/>
            <a:ext cx="500786" cy="566928"/>
          </a:xfrm>
          <a:prstGeom prst="rect">
            <a:avLst/>
          </a:prstGeom>
          <a:blipFill>
            <a:blip r:embed="rId6" cstate="print"/>
            <a:stretch>
              <a:fillRect/>
            </a:stretch>
          </a:blipFill>
        </p:spPr>
      </p:sp>
      <p:sp>
        <p:nvSpPr>
          <p:cNvPr id="11" name="Shape 320"/>
          <p:cNvSpPr>
            <a:spLocks noChangeAspect="1"/>
          </p:cNvSpPr>
          <p:nvPr/>
        </p:nvSpPr>
        <p:spPr>
          <a:xfrm>
            <a:off x="7272435" y="2109391"/>
            <a:ext cx="593093" cy="566928"/>
          </a:xfrm>
          <a:prstGeom prst="ellipse">
            <a:avLst/>
          </a:prstGeom>
          <a:blipFill>
            <a:blip r:embed="rId7" cstate="print"/>
            <a:stretch>
              <a:fillRect/>
            </a:stretch>
          </a:blipFill>
        </p:spPr>
      </p:sp>
      <p:pic>
        <p:nvPicPr>
          <p:cNvPr id="12" name="Picture 2" descr="http://t0.gstatic.com/images?q=tbn:zRU0W-fq3m3ByM:http://www.epanorama.net/blog/wp-content/uploads/2009/10/linux.jpg">
            <a:hlinkClick r:id="rId8"/>
          </p:cNvPr>
          <p:cNvPicPr>
            <a:picLocks noChangeAspect="1" noChangeArrowheads="1"/>
          </p:cNvPicPr>
          <p:nvPr/>
        </p:nvPicPr>
        <p:blipFill>
          <a:blip r:embed="rId9" cstate="print"/>
          <a:srcRect/>
          <a:stretch>
            <a:fillRect/>
          </a:stretch>
        </p:blipFill>
        <p:spPr bwMode="auto">
          <a:xfrm>
            <a:off x="8320010" y="3257694"/>
            <a:ext cx="457910" cy="566928"/>
          </a:xfrm>
          <a:prstGeom prst="rect">
            <a:avLst/>
          </a:prstGeom>
          <a:noFill/>
          <a:ln w="9525">
            <a:noFill/>
            <a:miter lim="800000"/>
            <a:headEnd/>
            <a:tailEnd/>
          </a:ln>
        </p:spPr>
      </p:pic>
      <p:pic>
        <p:nvPicPr>
          <p:cNvPr id="13" name="Picture 6" descr="apple-logo-blue"/>
          <p:cNvPicPr>
            <a:picLocks noChangeAspect="1" noChangeArrowheads="1"/>
          </p:cNvPicPr>
          <p:nvPr/>
        </p:nvPicPr>
        <p:blipFill>
          <a:blip r:embed="rId10" cstate="print"/>
          <a:srcRect/>
          <a:stretch>
            <a:fillRect/>
          </a:stretch>
        </p:blipFill>
        <p:spPr bwMode="auto">
          <a:xfrm>
            <a:off x="8275117" y="4455258"/>
            <a:ext cx="547696" cy="566928"/>
          </a:xfrm>
          <a:prstGeom prst="rect">
            <a:avLst/>
          </a:prstGeom>
          <a:noFill/>
          <a:ln w="9525">
            <a:noFill/>
            <a:miter lim="800000"/>
            <a:headEnd/>
            <a:tailEnd/>
          </a:ln>
        </p:spPr>
      </p:pic>
      <p:pic>
        <p:nvPicPr>
          <p:cNvPr id="14" name="Picture 821"/>
          <p:cNvPicPr>
            <a:picLocks noChangeAspect="1" noChangeArrowheads="1"/>
          </p:cNvPicPr>
          <p:nvPr/>
        </p:nvPicPr>
        <p:blipFill>
          <a:blip r:embed="rId11" cstate="print"/>
          <a:srcRect/>
          <a:stretch>
            <a:fillRect/>
          </a:stretch>
        </p:blipFill>
        <p:spPr bwMode="auto">
          <a:xfrm>
            <a:off x="7334254" y="4455258"/>
            <a:ext cx="469454" cy="566928"/>
          </a:xfrm>
          <a:prstGeom prst="rect">
            <a:avLst/>
          </a:prstGeom>
          <a:noFill/>
          <a:ln w="9525">
            <a:noFill/>
            <a:miter lim="800000"/>
            <a:headEnd/>
            <a:tailEnd/>
          </a:ln>
        </p:spPr>
      </p:pic>
      <p:pic>
        <p:nvPicPr>
          <p:cNvPr id="15" name="Picture 824"/>
          <p:cNvPicPr>
            <a:picLocks noChangeAspect="1" noChangeArrowheads="1"/>
          </p:cNvPicPr>
          <p:nvPr/>
        </p:nvPicPr>
        <p:blipFill>
          <a:blip r:embed="rId12" cstate="print"/>
          <a:srcRect/>
          <a:stretch>
            <a:fillRect/>
          </a:stretch>
        </p:blipFill>
        <p:spPr bwMode="auto">
          <a:xfrm>
            <a:off x="6106246" y="3257694"/>
            <a:ext cx="717695" cy="566928"/>
          </a:xfrm>
          <a:prstGeom prst="rect">
            <a:avLst/>
          </a:prstGeom>
          <a:noFill/>
          <a:ln w="9525">
            <a:noFill/>
            <a:miter lim="800000"/>
            <a:headEnd/>
            <a:tailEnd/>
          </a:ln>
        </p:spPr>
      </p:pic>
    </p:spTree>
    <p:extLst>
      <p:ext uri="{BB962C8B-B14F-4D97-AF65-F5344CB8AC3E}">
        <p14:creationId xmlns:p14="http://schemas.microsoft.com/office/powerpoint/2010/main" val="33081869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28801"/>
            <a:ext cx="8229600" cy="2376263"/>
          </a:xfrm>
        </p:spPr>
        <p:txBody>
          <a:bodyPr/>
          <a:lstStyle/>
          <a:p>
            <a:r>
              <a:rPr lang="en-US" dirty="0" smtClean="0"/>
              <a:t>Dates are exported in various formats</a:t>
            </a:r>
          </a:p>
          <a:p>
            <a:pPr lvl="1"/>
            <a:r>
              <a:rPr lang="en-US" dirty="0" smtClean="0"/>
              <a:t>DATE: date format</a:t>
            </a:r>
          </a:p>
          <a:p>
            <a:pPr lvl="1"/>
            <a:r>
              <a:rPr lang="en-US" dirty="0" smtClean="0"/>
              <a:t>DATE_RAW: text format</a:t>
            </a:r>
          </a:p>
          <a:p>
            <a:pPr lvl="1"/>
            <a:r>
              <a:rPr lang="en-US" dirty="0" smtClean="0"/>
              <a:t>DATE_INT: </a:t>
            </a:r>
            <a:r>
              <a:rPr lang="en-US" dirty="0"/>
              <a:t>date format corrected for incomplete </a:t>
            </a:r>
            <a:r>
              <a:rPr lang="en-US" dirty="0" smtClean="0"/>
              <a:t>date</a:t>
            </a:r>
            <a:br>
              <a:rPr lang="en-US" dirty="0" smtClean="0"/>
            </a:br>
            <a:r>
              <a:rPr lang="en-US" dirty="0" smtClean="0"/>
              <a:t>(set-up during design)</a:t>
            </a:r>
            <a:endParaRPr lang="en-US" dirty="0"/>
          </a:p>
          <a:p>
            <a:pPr lvl="1"/>
            <a:r>
              <a:rPr lang="en-US" dirty="0" smtClean="0"/>
              <a:t>DATE components: numeric (day, month, year)</a:t>
            </a:r>
            <a:endParaRPr lang="en-US" dirty="0"/>
          </a:p>
        </p:txBody>
      </p:sp>
      <p:sp>
        <p:nvSpPr>
          <p:cNvPr id="3" name="Slide Number Placeholder 2"/>
          <p:cNvSpPr>
            <a:spLocks noGrp="1"/>
          </p:cNvSpPr>
          <p:nvPr>
            <p:ph type="sldNum" sz="quarter" idx="12"/>
          </p:nvPr>
        </p:nvSpPr>
        <p:spPr/>
        <p:txBody>
          <a:bodyPr/>
          <a:lstStyle/>
          <a:p>
            <a:fld id="{0D23A961-0415-4382-BF1D-F5A18A63DA27}" type="slidenum">
              <a:rPr lang="en-US" smtClean="0"/>
              <a:pPr/>
              <a:t>40</a:t>
            </a:fld>
            <a:endParaRPr lang="en-US"/>
          </a:p>
        </p:txBody>
      </p:sp>
      <p:sp>
        <p:nvSpPr>
          <p:cNvPr id="4" name="Title 3"/>
          <p:cNvSpPr>
            <a:spLocks noGrp="1"/>
          </p:cNvSpPr>
          <p:nvPr>
            <p:ph type="title"/>
          </p:nvPr>
        </p:nvSpPr>
        <p:spPr/>
        <p:txBody>
          <a:bodyPr>
            <a:normAutofit fontScale="90000"/>
          </a:bodyPr>
          <a:lstStyle/>
          <a:p>
            <a:r>
              <a:rPr lang="en-US" dirty="0" smtClean="0"/>
              <a:t>SAS On Demand</a:t>
            </a:r>
            <a:endParaRPr lang="en-US" dirty="0"/>
          </a:p>
        </p:txBody>
      </p:sp>
      <p:pic>
        <p:nvPicPr>
          <p:cNvPr id="6" name="Picture 5"/>
          <p:cNvPicPr>
            <a:picLocks noChangeAspect="1"/>
          </p:cNvPicPr>
          <p:nvPr/>
        </p:nvPicPr>
        <p:blipFill>
          <a:blip r:embed="rId2"/>
          <a:stretch>
            <a:fillRect/>
          </a:stretch>
        </p:blipFill>
        <p:spPr>
          <a:xfrm>
            <a:off x="208923" y="4149080"/>
            <a:ext cx="8726153" cy="1267164"/>
          </a:xfrm>
          <a:prstGeom prst="rect">
            <a:avLst/>
          </a:prstGeom>
        </p:spPr>
      </p:pic>
      <p:sp>
        <p:nvSpPr>
          <p:cNvPr id="7" name="TextBox 6"/>
          <p:cNvSpPr txBox="1"/>
          <p:nvPr/>
        </p:nvSpPr>
        <p:spPr>
          <a:xfrm>
            <a:off x="2483768" y="5805264"/>
            <a:ext cx="4392488"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Incomplete day: entered with unknown day.</a:t>
            </a:r>
            <a:endParaRPr lang="en-US" dirty="0"/>
          </a:p>
        </p:txBody>
      </p:sp>
      <p:sp>
        <p:nvSpPr>
          <p:cNvPr id="10" name="Bent-Up Arrow 9"/>
          <p:cNvSpPr/>
          <p:nvPr/>
        </p:nvSpPr>
        <p:spPr>
          <a:xfrm rot="5400000">
            <a:off x="1785202" y="5502742"/>
            <a:ext cx="677052" cy="50405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619672" y="5013176"/>
            <a:ext cx="504056" cy="403068"/>
          </a:xfrm>
          <a:prstGeom prst="ellipse">
            <a:avLst/>
          </a:pr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Tree>
    <p:extLst>
      <p:ext uri="{BB962C8B-B14F-4D97-AF65-F5344CB8AC3E}">
        <p14:creationId xmlns:p14="http://schemas.microsoft.com/office/powerpoint/2010/main" val="3004756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smtClean="0"/>
              <a:t>Wrap-up</a:t>
            </a:r>
            <a:endParaRPr lang="en-US" dirty="0"/>
          </a:p>
        </p:txBody>
      </p:sp>
      <p:sp>
        <p:nvSpPr>
          <p:cNvPr id="5" name="Subtitle 4"/>
          <p:cNvSpPr>
            <a:spLocks noGrp="1"/>
          </p:cNvSpPr>
          <p:nvPr>
            <p:ph type="subTitle" idx="1"/>
          </p:nvPr>
        </p:nvSpPr>
        <p:spPr/>
        <p:txBody>
          <a:bodyPr/>
          <a:lstStyle/>
          <a:p>
            <a:endParaRPr lang="en-US"/>
          </a:p>
        </p:txBody>
      </p:sp>
      <p:sp>
        <p:nvSpPr>
          <p:cNvPr id="3" name="Slide Number Placeholder 2"/>
          <p:cNvSpPr>
            <a:spLocks noGrp="1"/>
          </p:cNvSpPr>
          <p:nvPr>
            <p:ph type="sldNum" sz="quarter" idx="4294967295"/>
          </p:nvPr>
        </p:nvSpPr>
        <p:spPr>
          <a:xfrm>
            <a:off x="0" y="6386513"/>
            <a:ext cx="2133600" cy="365125"/>
          </a:xfrm>
        </p:spPr>
        <p:txBody>
          <a:bodyPr/>
          <a:lstStyle/>
          <a:p>
            <a:fld id="{0D23A961-0415-4382-BF1D-F5A18A63DA27}" type="slidenum">
              <a:rPr lang="en-US" smtClean="0"/>
              <a:pPr/>
              <a:t>41</a:t>
            </a:fld>
            <a:endParaRPr lang="en-US"/>
          </a:p>
        </p:txBody>
      </p:sp>
    </p:spTree>
    <p:extLst>
      <p:ext uri="{BB962C8B-B14F-4D97-AF65-F5344CB8AC3E}">
        <p14:creationId xmlns:p14="http://schemas.microsoft.com/office/powerpoint/2010/main" val="225071624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err="1" smtClean="0"/>
              <a:t>Medidata</a:t>
            </a:r>
            <a:r>
              <a:rPr lang="en-US" dirty="0" smtClean="0"/>
              <a:t> system is built towards a single version approach</a:t>
            </a:r>
          </a:p>
          <a:p>
            <a:pPr lvl="1"/>
            <a:r>
              <a:rPr lang="en-US" dirty="0" smtClean="0"/>
              <a:t>Extensive development and testing possibility</a:t>
            </a:r>
          </a:p>
          <a:p>
            <a:pPr lvl="1"/>
            <a:r>
              <a:rPr lang="en-US" dirty="0" smtClean="0"/>
              <a:t>Once ‘live’ – single version is preferred.</a:t>
            </a:r>
          </a:p>
          <a:p>
            <a:r>
              <a:rPr lang="en-US" dirty="0" smtClean="0"/>
              <a:t>Minimization possible but limited to single randomization studies.</a:t>
            </a:r>
          </a:p>
          <a:p>
            <a:pPr lvl="1"/>
            <a:r>
              <a:rPr lang="en-US" dirty="0" smtClean="0"/>
              <a:t>Parallel or consecutive randomizations: only possible with block design</a:t>
            </a:r>
          </a:p>
          <a:p>
            <a:r>
              <a:rPr lang="en-US" dirty="0" smtClean="0"/>
              <a:t>Learning process still ongoing</a:t>
            </a:r>
          </a:p>
          <a:p>
            <a:pPr lvl="1"/>
            <a:r>
              <a:rPr lang="en-US" dirty="0" smtClean="0"/>
              <a:t>First studies will require a lot of setting up even for simple tasks.</a:t>
            </a:r>
          </a:p>
          <a:p>
            <a:pPr lvl="1"/>
            <a:r>
              <a:rPr lang="en-US" dirty="0" smtClean="0"/>
              <a:t>Recycle for further studies (global library, import functions, …) </a:t>
            </a:r>
          </a:p>
        </p:txBody>
      </p:sp>
      <p:sp>
        <p:nvSpPr>
          <p:cNvPr id="3" name="Slide Number Placeholder 2"/>
          <p:cNvSpPr>
            <a:spLocks noGrp="1"/>
          </p:cNvSpPr>
          <p:nvPr>
            <p:ph type="sldNum" sz="quarter" idx="12"/>
          </p:nvPr>
        </p:nvSpPr>
        <p:spPr/>
        <p:txBody>
          <a:bodyPr/>
          <a:lstStyle/>
          <a:p>
            <a:fld id="{0D23A961-0415-4382-BF1D-F5A18A63DA27}" type="slidenum">
              <a:rPr lang="en-US" smtClean="0"/>
              <a:pPr/>
              <a:t>42</a:t>
            </a:fld>
            <a:endParaRPr lang="en-US"/>
          </a:p>
        </p:txBody>
      </p:sp>
      <p:sp>
        <p:nvSpPr>
          <p:cNvPr id="4" name="Title 3"/>
          <p:cNvSpPr>
            <a:spLocks noGrp="1"/>
          </p:cNvSpPr>
          <p:nvPr>
            <p:ph type="title"/>
          </p:nvPr>
        </p:nvSpPr>
        <p:spPr/>
        <p:txBody>
          <a:bodyPr>
            <a:normAutofit fontScale="90000"/>
          </a:bodyPr>
          <a:lstStyle/>
          <a:p>
            <a:r>
              <a:rPr lang="en-US" dirty="0" smtClean="0"/>
              <a:t>Design considerations</a:t>
            </a:r>
            <a:endParaRPr lang="en-US" dirty="0"/>
          </a:p>
        </p:txBody>
      </p:sp>
    </p:spTree>
    <p:extLst>
      <p:ext uri="{BB962C8B-B14F-4D97-AF65-F5344CB8AC3E}">
        <p14:creationId xmlns:p14="http://schemas.microsoft.com/office/powerpoint/2010/main" val="1899111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fade">
                                      <p:cBhvr>
                                        <p:cTn id="10" dur="500"/>
                                        <p:tgtEl>
                                          <p:spTgt spid="2">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animEffect transition="in" filter="fade">
                                      <p:cBhvr>
                                        <p:cTn id="15" dur="500"/>
                                        <p:tgtEl>
                                          <p:spTgt spid="2">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6" end="6"/>
                                            </p:txEl>
                                          </p:spTgt>
                                        </p:tgtEl>
                                        <p:attrNameLst>
                                          <p:attrName>style.visibility</p:attrName>
                                        </p:attrNameLst>
                                      </p:cBhvr>
                                      <p:to>
                                        <p:strVal val="visible"/>
                                      </p:to>
                                    </p:set>
                                    <p:animEffect transition="in" filter="fade">
                                      <p:cBhvr>
                                        <p:cTn id="18" dur="500"/>
                                        <p:tgtEl>
                                          <p:spTgt spid="2">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animEffect transition="in" filter="fade">
                                      <p:cBhvr>
                                        <p:cTn id="21"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err="1" smtClean="0"/>
              <a:t>Medidata</a:t>
            </a:r>
            <a:r>
              <a:rPr lang="en-US" dirty="0" smtClean="0"/>
              <a:t> comes with a strong emphasis on roles/permissions for its users</a:t>
            </a:r>
          </a:p>
          <a:p>
            <a:pPr lvl="1"/>
            <a:r>
              <a:rPr lang="en-US" dirty="0" smtClean="0"/>
              <a:t>Personalized version and access</a:t>
            </a:r>
          </a:p>
          <a:p>
            <a:pPr lvl="1"/>
            <a:r>
              <a:rPr lang="en-US" dirty="0" smtClean="0"/>
              <a:t>Permissions are tied to certificates</a:t>
            </a:r>
          </a:p>
          <a:p>
            <a:r>
              <a:rPr lang="en-US" dirty="0" err="1" smtClean="0"/>
              <a:t>Medidata</a:t>
            </a:r>
            <a:r>
              <a:rPr lang="en-US" dirty="0" smtClean="0"/>
              <a:t> help = </a:t>
            </a:r>
          </a:p>
          <a:p>
            <a:pPr lvl="1"/>
            <a:r>
              <a:rPr lang="en-US" dirty="0" smtClean="0"/>
              <a:t>Most functionality is clear from the name</a:t>
            </a:r>
          </a:p>
          <a:p>
            <a:pPr lvl="1"/>
            <a:r>
              <a:rPr lang="en-US" dirty="0" smtClean="0"/>
              <a:t>1</a:t>
            </a:r>
            <a:r>
              <a:rPr lang="en-US" baseline="30000" dirty="0" smtClean="0"/>
              <a:t>st</a:t>
            </a:r>
            <a:r>
              <a:rPr lang="en-US" dirty="0" smtClean="0"/>
              <a:t> line help usually of the type: “To design a cohort study, click the option ‘cohort study’ from the design menu”.</a:t>
            </a:r>
          </a:p>
          <a:p>
            <a:pPr lvl="1"/>
            <a:r>
              <a:rPr lang="en-US" dirty="0" err="1" smtClean="0"/>
              <a:t>eLearnings</a:t>
            </a:r>
            <a:r>
              <a:rPr lang="en-US" dirty="0" smtClean="0"/>
              <a:t> (online videos) rarely helpful: designed for certification</a:t>
            </a:r>
          </a:p>
          <a:p>
            <a:pPr lvl="1"/>
            <a:r>
              <a:rPr lang="en-US" dirty="0" smtClean="0"/>
              <a:t>Knowledge Space = extensive, helpful but difficult to search</a:t>
            </a:r>
          </a:p>
          <a:p>
            <a:r>
              <a:rPr lang="en-US" dirty="0" smtClean="0"/>
              <a:t>Frequent updates: dedicated reviewer? </a:t>
            </a:r>
            <a:endParaRPr lang="en-US" dirty="0"/>
          </a:p>
        </p:txBody>
      </p:sp>
      <p:sp>
        <p:nvSpPr>
          <p:cNvPr id="3" name="Slide Number Placeholder 2"/>
          <p:cNvSpPr>
            <a:spLocks noGrp="1"/>
          </p:cNvSpPr>
          <p:nvPr>
            <p:ph type="sldNum" sz="quarter" idx="12"/>
          </p:nvPr>
        </p:nvSpPr>
        <p:spPr/>
        <p:txBody>
          <a:bodyPr/>
          <a:lstStyle/>
          <a:p>
            <a:fld id="{0D23A961-0415-4382-BF1D-F5A18A63DA27}" type="slidenum">
              <a:rPr lang="en-US" smtClean="0"/>
              <a:pPr/>
              <a:t>43</a:t>
            </a:fld>
            <a:endParaRPr lang="en-US"/>
          </a:p>
        </p:txBody>
      </p:sp>
      <p:sp>
        <p:nvSpPr>
          <p:cNvPr id="4" name="Title 3"/>
          <p:cNvSpPr>
            <a:spLocks noGrp="1"/>
          </p:cNvSpPr>
          <p:nvPr>
            <p:ph type="title"/>
          </p:nvPr>
        </p:nvSpPr>
        <p:spPr/>
        <p:txBody>
          <a:bodyPr>
            <a:normAutofit fontScale="90000"/>
          </a:bodyPr>
          <a:lstStyle/>
          <a:p>
            <a:r>
              <a:rPr lang="en-US" dirty="0" smtClean="0"/>
              <a:t>Use considerations</a:t>
            </a:r>
            <a:endParaRPr lang="en-US" dirty="0"/>
          </a:p>
        </p:txBody>
      </p:sp>
    </p:spTree>
    <p:extLst>
      <p:ext uri="{BB962C8B-B14F-4D97-AF65-F5344CB8AC3E}">
        <p14:creationId xmlns:p14="http://schemas.microsoft.com/office/powerpoint/2010/main" val="3125718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fade">
                                      <p:cBhvr>
                                        <p:cTn id="10" dur="500"/>
                                        <p:tgtEl>
                                          <p:spTgt spid="2">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animEffect transition="in" filter="fade">
                                      <p:cBhvr>
                                        <p:cTn id="13" dur="500"/>
                                        <p:tgtEl>
                                          <p:spTgt spid="2">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6" end="6"/>
                                            </p:txEl>
                                          </p:spTgt>
                                        </p:tgtEl>
                                        <p:attrNameLst>
                                          <p:attrName>style.visibility</p:attrName>
                                        </p:attrNameLst>
                                      </p:cBhvr>
                                      <p:to>
                                        <p:strVal val="visible"/>
                                      </p:to>
                                    </p:set>
                                    <p:animEffect transition="in" filter="fade">
                                      <p:cBhvr>
                                        <p:cTn id="16" dur="500"/>
                                        <p:tgtEl>
                                          <p:spTgt spid="2">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animEffect transition="in" filter="fade">
                                      <p:cBhvr>
                                        <p:cTn id="19" dur="500"/>
                                        <p:tgtEl>
                                          <p:spTgt spid="2">
                                            <p:txEl>
                                              <p:pRg st="7" end="7"/>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
                                            <p:txEl>
                                              <p:pRg st="8" end="8"/>
                                            </p:txEl>
                                          </p:spTgt>
                                        </p:tgtEl>
                                        <p:attrNameLst>
                                          <p:attrName>style.visibility</p:attrName>
                                        </p:attrNameLst>
                                      </p:cBhvr>
                                      <p:to>
                                        <p:strVal val="visible"/>
                                      </p:to>
                                    </p:set>
                                    <p:animEffect transition="in" filter="fade">
                                      <p:cBhvr>
                                        <p:cTn id="24"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endParaRPr lang="en-US" dirty="0" smtClean="0"/>
          </a:p>
          <a:p>
            <a:r>
              <a:rPr lang="en-US" dirty="0" smtClean="0"/>
              <a:t>Currently 3 studies in development</a:t>
            </a:r>
          </a:p>
          <a:p>
            <a:pPr lvl="1"/>
            <a:r>
              <a:rPr lang="en-US" dirty="0" smtClean="0"/>
              <a:t>1709 – entering UAT testing</a:t>
            </a:r>
          </a:p>
          <a:p>
            <a:pPr lvl="1"/>
            <a:r>
              <a:rPr lang="en-US" dirty="0" smtClean="0"/>
              <a:t>1417 LCG (REACTION) and 1553 </a:t>
            </a:r>
            <a:r>
              <a:rPr lang="en-US" dirty="0" err="1" smtClean="0"/>
              <a:t>SPECTArare</a:t>
            </a:r>
            <a:r>
              <a:rPr lang="en-US" dirty="0" smtClean="0"/>
              <a:t> - development</a:t>
            </a:r>
          </a:p>
          <a:p>
            <a:r>
              <a:rPr lang="en-US" dirty="0" smtClean="0"/>
              <a:t>Extensive documentation and courses but most is learned via doing.</a:t>
            </a:r>
          </a:p>
          <a:p>
            <a:pPr lvl="1"/>
            <a:r>
              <a:rPr lang="en-US" dirty="0" smtClean="0"/>
              <a:t>Example</a:t>
            </a:r>
            <a:r>
              <a:rPr lang="en-US" dirty="0"/>
              <a:t>: edit checks do not distinguish 0 from ‘EMPTY</a:t>
            </a:r>
            <a:r>
              <a:rPr lang="en-US" dirty="0" smtClean="0"/>
              <a:t>’.</a:t>
            </a:r>
            <a:br>
              <a:rPr lang="en-US" dirty="0" smtClean="0"/>
            </a:br>
            <a:r>
              <a:rPr lang="en-US" dirty="0" smtClean="0"/>
              <a:t>Code </a:t>
            </a:r>
            <a:r>
              <a:rPr lang="en-US" dirty="0"/>
              <a:t>values = 0 must be avoided. </a:t>
            </a:r>
          </a:p>
          <a:p>
            <a:r>
              <a:rPr lang="en-US" dirty="0" smtClean="0"/>
              <a:t>Custom functions:</a:t>
            </a:r>
          </a:p>
          <a:p>
            <a:pPr lvl="1"/>
            <a:r>
              <a:rPr lang="en-US" dirty="0" smtClean="0"/>
              <a:t>Short sections of programming code (C#)</a:t>
            </a:r>
          </a:p>
          <a:p>
            <a:pPr lvl="1"/>
            <a:r>
              <a:rPr lang="en-US" dirty="0" smtClean="0"/>
              <a:t>Allows modifications or functionalities otherwise unavailable.</a:t>
            </a:r>
          </a:p>
          <a:p>
            <a:pPr lvl="1"/>
            <a:r>
              <a:rPr lang="en-US" dirty="0" smtClean="0"/>
              <a:t>Literally inserts new code in the software! Potentially dangerous.</a:t>
            </a:r>
          </a:p>
          <a:p>
            <a:pPr lvl="1"/>
            <a:r>
              <a:rPr lang="en-US" dirty="0" smtClean="0"/>
              <a:t>1709 = 96 custom functions</a:t>
            </a:r>
            <a:endParaRPr lang="en-US" dirty="0"/>
          </a:p>
        </p:txBody>
      </p:sp>
      <p:sp>
        <p:nvSpPr>
          <p:cNvPr id="3" name="Slide Number Placeholder 2"/>
          <p:cNvSpPr>
            <a:spLocks noGrp="1"/>
          </p:cNvSpPr>
          <p:nvPr>
            <p:ph type="sldNum" sz="quarter" idx="12"/>
          </p:nvPr>
        </p:nvSpPr>
        <p:spPr/>
        <p:txBody>
          <a:bodyPr/>
          <a:lstStyle/>
          <a:p>
            <a:fld id="{0D23A961-0415-4382-BF1D-F5A18A63DA27}" type="slidenum">
              <a:rPr lang="en-US" smtClean="0"/>
              <a:pPr/>
              <a:t>44</a:t>
            </a:fld>
            <a:endParaRPr lang="en-US"/>
          </a:p>
        </p:txBody>
      </p:sp>
      <p:sp>
        <p:nvSpPr>
          <p:cNvPr id="4" name="Title 3"/>
          <p:cNvSpPr>
            <a:spLocks noGrp="1"/>
          </p:cNvSpPr>
          <p:nvPr>
            <p:ph type="title"/>
          </p:nvPr>
        </p:nvSpPr>
        <p:spPr/>
        <p:txBody>
          <a:bodyPr>
            <a:normAutofit fontScale="90000"/>
          </a:bodyPr>
          <a:lstStyle/>
          <a:p>
            <a:r>
              <a:rPr lang="en-US" dirty="0" smtClean="0"/>
              <a:t>Finally …</a:t>
            </a:r>
            <a:endParaRPr lang="en-US" dirty="0"/>
          </a:p>
        </p:txBody>
      </p:sp>
    </p:spTree>
    <p:extLst>
      <p:ext uri="{BB962C8B-B14F-4D97-AF65-F5344CB8AC3E}">
        <p14:creationId xmlns:p14="http://schemas.microsoft.com/office/powerpoint/2010/main" val="799803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500"/>
                                        <p:tgtEl>
                                          <p:spTgt spid="2">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5" end="5"/>
                                            </p:txEl>
                                          </p:spTgt>
                                        </p:tgtEl>
                                        <p:attrNameLst>
                                          <p:attrName>style.visibility</p:attrName>
                                        </p:attrNameLst>
                                      </p:cBhvr>
                                      <p:to>
                                        <p:strVal val="visible"/>
                                      </p:to>
                                    </p:set>
                                    <p:animEffect transition="in" filter="fade">
                                      <p:cBhvr>
                                        <p:cTn id="10" dur="500"/>
                                        <p:tgtEl>
                                          <p:spTgt spid="2">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animEffect transition="in" filter="fade">
                                      <p:cBhvr>
                                        <p:cTn id="15" dur="500"/>
                                        <p:tgtEl>
                                          <p:spTgt spid="2">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7" end="7"/>
                                            </p:txEl>
                                          </p:spTgt>
                                        </p:tgtEl>
                                        <p:attrNameLst>
                                          <p:attrName>style.visibility</p:attrName>
                                        </p:attrNameLst>
                                      </p:cBhvr>
                                      <p:to>
                                        <p:strVal val="visible"/>
                                      </p:to>
                                    </p:set>
                                    <p:animEffect transition="in" filter="fade">
                                      <p:cBhvr>
                                        <p:cTn id="18" dur="500"/>
                                        <p:tgtEl>
                                          <p:spTgt spid="2">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animEffect transition="in" filter="fade">
                                      <p:cBhvr>
                                        <p:cTn id="21" dur="500"/>
                                        <p:tgtEl>
                                          <p:spTgt spid="2">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
                                            <p:txEl>
                                              <p:pRg st="9" end="9"/>
                                            </p:txEl>
                                          </p:spTgt>
                                        </p:tgtEl>
                                        <p:attrNameLst>
                                          <p:attrName>style.visibility</p:attrName>
                                        </p:attrNameLst>
                                      </p:cBhvr>
                                      <p:to>
                                        <p:strVal val="visible"/>
                                      </p:to>
                                    </p:set>
                                    <p:animEffect transition="in" filter="fade">
                                      <p:cBhvr>
                                        <p:cTn id="26" dur="500"/>
                                        <p:tgtEl>
                                          <p:spTgt spid="2">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animEffect transition="in" filter="fade">
                                      <p:cBhvr>
                                        <p:cTn id="31"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pPr defTabSz="914400"/>
            <a:fld id="{C8F7070A-198F-CC4A-BE0C-52070E2510AC}" type="slidenum">
              <a:rPr lang="en-US" kern="0" smtClean="0"/>
              <a:pPr defTabSz="914400"/>
              <a:t>45</a:t>
            </a:fld>
            <a:endParaRPr lang="en-US" kern="0" dirty="0"/>
          </a:p>
        </p:txBody>
      </p:sp>
      <p:sp>
        <p:nvSpPr>
          <p:cNvPr id="4" name="Title 3"/>
          <p:cNvSpPr>
            <a:spLocks noGrp="1"/>
          </p:cNvSpPr>
          <p:nvPr>
            <p:ph type="title"/>
          </p:nvPr>
        </p:nvSpPr>
        <p:spPr/>
        <p:txBody>
          <a:bodyPr>
            <a:normAutofit fontScale="90000"/>
          </a:bodyPr>
          <a:lstStyle/>
          <a:p>
            <a:r>
              <a:rPr lang="en-US" dirty="0" smtClean="0"/>
              <a:t>EXTRA SLIDES</a:t>
            </a:r>
            <a:endParaRPr lang="en-US" dirty="0"/>
          </a:p>
        </p:txBody>
      </p:sp>
    </p:spTree>
    <p:extLst>
      <p:ext uri="{BB962C8B-B14F-4D97-AF65-F5344CB8AC3E}">
        <p14:creationId xmlns:p14="http://schemas.microsoft.com/office/powerpoint/2010/main" val="298727771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D23A961-0415-4382-BF1D-F5A18A63DA27}" type="slidenum">
              <a:rPr lang="en-US" smtClean="0"/>
              <a:pPr/>
              <a:t>46</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3932"/>
            <a:ext cx="16618448" cy="6552728"/>
          </a:xfrm>
          <a:prstGeom prst="rect">
            <a:avLst/>
          </a:prstGeom>
        </p:spPr>
      </p:pic>
    </p:spTree>
    <p:extLst>
      <p:ext uri="{BB962C8B-B14F-4D97-AF65-F5344CB8AC3E}">
        <p14:creationId xmlns:p14="http://schemas.microsoft.com/office/powerpoint/2010/main" val="18003269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2" name="Slide Number Placeholder 1"/>
          <p:cNvSpPr>
            <a:spLocks noGrp="1"/>
          </p:cNvSpPr>
          <p:nvPr>
            <p:ph type="sldNum" sz="quarter" idx="12"/>
          </p:nvPr>
        </p:nvSpPr>
        <p:spPr/>
        <p:txBody>
          <a:bodyPr/>
          <a:lstStyle/>
          <a:p>
            <a:fld id="{63D729E5-2596-9449-AF18-C7DBE85575A5}" type="slidenum">
              <a:rPr lang="en-US" smtClean="0"/>
              <a:pPr/>
              <a:t>47</a:t>
            </a:fld>
            <a:endParaRPr lang="en-US"/>
          </a:p>
        </p:txBody>
      </p:sp>
      <p:sp>
        <p:nvSpPr>
          <p:cNvPr id="4" name="Title 3"/>
          <p:cNvSpPr>
            <a:spLocks noGrp="1"/>
          </p:cNvSpPr>
          <p:nvPr>
            <p:ph type="title"/>
          </p:nvPr>
        </p:nvSpPr>
        <p:spPr/>
        <p:txBody>
          <a:bodyPr>
            <a:normAutofit fontScale="90000"/>
          </a:bodyPr>
          <a:lstStyle/>
          <a:p>
            <a:r>
              <a:rPr lang="en-US" dirty="0"/>
              <a:t>Targeted SDV: Overview</a:t>
            </a:r>
            <a:r>
              <a:rPr lang="en-US" dirty="0">
                <a:solidFill>
                  <a:schemeClr val="tx1"/>
                </a:solidFill>
              </a:rPr>
              <a:t/>
            </a:r>
            <a:br>
              <a:rPr lang="en-US" dirty="0">
                <a:solidFill>
                  <a:schemeClr val="tx1"/>
                </a:solidFill>
              </a:rPr>
            </a:br>
            <a:endParaRPr lang="en-US" dirty="0"/>
          </a:p>
        </p:txBody>
      </p:sp>
      <p:sp>
        <p:nvSpPr>
          <p:cNvPr id="5" name="Text Placeholder 4"/>
          <p:cNvSpPr>
            <a:spLocks noGrp="1"/>
          </p:cNvSpPr>
          <p:nvPr>
            <p:ph type="body" sz="quarter" idx="4294967295"/>
          </p:nvPr>
        </p:nvSpPr>
        <p:spPr>
          <a:xfrm>
            <a:off x="0" y="2339975"/>
            <a:ext cx="8686800" cy="3321273"/>
          </a:xfrm>
        </p:spPr>
        <p:txBody>
          <a:bodyPr>
            <a:normAutofit/>
          </a:bodyPr>
          <a:lstStyle/>
          <a:p>
            <a:pPr marL="182880" lvl="0" indent="-192024">
              <a:lnSpc>
                <a:spcPct val="87000"/>
              </a:lnSpc>
              <a:spcBef>
                <a:spcPts val="1400"/>
              </a:spcBef>
              <a:buClr>
                <a:srgbClr val="C3D500"/>
              </a:buClr>
              <a:buSzPct val="80000"/>
              <a:buFont typeface="Wingdings" charset="2"/>
              <a:buChar char="§"/>
            </a:pPr>
            <a:r>
              <a:rPr lang="en-US" sz="1800" dirty="0">
                <a:solidFill>
                  <a:srgbClr val="002855"/>
                </a:solidFill>
              </a:rPr>
              <a:t>Targeted SDV is a process by which certain source documents are verified</a:t>
            </a:r>
          </a:p>
          <a:p>
            <a:pPr marL="182880" lvl="0" indent="-192024">
              <a:lnSpc>
                <a:spcPct val="87000"/>
              </a:lnSpc>
              <a:spcBef>
                <a:spcPts val="1400"/>
              </a:spcBef>
              <a:buClr>
                <a:srgbClr val="C3D500"/>
              </a:buClr>
              <a:buSzPct val="80000"/>
              <a:buFont typeface="Wingdings" charset="2"/>
              <a:buChar char="§"/>
            </a:pPr>
            <a:r>
              <a:rPr lang="en-US" sz="1800" dirty="0">
                <a:solidFill>
                  <a:srgbClr val="002855"/>
                </a:solidFill>
              </a:rPr>
              <a:t>Less than 100% SDV is called “partial SDV” by the pharmaceutical industry</a:t>
            </a:r>
          </a:p>
          <a:p>
            <a:pPr marL="374904" lvl="1" indent="-192024">
              <a:lnSpc>
                <a:spcPct val="87000"/>
              </a:lnSpc>
              <a:spcBef>
                <a:spcPts val="1000"/>
              </a:spcBef>
              <a:buClr>
                <a:srgbClr val="C3D500"/>
              </a:buClr>
              <a:buSzPct val="80000"/>
              <a:buFont typeface="Wingdings" charset="2"/>
              <a:buChar char="§"/>
            </a:pPr>
            <a:r>
              <a:rPr lang="en-US" sz="1600" dirty="0">
                <a:solidFill>
                  <a:srgbClr val="002855"/>
                </a:solidFill>
              </a:rPr>
              <a:t>Sponsor’s responsibility to ensure that trials are adequately monitored using ICH E6 GCP guidance</a:t>
            </a:r>
          </a:p>
          <a:p>
            <a:pPr marL="374904" lvl="1" indent="-192024">
              <a:lnSpc>
                <a:spcPct val="87000"/>
              </a:lnSpc>
              <a:spcBef>
                <a:spcPts val="1000"/>
              </a:spcBef>
              <a:buClr>
                <a:srgbClr val="C3D500"/>
              </a:buClr>
              <a:buSzPct val="80000"/>
              <a:buFont typeface="Wingdings" charset="2"/>
              <a:buChar char="§"/>
            </a:pPr>
            <a:r>
              <a:rPr lang="en-US" sz="1600" dirty="0">
                <a:solidFill>
                  <a:srgbClr val="002855"/>
                </a:solidFill>
              </a:rPr>
              <a:t>Monitors are responsible for conducting SDV to check: </a:t>
            </a:r>
          </a:p>
          <a:p>
            <a:pPr marL="374904" lvl="1" indent="-192024">
              <a:lnSpc>
                <a:spcPct val="87000"/>
              </a:lnSpc>
              <a:spcBef>
                <a:spcPts val="1000"/>
              </a:spcBef>
              <a:buClr>
                <a:srgbClr val="C3D500"/>
              </a:buClr>
              <a:buSzPct val="80000"/>
              <a:buFont typeface="Wingdings" charset="2"/>
              <a:buChar char="§"/>
            </a:pPr>
            <a:r>
              <a:rPr lang="en-US" sz="1600" dirty="0">
                <a:solidFill>
                  <a:srgbClr val="002855"/>
                </a:solidFill>
              </a:rPr>
              <a:t>All the data required by the protocol is reported accurately on the CRFs and is consistent with the source documents</a:t>
            </a:r>
          </a:p>
          <a:p>
            <a:endParaRPr lang="en-US" dirty="0"/>
          </a:p>
        </p:txBody>
      </p:sp>
      <p:sp>
        <p:nvSpPr>
          <p:cNvPr id="6" name="Shape 467"/>
          <p:cNvSpPr txBox="1">
            <a:spLocks/>
          </p:cNvSpPr>
          <p:nvPr/>
        </p:nvSpPr>
        <p:spPr bwMode="auto">
          <a:xfrm>
            <a:off x="201168" y="1187901"/>
            <a:ext cx="8412480" cy="646388"/>
          </a:xfrm>
          <a:prstGeom prst="rect">
            <a:avLst/>
          </a:prstGeom>
          <a:solidFill>
            <a:schemeClr val="accent4"/>
          </a:solidFill>
          <a:ln w="9525" cap="flat" cmpd="sng" algn="ctr">
            <a:noFill/>
            <a:prstDash val="solid"/>
          </a:ln>
          <a:effectLst/>
        </p:spPr>
        <p:txBody>
          <a:bodyPr rtlCol="0" anchor="ctr"/>
          <a:lstStyle>
            <a:lvl1pPr marL="342900" indent="-342900" algn="l" defTabSz="457200" rtl="0" eaLnBrk="0" fontAlgn="base" hangingPunct="0">
              <a:spcBef>
                <a:spcPct val="20000"/>
              </a:spcBef>
              <a:spcAft>
                <a:spcPct val="0"/>
              </a:spcAft>
              <a:buFont typeface="Arial" pitchFamily="34" charset="0"/>
              <a:buChar char="•"/>
              <a:defRPr sz="2000" b="1" kern="1200">
                <a:solidFill>
                  <a:srgbClr val="595959"/>
                </a:solidFill>
                <a:latin typeface="+mj-lt"/>
                <a:ea typeface="ＭＳ Ｐゴシック" pitchFamily="-111" charset="-128"/>
                <a:cs typeface="Arial"/>
              </a:defRPr>
            </a:lvl1pPr>
            <a:lvl2pPr marL="742950" indent="-285750" algn="l" defTabSz="457200" rtl="0" eaLnBrk="0" fontAlgn="base" hangingPunct="0">
              <a:spcBef>
                <a:spcPct val="20000"/>
              </a:spcBef>
              <a:spcAft>
                <a:spcPct val="0"/>
              </a:spcAft>
              <a:buFont typeface="Arial" pitchFamily="34" charset="0"/>
              <a:buChar char="–"/>
              <a:defRPr kern="1200">
                <a:solidFill>
                  <a:srgbClr val="595959"/>
                </a:solidFill>
                <a:latin typeface="+mj-lt"/>
                <a:ea typeface="ＭＳ Ｐゴシック" pitchFamily="-111" charset="-128"/>
                <a:cs typeface="Arial"/>
              </a:defRPr>
            </a:lvl2pPr>
            <a:lvl3pPr marL="1143000" indent="-228600" algn="l" defTabSz="457200" rtl="0" eaLnBrk="0" fontAlgn="base" hangingPunct="0">
              <a:spcBef>
                <a:spcPct val="20000"/>
              </a:spcBef>
              <a:spcAft>
                <a:spcPct val="0"/>
              </a:spcAft>
              <a:buFont typeface="Arial" pitchFamily="34" charset="0"/>
              <a:buChar char="•"/>
              <a:defRPr sz="1600" kern="1200">
                <a:solidFill>
                  <a:srgbClr val="595959"/>
                </a:solidFill>
                <a:latin typeface="+mj-lt"/>
                <a:ea typeface="ＭＳ Ｐゴシック" pitchFamily="-111" charset="-128"/>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Arial"/>
                <a:ea typeface="ＭＳ Ｐゴシック" pitchFamily="-111" charset="-128"/>
                <a:cs typeface="Arial"/>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Arial"/>
                <a:ea typeface="ＭＳ Ｐゴシック" pitchFamily="-111"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7150" lvl="0" indent="0" algn="ctr">
              <a:spcBef>
                <a:spcPct val="0"/>
              </a:spcBef>
              <a:buClr>
                <a:srgbClr val="702785"/>
              </a:buClr>
              <a:buSzPct val="25000"/>
              <a:buNone/>
              <a:tabLst>
                <a:tab pos="8229600" algn="r"/>
              </a:tabLst>
            </a:pPr>
            <a:r>
              <a:rPr lang="en-US" b="0" dirty="0">
                <a:solidFill>
                  <a:sysClr val="window" lastClr="FFFFFF"/>
                </a:solidFill>
                <a:sym typeface="Verdana"/>
              </a:rPr>
              <a:t>Targeted SDV is a Rave product that allows sponsors to reduce </a:t>
            </a:r>
            <a:br>
              <a:rPr lang="en-US" b="0" dirty="0">
                <a:solidFill>
                  <a:sysClr val="window" lastClr="FFFFFF"/>
                </a:solidFill>
                <a:sym typeface="Verdana"/>
              </a:rPr>
            </a:br>
            <a:r>
              <a:rPr lang="en-US" b="0" dirty="0">
                <a:solidFill>
                  <a:sysClr val="window" lastClr="FFFFFF"/>
                </a:solidFill>
                <a:sym typeface="Verdana"/>
              </a:rPr>
              <a:t>the number of SDV’s performed on a Rave study</a:t>
            </a:r>
          </a:p>
        </p:txBody>
      </p:sp>
    </p:spTree>
    <p:extLst>
      <p:ext uri="{BB962C8B-B14F-4D97-AF65-F5344CB8AC3E}">
        <p14:creationId xmlns:p14="http://schemas.microsoft.com/office/powerpoint/2010/main" val="175829009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sp>
        <p:nvSpPr>
          <p:cNvPr id="2" name="Slide Number Placeholder 1"/>
          <p:cNvSpPr>
            <a:spLocks noGrp="1"/>
          </p:cNvSpPr>
          <p:nvPr>
            <p:ph type="sldNum" sz="quarter" idx="12"/>
          </p:nvPr>
        </p:nvSpPr>
        <p:spPr/>
        <p:txBody>
          <a:bodyPr/>
          <a:lstStyle/>
          <a:p>
            <a:fld id="{63D729E5-2596-9449-AF18-C7DBE85575A5}" type="slidenum">
              <a:rPr lang="en-US" smtClean="0"/>
              <a:pPr/>
              <a:t>48</a:t>
            </a:fld>
            <a:endParaRPr lang="en-US"/>
          </a:p>
        </p:txBody>
      </p:sp>
      <p:sp>
        <p:nvSpPr>
          <p:cNvPr id="3" name="Title 2"/>
          <p:cNvSpPr>
            <a:spLocks noGrp="1"/>
          </p:cNvSpPr>
          <p:nvPr>
            <p:ph type="title"/>
          </p:nvPr>
        </p:nvSpPr>
        <p:spPr/>
        <p:txBody>
          <a:bodyPr>
            <a:normAutofit fontScale="90000"/>
          </a:bodyPr>
          <a:lstStyle/>
          <a:p>
            <a:r>
              <a:rPr lang="en-US" dirty="0" err="1"/>
              <a:t>Medidata</a:t>
            </a:r>
            <a:r>
              <a:rPr lang="en-US" dirty="0"/>
              <a:t> Platform for Clinical Development</a:t>
            </a:r>
          </a:p>
        </p:txBody>
      </p:sp>
      <p:sp>
        <p:nvSpPr>
          <p:cNvPr id="5" name="Rectangle 4"/>
          <p:cNvSpPr/>
          <p:nvPr/>
        </p:nvSpPr>
        <p:spPr>
          <a:xfrm>
            <a:off x="6658891" y="1778056"/>
            <a:ext cx="1879225" cy="3899588"/>
          </a:xfrm>
          <a:prstGeom prst="rect">
            <a:avLst/>
          </a:prstGeom>
          <a:solidFill>
            <a:schemeClr val="bg1"/>
          </a:solidFill>
          <a:ln w="12700">
            <a:solidFill>
              <a:schemeClr val="accent5"/>
            </a:solidFill>
            <a:miter lim="800000"/>
            <a:headEnd/>
            <a:tailEnd/>
          </a:ln>
          <a:effectLst/>
        </p:spPr>
        <p:txBody>
          <a:bodyPr lIns="0" rIns="0" anchor="t" anchorCtr="0"/>
          <a:lstStyle/>
          <a:p>
            <a:pPr algn="ctr"/>
            <a:r>
              <a:rPr lang="en-US" sz="1200" dirty="0">
                <a:solidFill>
                  <a:schemeClr val="accent3"/>
                </a:solidFill>
                <a:latin typeface="+mj-lt"/>
                <a:cs typeface="Verdana" pitchFamily="34" charset="0"/>
              </a:rPr>
              <a:t>Execution</a:t>
            </a:r>
          </a:p>
        </p:txBody>
      </p:sp>
      <p:sp>
        <p:nvSpPr>
          <p:cNvPr id="6" name="Rectangle 5"/>
          <p:cNvSpPr/>
          <p:nvPr/>
        </p:nvSpPr>
        <p:spPr>
          <a:xfrm>
            <a:off x="4611017" y="1778056"/>
            <a:ext cx="1879225" cy="3899588"/>
          </a:xfrm>
          <a:prstGeom prst="rect">
            <a:avLst/>
          </a:prstGeom>
          <a:solidFill>
            <a:schemeClr val="bg1"/>
          </a:solidFill>
          <a:ln w="12700">
            <a:solidFill>
              <a:schemeClr val="accent5"/>
            </a:solidFill>
            <a:miter lim="800000"/>
            <a:headEnd/>
            <a:tailEnd/>
          </a:ln>
          <a:effectLst/>
        </p:spPr>
        <p:txBody>
          <a:bodyPr lIns="0" rIns="0" anchor="t" anchorCtr="0"/>
          <a:lstStyle/>
          <a:p>
            <a:pPr algn="ctr"/>
            <a:r>
              <a:rPr lang="en-US" sz="1200" dirty="0">
                <a:solidFill>
                  <a:schemeClr val="accent3"/>
                </a:solidFill>
                <a:latin typeface="+mj-lt"/>
                <a:cs typeface="Verdana" pitchFamily="34" charset="0"/>
              </a:rPr>
              <a:t>Build &amp; Set-Up</a:t>
            </a:r>
          </a:p>
        </p:txBody>
      </p:sp>
      <p:sp>
        <p:nvSpPr>
          <p:cNvPr id="7" name="Rectangle 6"/>
          <p:cNvSpPr/>
          <p:nvPr/>
        </p:nvSpPr>
        <p:spPr>
          <a:xfrm>
            <a:off x="4811011" y="3001777"/>
            <a:ext cx="3563114" cy="1362456"/>
          </a:xfrm>
          <a:prstGeom prst="rect">
            <a:avLst/>
          </a:prstGeom>
          <a:solidFill>
            <a:schemeClr val="bg1"/>
          </a:solidFill>
          <a:ln w="28575">
            <a:solidFill>
              <a:schemeClr val="accent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200">
              <a:solidFill>
                <a:schemeClr val="tx2"/>
              </a:solidFill>
              <a:latin typeface="+mj-lt"/>
            </a:endParaRPr>
          </a:p>
        </p:txBody>
      </p:sp>
      <p:sp>
        <p:nvSpPr>
          <p:cNvPr id="8" name="Up-Down Arrow 7"/>
          <p:cNvSpPr/>
          <p:nvPr/>
        </p:nvSpPr>
        <p:spPr>
          <a:xfrm>
            <a:off x="5438166" y="4145249"/>
            <a:ext cx="224927" cy="1691640"/>
          </a:xfrm>
          <a:prstGeom prst="upDownArrow">
            <a:avLst/>
          </a:prstGeom>
          <a:solidFill>
            <a:schemeClr val="accent2"/>
          </a:solidFill>
          <a:ln w="19050" cap="flat">
            <a:noFill/>
            <a:prstDash val="solid"/>
            <a:round/>
            <a:headEnd type="none" w="med" len="med"/>
            <a:tailEnd type="none" w="med" len="med"/>
          </a:ln>
        </p:spPr>
        <p:txBody>
          <a:bodyPr lIns="91425" tIns="91425" rIns="91425" bIns="91425" anchor="ctr" anchorCtr="0">
            <a:noAutofit/>
          </a:bodyPr>
          <a:lstStyle/>
          <a:p>
            <a:endParaRPr lang="en-US" sz="1400">
              <a:solidFill>
                <a:schemeClr val="tx1"/>
              </a:solidFill>
            </a:endParaRPr>
          </a:p>
        </p:txBody>
      </p:sp>
      <p:sp>
        <p:nvSpPr>
          <p:cNvPr id="9" name="Rectangle 8"/>
          <p:cNvSpPr/>
          <p:nvPr/>
        </p:nvSpPr>
        <p:spPr>
          <a:xfrm>
            <a:off x="515270" y="1778055"/>
            <a:ext cx="1879225" cy="3899590"/>
          </a:xfrm>
          <a:prstGeom prst="rect">
            <a:avLst/>
          </a:prstGeom>
          <a:solidFill>
            <a:schemeClr val="bg1"/>
          </a:solidFill>
          <a:ln w="12700">
            <a:solidFill>
              <a:schemeClr val="accent5"/>
            </a:solidFill>
            <a:miter lim="800000"/>
            <a:headEnd/>
            <a:tailEnd/>
          </a:ln>
          <a:effectLst/>
        </p:spPr>
        <p:txBody>
          <a:bodyPr lIns="0" rIns="0" anchor="t" anchorCtr="0"/>
          <a:lstStyle/>
          <a:p>
            <a:pPr algn="ctr">
              <a:defRPr/>
            </a:pPr>
            <a:r>
              <a:rPr lang="en-US" sz="1200" dirty="0">
                <a:solidFill>
                  <a:schemeClr val="accent3"/>
                </a:solidFill>
                <a:latin typeface="+mj-lt"/>
                <a:cs typeface="Verdana" pitchFamily="34" charset="0"/>
              </a:rPr>
              <a:t>Resource Management</a:t>
            </a:r>
          </a:p>
        </p:txBody>
      </p:sp>
      <p:sp>
        <p:nvSpPr>
          <p:cNvPr id="10" name="Shape 56"/>
          <p:cNvSpPr/>
          <p:nvPr/>
        </p:nvSpPr>
        <p:spPr>
          <a:xfrm flipV="1">
            <a:off x="1317955" y="5206100"/>
            <a:ext cx="205341" cy="630789"/>
          </a:xfrm>
          <a:prstGeom prst="upArrow">
            <a:avLst>
              <a:gd name="adj1" fmla="val 50000"/>
              <a:gd name="adj2" fmla="val 50000"/>
            </a:avLst>
          </a:prstGeom>
          <a:solidFill>
            <a:schemeClr val="accent2"/>
          </a:solidFill>
          <a:ln w="19050" cap="flat">
            <a:noFill/>
            <a:prstDash val="solid"/>
            <a:round/>
            <a:headEnd type="none" w="med" len="med"/>
            <a:tailEnd type="none" w="med" len="med"/>
          </a:ln>
        </p:spPr>
        <p:txBody>
          <a:bodyPr lIns="91425" tIns="91425" rIns="91425" bIns="91425" anchor="ctr" anchorCtr="0">
            <a:noAutofit/>
          </a:bodyPr>
          <a:lstStyle/>
          <a:p>
            <a:endParaRPr sz="1400"/>
          </a:p>
        </p:txBody>
      </p:sp>
      <p:sp>
        <p:nvSpPr>
          <p:cNvPr id="11" name="Shape 56"/>
          <p:cNvSpPr/>
          <p:nvPr/>
        </p:nvSpPr>
        <p:spPr>
          <a:xfrm flipV="1">
            <a:off x="7495833" y="2857469"/>
            <a:ext cx="205341" cy="274320"/>
          </a:xfrm>
          <a:prstGeom prst="upArrow">
            <a:avLst>
              <a:gd name="adj1" fmla="val 50000"/>
              <a:gd name="adj2" fmla="val 50000"/>
            </a:avLst>
          </a:prstGeom>
          <a:solidFill>
            <a:schemeClr val="accent5"/>
          </a:solidFill>
          <a:ln w="19050" cap="flat">
            <a:noFill/>
            <a:prstDash val="solid"/>
            <a:round/>
            <a:headEnd type="none" w="med" len="med"/>
            <a:tailEnd type="none" w="med" len="med"/>
          </a:ln>
        </p:spPr>
        <p:txBody>
          <a:bodyPr lIns="91425" tIns="91425" rIns="91425" bIns="91425" anchor="ctr" anchorCtr="0">
            <a:noAutofit/>
          </a:bodyPr>
          <a:lstStyle/>
          <a:p>
            <a:endParaRPr sz="1400"/>
          </a:p>
        </p:txBody>
      </p:sp>
      <p:sp>
        <p:nvSpPr>
          <p:cNvPr id="12" name="Shape 56"/>
          <p:cNvSpPr/>
          <p:nvPr/>
        </p:nvSpPr>
        <p:spPr>
          <a:xfrm flipV="1">
            <a:off x="799631" y="2682209"/>
            <a:ext cx="205341" cy="3154680"/>
          </a:xfrm>
          <a:prstGeom prst="upArrow">
            <a:avLst>
              <a:gd name="adj1" fmla="val 50000"/>
              <a:gd name="adj2" fmla="val 50000"/>
            </a:avLst>
          </a:prstGeom>
          <a:solidFill>
            <a:schemeClr val="accent2"/>
          </a:solidFill>
          <a:ln w="19050" cap="flat">
            <a:noFill/>
            <a:prstDash val="solid"/>
            <a:round/>
            <a:headEnd type="none" w="med" len="med"/>
            <a:tailEnd type="none" w="med" len="med"/>
          </a:ln>
        </p:spPr>
        <p:txBody>
          <a:bodyPr lIns="91425" tIns="91425" rIns="91425" bIns="91425" anchor="ctr" anchorCtr="0">
            <a:noAutofit/>
          </a:bodyPr>
          <a:lstStyle/>
          <a:p>
            <a:endParaRPr sz="1400"/>
          </a:p>
        </p:txBody>
      </p:sp>
      <p:sp>
        <p:nvSpPr>
          <p:cNvPr id="13" name="Rectangle 12"/>
          <p:cNvSpPr>
            <a:spLocks noChangeArrowheads="1"/>
          </p:cNvSpPr>
          <p:nvPr/>
        </p:nvSpPr>
        <p:spPr bwMode="auto">
          <a:xfrm>
            <a:off x="515270" y="5841399"/>
            <a:ext cx="8022846" cy="355684"/>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rtlCol="0" anchor="ctr" anchorCtr="0">
            <a:noAutofit/>
          </a:bodyPr>
          <a:lstStyle/>
          <a:p>
            <a:pPr algn="ctr">
              <a:spcBef>
                <a:spcPts val="600"/>
              </a:spcBef>
              <a:spcAft>
                <a:spcPts val="0"/>
              </a:spcAft>
              <a:buClr>
                <a:schemeClr val="accent6"/>
              </a:buClr>
              <a:buSzPct val="80000"/>
              <a:defRPr/>
            </a:pPr>
            <a:r>
              <a:rPr lang="en-US" sz="1400" dirty="0">
                <a:solidFill>
                  <a:schemeClr val="bg1"/>
                </a:solidFill>
                <a:cs typeface="Verdana" pitchFamily="34" charset="0"/>
              </a:rPr>
              <a:t>Legacy/Third-Party Systems</a:t>
            </a:r>
          </a:p>
        </p:txBody>
      </p:sp>
      <p:sp>
        <p:nvSpPr>
          <p:cNvPr id="14" name="Rectangle 13"/>
          <p:cNvSpPr/>
          <p:nvPr/>
        </p:nvSpPr>
        <p:spPr>
          <a:xfrm>
            <a:off x="2563144" y="1778056"/>
            <a:ext cx="1879225" cy="3899589"/>
          </a:xfrm>
          <a:prstGeom prst="rect">
            <a:avLst/>
          </a:prstGeom>
          <a:solidFill>
            <a:schemeClr val="bg1"/>
          </a:solidFill>
          <a:ln w="12700">
            <a:solidFill>
              <a:schemeClr val="accent5"/>
            </a:solidFill>
            <a:miter lim="800000"/>
            <a:headEnd/>
            <a:tailEnd/>
          </a:ln>
          <a:effectLst/>
        </p:spPr>
        <p:txBody>
          <a:bodyPr lIns="0" rIns="0" anchor="t" anchorCtr="0"/>
          <a:lstStyle/>
          <a:p>
            <a:pPr algn="ctr"/>
            <a:r>
              <a:rPr lang="en-US" sz="1200" dirty="0">
                <a:solidFill>
                  <a:schemeClr val="accent3"/>
                </a:solidFill>
                <a:latin typeface="+mj-lt"/>
                <a:cs typeface="Verdana" pitchFamily="34" charset="0"/>
              </a:rPr>
              <a:t>Strategy &amp; Planning</a:t>
            </a:r>
          </a:p>
        </p:txBody>
      </p:sp>
      <p:sp>
        <p:nvSpPr>
          <p:cNvPr id="15" name="Rectangle 14"/>
          <p:cNvSpPr/>
          <p:nvPr/>
        </p:nvSpPr>
        <p:spPr>
          <a:xfrm>
            <a:off x="659826" y="2101754"/>
            <a:ext cx="7726821" cy="266577"/>
          </a:xfrm>
          <a:prstGeom prst="rect">
            <a:avLst/>
          </a:prstGeom>
          <a:solidFill>
            <a:schemeClr val="bg1"/>
          </a:solidFill>
          <a:ln w="12700">
            <a:solidFill>
              <a:schemeClr val="accent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200">
              <a:solidFill>
                <a:schemeClr val="tx2"/>
              </a:solidFill>
              <a:latin typeface="+mj-lt"/>
            </a:endParaRPr>
          </a:p>
        </p:txBody>
      </p:sp>
      <p:sp>
        <p:nvSpPr>
          <p:cNvPr id="16" name="Rectangle 15"/>
          <p:cNvSpPr/>
          <p:nvPr/>
        </p:nvSpPr>
        <p:spPr>
          <a:xfrm>
            <a:off x="659826" y="2401794"/>
            <a:ext cx="5709954" cy="266577"/>
          </a:xfrm>
          <a:prstGeom prst="rect">
            <a:avLst/>
          </a:prstGeom>
          <a:solidFill>
            <a:schemeClr val="bg1"/>
          </a:solidFill>
          <a:ln w="12700">
            <a:solidFill>
              <a:schemeClr val="accent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200">
              <a:solidFill>
                <a:schemeClr val="tx2"/>
              </a:solidFill>
              <a:latin typeface="+mj-lt"/>
            </a:endParaRPr>
          </a:p>
        </p:txBody>
      </p:sp>
      <p:sp>
        <p:nvSpPr>
          <p:cNvPr id="17" name="TextBox 16"/>
          <p:cNvSpPr txBox="1"/>
          <p:nvPr/>
        </p:nvSpPr>
        <p:spPr>
          <a:xfrm>
            <a:off x="5014604" y="2134100"/>
            <a:ext cx="3252505" cy="201885"/>
          </a:xfrm>
          <a:prstGeom prst="rect">
            <a:avLst/>
          </a:prstGeom>
          <a:solidFill>
            <a:schemeClr val="accent6"/>
          </a:solidFill>
          <a:ln w="12700">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algn="ctr">
              <a:defRPr sz="1200">
                <a:solidFill>
                  <a:schemeClr val="tx2"/>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1000" dirty="0">
                <a:solidFill>
                  <a:schemeClr val="tx1"/>
                </a:solidFill>
                <a:latin typeface="+mj-lt"/>
              </a:rPr>
              <a:t>Site Quality Management</a:t>
            </a:r>
          </a:p>
        </p:txBody>
      </p:sp>
      <p:sp>
        <p:nvSpPr>
          <p:cNvPr id="20" name="Rectangle 19"/>
          <p:cNvSpPr/>
          <p:nvPr/>
        </p:nvSpPr>
        <p:spPr>
          <a:xfrm>
            <a:off x="2676693" y="2700498"/>
            <a:ext cx="5709954" cy="266577"/>
          </a:xfrm>
          <a:prstGeom prst="rect">
            <a:avLst/>
          </a:prstGeom>
          <a:solidFill>
            <a:schemeClr val="bg1"/>
          </a:solidFill>
          <a:ln w="12700">
            <a:solidFill>
              <a:schemeClr val="accent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200">
              <a:solidFill>
                <a:schemeClr val="tx2"/>
              </a:solidFill>
              <a:latin typeface="+mj-lt"/>
            </a:endParaRPr>
          </a:p>
        </p:txBody>
      </p:sp>
      <p:sp>
        <p:nvSpPr>
          <p:cNvPr id="22" name="Rectangle 21"/>
          <p:cNvSpPr/>
          <p:nvPr/>
        </p:nvSpPr>
        <p:spPr>
          <a:xfrm>
            <a:off x="659826" y="3005298"/>
            <a:ext cx="3672979" cy="814107"/>
          </a:xfrm>
          <a:prstGeom prst="rect">
            <a:avLst/>
          </a:prstGeom>
          <a:solidFill>
            <a:schemeClr val="bg1"/>
          </a:solidFill>
          <a:ln w="12700">
            <a:solidFill>
              <a:schemeClr val="accent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200">
              <a:solidFill>
                <a:schemeClr val="tx2"/>
              </a:solidFill>
              <a:latin typeface="+mj-lt"/>
            </a:endParaRPr>
          </a:p>
        </p:txBody>
      </p:sp>
      <p:sp>
        <p:nvSpPr>
          <p:cNvPr id="26" name="TextBox 25"/>
          <p:cNvSpPr txBox="1"/>
          <p:nvPr/>
        </p:nvSpPr>
        <p:spPr>
          <a:xfrm>
            <a:off x="691524" y="3316955"/>
            <a:ext cx="1240435" cy="201885"/>
          </a:xfrm>
          <a:prstGeom prst="rect">
            <a:avLst/>
          </a:prstGeom>
          <a:solidFill>
            <a:schemeClr val="accent6"/>
          </a:solidFill>
          <a:ln w="12700">
            <a:solidFill>
              <a:schemeClr val="accent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algn="ctr">
              <a:defRPr sz="1200">
                <a:solidFill>
                  <a:schemeClr val="tx2"/>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1000">
                <a:solidFill>
                  <a:schemeClr val="tx1"/>
                </a:solidFill>
                <a:latin typeface="+mj-lt"/>
              </a:rPr>
              <a:t>Contracting</a:t>
            </a:r>
          </a:p>
        </p:txBody>
      </p:sp>
      <p:sp>
        <p:nvSpPr>
          <p:cNvPr id="28" name="TextBox 27"/>
          <p:cNvSpPr txBox="1"/>
          <p:nvPr/>
        </p:nvSpPr>
        <p:spPr>
          <a:xfrm>
            <a:off x="6929898" y="3146044"/>
            <a:ext cx="1337211" cy="199886"/>
          </a:xfrm>
          <a:prstGeom prst="rect">
            <a:avLst/>
          </a:prstGeom>
          <a:solidFill>
            <a:schemeClr val="accent6"/>
          </a:solidFill>
          <a:ln w="12700">
            <a:solidFill>
              <a:schemeClr val="accent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algn="ctr">
              <a:defRPr sz="1200">
                <a:solidFill>
                  <a:schemeClr val="tx2"/>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1000" dirty="0">
                <a:solidFill>
                  <a:schemeClr val="tx1"/>
                </a:solidFill>
                <a:latin typeface="+mj-lt"/>
              </a:rPr>
              <a:t>EDC/CDMS</a:t>
            </a:r>
          </a:p>
        </p:txBody>
      </p:sp>
      <p:sp>
        <p:nvSpPr>
          <p:cNvPr id="29" name="TextBox 28"/>
          <p:cNvSpPr txBox="1"/>
          <p:nvPr/>
        </p:nvSpPr>
        <p:spPr>
          <a:xfrm>
            <a:off x="6929898" y="3379055"/>
            <a:ext cx="1337211" cy="199886"/>
          </a:xfrm>
          <a:prstGeom prst="rect">
            <a:avLst/>
          </a:prstGeom>
          <a:solidFill>
            <a:schemeClr val="accent6"/>
          </a:solidFill>
          <a:ln w="12700">
            <a:solidFill>
              <a:schemeClr val="accent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algn="ctr">
              <a:defRPr sz="1200">
                <a:solidFill>
                  <a:schemeClr val="tx2"/>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1000" dirty="0">
                <a:solidFill>
                  <a:schemeClr val="tx1"/>
                </a:solidFill>
                <a:latin typeface="+mj-lt"/>
              </a:rPr>
              <a:t>Targeted SDV</a:t>
            </a:r>
          </a:p>
        </p:txBody>
      </p:sp>
      <p:sp>
        <p:nvSpPr>
          <p:cNvPr id="30" name="TextBox 29"/>
          <p:cNvSpPr txBox="1"/>
          <p:nvPr/>
        </p:nvSpPr>
        <p:spPr>
          <a:xfrm>
            <a:off x="6929898" y="3612066"/>
            <a:ext cx="1337211" cy="199886"/>
          </a:xfrm>
          <a:prstGeom prst="rect">
            <a:avLst/>
          </a:prstGeom>
          <a:solidFill>
            <a:schemeClr val="accent6"/>
          </a:solidFill>
          <a:ln w="12700">
            <a:solidFill>
              <a:schemeClr val="accent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algn="ctr">
              <a:defRPr sz="1200">
                <a:solidFill>
                  <a:schemeClr val="tx2"/>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1000" dirty="0">
                <a:solidFill>
                  <a:schemeClr val="tx1"/>
                </a:solidFill>
                <a:latin typeface="+mj-lt"/>
              </a:rPr>
              <a:t>Monitoring</a:t>
            </a:r>
          </a:p>
        </p:txBody>
      </p:sp>
      <p:sp>
        <p:nvSpPr>
          <p:cNvPr id="31" name="TextBox 30"/>
          <p:cNvSpPr txBox="1"/>
          <p:nvPr/>
        </p:nvSpPr>
        <p:spPr>
          <a:xfrm>
            <a:off x="6929898" y="3845077"/>
            <a:ext cx="1337211" cy="199886"/>
          </a:xfrm>
          <a:prstGeom prst="rect">
            <a:avLst/>
          </a:prstGeom>
          <a:solidFill>
            <a:schemeClr val="accent6"/>
          </a:solidFill>
          <a:ln w="12700">
            <a:solidFill>
              <a:schemeClr val="accent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algn="ctr">
              <a:defRPr sz="1200">
                <a:solidFill>
                  <a:schemeClr val="tx2"/>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1000" dirty="0">
                <a:solidFill>
                  <a:schemeClr val="tx1"/>
                </a:solidFill>
                <a:latin typeface="+mj-lt"/>
              </a:rPr>
              <a:t>Safety Gateway</a:t>
            </a:r>
          </a:p>
        </p:txBody>
      </p:sp>
      <p:sp>
        <p:nvSpPr>
          <p:cNvPr id="32" name="TextBox 31"/>
          <p:cNvSpPr txBox="1"/>
          <p:nvPr/>
        </p:nvSpPr>
        <p:spPr>
          <a:xfrm>
            <a:off x="5014604" y="3612066"/>
            <a:ext cx="1337211" cy="199886"/>
          </a:xfrm>
          <a:prstGeom prst="rect">
            <a:avLst/>
          </a:prstGeom>
          <a:solidFill>
            <a:schemeClr val="accent6"/>
          </a:solidFill>
          <a:ln w="12700">
            <a:solidFill>
              <a:schemeClr val="accent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algn="ctr">
              <a:defRPr sz="1200">
                <a:solidFill>
                  <a:schemeClr val="tx2"/>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1000" dirty="0">
                <a:solidFill>
                  <a:schemeClr val="tx1"/>
                </a:solidFill>
                <a:latin typeface="+mj-lt"/>
              </a:rPr>
              <a:t>Study Build</a:t>
            </a:r>
          </a:p>
        </p:txBody>
      </p:sp>
      <p:sp>
        <p:nvSpPr>
          <p:cNvPr id="33" name="TextBox 32"/>
          <p:cNvSpPr txBox="1"/>
          <p:nvPr/>
        </p:nvSpPr>
        <p:spPr>
          <a:xfrm>
            <a:off x="5014604" y="3845077"/>
            <a:ext cx="1337211" cy="199886"/>
          </a:xfrm>
          <a:prstGeom prst="rect">
            <a:avLst/>
          </a:prstGeom>
          <a:solidFill>
            <a:schemeClr val="accent6"/>
          </a:solidFill>
          <a:ln w="12700">
            <a:solidFill>
              <a:schemeClr val="accent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algn="ctr">
              <a:defRPr sz="1200">
                <a:solidFill>
                  <a:schemeClr val="tx2"/>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1000" dirty="0">
                <a:solidFill>
                  <a:schemeClr val="tx1"/>
                </a:solidFill>
                <a:latin typeface="+mj-lt"/>
              </a:rPr>
              <a:t>Global Library</a:t>
            </a:r>
          </a:p>
        </p:txBody>
      </p:sp>
      <p:sp>
        <p:nvSpPr>
          <p:cNvPr id="34" name="Rectangle 33"/>
          <p:cNvSpPr/>
          <p:nvPr/>
        </p:nvSpPr>
        <p:spPr>
          <a:xfrm>
            <a:off x="6929898" y="4414860"/>
            <a:ext cx="1456749" cy="273597"/>
          </a:xfrm>
          <a:prstGeom prst="rect">
            <a:avLst/>
          </a:prstGeom>
          <a:solidFill>
            <a:schemeClr val="bg1"/>
          </a:solidFill>
          <a:ln w="12700">
            <a:solidFill>
              <a:schemeClr val="accent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200">
              <a:solidFill>
                <a:schemeClr val="tx2"/>
              </a:solidFill>
              <a:latin typeface="+mj-lt"/>
            </a:endParaRPr>
          </a:p>
        </p:txBody>
      </p:sp>
      <p:sp>
        <p:nvSpPr>
          <p:cNvPr id="36" name="Rectangle 35"/>
          <p:cNvSpPr/>
          <p:nvPr/>
        </p:nvSpPr>
        <p:spPr>
          <a:xfrm>
            <a:off x="659827" y="5078945"/>
            <a:ext cx="7726821" cy="256032"/>
          </a:xfrm>
          <a:prstGeom prst="rect">
            <a:avLst/>
          </a:prstGeom>
          <a:solidFill>
            <a:schemeClr val="bg1"/>
          </a:solidFill>
          <a:ln w="12700">
            <a:solidFill>
              <a:schemeClr val="accent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200">
              <a:solidFill>
                <a:schemeClr val="tx2"/>
              </a:solidFill>
              <a:latin typeface="+mj-lt"/>
            </a:endParaRPr>
          </a:p>
        </p:txBody>
      </p:sp>
      <p:sp>
        <p:nvSpPr>
          <p:cNvPr id="37" name="Rectangle 36"/>
          <p:cNvSpPr/>
          <p:nvPr/>
        </p:nvSpPr>
        <p:spPr>
          <a:xfrm>
            <a:off x="659826" y="5359400"/>
            <a:ext cx="7726821" cy="264160"/>
          </a:xfrm>
          <a:prstGeom prst="rect">
            <a:avLst/>
          </a:prstGeom>
          <a:solidFill>
            <a:schemeClr val="bg1"/>
          </a:solidFill>
          <a:ln w="12700">
            <a:solidFill>
              <a:schemeClr val="accent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200">
              <a:solidFill>
                <a:schemeClr val="tx2"/>
              </a:solidFill>
              <a:latin typeface="+mj-lt"/>
            </a:endParaRPr>
          </a:p>
        </p:txBody>
      </p:sp>
      <p:sp>
        <p:nvSpPr>
          <p:cNvPr id="41" name="TextBox 40"/>
          <p:cNvSpPr txBox="1"/>
          <p:nvPr/>
        </p:nvSpPr>
        <p:spPr>
          <a:xfrm>
            <a:off x="6929898" y="5391537"/>
            <a:ext cx="1337211" cy="199886"/>
          </a:xfrm>
          <a:prstGeom prst="rect">
            <a:avLst/>
          </a:prstGeom>
          <a:solidFill>
            <a:schemeClr val="accent6"/>
          </a:solidFill>
          <a:ln w="12700">
            <a:solidFill>
              <a:schemeClr val="accent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algn="ctr">
              <a:defRPr sz="1200">
                <a:solidFill>
                  <a:schemeClr val="tx2"/>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1000">
                <a:solidFill>
                  <a:schemeClr val="tx1"/>
                </a:solidFill>
                <a:latin typeface="+mj-lt"/>
              </a:rPr>
              <a:t>eLearning</a:t>
            </a:r>
          </a:p>
        </p:txBody>
      </p:sp>
      <p:sp>
        <p:nvSpPr>
          <p:cNvPr id="42" name="Shape 56"/>
          <p:cNvSpPr/>
          <p:nvPr/>
        </p:nvSpPr>
        <p:spPr>
          <a:xfrm flipV="1">
            <a:off x="1246705" y="2682209"/>
            <a:ext cx="205341" cy="393192"/>
          </a:xfrm>
          <a:prstGeom prst="upArrow">
            <a:avLst>
              <a:gd name="adj1" fmla="val 50000"/>
              <a:gd name="adj2" fmla="val 50000"/>
            </a:avLst>
          </a:prstGeom>
          <a:solidFill>
            <a:schemeClr val="accent5"/>
          </a:solidFill>
          <a:ln w="19050" cap="flat">
            <a:noFill/>
            <a:prstDash val="solid"/>
            <a:round/>
            <a:headEnd type="none" w="med" len="med"/>
            <a:tailEnd type="none" w="med" len="med"/>
          </a:ln>
        </p:spPr>
        <p:txBody>
          <a:bodyPr lIns="91425" tIns="91425" rIns="91425" bIns="91425" anchor="ctr" anchorCtr="0">
            <a:noAutofit/>
          </a:bodyPr>
          <a:lstStyle/>
          <a:p>
            <a:endParaRPr sz="1400"/>
          </a:p>
        </p:txBody>
      </p:sp>
      <p:sp>
        <p:nvSpPr>
          <p:cNvPr id="43" name="Rectangle 42"/>
          <p:cNvSpPr/>
          <p:nvPr/>
        </p:nvSpPr>
        <p:spPr>
          <a:xfrm>
            <a:off x="4823534" y="4735562"/>
            <a:ext cx="3566160" cy="273597"/>
          </a:xfrm>
          <a:prstGeom prst="rect">
            <a:avLst/>
          </a:prstGeom>
          <a:solidFill>
            <a:schemeClr val="bg1"/>
          </a:solidFill>
          <a:ln w="12700">
            <a:solidFill>
              <a:schemeClr val="accent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200">
              <a:solidFill>
                <a:schemeClr val="tx2"/>
              </a:solidFill>
              <a:latin typeface="+mj-lt"/>
            </a:endParaRPr>
          </a:p>
        </p:txBody>
      </p:sp>
      <p:sp>
        <p:nvSpPr>
          <p:cNvPr id="45" name="Shape 56"/>
          <p:cNvSpPr/>
          <p:nvPr/>
        </p:nvSpPr>
        <p:spPr>
          <a:xfrm rot="16200000" flipH="1" flipV="1">
            <a:off x="4511596" y="3381823"/>
            <a:ext cx="205341" cy="365760"/>
          </a:xfrm>
          <a:prstGeom prst="upArrow">
            <a:avLst>
              <a:gd name="adj1" fmla="val 50000"/>
              <a:gd name="adj2" fmla="val 50000"/>
            </a:avLst>
          </a:prstGeom>
          <a:solidFill>
            <a:schemeClr val="accent2"/>
          </a:solidFill>
          <a:ln w="19050" cap="flat">
            <a:noFill/>
            <a:prstDash val="solid"/>
            <a:round/>
            <a:headEnd type="none" w="med" len="med"/>
            <a:tailEnd type="none" w="med" len="med"/>
          </a:ln>
        </p:spPr>
        <p:txBody>
          <a:bodyPr lIns="91425" tIns="91425" rIns="91425" bIns="91425" anchor="ctr" anchorCtr="0">
            <a:noAutofit/>
          </a:bodyPr>
          <a:lstStyle/>
          <a:p>
            <a:endParaRPr sz="1400"/>
          </a:p>
        </p:txBody>
      </p:sp>
      <p:sp>
        <p:nvSpPr>
          <p:cNvPr id="46" name="Shape 56"/>
          <p:cNvSpPr/>
          <p:nvPr/>
        </p:nvSpPr>
        <p:spPr>
          <a:xfrm rot="16200000" flipH="1" flipV="1">
            <a:off x="4511596" y="4705443"/>
            <a:ext cx="205341" cy="365760"/>
          </a:xfrm>
          <a:prstGeom prst="upArrow">
            <a:avLst>
              <a:gd name="adj1" fmla="val 50000"/>
              <a:gd name="adj2" fmla="val 50000"/>
            </a:avLst>
          </a:prstGeom>
          <a:solidFill>
            <a:schemeClr val="accent2"/>
          </a:solidFill>
          <a:ln w="19050" cap="flat">
            <a:noFill/>
            <a:prstDash val="solid"/>
            <a:round/>
            <a:headEnd type="none" w="med" len="med"/>
            <a:tailEnd type="none" w="med" len="med"/>
          </a:ln>
        </p:spPr>
        <p:txBody>
          <a:bodyPr lIns="91425" tIns="91425" rIns="91425" bIns="91425" anchor="ctr" anchorCtr="0">
            <a:noAutofit/>
          </a:bodyPr>
          <a:lstStyle/>
          <a:p>
            <a:endParaRPr sz="1400"/>
          </a:p>
        </p:txBody>
      </p:sp>
      <p:sp>
        <p:nvSpPr>
          <p:cNvPr id="47" name="Rectangle 46"/>
          <p:cNvSpPr/>
          <p:nvPr/>
        </p:nvSpPr>
        <p:spPr>
          <a:xfrm flipH="1">
            <a:off x="4431386" y="3519182"/>
            <a:ext cx="100584" cy="14173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Shape 56"/>
          <p:cNvSpPr/>
          <p:nvPr/>
        </p:nvSpPr>
        <p:spPr>
          <a:xfrm flipV="1">
            <a:off x="5366585" y="2682209"/>
            <a:ext cx="205341" cy="393192"/>
          </a:xfrm>
          <a:prstGeom prst="upArrow">
            <a:avLst>
              <a:gd name="adj1" fmla="val 50000"/>
              <a:gd name="adj2" fmla="val 50000"/>
            </a:avLst>
          </a:prstGeom>
          <a:solidFill>
            <a:schemeClr val="accent2"/>
          </a:solidFill>
          <a:ln w="19050" cap="flat">
            <a:noFill/>
            <a:prstDash val="solid"/>
            <a:round/>
            <a:headEnd type="none" w="med" len="med"/>
            <a:tailEnd type="none" w="med" len="med"/>
          </a:ln>
        </p:spPr>
        <p:txBody>
          <a:bodyPr lIns="91425" tIns="91425" rIns="91425" bIns="91425" anchor="ctr" anchorCtr="0">
            <a:noAutofit/>
          </a:bodyPr>
          <a:lstStyle/>
          <a:p>
            <a:endParaRPr sz="1400"/>
          </a:p>
        </p:txBody>
      </p:sp>
      <p:sp>
        <p:nvSpPr>
          <p:cNvPr id="52" name="TextBox 51"/>
          <p:cNvSpPr txBox="1"/>
          <p:nvPr/>
        </p:nvSpPr>
        <p:spPr>
          <a:xfrm>
            <a:off x="2725516" y="5083338"/>
            <a:ext cx="1554480" cy="201885"/>
          </a:xfrm>
          <a:prstGeom prst="rect">
            <a:avLst/>
          </a:prstGeom>
          <a:solidFill>
            <a:schemeClr val="accent6"/>
          </a:solidFill>
          <a:ln w="12700">
            <a:solidFill>
              <a:schemeClr val="accent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algn="ctr">
              <a:defRPr sz="1200">
                <a:solidFill>
                  <a:schemeClr val="tx2"/>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1000" dirty="0">
                <a:solidFill>
                  <a:schemeClr val="tx1"/>
                </a:solidFill>
                <a:latin typeface="+mj-lt"/>
              </a:rPr>
              <a:t>Predicted Recruitment</a:t>
            </a:r>
          </a:p>
        </p:txBody>
      </p:sp>
      <p:sp>
        <p:nvSpPr>
          <p:cNvPr id="53" name="TextBox 52"/>
          <p:cNvSpPr txBox="1"/>
          <p:nvPr/>
        </p:nvSpPr>
        <p:spPr>
          <a:xfrm>
            <a:off x="6929898" y="5084337"/>
            <a:ext cx="1337211" cy="199886"/>
          </a:xfrm>
          <a:prstGeom prst="rect">
            <a:avLst/>
          </a:prstGeom>
          <a:solidFill>
            <a:schemeClr val="accent6"/>
          </a:solidFill>
          <a:ln w="12700">
            <a:solidFill>
              <a:schemeClr val="accent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algn="ctr">
              <a:defRPr sz="1200">
                <a:solidFill>
                  <a:schemeClr val="tx2"/>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1000" dirty="0">
                <a:solidFill>
                  <a:schemeClr val="tx1"/>
                </a:solidFill>
                <a:latin typeface="+mj-lt"/>
              </a:rPr>
              <a:t>Site Payments</a:t>
            </a:r>
          </a:p>
        </p:txBody>
      </p:sp>
      <p:sp>
        <p:nvSpPr>
          <p:cNvPr id="54" name="TextBox 53"/>
          <p:cNvSpPr txBox="1"/>
          <p:nvPr/>
        </p:nvSpPr>
        <p:spPr>
          <a:xfrm>
            <a:off x="6929898" y="4084561"/>
            <a:ext cx="1337211" cy="199886"/>
          </a:xfrm>
          <a:prstGeom prst="rect">
            <a:avLst/>
          </a:prstGeom>
          <a:solidFill>
            <a:schemeClr val="accent6"/>
          </a:solidFill>
          <a:ln w="12700">
            <a:solidFill>
              <a:schemeClr val="accent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algn="ctr">
              <a:defRPr sz="1200">
                <a:solidFill>
                  <a:schemeClr val="tx2"/>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1000" dirty="0">
                <a:solidFill>
                  <a:schemeClr val="tx1"/>
                </a:solidFill>
                <a:latin typeface="+mj-lt"/>
              </a:rPr>
              <a:t>Reports &amp; Extracts</a:t>
            </a:r>
          </a:p>
        </p:txBody>
      </p:sp>
      <p:sp>
        <p:nvSpPr>
          <p:cNvPr id="55" name="Rectangle 54"/>
          <p:cNvSpPr/>
          <p:nvPr/>
        </p:nvSpPr>
        <p:spPr>
          <a:xfrm>
            <a:off x="6941153" y="3381785"/>
            <a:ext cx="1345305" cy="191206"/>
          </a:xfrm>
          <a:prstGeom prst="rect">
            <a:avLst/>
          </a:prstGeom>
          <a:noFill/>
          <a:ln w="28575">
            <a:solidFill>
              <a:srgbClr val="E2430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200">
              <a:solidFill>
                <a:schemeClr val="tx2"/>
              </a:solidFill>
            </a:endParaRPr>
          </a:p>
        </p:txBody>
      </p:sp>
      <p:grpSp>
        <p:nvGrpSpPr>
          <p:cNvPr id="60" name="Group 59"/>
          <p:cNvGrpSpPr/>
          <p:nvPr/>
        </p:nvGrpSpPr>
        <p:grpSpPr>
          <a:xfrm flipH="1">
            <a:off x="8412824" y="2121963"/>
            <a:ext cx="365761" cy="1465163"/>
            <a:chOff x="9372600" y="3462032"/>
            <a:chExt cx="365761" cy="1465163"/>
          </a:xfrm>
          <a:solidFill>
            <a:schemeClr val="accent2"/>
          </a:solidFill>
        </p:grpSpPr>
        <p:sp>
          <p:nvSpPr>
            <p:cNvPr id="57" name="Shape 56"/>
            <p:cNvSpPr/>
            <p:nvPr/>
          </p:nvSpPr>
          <p:spPr>
            <a:xfrm rot="16200000" flipH="1" flipV="1">
              <a:off x="9452810" y="3381823"/>
              <a:ext cx="205341" cy="365760"/>
            </a:xfrm>
            <a:prstGeom prst="upArrow">
              <a:avLst>
                <a:gd name="adj1" fmla="val 50000"/>
                <a:gd name="adj2" fmla="val 50000"/>
              </a:avLst>
            </a:prstGeom>
            <a:grpFill/>
            <a:ln w="19050" cap="flat">
              <a:noFill/>
              <a:prstDash val="solid"/>
              <a:round/>
              <a:headEnd type="none" w="med" len="med"/>
              <a:tailEnd type="none" w="med" len="med"/>
            </a:ln>
          </p:spPr>
          <p:txBody>
            <a:bodyPr lIns="91425" tIns="91425" rIns="91425" bIns="91425" anchor="ctr" anchorCtr="0">
              <a:noAutofit/>
            </a:bodyPr>
            <a:lstStyle/>
            <a:p>
              <a:endParaRPr sz="1400"/>
            </a:p>
          </p:txBody>
        </p:sp>
        <p:sp>
          <p:nvSpPr>
            <p:cNvPr id="58" name="Shape 56"/>
            <p:cNvSpPr/>
            <p:nvPr/>
          </p:nvSpPr>
          <p:spPr>
            <a:xfrm rot="16200000" flipH="1" flipV="1">
              <a:off x="9452810" y="4641645"/>
              <a:ext cx="205341" cy="365760"/>
            </a:xfrm>
            <a:prstGeom prst="upArrow">
              <a:avLst>
                <a:gd name="adj1" fmla="val 50000"/>
                <a:gd name="adj2" fmla="val 50000"/>
              </a:avLst>
            </a:prstGeom>
            <a:grpFill/>
            <a:ln w="19050" cap="flat">
              <a:noFill/>
              <a:prstDash val="solid"/>
              <a:round/>
              <a:headEnd type="none" w="med" len="med"/>
              <a:tailEnd type="none" w="med" len="med"/>
            </a:ln>
          </p:spPr>
          <p:txBody>
            <a:bodyPr lIns="91425" tIns="91425" rIns="91425" bIns="91425" anchor="ctr" anchorCtr="0">
              <a:noAutofit/>
            </a:bodyPr>
            <a:lstStyle/>
            <a:p>
              <a:endParaRPr sz="1400"/>
            </a:p>
          </p:txBody>
        </p:sp>
        <p:sp>
          <p:nvSpPr>
            <p:cNvPr id="59" name="Rectangle 58"/>
            <p:cNvSpPr/>
            <p:nvPr/>
          </p:nvSpPr>
          <p:spPr>
            <a:xfrm flipH="1">
              <a:off x="9372600" y="3519182"/>
              <a:ext cx="100584" cy="1353312"/>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8" name="Picture 47"/>
          <p:cNvPicPr>
            <a:picLocks noChangeAspect="1"/>
          </p:cNvPicPr>
          <p:nvPr/>
        </p:nvPicPr>
        <p:blipFill>
          <a:blip r:embed="rId3"/>
          <a:stretch>
            <a:fillRect/>
          </a:stretch>
        </p:blipFill>
        <p:spPr>
          <a:xfrm>
            <a:off x="690103" y="3539764"/>
            <a:ext cx="1120456" cy="329848"/>
          </a:xfrm>
          <a:prstGeom prst="rect">
            <a:avLst/>
          </a:prstGeom>
        </p:spPr>
      </p:pic>
      <p:pic>
        <p:nvPicPr>
          <p:cNvPr id="49" name="Picture 48"/>
          <p:cNvPicPr>
            <a:picLocks noChangeAspect="1"/>
          </p:cNvPicPr>
          <p:nvPr/>
        </p:nvPicPr>
        <p:blipFill>
          <a:blip r:embed="rId4"/>
          <a:stretch>
            <a:fillRect/>
          </a:stretch>
        </p:blipFill>
        <p:spPr>
          <a:xfrm>
            <a:off x="659466" y="5059351"/>
            <a:ext cx="963492" cy="304575"/>
          </a:xfrm>
          <a:prstGeom prst="rect">
            <a:avLst/>
          </a:prstGeom>
        </p:spPr>
      </p:pic>
      <p:pic>
        <p:nvPicPr>
          <p:cNvPr id="50" name="Picture 49"/>
          <p:cNvPicPr>
            <a:picLocks noChangeAspect="1"/>
          </p:cNvPicPr>
          <p:nvPr/>
        </p:nvPicPr>
        <p:blipFill>
          <a:blip r:embed="rId5"/>
          <a:stretch>
            <a:fillRect/>
          </a:stretch>
        </p:blipFill>
        <p:spPr>
          <a:xfrm>
            <a:off x="4923170" y="3063472"/>
            <a:ext cx="1721857" cy="544306"/>
          </a:xfrm>
          <a:prstGeom prst="rect">
            <a:avLst/>
          </a:prstGeom>
        </p:spPr>
      </p:pic>
      <p:pic>
        <p:nvPicPr>
          <p:cNvPr id="61" name="Picture 60"/>
          <p:cNvPicPr>
            <a:picLocks noChangeAspect="1"/>
          </p:cNvPicPr>
          <p:nvPr/>
        </p:nvPicPr>
        <p:blipFill>
          <a:blip r:embed="rId6"/>
          <a:stretch>
            <a:fillRect/>
          </a:stretch>
        </p:blipFill>
        <p:spPr>
          <a:xfrm>
            <a:off x="4889153" y="4696465"/>
            <a:ext cx="1120855" cy="354319"/>
          </a:xfrm>
          <a:prstGeom prst="rect">
            <a:avLst/>
          </a:prstGeom>
        </p:spPr>
      </p:pic>
      <p:pic>
        <p:nvPicPr>
          <p:cNvPr id="62" name="Picture 61"/>
          <p:cNvPicPr>
            <a:picLocks noChangeAspect="1"/>
          </p:cNvPicPr>
          <p:nvPr/>
        </p:nvPicPr>
        <p:blipFill>
          <a:blip r:embed="rId7"/>
          <a:stretch>
            <a:fillRect/>
          </a:stretch>
        </p:blipFill>
        <p:spPr>
          <a:xfrm>
            <a:off x="6952966" y="4367598"/>
            <a:ext cx="1222912" cy="386582"/>
          </a:xfrm>
          <a:prstGeom prst="rect">
            <a:avLst/>
          </a:prstGeom>
        </p:spPr>
      </p:pic>
      <p:pic>
        <p:nvPicPr>
          <p:cNvPr id="63" name="Picture 62"/>
          <p:cNvPicPr>
            <a:picLocks noChangeAspect="1"/>
          </p:cNvPicPr>
          <p:nvPr/>
        </p:nvPicPr>
        <p:blipFill>
          <a:blip r:embed="rId8"/>
          <a:stretch>
            <a:fillRect/>
          </a:stretch>
        </p:blipFill>
        <p:spPr>
          <a:xfrm>
            <a:off x="659467" y="5376877"/>
            <a:ext cx="962101" cy="304135"/>
          </a:xfrm>
          <a:prstGeom prst="rect">
            <a:avLst/>
          </a:prstGeom>
        </p:spPr>
      </p:pic>
      <p:pic>
        <p:nvPicPr>
          <p:cNvPr id="66" name="Picture 65"/>
          <p:cNvPicPr>
            <a:picLocks noChangeAspect="1"/>
          </p:cNvPicPr>
          <p:nvPr/>
        </p:nvPicPr>
        <p:blipFill>
          <a:blip r:embed="rId9"/>
          <a:stretch>
            <a:fillRect/>
          </a:stretch>
        </p:blipFill>
        <p:spPr>
          <a:xfrm>
            <a:off x="5781789" y="2653750"/>
            <a:ext cx="1230750" cy="389059"/>
          </a:xfrm>
          <a:prstGeom prst="rect">
            <a:avLst/>
          </a:prstGeom>
        </p:spPr>
      </p:pic>
      <p:pic>
        <p:nvPicPr>
          <p:cNvPr id="67" name="Picture 66"/>
          <p:cNvPicPr>
            <a:picLocks noChangeAspect="1"/>
          </p:cNvPicPr>
          <p:nvPr/>
        </p:nvPicPr>
        <p:blipFill>
          <a:blip r:embed="rId10"/>
          <a:stretch>
            <a:fillRect/>
          </a:stretch>
        </p:blipFill>
        <p:spPr>
          <a:xfrm>
            <a:off x="678794" y="3003617"/>
            <a:ext cx="1064207" cy="336413"/>
          </a:xfrm>
          <a:prstGeom prst="rect">
            <a:avLst/>
          </a:prstGeom>
        </p:spPr>
      </p:pic>
      <p:pic>
        <p:nvPicPr>
          <p:cNvPr id="68" name="Picture 67"/>
          <p:cNvPicPr>
            <a:picLocks noChangeAspect="1"/>
          </p:cNvPicPr>
          <p:nvPr/>
        </p:nvPicPr>
        <p:blipFill>
          <a:blip r:embed="rId11"/>
          <a:stretch>
            <a:fillRect/>
          </a:stretch>
        </p:blipFill>
        <p:spPr>
          <a:xfrm>
            <a:off x="674390" y="2356530"/>
            <a:ext cx="1163194" cy="358974"/>
          </a:xfrm>
          <a:prstGeom prst="rect">
            <a:avLst/>
          </a:prstGeom>
        </p:spPr>
      </p:pic>
      <p:pic>
        <p:nvPicPr>
          <p:cNvPr id="69" name="Picture 68"/>
          <p:cNvPicPr>
            <a:picLocks noChangeAspect="1"/>
          </p:cNvPicPr>
          <p:nvPr/>
        </p:nvPicPr>
        <p:blipFill>
          <a:blip r:embed="rId12"/>
          <a:stretch>
            <a:fillRect/>
          </a:stretch>
        </p:blipFill>
        <p:spPr>
          <a:xfrm>
            <a:off x="674390" y="2059311"/>
            <a:ext cx="1163192" cy="367703"/>
          </a:xfrm>
          <a:prstGeom prst="rect">
            <a:avLst/>
          </a:prstGeom>
        </p:spPr>
      </p:pic>
    </p:spTree>
    <p:extLst>
      <p:ext uri="{BB962C8B-B14F-4D97-AF65-F5344CB8AC3E}">
        <p14:creationId xmlns:p14="http://schemas.microsoft.com/office/powerpoint/2010/main" val="3802017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10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29"/>
          <p:cNvSpPr/>
          <p:nvPr/>
        </p:nvSpPr>
        <p:spPr>
          <a:xfrm>
            <a:off x="365760" y="1710576"/>
            <a:ext cx="8412480" cy="1371600"/>
          </a:xfrm>
          <a:prstGeom prst="roundRect">
            <a:avLst>
              <a:gd name="adj" fmla="val 0"/>
            </a:avLst>
          </a:prstGeom>
          <a:ln/>
        </p:spPr>
        <p:style>
          <a:lnRef idx="2">
            <a:schemeClr val="accent6">
              <a:shade val="50000"/>
            </a:schemeClr>
          </a:lnRef>
          <a:fillRef idx="1">
            <a:schemeClr val="accent6"/>
          </a:fillRef>
          <a:effectRef idx="0">
            <a:schemeClr val="accent6"/>
          </a:effectRef>
          <a:fontRef idx="minor">
            <a:schemeClr val="lt1"/>
          </a:fontRef>
        </p:style>
        <p:txBody>
          <a:bodyPr tIns="91440" bIns="182880" rtlCol="0" anchor="b"/>
          <a:lstStyle/>
          <a:p>
            <a:pPr algn="ctr">
              <a:defRPr/>
            </a:pPr>
            <a:endParaRPr lang="en-US">
              <a:solidFill>
                <a:schemeClr val="accent1"/>
              </a:solidFill>
              <a:latin typeface="+mj-lt"/>
            </a:endParaRPr>
          </a:p>
        </p:txBody>
      </p:sp>
      <p:sp>
        <p:nvSpPr>
          <p:cNvPr id="14" name="Rectangle 3"/>
          <p:cNvSpPr>
            <a:spLocks noChangeArrowheads="1"/>
          </p:cNvSpPr>
          <p:nvPr/>
        </p:nvSpPr>
        <p:spPr bwMode="auto">
          <a:xfrm>
            <a:off x="533183" y="3250907"/>
            <a:ext cx="2377440" cy="2626017"/>
          </a:xfrm>
          <a:prstGeom prst="rect">
            <a:avLst/>
          </a:prstGeom>
          <a:noFill/>
          <a:ln w="9525">
            <a:noFill/>
            <a:miter lim="800000"/>
            <a:headEnd/>
            <a:tailEnd/>
          </a:ln>
        </p:spPr>
        <p:txBody>
          <a:bodyPr lIns="0" rIns="0"/>
          <a:lstStyle/>
          <a:p>
            <a:pPr marL="171450" lvl="0" indent="-171450" defTabSz="914400">
              <a:spcAft>
                <a:spcPts val="1200"/>
              </a:spcAft>
              <a:buClr>
                <a:schemeClr val="accent6"/>
              </a:buClr>
              <a:buSzPct val="80000"/>
              <a:buFont typeface="Wingdings" pitchFamily="2" charset="2"/>
              <a:buChar char="§"/>
              <a:defRPr/>
            </a:pPr>
            <a:r>
              <a:rPr lang="en-US" sz="1600" kern="0" dirty="0">
                <a:latin typeface="+mj-lt"/>
              </a:rPr>
              <a:t>Cost Effectiveness: enables risk-based site monitoring</a:t>
            </a:r>
          </a:p>
          <a:p>
            <a:pPr marL="171450" lvl="0" indent="-171450" defTabSz="914400">
              <a:spcAft>
                <a:spcPts val="1200"/>
              </a:spcAft>
              <a:buClr>
                <a:schemeClr val="accent6"/>
              </a:buClr>
              <a:buSzPct val="80000"/>
              <a:buFont typeface="Wingdings" pitchFamily="2" charset="2"/>
              <a:buChar char="§"/>
              <a:defRPr/>
            </a:pPr>
            <a:r>
              <a:rPr lang="en-US" sz="1600" kern="0" dirty="0">
                <a:latin typeface="+mj-lt"/>
              </a:rPr>
              <a:t>Scalability: Reap the partial SV benefits from more studies</a:t>
            </a:r>
          </a:p>
        </p:txBody>
      </p:sp>
      <p:sp>
        <p:nvSpPr>
          <p:cNvPr id="17" name="Rectangle 3"/>
          <p:cNvSpPr>
            <a:spLocks noChangeArrowheads="1"/>
          </p:cNvSpPr>
          <p:nvPr/>
        </p:nvSpPr>
        <p:spPr bwMode="auto">
          <a:xfrm>
            <a:off x="3505091" y="3250907"/>
            <a:ext cx="2286000" cy="2957805"/>
          </a:xfrm>
          <a:prstGeom prst="rect">
            <a:avLst/>
          </a:prstGeom>
          <a:noFill/>
          <a:ln w="9525">
            <a:noFill/>
            <a:miter lim="800000"/>
            <a:headEnd/>
            <a:tailEnd/>
          </a:ln>
        </p:spPr>
        <p:txBody>
          <a:bodyPr lIns="0" rIns="0"/>
          <a:lstStyle/>
          <a:p>
            <a:pPr marL="171450" lvl="0" indent="-171450" defTabSz="914400">
              <a:spcAft>
                <a:spcPts val="1200"/>
              </a:spcAft>
              <a:buClr>
                <a:schemeClr val="accent6"/>
              </a:buClr>
              <a:buSzPct val="80000"/>
              <a:buFont typeface="Wingdings" pitchFamily="2" charset="2"/>
              <a:buChar char="§"/>
              <a:defRPr/>
            </a:pPr>
            <a:r>
              <a:rPr lang="en-US" sz="1600" kern="0" dirty="0">
                <a:latin typeface="+mj-lt"/>
              </a:rPr>
              <a:t>Flexibility: Design an SDV plan for study, site group or site level</a:t>
            </a:r>
          </a:p>
          <a:p>
            <a:pPr marL="171450" lvl="0" indent="-171450" defTabSz="914400">
              <a:spcAft>
                <a:spcPts val="1200"/>
              </a:spcAft>
              <a:buClr>
                <a:schemeClr val="accent6"/>
              </a:buClr>
              <a:buSzPct val="80000"/>
              <a:buFont typeface="Wingdings" pitchFamily="2" charset="2"/>
              <a:buChar char="§"/>
              <a:defRPr/>
            </a:pPr>
            <a:r>
              <a:rPr lang="en-US" sz="1600" kern="0" dirty="0">
                <a:latin typeface="+mj-lt"/>
              </a:rPr>
              <a:t>Ease-of-Use: Monitors perform SDV activities in the same manner</a:t>
            </a:r>
            <a:br>
              <a:rPr lang="en-US" sz="1600" kern="0" dirty="0">
                <a:latin typeface="+mj-lt"/>
              </a:rPr>
            </a:br>
            <a:r>
              <a:rPr lang="en-US" sz="1600" kern="0" dirty="0">
                <a:latin typeface="+mj-lt"/>
              </a:rPr>
              <a:t>as they do with</a:t>
            </a:r>
            <a:br>
              <a:rPr lang="en-US" sz="1600" kern="0" dirty="0">
                <a:latin typeface="+mj-lt"/>
              </a:rPr>
            </a:br>
            <a:r>
              <a:rPr lang="en-US" sz="1600" kern="0" dirty="0">
                <a:latin typeface="+mj-lt"/>
              </a:rPr>
              <a:t>100% SDV</a:t>
            </a:r>
          </a:p>
        </p:txBody>
      </p:sp>
      <p:sp>
        <p:nvSpPr>
          <p:cNvPr id="24" name="Freeform 23"/>
          <p:cNvSpPr/>
          <p:nvPr/>
        </p:nvSpPr>
        <p:spPr>
          <a:xfrm>
            <a:off x="3162137" y="3347546"/>
            <a:ext cx="0" cy="2249424"/>
          </a:xfrm>
          <a:custGeom>
            <a:avLst/>
            <a:gdLst>
              <a:gd name="connsiteX0" fmla="*/ 0 w 0"/>
              <a:gd name="connsiteY0" fmla="*/ 0 h 467360"/>
              <a:gd name="connsiteX1" fmla="*/ 0 w 0"/>
              <a:gd name="connsiteY1" fmla="*/ 467360 h 467360"/>
            </a:gdLst>
            <a:ahLst/>
            <a:cxnLst>
              <a:cxn ang="0">
                <a:pos x="connsiteX0" y="connsiteY0"/>
              </a:cxn>
              <a:cxn ang="0">
                <a:pos x="connsiteX1" y="connsiteY1"/>
              </a:cxn>
            </a:cxnLst>
            <a:rect l="l" t="t" r="r" b="b"/>
            <a:pathLst>
              <a:path h="467360">
                <a:moveTo>
                  <a:pt x="0" y="0"/>
                </a:moveTo>
                <a:lnTo>
                  <a:pt x="0" y="467360"/>
                </a:lnTo>
              </a:path>
            </a:pathLst>
          </a:custGeom>
          <a:noFill/>
          <a:ln w="3175">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33" name="Rectangle 3"/>
          <p:cNvSpPr>
            <a:spLocks noChangeArrowheads="1"/>
          </p:cNvSpPr>
          <p:nvPr/>
        </p:nvSpPr>
        <p:spPr bwMode="auto">
          <a:xfrm>
            <a:off x="6477000" y="3250908"/>
            <a:ext cx="2286000" cy="2957804"/>
          </a:xfrm>
          <a:prstGeom prst="rect">
            <a:avLst/>
          </a:prstGeom>
          <a:noFill/>
          <a:ln w="9525">
            <a:noFill/>
            <a:miter lim="800000"/>
            <a:headEnd/>
            <a:tailEnd/>
          </a:ln>
        </p:spPr>
        <p:txBody>
          <a:bodyPr lIns="0" rIns="0"/>
          <a:lstStyle/>
          <a:p>
            <a:pPr marL="171450" indent="-171450">
              <a:spcAft>
                <a:spcPts val="1200"/>
              </a:spcAft>
              <a:buClr>
                <a:schemeClr val="accent6"/>
              </a:buClr>
              <a:buSzPct val="80000"/>
              <a:buFont typeface="Wingdings" pitchFamily="2" charset="2"/>
              <a:buChar char="§"/>
              <a:defRPr/>
            </a:pPr>
            <a:r>
              <a:rPr lang="en-US" sz="1600" dirty="0"/>
              <a:t>Robust Control: Full control and auditability to support sponsors’ regulatory compliance strategy</a:t>
            </a:r>
          </a:p>
          <a:p>
            <a:pPr marL="171450" indent="-171450">
              <a:spcAft>
                <a:spcPts val="1200"/>
              </a:spcAft>
              <a:buClr>
                <a:schemeClr val="accent6"/>
              </a:buClr>
              <a:buSzPct val="80000"/>
              <a:buFont typeface="Wingdings" pitchFamily="2" charset="2"/>
              <a:buChar char="§"/>
              <a:defRPr/>
            </a:pPr>
            <a:r>
              <a:rPr lang="en-US" sz="1600" dirty="0"/>
              <a:t>Visibility: Track site SDV progress and</a:t>
            </a:r>
            <a:br>
              <a:rPr lang="en-US" sz="1600" dirty="0"/>
            </a:br>
            <a:r>
              <a:rPr lang="en-US" sz="1600" dirty="0"/>
              <a:t>data integrity within a single system</a:t>
            </a:r>
          </a:p>
        </p:txBody>
      </p:sp>
      <p:sp>
        <p:nvSpPr>
          <p:cNvPr id="34" name="Freeform 33"/>
          <p:cNvSpPr/>
          <p:nvPr/>
        </p:nvSpPr>
        <p:spPr>
          <a:xfrm>
            <a:off x="6134045" y="3347546"/>
            <a:ext cx="0" cy="2249424"/>
          </a:xfrm>
          <a:custGeom>
            <a:avLst/>
            <a:gdLst>
              <a:gd name="connsiteX0" fmla="*/ 0 w 0"/>
              <a:gd name="connsiteY0" fmla="*/ 0 h 467360"/>
              <a:gd name="connsiteX1" fmla="*/ 0 w 0"/>
              <a:gd name="connsiteY1" fmla="*/ 467360 h 467360"/>
            </a:gdLst>
            <a:ahLst/>
            <a:cxnLst>
              <a:cxn ang="0">
                <a:pos x="connsiteX0" y="connsiteY0"/>
              </a:cxn>
              <a:cxn ang="0">
                <a:pos x="connsiteX1" y="connsiteY1"/>
              </a:cxn>
            </a:cxnLst>
            <a:rect l="l" t="t" r="r" b="b"/>
            <a:pathLst>
              <a:path h="467360">
                <a:moveTo>
                  <a:pt x="0" y="0"/>
                </a:moveTo>
                <a:lnTo>
                  <a:pt x="0" y="467360"/>
                </a:lnTo>
              </a:path>
            </a:pathLst>
          </a:custGeom>
          <a:noFill/>
          <a:ln w="3175">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latin typeface="+mj-lt"/>
            </a:endParaRPr>
          </a:p>
        </p:txBody>
      </p:sp>
      <p:sp>
        <p:nvSpPr>
          <p:cNvPr id="43" name="Rectangle 63"/>
          <p:cNvSpPr>
            <a:spLocks noChangeArrowheads="1"/>
          </p:cNvSpPr>
          <p:nvPr/>
        </p:nvSpPr>
        <p:spPr bwMode="auto">
          <a:xfrm>
            <a:off x="2011680" y="2495821"/>
            <a:ext cx="5120640" cy="584775"/>
          </a:xfrm>
          <a:prstGeom prst="rect">
            <a:avLst/>
          </a:prstGeom>
          <a:noFill/>
          <a:ln w="9525">
            <a:noFill/>
            <a:miter lim="800000"/>
            <a:headEnd/>
            <a:tailEnd/>
          </a:ln>
        </p:spPr>
        <p:txBody>
          <a:bodyPr wrap="square" lIns="0" rIns="0" anchor="ctr" anchorCtr="0">
            <a:spAutoFit/>
          </a:bodyPr>
          <a:lstStyle/>
          <a:p>
            <a:pPr lvl="0" algn="ctr" defTabSz="914400">
              <a:buClr>
                <a:srgbClr val="99CA3B"/>
              </a:buClr>
              <a:defRPr/>
            </a:pPr>
            <a:r>
              <a:rPr lang="en-US" sz="1600" kern="0" dirty="0">
                <a:solidFill>
                  <a:schemeClr val="accent3"/>
                </a:solidFill>
              </a:rPr>
              <a:t>More efficient and effective Site monitoring to reduce time and costs without compromising data integrity</a:t>
            </a:r>
          </a:p>
        </p:txBody>
      </p:sp>
      <p:sp>
        <p:nvSpPr>
          <p:cNvPr id="3" name="Content Placeholder 2"/>
          <p:cNvSpPr>
            <a:spLocks noGrp="1"/>
          </p:cNvSpPr>
          <p:nvPr>
            <p:ph idx="1"/>
          </p:nvPr>
        </p:nvSpPr>
        <p:spPr/>
        <p:txBody>
          <a:bodyPr/>
          <a:lstStyle/>
          <a:p>
            <a:endParaRPr lang="en-US"/>
          </a:p>
        </p:txBody>
      </p:sp>
      <p:sp>
        <p:nvSpPr>
          <p:cNvPr id="2" name="Slide Number Placeholder 1"/>
          <p:cNvSpPr>
            <a:spLocks noGrp="1"/>
          </p:cNvSpPr>
          <p:nvPr>
            <p:ph type="sldNum" sz="quarter" idx="12"/>
          </p:nvPr>
        </p:nvSpPr>
        <p:spPr/>
        <p:txBody>
          <a:bodyPr/>
          <a:lstStyle/>
          <a:p>
            <a:fld id="{63D729E5-2596-9449-AF18-C7DBE85575A5}" type="slidenum">
              <a:rPr lang="en-US" smtClean="0"/>
              <a:pPr/>
              <a:t>49</a:t>
            </a:fld>
            <a:endParaRPr lang="en-US"/>
          </a:p>
        </p:txBody>
      </p:sp>
      <p:sp>
        <p:nvSpPr>
          <p:cNvPr id="4" name="Title 3"/>
          <p:cNvSpPr>
            <a:spLocks noGrp="1"/>
          </p:cNvSpPr>
          <p:nvPr>
            <p:ph type="title"/>
          </p:nvPr>
        </p:nvSpPr>
        <p:spPr/>
        <p:txBody>
          <a:bodyPr>
            <a:normAutofit fontScale="90000"/>
          </a:bodyPr>
          <a:lstStyle/>
          <a:p>
            <a:r>
              <a:rPr lang="en-US" dirty="0"/>
              <a:t>Targeted SDV: Key Benefits</a:t>
            </a:r>
            <a:br>
              <a:rPr lang="en-US" dirty="0"/>
            </a:br>
            <a:endParaRPr lang="en-US" dirty="0"/>
          </a:p>
        </p:txBody>
      </p:sp>
      <p:pic>
        <p:nvPicPr>
          <p:cNvPr id="16" name="Picture 15"/>
          <p:cNvPicPr>
            <a:picLocks noChangeAspect="1"/>
          </p:cNvPicPr>
          <p:nvPr/>
        </p:nvPicPr>
        <p:blipFill>
          <a:blip r:embed="rId3"/>
          <a:stretch>
            <a:fillRect/>
          </a:stretch>
        </p:blipFill>
        <p:spPr>
          <a:xfrm>
            <a:off x="4200837" y="1831803"/>
            <a:ext cx="561690" cy="547648"/>
          </a:xfrm>
          <a:prstGeom prst="rect">
            <a:avLst/>
          </a:prstGeom>
        </p:spPr>
      </p:pic>
    </p:spTree>
    <p:extLst>
      <p:ext uri="{BB962C8B-B14F-4D97-AF65-F5344CB8AC3E}">
        <p14:creationId xmlns:p14="http://schemas.microsoft.com/office/powerpoint/2010/main" val="2345824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24" grpId="0" animBg="1"/>
      <p:bldP spid="33" grpId="0"/>
      <p:bldP spid="3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D729E5-2596-9449-AF18-C7DBE85575A5}" type="slidenum">
              <a:rPr lang="en-US" smtClean="0"/>
              <a:pPr/>
              <a:t>5</a:t>
            </a:fld>
            <a:endParaRPr lang="en-US"/>
          </a:p>
        </p:txBody>
      </p:sp>
      <p:pic>
        <p:nvPicPr>
          <p:cNvPr id="5" name="Picture 4"/>
          <p:cNvPicPr>
            <a:picLocks noChangeAspect="1"/>
          </p:cNvPicPr>
          <p:nvPr/>
        </p:nvPicPr>
        <p:blipFill>
          <a:blip r:embed="rId3"/>
          <a:stretch>
            <a:fillRect/>
          </a:stretch>
        </p:blipFill>
        <p:spPr>
          <a:xfrm>
            <a:off x="2519619" y="1605824"/>
            <a:ext cx="4104762" cy="4613651"/>
          </a:xfrm>
          <a:prstGeom prst="rect">
            <a:avLst/>
          </a:prstGeom>
        </p:spPr>
        <p:style>
          <a:lnRef idx="2">
            <a:schemeClr val="accent2"/>
          </a:lnRef>
          <a:fillRef idx="1">
            <a:schemeClr val="lt1"/>
          </a:fillRef>
          <a:effectRef idx="0">
            <a:schemeClr val="accent2"/>
          </a:effectRef>
          <a:fontRef idx="minor">
            <a:schemeClr val="dk1"/>
          </a:fontRef>
        </p:style>
      </p:pic>
      <p:grpSp>
        <p:nvGrpSpPr>
          <p:cNvPr id="4" name="Group 19"/>
          <p:cNvGrpSpPr>
            <a:grpSpLocks noChangeAspect="1"/>
          </p:cNvGrpSpPr>
          <p:nvPr/>
        </p:nvGrpSpPr>
        <p:grpSpPr>
          <a:xfrm>
            <a:off x="560046" y="2140429"/>
            <a:ext cx="8023907" cy="804683"/>
            <a:chOff x="252712" y="990600"/>
            <a:chExt cx="6893759" cy="830922"/>
          </a:xfrm>
        </p:grpSpPr>
        <p:sp>
          <p:nvSpPr>
            <p:cNvPr id="22" name="AutoShape 4"/>
            <p:cNvSpPr>
              <a:spLocks noChangeArrowheads="1"/>
            </p:cNvSpPr>
            <p:nvPr/>
          </p:nvSpPr>
          <p:spPr bwMode="auto">
            <a:xfrm>
              <a:off x="252712" y="990600"/>
              <a:ext cx="1683572" cy="771637"/>
            </a:xfrm>
            <a:prstGeom prst="borderCallout1">
              <a:avLst>
                <a:gd name="adj1" fmla="val 101591"/>
                <a:gd name="adj2" fmla="val 49500"/>
                <a:gd name="adj3" fmla="val 196249"/>
                <a:gd name="adj4" fmla="val 140788"/>
              </a:avLst>
            </a:prstGeom>
            <a:solidFill>
              <a:schemeClr val="accent3"/>
            </a:solidFill>
            <a:ln w="19050" cap="flat" cmpd="sng" algn="ctr">
              <a:solidFill>
                <a:schemeClr val="accent3"/>
              </a:solidFill>
              <a:prstDash val="solid"/>
            </a:ln>
            <a:effectLst/>
          </p:spPr>
          <p:txBody>
            <a:bodyPr rtlCol="0" anchor="ctr"/>
            <a:lstStyle/>
            <a:p>
              <a:pPr marL="57150" marR="0" lvl="0" indent="0" defTabSz="914400" eaLnBrk="0" fontAlgn="auto" latinLnBrk="0" hangingPunct="0">
                <a:lnSpc>
                  <a:spcPct val="100000"/>
                </a:lnSpc>
                <a:spcBef>
                  <a:spcPts val="0"/>
                </a:spcBef>
                <a:spcAft>
                  <a:spcPts val="0"/>
                </a:spcAft>
                <a:buClrTx/>
                <a:buSzTx/>
                <a:buFontTx/>
                <a:buNone/>
                <a:tabLst>
                  <a:tab pos="8229600" algn="r"/>
                </a:tabLst>
                <a:defRPr/>
              </a:pPr>
              <a:r>
                <a:rPr kumimoji="0" lang="en-US" sz="1200" b="0" i="0" u="none" strike="noStrike" kern="0" cap="none" spc="0" normalizeH="0" baseline="0" noProof="0" dirty="0">
                  <a:ln>
                    <a:noFill/>
                  </a:ln>
                  <a:solidFill>
                    <a:srgbClr val="FFFFFF"/>
                  </a:solidFill>
                  <a:effectLst/>
                  <a:uLnTx/>
                  <a:uFillTx/>
                  <a:latin typeface="+mj-lt"/>
                  <a:ea typeface="+mn-ea"/>
                  <a:cs typeface="+mn-cs"/>
                </a:rPr>
                <a:t>Direct access to </a:t>
              </a:r>
              <a:r>
                <a:rPr kumimoji="0" lang="en-US" sz="1200" b="0" i="0" u="none" strike="noStrike" kern="0" cap="none" spc="0" normalizeH="0" baseline="0" noProof="0" dirty="0" err="1">
                  <a:ln>
                    <a:noFill/>
                  </a:ln>
                  <a:solidFill>
                    <a:srgbClr val="FFFFFF"/>
                  </a:solidFill>
                  <a:effectLst/>
                  <a:uLnTx/>
                  <a:uFillTx/>
                  <a:latin typeface="+mj-lt"/>
                  <a:ea typeface="+mn-ea"/>
                  <a:cs typeface="+mn-cs"/>
                </a:rPr>
                <a:t>iMedidata</a:t>
              </a:r>
              <a:r>
                <a:rPr kumimoji="0" lang="en-US" sz="1200" b="0" i="0" u="none" strike="noStrike" kern="0" cap="none" spc="0" normalizeH="0" baseline="0" noProof="0" dirty="0">
                  <a:ln>
                    <a:noFill/>
                  </a:ln>
                  <a:solidFill>
                    <a:srgbClr val="FFFFFF"/>
                  </a:solidFill>
                  <a:effectLst/>
                  <a:uLnTx/>
                  <a:uFillTx/>
                  <a:latin typeface="+mj-lt"/>
                  <a:ea typeface="+mn-ea"/>
                  <a:cs typeface="+mn-cs"/>
                </a:rPr>
                <a:t> with a single login</a:t>
              </a:r>
            </a:p>
          </p:txBody>
        </p:sp>
        <p:sp>
          <p:nvSpPr>
            <p:cNvPr id="23" name="AutoShape 4"/>
            <p:cNvSpPr>
              <a:spLocks noChangeArrowheads="1"/>
            </p:cNvSpPr>
            <p:nvPr/>
          </p:nvSpPr>
          <p:spPr bwMode="auto">
            <a:xfrm>
              <a:off x="5462900" y="1049885"/>
              <a:ext cx="1683571" cy="771637"/>
            </a:xfrm>
            <a:prstGeom prst="borderCallout1">
              <a:avLst>
                <a:gd name="adj1" fmla="val 101591"/>
                <a:gd name="adj2" fmla="val 49500"/>
                <a:gd name="adj3" fmla="val 300786"/>
                <a:gd name="adj4" fmla="val -48934"/>
              </a:avLst>
            </a:prstGeom>
            <a:solidFill>
              <a:schemeClr val="accent3"/>
            </a:solidFill>
            <a:ln w="19050" cap="flat" cmpd="sng" algn="ctr">
              <a:solidFill>
                <a:schemeClr val="accent3"/>
              </a:solidFill>
              <a:prstDash val="solid"/>
            </a:ln>
            <a:effectLst/>
          </p:spPr>
          <p:txBody>
            <a:bodyPr rtlCol="0" anchor="ctr"/>
            <a:lstStyle/>
            <a:p>
              <a:pPr marL="57150" marR="0" lvl="0" indent="0" defTabSz="914400" eaLnBrk="0" fontAlgn="auto" latinLnBrk="0" hangingPunct="0">
                <a:lnSpc>
                  <a:spcPct val="100000"/>
                </a:lnSpc>
                <a:spcBef>
                  <a:spcPts val="0"/>
                </a:spcBef>
                <a:spcAft>
                  <a:spcPts val="0"/>
                </a:spcAft>
                <a:buClrTx/>
                <a:buSzTx/>
                <a:buFontTx/>
                <a:buNone/>
                <a:tabLst>
                  <a:tab pos="8229600" algn="r"/>
                </a:tabLst>
                <a:defRPr/>
              </a:pPr>
              <a:r>
                <a:rPr kumimoji="0" lang="en-US" sz="1200" b="0" i="0" u="none" strike="noStrike" kern="0" cap="none" spc="0" normalizeH="0" baseline="0" noProof="0" dirty="0" err="1">
                  <a:ln>
                    <a:noFill/>
                  </a:ln>
                  <a:solidFill>
                    <a:srgbClr val="FFFFFF"/>
                  </a:solidFill>
                  <a:effectLst/>
                  <a:uLnTx/>
                  <a:uFillTx/>
                  <a:latin typeface="+mj-lt"/>
                  <a:ea typeface="+mn-ea"/>
                  <a:cs typeface="+mn-cs"/>
                </a:rPr>
                <a:t>iMedidata</a:t>
              </a:r>
              <a:r>
                <a:rPr kumimoji="0" lang="en-US" sz="1200" b="0" i="0" u="none" strike="noStrike" kern="0" cap="none" spc="0" normalizeH="0" baseline="0" noProof="0" dirty="0">
                  <a:ln>
                    <a:noFill/>
                  </a:ln>
                  <a:solidFill>
                    <a:srgbClr val="FFFFFF"/>
                  </a:solidFill>
                  <a:effectLst/>
                  <a:uLnTx/>
                  <a:uFillTx/>
                  <a:latin typeface="+mj-lt"/>
                  <a:ea typeface="+mn-ea"/>
                  <a:cs typeface="+mn-cs"/>
                </a:rPr>
                <a:t> information on login page</a:t>
              </a:r>
            </a:p>
          </p:txBody>
        </p:sp>
      </p:grpSp>
    </p:spTree>
    <p:extLst>
      <p:ext uri="{BB962C8B-B14F-4D97-AF65-F5344CB8AC3E}">
        <p14:creationId xmlns:p14="http://schemas.microsoft.com/office/powerpoint/2010/main" val="1638992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p:cNvSpPr/>
          <p:nvPr/>
        </p:nvSpPr>
        <p:spPr>
          <a:xfrm>
            <a:off x="1354017" y="3757372"/>
            <a:ext cx="3812971" cy="2300931"/>
          </a:xfrm>
          <a:prstGeom prst="rect">
            <a:avLst/>
          </a:prstGeom>
          <a:ln/>
        </p:spPr>
        <p:style>
          <a:lnRef idx="2">
            <a:schemeClr val="accent3"/>
          </a:lnRef>
          <a:fillRef idx="1">
            <a:schemeClr val="lt1"/>
          </a:fillRef>
          <a:effectRef idx="0">
            <a:schemeClr val="accent3"/>
          </a:effectRef>
          <a:fontRef idx="minor">
            <a:schemeClr val="dk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585D7"/>
              </a:solidFill>
              <a:effectLst/>
              <a:uLnTx/>
              <a:uFillTx/>
              <a:latin typeface="+mj-lt"/>
              <a:ea typeface="+mn-ea"/>
              <a:cs typeface="Times New Roman" charset="0"/>
            </a:endParaRPr>
          </a:p>
        </p:txBody>
      </p:sp>
      <p:sp>
        <p:nvSpPr>
          <p:cNvPr id="64" name="TextBox 63"/>
          <p:cNvSpPr txBox="1">
            <a:spLocks noChangeArrowheads="1"/>
          </p:cNvSpPr>
          <p:nvPr/>
        </p:nvSpPr>
        <p:spPr bwMode="auto">
          <a:xfrm>
            <a:off x="1025313" y="1653664"/>
            <a:ext cx="1577781" cy="461665"/>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effectLst/>
                <a:uLnTx/>
                <a:uFillTx/>
                <a:latin typeface="+mj-lt"/>
              </a:rPr>
              <a:t>Define SDV Requirements</a:t>
            </a:r>
          </a:p>
        </p:txBody>
      </p:sp>
      <p:pic>
        <p:nvPicPr>
          <p:cNvPr id="65" name="Picture 2"/>
          <p:cNvPicPr>
            <a:picLocks noChangeAspect="1" noChangeArrowheads="1"/>
          </p:cNvPicPr>
          <p:nvPr/>
        </p:nvPicPr>
        <p:blipFill>
          <a:blip r:embed="rId3" cstate="print"/>
          <a:srcRect/>
          <a:stretch>
            <a:fillRect/>
          </a:stretch>
        </p:blipFill>
        <p:spPr bwMode="auto">
          <a:xfrm>
            <a:off x="1814203" y="2179591"/>
            <a:ext cx="471143" cy="598516"/>
          </a:xfrm>
          <a:prstGeom prst="rect">
            <a:avLst/>
          </a:prstGeom>
          <a:noFill/>
          <a:ln w="9525" cap="rnd" cmpd="dbl">
            <a:noFill/>
            <a:miter lim="800000"/>
            <a:headEnd/>
            <a:tailEnd/>
          </a:ln>
        </p:spPr>
      </p:pic>
      <p:pic>
        <p:nvPicPr>
          <p:cNvPr id="66" name="Picture 35"/>
          <p:cNvPicPr>
            <a:picLocks noChangeAspect="1" noChangeArrowheads="1"/>
          </p:cNvPicPr>
          <p:nvPr/>
        </p:nvPicPr>
        <p:blipFill>
          <a:blip r:embed="rId4" cstate="print"/>
          <a:srcRect/>
          <a:stretch>
            <a:fillRect/>
          </a:stretch>
        </p:blipFill>
        <p:spPr bwMode="auto">
          <a:xfrm>
            <a:off x="1354017" y="2179591"/>
            <a:ext cx="468404" cy="591668"/>
          </a:xfrm>
          <a:prstGeom prst="rect">
            <a:avLst/>
          </a:prstGeom>
          <a:noFill/>
          <a:ln w="9525" cap="rnd" cmpd="dbl">
            <a:noFill/>
            <a:miter lim="800000"/>
            <a:headEnd/>
            <a:tailEnd/>
          </a:ln>
        </p:spPr>
      </p:pic>
      <p:sp>
        <p:nvSpPr>
          <p:cNvPr id="67" name="AutoShape 31"/>
          <p:cNvSpPr>
            <a:spLocks noChangeArrowheads="1"/>
          </p:cNvSpPr>
          <p:nvPr/>
        </p:nvSpPr>
        <p:spPr bwMode="auto">
          <a:xfrm>
            <a:off x="1288276" y="2902741"/>
            <a:ext cx="1051854" cy="276999"/>
          </a:xfrm>
          <a:prstGeom prst="rect">
            <a:avLst/>
          </a:prstGeom>
          <a:solidFill>
            <a:schemeClr val="accent3"/>
          </a:solidFill>
          <a:ln>
            <a:noFill/>
          </a:ln>
          <a:effectLst/>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ysClr val="window" lastClr="FFFFFF"/>
                </a:solidFill>
                <a:effectLst/>
                <a:uLnTx/>
                <a:uFillTx/>
                <a:latin typeface="+mj-lt"/>
                <a:ea typeface="+mn-ea"/>
                <a:cs typeface="Times New Roman" charset="0"/>
              </a:rPr>
              <a:t>Sponsor</a:t>
            </a:r>
          </a:p>
        </p:txBody>
      </p:sp>
      <p:pic>
        <p:nvPicPr>
          <p:cNvPr id="68" name="Picture 2" descr="C:\Program Files\Microsoft Office\MEDIA\CAGCAT10\j0195384.wmf"/>
          <p:cNvPicPr>
            <a:picLocks noChangeAspect="1" noChangeArrowheads="1"/>
          </p:cNvPicPr>
          <p:nvPr/>
        </p:nvPicPr>
        <p:blipFill>
          <a:blip r:embed="rId5" cstate="print"/>
          <a:srcRect/>
          <a:stretch>
            <a:fillRect/>
          </a:stretch>
        </p:blipFill>
        <p:spPr bwMode="auto">
          <a:xfrm>
            <a:off x="3063280" y="2160417"/>
            <a:ext cx="697128" cy="712193"/>
          </a:xfrm>
          <a:prstGeom prst="rect">
            <a:avLst/>
          </a:prstGeom>
          <a:noFill/>
          <a:ln w="9525">
            <a:noFill/>
            <a:miter lim="800000"/>
            <a:headEnd/>
            <a:tailEnd/>
          </a:ln>
        </p:spPr>
      </p:pic>
      <p:sp>
        <p:nvSpPr>
          <p:cNvPr id="69" name="AutoShape 31"/>
          <p:cNvSpPr>
            <a:spLocks noChangeArrowheads="1"/>
          </p:cNvSpPr>
          <p:nvPr/>
        </p:nvSpPr>
        <p:spPr bwMode="auto">
          <a:xfrm>
            <a:off x="2931798" y="2902741"/>
            <a:ext cx="1249076" cy="461665"/>
          </a:xfrm>
          <a:prstGeom prst="rect">
            <a:avLst/>
          </a:prstGeom>
          <a:solidFill>
            <a:schemeClr val="accent3"/>
          </a:solidFill>
          <a:ln>
            <a:noFill/>
          </a:ln>
          <a:effectLst/>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ysClr val="window" lastClr="FFFFFF"/>
                </a:solidFill>
                <a:effectLst/>
                <a:uLnTx/>
                <a:uFillTx/>
                <a:latin typeface="+mj-lt"/>
                <a:ea typeface="+mn-ea"/>
                <a:cs typeface="Times New Roman" charset="0"/>
              </a:rPr>
              <a:t>Sponsor or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ysClr val="window" lastClr="FFFFFF"/>
                </a:solidFill>
                <a:effectLst/>
                <a:uLnTx/>
                <a:uFillTx/>
                <a:latin typeface="+mj-lt"/>
                <a:ea typeface="+mn-ea"/>
                <a:cs typeface="Times New Roman" charset="0"/>
              </a:rPr>
              <a:t>Medidata PS</a:t>
            </a:r>
          </a:p>
        </p:txBody>
      </p:sp>
      <p:sp>
        <p:nvSpPr>
          <p:cNvPr id="70" name="TextBox 69"/>
          <p:cNvSpPr txBox="1">
            <a:spLocks noChangeArrowheads="1"/>
          </p:cNvSpPr>
          <p:nvPr/>
        </p:nvSpPr>
        <p:spPr bwMode="auto">
          <a:xfrm>
            <a:off x="2800317" y="1653664"/>
            <a:ext cx="1577781" cy="461665"/>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effectLst/>
                <a:uLnTx/>
                <a:uFillTx/>
                <a:latin typeface="+mj-lt"/>
              </a:rPr>
              <a:t>Configure</a:t>
            </a:r>
            <a:br>
              <a:rPr kumimoji="0" lang="en-US" sz="1200" b="1" i="0" u="none" strike="noStrike" kern="0" cap="none" spc="0" normalizeH="0" baseline="0" noProof="0" dirty="0">
                <a:ln>
                  <a:noFill/>
                </a:ln>
                <a:effectLst/>
                <a:uLnTx/>
                <a:uFillTx/>
                <a:latin typeface="+mj-lt"/>
              </a:rPr>
            </a:br>
            <a:r>
              <a:rPr kumimoji="0" lang="en-US" sz="1200" b="1" i="0" u="none" strike="noStrike" kern="0" cap="none" spc="0" normalizeH="0" baseline="0" noProof="0" dirty="0">
                <a:ln>
                  <a:noFill/>
                </a:ln>
                <a:effectLst/>
                <a:uLnTx/>
                <a:uFillTx/>
                <a:latin typeface="+mj-lt"/>
              </a:rPr>
              <a:t>Targeted SDV</a:t>
            </a:r>
          </a:p>
        </p:txBody>
      </p:sp>
      <p:sp>
        <p:nvSpPr>
          <p:cNvPr id="74" name="Right Arrow 73"/>
          <p:cNvSpPr>
            <a:spLocks noChangeArrowheads="1"/>
          </p:cNvSpPr>
          <p:nvPr/>
        </p:nvSpPr>
        <p:spPr bwMode="auto">
          <a:xfrm>
            <a:off x="4115134" y="2442555"/>
            <a:ext cx="394445" cy="417729"/>
          </a:xfrm>
          <a:prstGeom prst="rightArrow">
            <a:avLst>
              <a:gd name="adj1" fmla="val 50000"/>
              <a:gd name="adj2" fmla="val 50000"/>
            </a:avLst>
          </a:prstGeom>
          <a:solidFill>
            <a:schemeClr val="accent2"/>
          </a:solidFill>
          <a:ln w="9525" cap="flat" cmpd="sng" algn="ctr">
            <a:noFill/>
            <a:prstDash val="solid"/>
            <a:headEnd/>
            <a:tailEn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5585D7"/>
              </a:solidFill>
              <a:effectLst/>
              <a:uLnTx/>
              <a:uFillTx/>
              <a:latin typeface="+mj-lt"/>
              <a:ea typeface="ＭＳ Ｐゴシック"/>
              <a:cs typeface="ＭＳ Ｐゴシック"/>
            </a:endParaRPr>
          </a:p>
        </p:txBody>
      </p:sp>
      <p:cxnSp>
        <p:nvCxnSpPr>
          <p:cNvPr id="75" name="Straight Connector 74"/>
          <p:cNvCxnSpPr/>
          <p:nvPr/>
        </p:nvCxnSpPr>
        <p:spPr>
          <a:xfrm rot="5400000">
            <a:off x="3753559" y="2672648"/>
            <a:ext cx="1643522" cy="0"/>
          </a:xfrm>
          <a:prstGeom prst="line">
            <a:avLst/>
          </a:prstGeom>
          <a:noFill/>
          <a:ln w="9525" cap="flat" cmpd="sng" algn="ctr">
            <a:solidFill>
              <a:schemeClr val="accent6"/>
            </a:solidFill>
            <a:prstDash val="solid"/>
          </a:ln>
          <a:effectLst/>
        </p:spPr>
      </p:cxnSp>
      <p:cxnSp>
        <p:nvCxnSpPr>
          <p:cNvPr id="76" name="Straight Connector 75"/>
          <p:cNvCxnSpPr/>
          <p:nvPr/>
        </p:nvCxnSpPr>
        <p:spPr>
          <a:xfrm>
            <a:off x="4575320" y="2048109"/>
            <a:ext cx="131482" cy="0"/>
          </a:xfrm>
          <a:prstGeom prst="line">
            <a:avLst/>
          </a:prstGeom>
          <a:noFill/>
          <a:ln w="9525" cap="flat" cmpd="sng" algn="ctr">
            <a:solidFill>
              <a:schemeClr val="accent6"/>
            </a:solidFill>
            <a:prstDash val="solid"/>
          </a:ln>
          <a:effectLst/>
        </p:spPr>
      </p:cxnSp>
      <p:cxnSp>
        <p:nvCxnSpPr>
          <p:cNvPr id="77" name="Straight Connector 76"/>
          <p:cNvCxnSpPr/>
          <p:nvPr/>
        </p:nvCxnSpPr>
        <p:spPr>
          <a:xfrm>
            <a:off x="4575320" y="2639777"/>
            <a:ext cx="131482" cy="0"/>
          </a:xfrm>
          <a:prstGeom prst="line">
            <a:avLst/>
          </a:prstGeom>
          <a:noFill/>
          <a:ln w="9525" cap="flat" cmpd="sng" algn="ctr">
            <a:solidFill>
              <a:schemeClr val="accent6"/>
            </a:solidFill>
            <a:prstDash val="solid"/>
          </a:ln>
          <a:effectLst/>
        </p:spPr>
      </p:cxnSp>
      <p:cxnSp>
        <p:nvCxnSpPr>
          <p:cNvPr id="78" name="Straight Connector 77"/>
          <p:cNvCxnSpPr/>
          <p:nvPr/>
        </p:nvCxnSpPr>
        <p:spPr>
          <a:xfrm>
            <a:off x="4575320" y="3231445"/>
            <a:ext cx="131482" cy="0"/>
          </a:xfrm>
          <a:prstGeom prst="line">
            <a:avLst/>
          </a:prstGeom>
          <a:noFill/>
          <a:ln w="9525" cap="flat" cmpd="sng" algn="ctr">
            <a:solidFill>
              <a:schemeClr val="accent6"/>
            </a:solidFill>
            <a:prstDash val="solid"/>
          </a:ln>
          <a:effectLst/>
        </p:spPr>
      </p:cxnSp>
      <p:sp>
        <p:nvSpPr>
          <p:cNvPr id="79" name="Right Arrow 78"/>
          <p:cNvSpPr>
            <a:spLocks noChangeArrowheads="1"/>
          </p:cNvSpPr>
          <p:nvPr/>
        </p:nvSpPr>
        <p:spPr bwMode="auto">
          <a:xfrm>
            <a:off x="2471612" y="2442555"/>
            <a:ext cx="394445" cy="417729"/>
          </a:xfrm>
          <a:prstGeom prst="rightArrow">
            <a:avLst>
              <a:gd name="adj1" fmla="val 50000"/>
              <a:gd name="adj2" fmla="val 50000"/>
            </a:avLst>
          </a:prstGeom>
          <a:solidFill>
            <a:schemeClr val="accent2"/>
          </a:solidFill>
          <a:ln w="9525" cap="flat" cmpd="sng" algn="ctr">
            <a:noFill/>
            <a:prstDash val="solid"/>
            <a:headEnd/>
            <a:tailEn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5585D7"/>
              </a:solidFill>
              <a:effectLst/>
              <a:uLnTx/>
              <a:uFillTx/>
              <a:latin typeface="+mj-lt"/>
              <a:ea typeface="ＭＳ Ｐゴシック"/>
              <a:cs typeface="ＭＳ Ｐゴシック"/>
            </a:endParaRPr>
          </a:p>
        </p:txBody>
      </p:sp>
      <p:pic>
        <p:nvPicPr>
          <p:cNvPr id="80" name="Picture 33"/>
          <p:cNvPicPr>
            <a:picLocks noChangeAspect="1" noChangeArrowheads="1"/>
          </p:cNvPicPr>
          <p:nvPr/>
        </p:nvPicPr>
        <p:blipFill>
          <a:blip r:embed="rId6" cstate="print"/>
          <a:srcRect/>
          <a:stretch>
            <a:fillRect/>
          </a:stretch>
        </p:blipFill>
        <p:spPr bwMode="auto">
          <a:xfrm>
            <a:off x="6824891" y="2245332"/>
            <a:ext cx="1286056" cy="1081985"/>
          </a:xfrm>
          <a:prstGeom prst="rect">
            <a:avLst/>
          </a:prstGeom>
          <a:ln>
            <a:headEnd/>
            <a:tailEnd/>
          </a:ln>
        </p:spPr>
        <p:style>
          <a:lnRef idx="2">
            <a:schemeClr val="accent3"/>
          </a:lnRef>
          <a:fillRef idx="1">
            <a:schemeClr val="lt1"/>
          </a:fillRef>
          <a:effectRef idx="0">
            <a:schemeClr val="accent3"/>
          </a:effectRef>
          <a:fontRef idx="minor">
            <a:schemeClr val="dk1"/>
          </a:fontRef>
        </p:style>
      </p:pic>
      <p:sp>
        <p:nvSpPr>
          <p:cNvPr id="81" name="Right Arrow 80"/>
          <p:cNvSpPr>
            <a:spLocks noChangeArrowheads="1"/>
          </p:cNvSpPr>
          <p:nvPr/>
        </p:nvSpPr>
        <p:spPr bwMode="auto">
          <a:xfrm>
            <a:off x="6218842" y="2442555"/>
            <a:ext cx="394445" cy="417729"/>
          </a:xfrm>
          <a:prstGeom prst="rightArrow">
            <a:avLst>
              <a:gd name="adj1" fmla="val 50000"/>
              <a:gd name="adj2" fmla="val 50000"/>
            </a:avLst>
          </a:prstGeom>
          <a:solidFill>
            <a:schemeClr val="accent2"/>
          </a:solidFill>
          <a:ln w="9525" cap="flat" cmpd="sng" algn="ctr">
            <a:noFill/>
            <a:prstDash val="solid"/>
            <a:headEnd/>
            <a:tailEn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5585D7"/>
              </a:solidFill>
              <a:effectLst/>
              <a:uLnTx/>
              <a:uFillTx/>
              <a:latin typeface="+mj-lt"/>
              <a:ea typeface="ＭＳ Ｐゴシック"/>
              <a:cs typeface="ＭＳ Ｐゴシック"/>
            </a:endParaRPr>
          </a:p>
        </p:txBody>
      </p:sp>
      <p:sp>
        <p:nvSpPr>
          <p:cNvPr id="82" name="TextBox 81"/>
          <p:cNvSpPr txBox="1">
            <a:spLocks noChangeArrowheads="1"/>
          </p:cNvSpPr>
          <p:nvPr/>
        </p:nvSpPr>
        <p:spPr bwMode="auto">
          <a:xfrm>
            <a:off x="6873559" y="1653664"/>
            <a:ext cx="1188720" cy="461665"/>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latin typeface="+mj-lt"/>
              </a:rPr>
              <a:t>Enter Subjects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latin typeface="+mj-lt"/>
              </a:rPr>
              <a:t>into Rave</a:t>
            </a:r>
          </a:p>
        </p:txBody>
      </p:sp>
      <p:pic>
        <p:nvPicPr>
          <p:cNvPr id="83" name="Picture 37"/>
          <p:cNvPicPr>
            <a:picLocks noChangeAspect="1" noChangeArrowheads="1"/>
          </p:cNvPicPr>
          <p:nvPr/>
        </p:nvPicPr>
        <p:blipFill>
          <a:blip r:embed="rId7" cstate="print"/>
          <a:srcRect/>
          <a:stretch>
            <a:fillRect/>
          </a:stretch>
        </p:blipFill>
        <p:spPr bwMode="auto">
          <a:xfrm>
            <a:off x="6215886" y="4475152"/>
            <a:ext cx="531839" cy="667512"/>
          </a:xfrm>
          <a:prstGeom prst="rect">
            <a:avLst/>
          </a:prstGeom>
          <a:noFill/>
          <a:ln w="9525">
            <a:noFill/>
            <a:miter lim="800000"/>
            <a:headEnd/>
            <a:tailEnd/>
          </a:ln>
        </p:spPr>
      </p:pic>
      <p:sp>
        <p:nvSpPr>
          <p:cNvPr id="84" name="AutoShape 31"/>
          <p:cNvSpPr>
            <a:spLocks noChangeArrowheads="1"/>
          </p:cNvSpPr>
          <p:nvPr/>
        </p:nvSpPr>
        <p:spPr bwMode="auto">
          <a:xfrm>
            <a:off x="5857267" y="5223471"/>
            <a:ext cx="1249076" cy="276999"/>
          </a:xfrm>
          <a:prstGeom prst="rect">
            <a:avLst/>
          </a:prstGeom>
          <a:solidFill>
            <a:schemeClr val="accent3"/>
          </a:solidFill>
          <a:ln>
            <a:noFill/>
          </a:ln>
          <a:effectLst/>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ysClr val="window" lastClr="FFFFFF"/>
                </a:solidFill>
                <a:effectLst/>
                <a:uLnTx/>
                <a:uFillTx/>
                <a:latin typeface="+mj-lt"/>
                <a:ea typeface="+mn-ea"/>
                <a:cs typeface="Times New Roman" charset="0"/>
              </a:rPr>
              <a:t>Monitor (CRA)</a:t>
            </a:r>
          </a:p>
        </p:txBody>
      </p:sp>
      <p:sp>
        <p:nvSpPr>
          <p:cNvPr id="85" name="TextBox 84"/>
          <p:cNvSpPr txBox="1">
            <a:spLocks noChangeArrowheads="1"/>
          </p:cNvSpPr>
          <p:nvPr/>
        </p:nvSpPr>
        <p:spPr bwMode="auto">
          <a:xfrm>
            <a:off x="5933165" y="3994192"/>
            <a:ext cx="1097280" cy="461665"/>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effectLst/>
                <a:uLnTx/>
                <a:uFillTx/>
                <a:latin typeface="+mj-lt"/>
              </a:rPr>
              <a:t>Perform SDV</a:t>
            </a:r>
          </a:p>
        </p:txBody>
      </p:sp>
      <p:pic>
        <p:nvPicPr>
          <p:cNvPr id="86" name="Picture 29" descr="p"/>
          <p:cNvPicPr>
            <a:picLocks noChangeAspect="1" noChangeArrowheads="1"/>
          </p:cNvPicPr>
          <p:nvPr/>
        </p:nvPicPr>
        <p:blipFill>
          <a:blip r:embed="rId8" cstate="print"/>
          <a:srcRect/>
          <a:stretch>
            <a:fillRect/>
          </a:stretch>
        </p:blipFill>
        <p:spPr bwMode="auto">
          <a:xfrm>
            <a:off x="4032846" y="4475152"/>
            <a:ext cx="680507" cy="667512"/>
          </a:xfrm>
          <a:prstGeom prst="rect">
            <a:avLst/>
          </a:prstGeom>
          <a:noFill/>
          <a:ln w="9525">
            <a:noFill/>
            <a:miter lim="800000"/>
            <a:headEnd/>
            <a:tailEnd/>
          </a:ln>
        </p:spPr>
      </p:pic>
      <p:sp>
        <p:nvSpPr>
          <p:cNvPr id="87" name="AutoShape 31"/>
          <p:cNvSpPr>
            <a:spLocks noChangeArrowheads="1"/>
          </p:cNvSpPr>
          <p:nvPr/>
        </p:nvSpPr>
        <p:spPr bwMode="auto">
          <a:xfrm>
            <a:off x="3781431" y="5223471"/>
            <a:ext cx="1183336" cy="461665"/>
          </a:xfrm>
          <a:prstGeom prst="rect">
            <a:avLst/>
          </a:prstGeom>
          <a:solidFill>
            <a:schemeClr val="accent3"/>
          </a:solidFill>
          <a:ln>
            <a:noFill/>
          </a:ln>
          <a:effectLst/>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ysClr val="window" lastClr="FFFFFF"/>
                </a:solidFill>
                <a:effectLst/>
                <a:uLnTx/>
                <a:uFillTx/>
                <a:latin typeface="+mj-lt"/>
                <a:ea typeface="+mn-ea"/>
                <a:cs typeface="Times New Roman" charset="0"/>
              </a:rPr>
              <a:t>Study/Data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ysClr val="window" lastClr="FFFFFF"/>
                </a:solidFill>
                <a:effectLst/>
                <a:uLnTx/>
                <a:uFillTx/>
                <a:latin typeface="+mj-lt"/>
                <a:ea typeface="+mn-ea"/>
                <a:cs typeface="Times New Roman" charset="0"/>
              </a:rPr>
              <a:t>Manager</a:t>
            </a:r>
          </a:p>
        </p:txBody>
      </p:sp>
      <p:sp>
        <p:nvSpPr>
          <p:cNvPr id="88" name="TextBox 87"/>
          <p:cNvSpPr txBox="1">
            <a:spLocks noChangeArrowheads="1"/>
          </p:cNvSpPr>
          <p:nvPr/>
        </p:nvSpPr>
        <p:spPr bwMode="auto">
          <a:xfrm>
            <a:off x="3769867" y="3797717"/>
            <a:ext cx="1188720" cy="461665"/>
          </a:xfrm>
          <a:prstGeom prst="rect">
            <a:avLst/>
          </a:prstGeom>
          <a:noFill/>
          <a:ln w="9525">
            <a:noFill/>
            <a:miter lim="800000"/>
            <a:headEnd/>
            <a:tailEnd/>
          </a:ln>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effectLst/>
                <a:uLnTx/>
                <a:uFillTx/>
                <a:latin typeface="+mj-lt"/>
              </a:rPr>
              <a:t>Evaluate Site Performance</a:t>
            </a:r>
          </a:p>
        </p:txBody>
      </p:sp>
      <p:sp>
        <p:nvSpPr>
          <p:cNvPr id="89" name="Right Arrow 88"/>
          <p:cNvSpPr>
            <a:spLocks noChangeArrowheads="1"/>
          </p:cNvSpPr>
          <p:nvPr/>
        </p:nvSpPr>
        <p:spPr bwMode="auto">
          <a:xfrm rot="10800000">
            <a:off x="5298470" y="4600043"/>
            <a:ext cx="394445" cy="417729"/>
          </a:xfrm>
          <a:prstGeom prst="rightArrow">
            <a:avLst>
              <a:gd name="adj1" fmla="val 50000"/>
              <a:gd name="adj2" fmla="val 50000"/>
            </a:avLst>
          </a:prstGeom>
          <a:solidFill>
            <a:schemeClr val="accent2"/>
          </a:solidFill>
          <a:ln w="9525" cap="flat" cmpd="sng" algn="ctr">
            <a:noFill/>
            <a:prstDash val="solid"/>
            <a:headEnd/>
            <a:tailEn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5585D7"/>
              </a:solidFill>
              <a:effectLst/>
              <a:uLnTx/>
              <a:uFillTx/>
              <a:latin typeface="+mj-lt"/>
              <a:ea typeface="ＭＳ Ｐゴシック"/>
              <a:cs typeface="ＭＳ Ｐゴシック"/>
            </a:endParaRPr>
          </a:p>
        </p:txBody>
      </p:sp>
      <p:pic>
        <p:nvPicPr>
          <p:cNvPr id="90" name="Picture 36"/>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0" b="100000" l="0" r="100000"/>
                    </a14:imgEffect>
                  </a14:imgLayer>
                </a14:imgProps>
              </a:ext>
            </a:extLst>
          </a:blip>
          <a:srcRect/>
          <a:stretch>
            <a:fillRect/>
          </a:stretch>
        </p:blipFill>
        <p:spPr bwMode="auto">
          <a:xfrm>
            <a:off x="1845067" y="4477038"/>
            <a:ext cx="568385" cy="665626"/>
          </a:xfrm>
          <a:prstGeom prst="rect">
            <a:avLst/>
          </a:prstGeom>
          <a:noFill/>
          <a:ln w="9525">
            <a:noFill/>
            <a:miter lim="800000"/>
            <a:headEnd/>
            <a:tailEnd/>
          </a:ln>
        </p:spPr>
      </p:pic>
      <p:sp>
        <p:nvSpPr>
          <p:cNvPr id="91" name="AutoShape 31"/>
          <p:cNvSpPr>
            <a:spLocks noChangeArrowheads="1"/>
          </p:cNvSpPr>
          <p:nvPr/>
        </p:nvSpPr>
        <p:spPr bwMode="auto">
          <a:xfrm>
            <a:off x="1537591" y="5223471"/>
            <a:ext cx="1183336" cy="461665"/>
          </a:xfrm>
          <a:prstGeom prst="rect">
            <a:avLst/>
          </a:prstGeom>
          <a:solidFill>
            <a:schemeClr val="accent3"/>
          </a:solidFill>
          <a:ln>
            <a:noFill/>
          </a:ln>
          <a:effectLst/>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ysClr val="window" lastClr="FFFFFF"/>
                </a:solidFill>
                <a:effectLst/>
                <a:uLnTx/>
                <a:uFillTx/>
                <a:latin typeface="+mj-lt"/>
                <a:ea typeface="+mn-ea"/>
                <a:cs typeface="Times New Roman" charset="0"/>
              </a:rPr>
              <a:t>Study/Data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ysClr val="window" lastClr="FFFFFF"/>
                </a:solidFill>
                <a:effectLst/>
                <a:uLnTx/>
                <a:uFillTx/>
                <a:latin typeface="+mj-lt"/>
                <a:ea typeface="+mn-ea"/>
                <a:cs typeface="Times New Roman" charset="0"/>
              </a:rPr>
              <a:t>Manager</a:t>
            </a:r>
          </a:p>
        </p:txBody>
      </p:sp>
      <p:sp>
        <p:nvSpPr>
          <p:cNvPr id="92" name="TextBox 91"/>
          <p:cNvSpPr txBox="1">
            <a:spLocks noChangeArrowheads="1"/>
          </p:cNvSpPr>
          <p:nvPr/>
        </p:nvSpPr>
        <p:spPr bwMode="auto">
          <a:xfrm>
            <a:off x="1408609" y="3797717"/>
            <a:ext cx="1463040" cy="646331"/>
          </a:xfrm>
          <a:prstGeom prst="rect">
            <a:avLst/>
          </a:prstGeom>
          <a:noFill/>
          <a:ln w="9525">
            <a:noFill/>
            <a:miter lim="800000"/>
            <a:headEnd/>
            <a:tailEnd/>
          </a:ln>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effectLst/>
                <a:uLnTx/>
                <a:uFillTx/>
                <a:latin typeface="+mj-lt"/>
              </a:rPr>
              <a:t>Adjust SDV Plan/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effectLst/>
                <a:uLnTx/>
                <a:uFillTx/>
                <a:latin typeface="+mj-lt"/>
              </a:rPr>
              <a:t>Override Subject SDV Formula</a:t>
            </a:r>
          </a:p>
        </p:txBody>
      </p:sp>
      <p:sp>
        <p:nvSpPr>
          <p:cNvPr id="93" name="Right Arrow 92"/>
          <p:cNvSpPr>
            <a:spLocks noChangeArrowheads="1"/>
          </p:cNvSpPr>
          <p:nvPr/>
        </p:nvSpPr>
        <p:spPr bwMode="auto">
          <a:xfrm rot="10800000">
            <a:off x="3129021" y="4600044"/>
            <a:ext cx="394445" cy="417729"/>
          </a:xfrm>
          <a:prstGeom prst="rightArrow">
            <a:avLst>
              <a:gd name="adj1" fmla="val 50000"/>
              <a:gd name="adj2" fmla="val 50000"/>
            </a:avLst>
          </a:prstGeom>
          <a:solidFill>
            <a:schemeClr val="accent2"/>
          </a:solidFill>
          <a:ln w="9525" cap="flat" cmpd="sng" algn="ctr">
            <a:noFill/>
            <a:prstDash val="solid"/>
            <a:headEnd/>
            <a:tailEn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5585D7"/>
              </a:solidFill>
              <a:effectLst/>
              <a:uLnTx/>
              <a:uFillTx/>
              <a:latin typeface="+mj-lt"/>
              <a:ea typeface="ＭＳ Ｐゴシック"/>
              <a:cs typeface="ＭＳ Ｐゴシック"/>
            </a:endParaRPr>
          </a:p>
        </p:txBody>
      </p:sp>
      <p:grpSp>
        <p:nvGrpSpPr>
          <p:cNvPr id="94" name="Group 35"/>
          <p:cNvGrpSpPr>
            <a:grpSpLocks/>
          </p:cNvGrpSpPr>
          <p:nvPr/>
        </p:nvGrpSpPr>
        <p:grpSpPr bwMode="auto">
          <a:xfrm>
            <a:off x="6941991" y="3989018"/>
            <a:ext cx="591668" cy="996292"/>
            <a:chOff x="7620000" y="3585933"/>
            <a:chExt cx="685800" cy="1519468"/>
          </a:xfrm>
          <a:solidFill>
            <a:schemeClr val="accent2"/>
          </a:solidFill>
          <a:effectLst/>
        </p:grpSpPr>
        <p:sp>
          <p:nvSpPr>
            <p:cNvPr id="95" name="Rectangle 36"/>
            <p:cNvSpPr>
              <a:spLocks noChangeArrowheads="1"/>
            </p:cNvSpPr>
            <p:nvPr/>
          </p:nvSpPr>
          <p:spPr bwMode="auto">
            <a:xfrm>
              <a:off x="8077200" y="3585933"/>
              <a:ext cx="228600" cy="1394573"/>
            </a:xfrm>
            <a:prstGeom prst="rect">
              <a:avLst/>
            </a:prstGeom>
            <a:grpFill/>
            <a:ln w="9525" cap="flat" cmpd="sng" algn="ctr">
              <a:noFill/>
              <a:prstDash val="solid"/>
              <a:headEnd/>
              <a:tailEn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5585D7"/>
                </a:solidFill>
                <a:effectLst/>
                <a:uLnTx/>
                <a:uFillTx/>
                <a:latin typeface="+mj-lt"/>
                <a:ea typeface="ＭＳ Ｐゴシック"/>
                <a:cs typeface="ＭＳ Ｐゴシック"/>
              </a:endParaRPr>
            </a:p>
          </p:txBody>
        </p:sp>
        <p:sp>
          <p:nvSpPr>
            <p:cNvPr id="96" name="Right Arrow 37"/>
            <p:cNvSpPr>
              <a:spLocks noChangeArrowheads="1"/>
            </p:cNvSpPr>
            <p:nvPr/>
          </p:nvSpPr>
          <p:spPr bwMode="auto">
            <a:xfrm rot="10800000">
              <a:off x="7620000" y="4620769"/>
              <a:ext cx="685800" cy="484632"/>
            </a:xfrm>
            <a:prstGeom prst="rightArrow">
              <a:avLst>
                <a:gd name="adj1" fmla="val 50000"/>
                <a:gd name="adj2" fmla="val 50000"/>
              </a:avLst>
            </a:prstGeom>
            <a:grpFill/>
            <a:ln w="9525" cap="flat" cmpd="sng" algn="ctr">
              <a:noFill/>
              <a:prstDash val="solid"/>
              <a:headEnd/>
              <a:tailEn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5585D7"/>
                </a:solidFill>
                <a:effectLst/>
                <a:uLnTx/>
                <a:uFillTx/>
                <a:latin typeface="+mj-lt"/>
                <a:ea typeface="ＭＳ Ｐゴシック"/>
                <a:cs typeface="ＭＳ Ｐゴシック"/>
              </a:endParaRPr>
            </a:p>
          </p:txBody>
        </p:sp>
      </p:grpSp>
      <p:sp>
        <p:nvSpPr>
          <p:cNvPr id="97" name="TextBox 96"/>
          <p:cNvSpPr txBox="1"/>
          <p:nvPr/>
        </p:nvSpPr>
        <p:spPr>
          <a:xfrm>
            <a:off x="2405871" y="5926822"/>
            <a:ext cx="1709263" cy="276999"/>
          </a:xfrm>
          <a:prstGeom prst="rect">
            <a:avLst/>
          </a:prstGeom>
          <a:solidFill>
            <a:schemeClr val="accent3"/>
          </a:solidFill>
          <a:ln>
            <a:noFill/>
          </a:ln>
          <a:effectLst/>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1" u="none" strike="noStrike" kern="0" cap="none" spc="0" normalizeH="0" baseline="0" noProof="0" dirty="0">
                <a:ln>
                  <a:noFill/>
                </a:ln>
                <a:solidFill>
                  <a:sysClr val="window" lastClr="FFFFFF"/>
                </a:solidFill>
                <a:effectLst/>
                <a:uLnTx/>
                <a:uFillTx/>
                <a:latin typeface="+mj-lt"/>
                <a:ea typeface="+mn-ea"/>
                <a:cs typeface="Times New Roman" charset="0"/>
              </a:rPr>
              <a:t>Optional Steps</a:t>
            </a:r>
          </a:p>
        </p:txBody>
      </p:sp>
      <p:sp>
        <p:nvSpPr>
          <p:cNvPr id="98" name="AutoShape 31"/>
          <p:cNvSpPr>
            <a:spLocks noChangeArrowheads="1"/>
          </p:cNvSpPr>
          <p:nvPr/>
        </p:nvSpPr>
        <p:spPr bwMode="auto">
          <a:xfrm>
            <a:off x="6843381" y="3428669"/>
            <a:ext cx="1249076" cy="276999"/>
          </a:xfrm>
          <a:prstGeom prst="rect">
            <a:avLst/>
          </a:prstGeom>
          <a:solidFill>
            <a:schemeClr val="accent3"/>
          </a:solidFill>
          <a:ln>
            <a:noFill/>
          </a:ln>
          <a:effectLst/>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ysClr val="window" lastClr="FFFFFF"/>
                </a:solidFill>
                <a:effectLst/>
                <a:uLnTx/>
                <a:uFillTx/>
                <a:latin typeface="+mj-lt"/>
                <a:ea typeface="+mn-ea"/>
                <a:cs typeface="Times New Roman" charset="0"/>
              </a:rPr>
              <a:t>Investigator</a:t>
            </a:r>
          </a:p>
        </p:txBody>
      </p:sp>
      <p:sp>
        <p:nvSpPr>
          <p:cNvPr id="71" name="AutoShape 27"/>
          <p:cNvSpPr>
            <a:spLocks noChangeArrowheads="1"/>
          </p:cNvSpPr>
          <p:nvPr/>
        </p:nvSpPr>
        <p:spPr bwMode="auto">
          <a:xfrm>
            <a:off x="4706802" y="1850887"/>
            <a:ext cx="1380558" cy="460186"/>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effectLst/>
                <a:uLnTx/>
                <a:uFillTx/>
                <a:latin typeface="+mj-lt"/>
                <a:ea typeface="ＭＳ Ｐゴシック" charset="-128"/>
                <a:cs typeface="+mn-cs"/>
              </a:rPr>
              <a:t>Create Block Plans</a:t>
            </a:r>
          </a:p>
        </p:txBody>
      </p:sp>
      <p:sp>
        <p:nvSpPr>
          <p:cNvPr id="72" name="AutoShape 27"/>
          <p:cNvSpPr>
            <a:spLocks noChangeArrowheads="1"/>
          </p:cNvSpPr>
          <p:nvPr/>
        </p:nvSpPr>
        <p:spPr bwMode="auto">
          <a:xfrm>
            <a:off x="4706802" y="2442555"/>
            <a:ext cx="1380558" cy="460186"/>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effectLst/>
                <a:uLnTx/>
                <a:uFillTx/>
                <a:latin typeface="+mj-lt"/>
                <a:ea typeface="ＭＳ Ｐゴシック" charset="-128"/>
                <a:cs typeface="+mn-cs"/>
              </a:rPr>
              <a:t>Set up Excluded Subjects</a:t>
            </a:r>
          </a:p>
        </p:txBody>
      </p:sp>
      <p:sp>
        <p:nvSpPr>
          <p:cNvPr id="73" name="AutoShape 27"/>
          <p:cNvSpPr>
            <a:spLocks noChangeArrowheads="1"/>
          </p:cNvSpPr>
          <p:nvPr/>
        </p:nvSpPr>
        <p:spPr bwMode="auto">
          <a:xfrm>
            <a:off x="4706802" y="3034223"/>
            <a:ext cx="1380558" cy="460186"/>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effectLst/>
                <a:uLnTx/>
                <a:uFillTx/>
                <a:latin typeface="+mj-lt"/>
                <a:ea typeface="ＭＳ Ｐゴシック" charset="-128"/>
                <a:cs typeface="+mn-cs"/>
              </a:rPr>
              <a:t>Activate Block Plans</a:t>
            </a:r>
          </a:p>
        </p:txBody>
      </p:sp>
      <p:sp>
        <p:nvSpPr>
          <p:cNvPr id="3" name="Content Placeholder 2"/>
          <p:cNvSpPr>
            <a:spLocks noGrp="1"/>
          </p:cNvSpPr>
          <p:nvPr>
            <p:ph idx="1"/>
          </p:nvPr>
        </p:nvSpPr>
        <p:spPr/>
        <p:txBody>
          <a:bodyPr/>
          <a:lstStyle/>
          <a:p>
            <a:endParaRPr lang="en-US"/>
          </a:p>
        </p:txBody>
      </p:sp>
      <p:sp>
        <p:nvSpPr>
          <p:cNvPr id="2" name="Slide Number Placeholder 1"/>
          <p:cNvSpPr>
            <a:spLocks noGrp="1"/>
          </p:cNvSpPr>
          <p:nvPr>
            <p:ph type="sldNum" sz="quarter" idx="12"/>
          </p:nvPr>
        </p:nvSpPr>
        <p:spPr/>
        <p:txBody>
          <a:bodyPr/>
          <a:lstStyle/>
          <a:p>
            <a:fld id="{63D729E5-2596-9449-AF18-C7DBE85575A5}" type="slidenum">
              <a:rPr lang="en-US" smtClean="0"/>
              <a:pPr/>
              <a:t>50</a:t>
            </a:fld>
            <a:endParaRPr lang="en-US"/>
          </a:p>
        </p:txBody>
      </p:sp>
      <p:sp>
        <p:nvSpPr>
          <p:cNvPr id="4" name="Title 3"/>
          <p:cNvSpPr>
            <a:spLocks noGrp="1"/>
          </p:cNvSpPr>
          <p:nvPr>
            <p:ph type="title"/>
          </p:nvPr>
        </p:nvSpPr>
        <p:spPr/>
        <p:txBody>
          <a:bodyPr>
            <a:normAutofit fontScale="90000"/>
          </a:bodyPr>
          <a:lstStyle/>
          <a:p>
            <a:r>
              <a:rPr lang="en-US" dirty="0"/>
              <a:t>Targeted SDV: Key Processes</a:t>
            </a:r>
            <a:br>
              <a:rPr lang="en-US" dirty="0"/>
            </a:br>
            <a:endParaRPr lang="en-US" dirty="0"/>
          </a:p>
        </p:txBody>
      </p:sp>
    </p:spTree>
    <p:extLst>
      <p:ext uri="{BB962C8B-B14F-4D97-AF65-F5344CB8AC3E}">
        <p14:creationId xmlns:p14="http://schemas.microsoft.com/office/powerpoint/2010/main" val="2768384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9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9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9" grpId="0" animBg="1"/>
      <p:bldP spid="70" grpId="0"/>
      <p:bldP spid="74" grpId="0" animBg="1"/>
      <p:bldP spid="79" grpId="0" animBg="1"/>
      <p:bldP spid="81" grpId="0" animBg="1"/>
      <p:bldP spid="82" grpId="0"/>
      <p:bldP spid="84" grpId="0" animBg="1"/>
      <p:bldP spid="85" grpId="0"/>
      <p:bldP spid="87" grpId="0" animBg="1"/>
      <p:bldP spid="88" grpId="0"/>
      <p:bldP spid="89" grpId="0" animBg="1"/>
      <p:bldP spid="91" grpId="0" animBg="1"/>
      <p:bldP spid="92" grpId="0"/>
      <p:bldP spid="93" grpId="0" animBg="1"/>
      <p:bldP spid="97" grpId="0" animBg="1"/>
      <p:bldP spid="98" grpId="0" animBg="1"/>
      <p:bldP spid="71" grpId="0" animBg="1"/>
      <p:bldP spid="72" grpId="0" animBg="1"/>
      <p:bldP spid="7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AutoShape 27"/>
          <p:cNvSpPr>
            <a:spLocks noChangeArrowheads="1"/>
          </p:cNvSpPr>
          <p:nvPr/>
        </p:nvSpPr>
        <p:spPr bwMode="auto">
          <a:xfrm>
            <a:off x="365760" y="1732136"/>
            <a:ext cx="1426464" cy="747712"/>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tIns="91440" bIns="182880" rtlCol="0" anchor="ctr"/>
          <a:lstStyle/>
          <a:p>
            <a:pPr algn="ctr">
              <a:lnSpc>
                <a:spcPct val="90000"/>
              </a:lnSpc>
              <a:defRPr/>
            </a:pPr>
            <a:r>
              <a:rPr lang="en-US" dirty="0">
                <a:solidFill>
                  <a:schemeClr val="accent1"/>
                </a:solidFill>
                <a:latin typeface="+mj-lt"/>
                <a:sym typeface="Wingdings" charset="2"/>
              </a:rPr>
              <a:t>Build</a:t>
            </a:r>
            <a:br>
              <a:rPr lang="en-US" dirty="0">
                <a:solidFill>
                  <a:schemeClr val="accent1"/>
                </a:solidFill>
                <a:latin typeface="+mj-lt"/>
                <a:sym typeface="Wingdings" charset="2"/>
              </a:rPr>
            </a:br>
            <a:r>
              <a:rPr lang="en-US" dirty="0">
                <a:solidFill>
                  <a:schemeClr val="accent1"/>
                </a:solidFill>
                <a:latin typeface="+mj-lt"/>
                <a:sym typeface="Wingdings" charset="2"/>
              </a:rPr>
              <a:t>SDV Plan</a:t>
            </a:r>
          </a:p>
        </p:txBody>
      </p:sp>
      <p:sp>
        <p:nvSpPr>
          <p:cNvPr id="56" name="AutoShape 27"/>
          <p:cNvSpPr>
            <a:spLocks noChangeArrowheads="1"/>
          </p:cNvSpPr>
          <p:nvPr/>
        </p:nvSpPr>
        <p:spPr bwMode="auto">
          <a:xfrm>
            <a:off x="2112264" y="1732136"/>
            <a:ext cx="1426464" cy="747712"/>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tIns="91440" bIns="182880" rtlCol="0" anchor="ctr"/>
          <a:lstStyle/>
          <a:p>
            <a:pPr marR="0" lvl="0" indent="0" algn="ctr" fontAlgn="auto">
              <a:lnSpc>
                <a:spcPct val="90000"/>
              </a:lnSpc>
              <a:spcBef>
                <a:spcPts val="0"/>
              </a:spcBef>
              <a:spcAft>
                <a:spcPts val="0"/>
              </a:spcAft>
              <a:buClrTx/>
              <a:buSzTx/>
              <a:buFontTx/>
              <a:buNone/>
              <a:tabLst/>
              <a:defRPr/>
            </a:pPr>
            <a:r>
              <a:rPr lang="en-US" dirty="0">
                <a:solidFill>
                  <a:schemeClr val="accent1"/>
                </a:solidFill>
                <a:latin typeface="+mj-lt"/>
                <a:sym typeface="Wingdings" charset="2"/>
              </a:rPr>
              <a:t>Assign</a:t>
            </a:r>
            <a:br>
              <a:rPr lang="en-US" dirty="0">
                <a:solidFill>
                  <a:schemeClr val="accent1"/>
                </a:solidFill>
                <a:latin typeface="+mj-lt"/>
                <a:sym typeface="Wingdings" charset="2"/>
              </a:rPr>
            </a:br>
            <a:r>
              <a:rPr lang="en-US" dirty="0">
                <a:solidFill>
                  <a:schemeClr val="accent1"/>
                </a:solidFill>
                <a:latin typeface="+mj-lt"/>
                <a:sym typeface="Wingdings" charset="2"/>
              </a:rPr>
              <a:t>Subjects</a:t>
            </a:r>
          </a:p>
        </p:txBody>
      </p:sp>
      <p:sp>
        <p:nvSpPr>
          <p:cNvPr id="57" name="AutoShape 27"/>
          <p:cNvSpPr>
            <a:spLocks noChangeArrowheads="1"/>
          </p:cNvSpPr>
          <p:nvPr/>
        </p:nvSpPr>
        <p:spPr bwMode="auto">
          <a:xfrm>
            <a:off x="3858768" y="1732136"/>
            <a:ext cx="1426464" cy="747712"/>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tIns="91440" bIns="182880" rtlCol="0" anchor="ctr"/>
          <a:lstStyle/>
          <a:p>
            <a:pPr marR="0" lvl="0" indent="0" algn="ctr" fontAlgn="auto">
              <a:lnSpc>
                <a:spcPct val="90000"/>
              </a:lnSpc>
              <a:spcBef>
                <a:spcPts val="0"/>
              </a:spcBef>
              <a:spcAft>
                <a:spcPts val="0"/>
              </a:spcAft>
              <a:buClrTx/>
              <a:buSzTx/>
              <a:buFontTx/>
              <a:buNone/>
              <a:tabLst/>
              <a:defRPr/>
            </a:pPr>
            <a:r>
              <a:rPr lang="en-US" sz="1600" dirty="0">
                <a:solidFill>
                  <a:schemeClr val="accent1"/>
                </a:solidFill>
                <a:latin typeface="+mj-lt"/>
                <a:sym typeface="Wingdings" charset="2"/>
              </a:rPr>
              <a:t>Perform and Track SDV</a:t>
            </a:r>
          </a:p>
        </p:txBody>
      </p:sp>
      <p:sp>
        <p:nvSpPr>
          <p:cNvPr id="58" name="AutoShape 27"/>
          <p:cNvSpPr>
            <a:spLocks noChangeArrowheads="1"/>
          </p:cNvSpPr>
          <p:nvPr/>
        </p:nvSpPr>
        <p:spPr bwMode="auto">
          <a:xfrm>
            <a:off x="5605272" y="1732136"/>
            <a:ext cx="1426464" cy="747712"/>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tIns="91440" bIns="182880" rtlCol="0" anchor="ctr"/>
          <a:lstStyle/>
          <a:p>
            <a:pPr algn="ctr">
              <a:lnSpc>
                <a:spcPct val="90000"/>
              </a:lnSpc>
              <a:defRPr/>
            </a:pPr>
            <a:r>
              <a:rPr lang="en-US" sz="1600">
                <a:solidFill>
                  <a:schemeClr val="accent1"/>
                </a:solidFill>
                <a:latin typeface="+mj-lt"/>
                <a:sym typeface="Wingdings" charset="2"/>
              </a:rPr>
              <a:t>Review Site Quality</a:t>
            </a:r>
          </a:p>
        </p:txBody>
      </p:sp>
      <p:sp>
        <p:nvSpPr>
          <p:cNvPr id="59" name="AutoShape 27"/>
          <p:cNvSpPr>
            <a:spLocks noChangeArrowheads="1"/>
          </p:cNvSpPr>
          <p:nvPr/>
        </p:nvSpPr>
        <p:spPr bwMode="auto">
          <a:xfrm>
            <a:off x="7351776" y="1728788"/>
            <a:ext cx="1426464" cy="747712"/>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tIns="91440" bIns="182880" rtlCol="0" anchor="ctr"/>
          <a:lstStyle/>
          <a:p>
            <a:pPr marR="0" lvl="0" indent="0" algn="ctr" fontAlgn="auto">
              <a:lnSpc>
                <a:spcPct val="90000"/>
              </a:lnSpc>
              <a:spcBef>
                <a:spcPts val="0"/>
              </a:spcBef>
              <a:spcAft>
                <a:spcPts val="0"/>
              </a:spcAft>
              <a:buClrTx/>
              <a:buSzTx/>
              <a:buFontTx/>
              <a:buNone/>
              <a:tabLst/>
              <a:defRPr/>
            </a:pPr>
            <a:r>
              <a:rPr lang="en-US" sz="1600" dirty="0">
                <a:solidFill>
                  <a:schemeClr val="accent1"/>
                </a:solidFill>
                <a:latin typeface="+mj-lt"/>
                <a:sym typeface="Wingdings" charset="2"/>
              </a:rPr>
              <a:t>Adjust</a:t>
            </a:r>
            <a:br>
              <a:rPr lang="en-US" sz="1600" dirty="0">
                <a:solidFill>
                  <a:schemeClr val="accent1"/>
                </a:solidFill>
                <a:latin typeface="+mj-lt"/>
                <a:sym typeface="Wingdings" charset="2"/>
              </a:rPr>
            </a:br>
            <a:r>
              <a:rPr lang="en-US" sz="1600" dirty="0">
                <a:solidFill>
                  <a:schemeClr val="accent1"/>
                </a:solidFill>
                <a:latin typeface="+mj-lt"/>
                <a:sym typeface="Wingdings" charset="2"/>
              </a:rPr>
              <a:t>SDV plan</a:t>
            </a:r>
          </a:p>
        </p:txBody>
      </p:sp>
      <p:sp>
        <p:nvSpPr>
          <p:cNvPr id="60" name="Rectangle 3"/>
          <p:cNvSpPr>
            <a:spLocks noChangeArrowheads="1"/>
          </p:cNvSpPr>
          <p:nvPr/>
        </p:nvSpPr>
        <p:spPr bwMode="auto">
          <a:xfrm>
            <a:off x="357188" y="2765598"/>
            <a:ext cx="1500187" cy="2209800"/>
          </a:xfrm>
          <a:prstGeom prst="rect">
            <a:avLst/>
          </a:prstGeom>
          <a:noFill/>
          <a:ln w="9525">
            <a:noFill/>
            <a:miter lim="800000"/>
            <a:headEnd/>
            <a:tailEnd/>
          </a:ln>
        </p:spPr>
        <p:txBody>
          <a:bodyPr lIns="0" rIns="0"/>
          <a:lstStyle/>
          <a:p>
            <a:pPr marL="169200" marR="0" lvl="0" indent="-169200" algn="l" defTabSz="914400" eaLnBrk="1" fontAlgn="auto" latinLnBrk="0" hangingPunct="1">
              <a:lnSpc>
                <a:spcPct val="100000"/>
              </a:lnSpc>
              <a:spcBef>
                <a:spcPts val="0"/>
              </a:spcBef>
              <a:spcAft>
                <a:spcPts val="1200"/>
              </a:spcAft>
              <a:buClr>
                <a:schemeClr val="accent6"/>
              </a:buClr>
              <a:buSzPct val="80000"/>
              <a:buFont typeface="Wingdings" pitchFamily="2" charset="2"/>
              <a:buChar char="§"/>
              <a:tabLst/>
              <a:defRPr/>
            </a:pPr>
            <a:r>
              <a:rPr kumimoji="0" lang="en-US" sz="1600" b="0" i="0" u="none" strike="noStrike" kern="0" cap="none" spc="0" normalizeH="0" baseline="0" noProof="0" dirty="0">
                <a:ln>
                  <a:noFill/>
                </a:ln>
                <a:effectLst/>
                <a:uLnTx/>
                <a:uFillTx/>
                <a:latin typeface="+mj-lt"/>
              </a:rPr>
              <a:t>Block plan creation</a:t>
            </a:r>
          </a:p>
          <a:p>
            <a:pPr marL="169200" marR="0" lvl="0" indent="-169200" algn="l" defTabSz="914400" eaLnBrk="1" fontAlgn="auto" latinLnBrk="0" hangingPunct="1">
              <a:lnSpc>
                <a:spcPct val="100000"/>
              </a:lnSpc>
              <a:spcBef>
                <a:spcPts val="0"/>
              </a:spcBef>
              <a:spcAft>
                <a:spcPts val="1200"/>
              </a:spcAft>
              <a:buClr>
                <a:schemeClr val="accent6"/>
              </a:buClr>
              <a:buSzPct val="80000"/>
              <a:buFont typeface="Wingdings" pitchFamily="2" charset="2"/>
              <a:buChar char="§"/>
              <a:tabLst/>
              <a:defRPr/>
            </a:pPr>
            <a:r>
              <a:rPr kumimoji="0" lang="en-US" sz="1600" b="0" i="0" u="none" strike="noStrike" kern="0" cap="none" spc="0" normalizeH="0" baseline="0" noProof="0" dirty="0">
                <a:ln>
                  <a:noFill/>
                </a:ln>
                <a:effectLst/>
                <a:uLnTx/>
                <a:uFillTx/>
                <a:latin typeface="+mj-lt"/>
              </a:rPr>
              <a:t>Subject exclusion rule</a:t>
            </a:r>
          </a:p>
          <a:p>
            <a:pPr marL="169200" marR="0" lvl="0" indent="-169200" algn="l" defTabSz="914400" eaLnBrk="1" fontAlgn="auto" latinLnBrk="0" hangingPunct="1">
              <a:lnSpc>
                <a:spcPct val="100000"/>
              </a:lnSpc>
              <a:spcBef>
                <a:spcPts val="0"/>
              </a:spcBef>
              <a:spcAft>
                <a:spcPts val="1200"/>
              </a:spcAft>
              <a:buClr>
                <a:schemeClr val="accent6"/>
              </a:buClr>
              <a:buSzPct val="80000"/>
              <a:buFont typeface="Wingdings" pitchFamily="2" charset="2"/>
              <a:buChar char="§"/>
              <a:tabLst/>
              <a:defRPr/>
            </a:pPr>
            <a:r>
              <a:rPr kumimoji="0" lang="en-US" sz="1600" b="0" i="0" u="none" strike="noStrike" kern="0" cap="none" spc="0" normalizeH="0" baseline="0" noProof="0" dirty="0">
                <a:ln>
                  <a:noFill/>
                </a:ln>
                <a:effectLst/>
                <a:uLnTx/>
                <a:uFillTx/>
                <a:latin typeface="+mj-lt"/>
              </a:rPr>
              <a:t>Estimated SDV ratio</a:t>
            </a:r>
          </a:p>
          <a:p>
            <a:pPr marL="169200" marR="0" lvl="0" indent="-169200" algn="l" defTabSz="914400" eaLnBrk="1" fontAlgn="auto" latinLnBrk="0" hangingPunct="1">
              <a:lnSpc>
                <a:spcPct val="100000"/>
              </a:lnSpc>
              <a:spcBef>
                <a:spcPts val="0"/>
              </a:spcBef>
              <a:spcAft>
                <a:spcPts val="1200"/>
              </a:spcAft>
              <a:buClr>
                <a:schemeClr val="accent6"/>
              </a:buClr>
              <a:buSzPct val="80000"/>
              <a:buFont typeface="Wingdings" pitchFamily="2" charset="2"/>
              <a:buChar char="§"/>
              <a:tabLst/>
              <a:defRPr/>
            </a:pPr>
            <a:r>
              <a:rPr kumimoji="0" lang="en-US" sz="1600" b="0" i="0" u="none" strike="noStrike" kern="0" cap="none" spc="0" normalizeH="0" baseline="0" noProof="0" dirty="0">
                <a:ln>
                  <a:noFill/>
                </a:ln>
                <a:effectLst/>
                <a:uLnTx/>
                <a:uFillTx/>
                <a:latin typeface="+mj-lt"/>
              </a:rPr>
              <a:t>Plan activation </a:t>
            </a:r>
          </a:p>
          <a:p>
            <a:pPr marL="169200" marR="0" lvl="0" indent="-169200" algn="l" defTabSz="914400" eaLnBrk="1" fontAlgn="auto" latinLnBrk="0" hangingPunct="1">
              <a:lnSpc>
                <a:spcPct val="100000"/>
              </a:lnSpc>
              <a:spcBef>
                <a:spcPts val="0"/>
              </a:spcBef>
              <a:spcAft>
                <a:spcPts val="1200"/>
              </a:spcAft>
              <a:buClr>
                <a:schemeClr val="accent6"/>
              </a:buClr>
              <a:buSzPct val="80000"/>
              <a:buFont typeface="Wingdings" pitchFamily="2" charset="2"/>
              <a:buChar char="§"/>
              <a:tabLst/>
              <a:defRPr/>
            </a:pPr>
            <a:endParaRPr kumimoji="0" lang="en-US" sz="1600" b="0" i="0" u="none" strike="noStrike" kern="0" cap="none" spc="0" normalizeH="0" baseline="0" noProof="0" dirty="0">
              <a:ln>
                <a:noFill/>
              </a:ln>
              <a:effectLst/>
              <a:uLnTx/>
              <a:uFillTx/>
              <a:latin typeface="+mj-lt"/>
            </a:endParaRPr>
          </a:p>
        </p:txBody>
      </p:sp>
      <p:sp>
        <p:nvSpPr>
          <p:cNvPr id="61" name="Rectangle 3"/>
          <p:cNvSpPr>
            <a:spLocks noChangeArrowheads="1"/>
          </p:cNvSpPr>
          <p:nvPr/>
        </p:nvSpPr>
        <p:spPr bwMode="auto">
          <a:xfrm>
            <a:off x="2112264" y="2765598"/>
            <a:ext cx="1525588" cy="2209800"/>
          </a:xfrm>
          <a:prstGeom prst="rect">
            <a:avLst/>
          </a:prstGeom>
          <a:noFill/>
          <a:ln w="9525">
            <a:noFill/>
            <a:miter lim="800000"/>
            <a:headEnd/>
            <a:tailEnd/>
          </a:ln>
        </p:spPr>
        <p:txBody>
          <a:bodyPr lIns="0" rIns="0"/>
          <a:lstStyle/>
          <a:p>
            <a:pPr marL="169200" marR="0" lvl="0" indent="-169200" algn="l" defTabSz="914400" eaLnBrk="1" fontAlgn="auto" latinLnBrk="0" hangingPunct="1">
              <a:lnSpc>
                <a:spcPct val="100000"/>
              </a:lnSpc>
              <a:spcBef>
                <a:spcPts val="0"/>
              </a:spcBef>
              <a:spcAft>
                <a:spcPts val="1200"/>
              </a:spcAft>
              <a:buClr>
                <a:schemeClr val="accent6"/>
              </a:buClr>
              <a:buSzPct val="80000"/>
              <a:buFont typeface="Wingdings" pitchFamily="2" charset="2"/>
              <a:buChar char="§"/>
              <a:tabLst/>
              <a:defRPr/>
            </a:pPr>
            <a:r>
              <a:rPr kumimoji="0" lang="en-US" sz="1600" b="0" i="0" u="none" strike="noStrike" kern="0" cap="none" spc="0" normalizeH="0" baseline="0" noProof="0" dirty="0">
                <a:ln>
                  <a:noFill/>
                </a:ln>
                <a:effectLst/>
                <a:uLnTx/>
                <a:uFillTx/>
                <a:latin typeface="+mj-lt"/>
              </a:rPr>
              <a:t>Subject enrollment</a:t>
            </a:r>
          </a:p>
          <a:p>
            <a:pPr marL="169200" marR="0" lvl="0" indent="-169200" algn="l" defTabSz="914400" eaLnBrk="1" fontAlgn="auto" latinLnBrk="0" hangingPunct="1">
              <a:lnSpc>
                <a:spcPct val="100000"/>
              </a:lnSpc>
              <a:spcBef>
                <a:spcPts val="0"/>
              </a:spcBef>
              <a:spcAft>
                <a:spcPts val="1200"/>
              </a:spcAft>
              <a:buClr>
                <a:schemeClr val="accent6"/>
              </a:buClr>
              <a:buSzPct val="80000"/>
              <a:buFont typeface="Wingdings" pitchFamily="2" charset="2"/>
              <a:buChar char="§"/>
              <a:tabLst/>
              <a:defRPr/>
            </a:pPr>
            <a:r>
              <a:rPr kumimoji="0" lang="en-US" sz="1600" b="0" i="0" u="none" strike="noStrike" kern="0" cap="none" spc="0" normalizeH="0" baseline="0" noProof="0" dirty="0">
                <a:ln>
                  <a:noFill/>
                </a:ln>
                <a:effectLst/>
                <a:uLnTx/>
                <a:uFillTx/>
                <a:latin typeface="+mj-lt"/>
              </a:rPr>
              <a:t>Balanced subject assignment </a:t>
            </a:r>
          </a:p>
        </p:txBody>
      </p:sp>
      <p:sp>
        <p:nvSpPr>
          <p:cNvPr id="62" name="Rectangle 3"/>
          <p:cNvSpPr>
            <a:spLocks noChangeArrowheads="1"/>
          </p:cNvSpPr>
          <p:nvPr/>
        </p:nvSpPr>
        <p:spPr bwMode="auto">
          <a:xfrm>
            <a:off x="3858768" y="2765598"/>
            <a:ext cx="1428750" cy="2209800"/>
          </a:xfrm>
          <a:prstGeom prst="rect">
            <a:avLst/>
          </a:prstGeom>
          <a:noFill/>
          <a:ln w="9525">
            <a:noFill/>
            <a:miter lim="800000"/>
            <a:headEnd/>
            <a:tailEnd/>
          </a:ln>
        </p:spPr>
        <p:txBody>
          <a:bodyPr lIns="0" rIns="0"/>
          <a:lstStyle/>
          <a:p>
            <a:pPr marL="169200" marR="0" lvl="0" indent="-169200" algn="l" defTabSz="914400" eaLnBrk="1" fontAlgn="auto" latinLnBrk="0" hangingPunct="1">
              <a:lnSpc>
                <a:spcPct val="100000"/>
              </a:lnSpc>
              <a:spcBef>
                <a:spcPts val="0"/>
              </a:spcBef>
              <a:spcAft>
                <a:spcPts val="1200"/>
              </a:spcAft>
              <a:buClr>
                <a:schemeClr val="accent6"/>
              </a:buClr>
              <a:buSzPct val="80000"/>
              <a:buFont typeface="Wingdings" pitchFamily="2" charset="2"/>
              <a:buChar char="§"/>
              <a:tabLst/>
              <a:defRPr/>
            </a:pPr>
            <a:r>
              <a:rPr kumimoji="0" lang="en-US" sz="1600" b="0" i="0" u="none" strike="noStrike" kern="0" cap="none" spc="0" normalizeH="0" baseline="0" noProof="0" dirty="0">
                <a:ln>
                  <a:noFill/>
                </a:ln>
                <a:effectLst/>
                <a:uLnTx/>
                <a:uFillTx/>
                <a:latin typeface="+mj-lt"/>
              </a:rPr>
              <a:t>Site visit planning</a:t>
            </a:r>
          </a:p>
          <a:p>
            <a:pPr marL="169200" marR="0" lvl="0" indent="-169200" algn="l" defTabSz="914400" eaLnBrk="1" fontAlgn="auto" latinLnBrk="0" hangingPunct="1">
              <a:lnSpc>
                <a:spcPct val="100000"/>
              </a:lnSpc>
              <a:spcBef>
                <a:spcPts val="0"/>
              </a:spcBef>
              <a:spcAft>
                <a:spcPts val="1200"/>
              </a:spcAft>
              <a:buClr>
                <a:schemeClr val="accent6"/>
              </a:buClr>
              <a:buSzPct val="80000"/>
              <a:buFont typeface="Wingdings" pitchFamily="2" charset="2"/>
              <a:buChar char="§"/>
              <a:tabLst/>
              <a:defRPr/>
            </a:pPr>
            <a:r>
              <a:rPr kumimoji="0" lang="en-US" sz="1600" b="0" i="0" u="none" strike="noStrike" kern="0" cap="none" spc="0" normalizeH="0" baseline="0" noProof="0" dirty="0">
                <a:ln>
                  <a:noFill/>
                </a:ln>
                <a:effectLst/>
                <a:uLnTx/>
                <a:uFillTx/>
                <a:latin typeface="+mj-lt"/>
              </a:rPr>
              <a:t>Data fields verification</a:t>
            </a:r>
          </a:p>
          <a:p>
            <a:pPr marL="169200" marR="0" lvl="0" indent="-169200" algn="l" defTabSz="914400" eaLnBrk="1" fontAlgn="auto" latinLnBrk="0" hangingPunct="1">
              <a:lnSpc>
                <a:spcPct val="100000"/>
              </a:lnSpc>
              <a:spcBef>
                <a:spcPts val="0"/>
              </a:spcBef>
              <a:spcAft>
                <a:spcPts val="1200"/>
              </a:spcAft>
              <a:buClr>
                <a:schemeClr val="accent6"/>
              </a:buClr>
              <a:buSzPct val="80000"/>
              <a:buFont typeface="Wingdings" pitchFamily="2" charset="2"/>
              <a:buChar char="§"/>
              <a:tabLst/>
              <a:defRPr/>
            </a:pPr>
            <a:r>
              <a:rPr kumimoji="0" lang="en-US" sz="1600" b="0" i="0" u="none" strike="noStrike" kern="0" cap="none" spc="0" normalizeH="0" baseline="0" noProof="0" dirty="0">
                <a:ln>
                  <a:noFill/>
                </a:ln>
                <a:effectLst/>
                <a:uLnTx/>
                <a:uFillTx/>
                <a:latin typeface="+mj-lt"/>
              </a:rPr>
              <a:t>Study and site SDV progress </a:t>
            </a:r>
          </a:p>
        </p:txBody>
      </p:sp>
      <p:sp>
        <p:nvSpPr>
          <p:cNvPr id="94" name="Rectangle 3"/>
          <p:cNvSpPr>
            <a:spLocks noChangeArrowheads="1"/>
          </p:cNvSpPr>
          <p:nvPr/>
        </p:nvSpPr>
        <p:spPr bwMode="auto">
          <a:xfrm>
            <a:off x="7351776" y="2765597"/>
            <a:ext cx="1285875" cy="2103120"/>
          </a:xfrm>
          <a:prstGeom prst="rect">
            <a:avLst/>
          </a:prstGeom>
          <a:noFill/>
          <a:ln w="9525">
            <a:noFill/>
            <a:miter lim="800000"/>
            <a:headEnd/>
            <a:tailEnd/>
          </a:ln>
        </p:spPr>
        <p:txBody>
          <a:bodyPr lIns="0" rIns="0"/>
          <a:lstStyle/>
          <a:p>
            <a:pPr marL="169200" marR="0" lvl="0" indent="-169200" algn="l" defTabSz="914400" eaLnBrk="1" fontAlgn="auto" latinLnBrk="0" hangingPunct="1">
              <a:lnSpc>
                <a:spcPct val="100000"/>
              </a:lnSpc>
              <a:spcBef>
                <a:spcPts val="0"/>
              </a:spcBef>
              <a:spcAft>
                <a:spcPts val="1200"/>
              </a:spcAft>
              <a:buClr>
                <a:schemeClr val="accent6"/>
              </a:buClr>
              <a:buSzPct val="80000"/>
              <a:buFont typeface="Wingdings" pitchFamily="2" charset="2"/>
              <a:buChar char="§"/>
              <a:tabLst/>
              <a:defRPr/>
            </a:pPr>
            <a:r>
              <a:rPr kumimoji="0" lang="en-US" sz="1600" b="0" i="0" u="none" strike="noStrike" kern="0" cap="none" spc="0" normalizeH="0" baseline="0" noProof="0" dirty="0">
                <a:ln>
                  <a:noFill/>
                </a:ln>
                <a:effectLst/>
                <a:uLnTx/>
                <a:uFillTx/>
                <a:latin typeface="+mj-lt"/>
              </a:rPr>
              <a:t>New plan creation</a:t>
            </a:r>
          </a:p>
          <a:p>
            <a:pPr marL="169200" marR="0" lvl="0" indent="-169200" algn="l" defTabSz="914400" eaLnBrk="1" fontAlgn="auto" latinLnBrk="0" hangingPunct="1">
              <a:lnSpc>
                <a:spcPct val="100000"/>
              </a:lnSpc>
              <a:spcBef>
                <a:spcPts val="0"/>
              </a:spcBef>
              <a:spcAft>
                <a:spcPts val="1200"/>
              </a:spcAft>
              <a:buClr>
                <a:schemeClr val="accent6"/>
              </a:buClr>
              <a:buSzPct val="80000"/>
              <a:buFont typeface="Wingdings" pitchFamily="2" charset="2"/>
              <a:buChar char="§"/>
              <a:tabLst/>
              <a:defRPr/>
            </a:pPr>
            <a:r>
              <a:rPr kumimoji="0" lang="en-US" sz="1600" b="0" i="0" u="none" strike="noStrike" kern="0" cap="none" spc="0" normalizeH="0" baseline="0" noProof="0" dirty="0">
                <a:ln>
                  <a:noFill/>
                </a:ln>
                <a:effectLst/>
                <a:uLnTx/>
                <a:uFillTx/>
                <a:latin typeface="+mj-lt"/>
              </a:rPr>
              <a:t>Additional SDV block </a:t>
            </a:r>
          </a:p>
          <a:p>
            <a:pPr marL="169200" marR="0" lvl="0" indent="-169200" algn="l" defTabSz="914400" eaLnBrk="1" fontAlgn="auto" latinLnBrk="0" hangingPunct="1">
              <a:lnSpc>
                <a:spcPct val="100000"/>
              </a:lnSpc>
              <a:spcBef>
                <a:spcPts val="0"/>
              </a:spcBef>
              <a:spcAft>
                <a:spcPts val="1200"/>
              </a:spcAft>
              <a:buClr>
                <a:schemeClr val="accent6"/>
              </a:buClr>
              <a:buSzPct val="80000"/>
              <a:buFont typeface="Wingdings" pitchFamily="2" charset="2"/>
              <a:buChar char="§"/>
              <a:tabLst/>
              <a:defRPr/>
            </a:pPr>
            <a:r>
              <a:rPr kumimoji="0" lang="en-US" sz="1600" b="0" i="0" u="none" strike="noStrike" kern="0" cap="none" spc="0" normalizeH="0" baseline="0" noProof="0" dirty="0">
                <a:ln>
                  <a:noFill/>
                </a:ln>
                <a:effectLst/>
                <a:uLnTx/>
                <a:uFillTx/>
                <a:latin typeface="+mj-lt"/>
              </a:rPr>
              <a:t>Subject SDV override </a:t>
            </a:r>
          </a:p>
        </p:txBody>
      </p:sp>
      <p:sp>
        <p:nvSpPr>
          <p:cNvPr id="99" name="Rectangle 3"/>
          <p:cNvSpPr>
            <a:spLocks noChangeArrowheads="1"/>
          </p:cNvSpPr>
          <p:nvPr/>
        </p:nvSpPr>
        <p:spPr bwMode="auto">
          <a:xfrm>
            <a:off x="5605272" y="2765598"/>
            <a:ext cx="1500188" cy="2357438"/>
          </a:xfrm>
          <a:prstGeom prst="rect">
            <a:avLst/>
          </a:prstGeom>
          <a:noFill/>
          <a:ln w="9525">
            <a:noFill/>
            <a:miter lim="800000"/>
            <a:headEnd/>
            <a:tailEnd/>
          </a:ln>
        </p:spPr>
        <p:txBody>
          <a:bodyPr lIns="0" rIns="0"/>
          <a:lstStyle/>
          <a:p>
            <a:pPr marL="169200" marR="0" lvl="0" indent="-169200" algn="l" defTabSz="914400" eaLnBrk="1" fontAlgn="auto" latinLnBrk="0" hangingPunct="1">
              <a:lnSpc>
                <a:spcPct val="100000"/>
              </a:lnSpc>
              <a:spcBef>
                <a:spcPts val="0"/>
              </a:spcBef>
              <a:spcAft>
                <a:spcPts val="1200"/>
              </a:spcAft>
              <a:buClr>
                <a:schemeClr val="accent6"/>
              </a:buClr>
              <a:buSzPct val="80000"/>
              <a:buFont typeface="Wingdings" pitchFamily="2" charset="2"/>
              <a:buChar char="§"/>
              <a:tabLst/>
              <a:defRPr/>
            </a:pPr>
            <a:r>
              <a:rPr kumimoji="0" lang="en-US" sz="1600" b="0" i="0" u="none" strike="noStrike" kern="0" cap="none" spc="0" normalizeH="0" baseline="0" noProof="0" dirty="0">
                <a:ln>
                  <a:noFill/>
                </a:ln>
                <a:effectLst/>
                <a:uLnTx/>
                <a:uFillTx/>
                <a:latin typeface="+mj-lt"/>
              </a:rPr>
              <a:t># and type of SDV issues</a:t>
            </a:r>
          </a:p>
          <a:p>
            <a:pPr marL="169200" marR="0" lvl="0" indent="-169200" algn="l" defTabSz="914400" eaLnBrk="1" fontAlgn="auto" latinLnBrk="0" hangingPunct="1">
              <a:lnSpc>
                <a:spcPct val="100000"/>
              </a:lnSpc>
              <a:spcBef>
                <a:spcPts val="0"/>
              </a:spcBef>
              <a:spcAft>
                <a:spcPts val="1200"/>
              </a:spcAft>
              <a:buClr>
                <a:schemeClr val="accent6"/>
              </a:buClr>
              <a:buSzPct val="80000"/>
              <a:buFont typeface="Wingdings" pitchFamily="2" charset="2"/>
              <a:buChar char="§"/>
              <a:tabLst/>
              <a:defRPr/>
            </a:pPr>
            <a:r>
              <a:rPr kumimoji="0" lang="en-US" sz="1600" b="0" i="0" u="none" strike="noStrike" kern="0" cap="none" spc="0" normalizeH="0" baseline="0" noProof="0" dirty="0">
                <a:ln>
                  <a:noFill/>
                </a:ln>
                <a:effectLst/>
                <a:uLnTx/>
                <a:uFillTx/>
                <a:latin typeface="+mj-lt"/>
              </a:rPr>
              <a:t>Remedy actions for ‘identified’ sites</a:t>
            </a:r>
          </a:p>
        </p:txBody>
      </p:sp>
      <p:sp>
        <p:nvSpPr>
          <p:cNvPr id="100" name="Up Arrow 99"/>
          <p:cNvSpPr>
            <a:spLocks noChangeArrowheads="1"/>
          </p:cNvSpPr>
          <p:nvPr/>
        </p:nvSpPr>
        <p:spPr bwMode="auto">
          <a:xfrm rot="5400000">
            <a:off x="1723644" y="1998837"/>
            <a:ext cx="457200" cy="214312"/>
          </a:xfrm>
          <a:prstGeom prst="upArrow">
            <a:avLst>
              <a:gd name="adj1" fmla="val 50000"/>
              <a:gd name="adj2" fmla="val 61421"/>
            </a:avLst>
          </a:prstGeom>
          <a:solidFill>
            <a:schemeClr val="accent3"/>
          </a:solidFill>
          <a:ln w="9525" cap="flat" cmpd="sng" algn="ctr">
            <a:noFill/>
            <a:prstDash val="solid"/>
            <a:headEnd/>
            <a:tailEn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sysClr val="windowText" lastClr="000000">
                  <a:lumMod val="65000"/>
                  <a:lumOff val="35000"/>
                </a:sysClr>
              </a:solidFill>
              <a:effectLst/>
              <a:uLnTx/>
              <a:uFillTx/>
              <a:latin typeface="+mj-lt"/>
              <a:ea typeface="+mn-ea"/>
              <a:cs typeface="+mn-cs"/>
            </a:endParaRPr>
          </a:p>
        </p:txBody>
      </p:sp>
      <p:sp>
        <p:nvSpPr>
          <p:cNvPr id="101" name="Up Arrow 100"/>
          <p:cNvSpPr>
            <a:spLocks noChangeArrowheads="1"/>
          </p:cNvSpPr>
          <p:nvPr/>
        </p:nvSpPr>
        <p:spPr bwMode="auto">
          <a:xfrm rot="5400000">
            <a:off x="3470148" y="1998836"/>
            <a:ext cx="457200" cy="214313"/>
          </a:xfrm>
          <a:prstGeom prst="upArrow">
            <a:avLst>
              <a:gd name="adj1" fmla="val 50000"/>
              <a:gd name="adj2" fmla="val 61421"/>
            </a:avLst>
          </a:prstGeom>
          <a:solidFill>
            <a:schemeClr val="accent3"/>
          </a:solidFill>
          <a:ln w="9525" cap="flat" cmpd="sng" algn="ctr">
            <a:noFill/>
            <a:prstDash val="solid"/>
            <a:headEnd/>
            <a:tailEn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sysClr val="windowText" lastClr="000000">
                  <a:lumMod val="65000"/>
                  <a:lumOff val="35000"/>
                </a:sysClr>
              </a:solidFill>
              <a:effectLst/>
              <a:uLnTx/>
              <a:uFillTx/>
              <a:latin typeface="+mj-lt"/>
              <a:ea typeface="+mn-ea"/>
              <a:cs typeface="+mn-cs"/>
            </a:endParaRPr>
          </a:p>
        </p:txBody>
      </p:sp>
      <p:sp>
        <p:nvSpPr>
          <p:cNvPr id="102" name="Up Arrow 101"/>
          <p:cNvSpPr>
            <a:spLocks noChangeArrowheads="1"/>
          </p:cNvSpPr>
          <p:nvPr/>
        </p:nvSpPr>
        <p:spPr bwMode="auto">
          <a:xfrm rot="5400000">
            <a:off x="6963156" y="1998836"/>
            <a:ext cx="457200" cy="214312"/>
          </a:xfrm>
          <a:prstGeom prst="upArrow">
            <a:avLst>
              <a:gd name="adj1" fmla="val 50000"/>
              <a:gd name="adj2" fmla="val 61421"/>
            </a:avLst>
          </a:prstGeom>
          <a:solidFill>
            <a:schemeClr val="accent3"/>
          </a:solidFill>
          <a:ln w="9525" cap="flat" cmpd="sng" algn="ctr">
            <a:noFill/>
            <a:prstDash val="solid"/>
            <a:headEnd/>
            <a:tailEn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sysClr val="windowText" lastClr="000000">
                  <a:lumMod val="65000"/>
                  <a:lumOff val="35000"/>
                </a:sysClr>
              </a:solidFill>
              <a:effectLst/>
              <a:uLnTx/>
              <a:uFillTx/>
              <a:latin typeface="+mj-lt"/>
              <a:ea typeface="+mn-ea"/>
              <a:cs typeface="+mn-cs"/>
            </a:endParaRPr>
          </a:p>
        </p:txBody>
      </p:sp>
      <p:sp>
        <p:nvSpPr>
          <p:cNvPr id="103" name="Up Arrow 102"/>
          <p:cNvSpPr>
            <a:spLocks noChangeArrowheads="1"/>
          </p:cNvSpPr>
          <p:nvPr/>
        </p:nvSpPr>
        <p:spPr bwMode="auto">
          <a:xfrm rot="5400000">
            <a:off x="5216652" y="1998836"/>
            <a:ext cx="457200" cy="214312"/>
          </a:xfrm>
          <a:prstGeom prst="upArrow">
            <a:avLst>
              <a:gd name="adj1" fmla="val 50000"/>
              <a:gd name="adj2" fmla="val 61421"/>
            </a:avLst>
          </a:prstGeom>
          <a:solidFill>
            <a:schemeClr val="accent3"/>
          </a:solidFill>
          <a:ln w="9525" cap="flat" cmpd="sng" algn="ctr">
            <a:noFill/>
            <a:prstDash val="solid"/>
            <a:headEnd/>
            <a:tailEn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sysClr val="windowText" lastClr="000000">
                  <a:lumMod val="65000"/>
                  <a:lumOff val="35000"/>
                </a:sysClr>
              </a:solidFill>
              <a:effectLst/>
              <a:uLnTx/>
              <a:uFillTx/>
              <a:latin typeface="+mj-lt"/>
              <a:ea typeface="+mn-ea"/>
              <a:cs typeface="+mn-cs"/>
            </a:endParaRPr>
          </a:p>
        </p:txBody>
      </p:sp>
      <p:sp>
        <p:nvSpPr>
          <p:cNvPr id="105" name="Shape 467"/>
          <p:cNvSpPr txBox="1">
            <a:spLocks/>
          </p:cNvSpPr>
          <p:nvPr/>
        </p:nvSpPr>
        <p:spPr bwMode="auto">
          <a:xfrm>
            <a:off x="365760" y="5562600"/>
            <a:ext cx="8412480" cy="646388"/>
          </a:xfrm>
          <a:prstGeom prst="rect">
            <a:avLst/>
          </a:prstGeom>
          <a:solidFill>
            <a:schemeClr val="accent4"/>
          </a:solidFill>
          <a:ln w="9525" cap="flat" cmpd="sng" algn="ctr">
            <a:noFill/>
            <a:prstDash val="solid"/>
          </a:ln>
          <a:effectLst/>
        </p:spPr>
        <p:txBody>
          <a:bodyPr rtlCol="0" anchor="ctr"/>
          <a:lstStyle>
            <a:lvl1pPr marL="342900" indent="-342900" algn="l" defTabSz="457200" rtl="0" eaLnBrk="0" fontAlgn="base" hangingPunct="0">
              <a:spcBef>
                <a:spcPct val="20000"/>
              </a:spcBef>
              <a:spcAft>
                <a:spcPct val="0"/>
              </a:spcAft>
              <a:buFont typeface="Arial" pitchFamily="34" charset="0"/>
              <a:buChar char="•"/>
              <a:defRPr sz="2000" b="1" kern="1200">
                <a:solidFill>
                  <a:srgbClr val="595959"/>
                </a:solidFill>
                <a:latin typeface="+mj-lt"/>
                <a:ea typeface="ＭＳ Ｐゴシック" pitchFamily="-111" charset="-128"/>
                <a:cs typeface="Arial"/>
              </a:defRPr>
            </a:lvl1pPr>
            <a:lvl2pPr marL="742950" indent="-285750" algn="l" defTabSz="457200" rtl="0" eaLnBrk="0" fontAlgn="base" hangingPunct="0">
              <a:spcBef>
                <a:spcPct val="20000"/>
              </a:spcBef>
              <a:spcAft>
                <a:spcPct val="0"/>
              </a:spcAft>
              <a:buFont typeface="Arial" pitchFamily="34" charset="0"/>
              <a:buChar char="–"/>
              <a:defRPr kern="1200">
                <a:solidFill>
                  <a:srgbClr val="595959"/>
                </a:solidFill>
                <a:latin typeface="+mj-lt"/>
                <a:ea typeface="ＭＳ Ｐゴシック" pitchFamily="-111" charset="-128"/>
                <a:cs typeface="Arial"/>
              </a:defRPr>
            </a:lvl2pPr>
            <a:lvl3pPr marL="1143000" indent="-228600" algn="l" defTabSz="457200" rtl="0" eaLnBrk="0" fontAlgn="base" hangingPunct="0">
              <a:spcBef>
                <a:spcPct val="20000"/>
              </a:spcBef>
              <a:spcAft>
                <a:spcPct val="0"/>
              </a:spcAft>
              <a:buFont typeface="Arial" pitchFamily="34" charset="0"/>
              <a:buChar char="•"/>
              <a:defRPr sz="1600" kern="1200">
                <a:solidFill>
                  <a:srgbClr val="595959"/>
                </a:solidFill>
                <a:latin typeface="+mj-lt"/>
                <a:ea typeface="ＭＳ Ｐゴシック" pitchFamily="-111" charset="-128"/>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Arial"/>
                <a:ea typeface="ＭＳ Ｐゴシック" pitchFamily="-111" charset="-128"/>
                <a:cs typeface="Arial"/>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Arial"/>
                <a:ea typeface="ＭＳ Ｐゴシック" pitchFamily="-111"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7150" lvl="0" indent="0" algn="ctr">
              <a:spcBef>
                <a:spcPct val="0"/>
              </a:spcBef>
              <a:buClr>
                <a:srgbClr val="702785"/>
              </a:buClr>
              <a:buSzPct val="25000"/>
              <a:buNone/>
              <a:tabLst>
                <a:tab pos="8229600" algn="r"/>
              </a:tabLst>
            </a:pPr>
            <a:r>
              <a:rPr lang="en-US" b="0" dirty="0">
                <a:solidFill>
                  <a:sysClr val="window" lastClr="FFFFFF"/>
                </a:solidFill>
                <a:sym typeface="Verdana"/>
              </a:rPr>
              <a:t>Efficiently build, execute and track partial</a:t>
            </a:r>
            <a:br>
              <a:rPr lang="en-US" b="0" dirty="0">
                <a:solidFill>
                  <a:sysClr val="window" lastClr="FFFFFF"/>
                </a:solidFill>
                <a:sym typeface="Verdana"/>
              </a:rPr>
            </a:br>
            <a:r>
              <a:rPr lang="en-US" b="0" dirty="0">
                <a:solidFill>
                  <a:sysClr val="window" lastClr="FFFFFF"/>
                </a:solidFill>
                <a:sym typeface="Verdana"/>
              </a:rPr>
              <a:t>SDV plan completely within Rave</a:t>
            </a:r>
          </a:p>
        </p:txBody>
      </p:sp>
      <p:sp>
        <p:nvSpPr>
          <p:cNvPr id="3" name="Content Placeholder 2"/>
          <p:cNvSpPr>
            <a:spLocks noGrp="1"/>
          </p:cNvSpPr>
          <p:nvPr>
            <p:ph idx="1"/>
          </p:nvPr>
        </p:nvSpPr>
        <p:spPr/>
        <p:txBody>
          <a:bodyPr/>
          <a:lstStyle/>
          <a:p>
            <a:endParaRPr lang="en-US"/>
          </a:p>
        </p:txBody>
      </p:sp>
      <p:sp>
        <p:nvSpPr>
          <p:cNvPr id="2" name="Slide Number Placeholder 1"/>
          <p:cNvSpPr>
            <a:spLocks noGrp="1"/>
          </p:cNvSpPr>
          <p:nvPr>
            <p:ph type="sldNum" sz="quarter" idx="12"/>
          </p:nvPr>
        </p:nvSpPr>
        <p:spPr/>
        <p:txBody>
          <a:bodyPr/>
          <a:lstStyle/>
          <a:p>
            <a:fld id="{63D729E5-2596-9449-AF18-C7DBE85575A5}" type="slidenum">
              <a:rPr lang="en-US" smtClean="0"/>
              <a:pPr/>
              <a:t>51</a:t>
            </a:fld>
            <a:endParaRPr lang="en-US"/>
          </a:p>
        </p:txBody>
      </p:sp>
      <p:sp>
        <p:nvSpPr>
          <p:cNvPr id="4" name="Title 3"/>
          <p:cNvSpPr>
            <a:spLocks noGrp="1"/>
          </p:cNvSpPr>
          <p:nvPr>
            <p:ph type="title"/>
          </p:nvPr>
        </p:nvSpPr>
        <p:spPr/>
        <p:txBody>
          <a:bodyPr>
            <a:normAutofit fontScale="90000"/>
          </a:bodyPr>
          <a:lstStyle/>
          <a:p>
            <a:r>
              <a:rPr lang="en-US" dirty="0"/>
              <a:t>Targeted SDV: Key Concepts</a:t>
            </a:r>
            <a:br>
              <a:rPr lang="en-US" dirty="0"/>
            </a:br>
            <a:endParaRPr lang="en-US" dirty="0"/>
          </a:p>
        </p:txBody>
      </p:sp>
    </p:spTree>
    <p:extLst>
      <p:ext uri="{BB962C8B-B14F-4D97-AF65-F5344CB8AC3E}">
        <p14:creationId xmlns:p14="http://schemas.microsoft.com/office/powerpoint/2010/main" val="3482922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wipe(left)">
                                      <p:cBhvr>
                                        <p:cTn id="10" dur="500"/>
                                        <p:tgtEl>
                                          <p:spTgt spid="6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0"/>
                                        </p:tgtEl>
                                        <p:attrNameLst>
                                          <p:attrName>style.visibility</p:attrName>
                                        </p:attrNameLst>
                                      </p:cBhvr>
                                      <p:to>
                                        <p:strVal val="visible"/>
                                      </p:to>
                                    </p:set>
                                    <p:animEffect transition="in" filter="wipe(left)">
                                      <p:cBhvr>
                                        <p:cTn id="15" dur="500"/>
                                        <p:tgtEl>
                                          <p:spTgt spid="100"/>
                                        </p:tgtEl>
                                      </p:cBhvr>
                                    </p:animEffec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wipe(left)">
                                      <p:cBhvr>
                                        <p:cTn id="19" dur="500"/>
                                        <p:tgtEl>
                                          <p:spTgt spid="56"/>
                                        </p:tgtEl>
                                      </p:cBhvr>
                                    </p:animEffect>
                                  </p:childTnLst>
                                </p:cTn>
                              </p:par>
                              <p:par>
                                <p:cTn id="20" presetID="22" presetClass="entr" presetSubtype="8" fill="hold" nodeType="with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ipe(left)">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1"/>
                                        </p:tgtEl>
                                        <p:attrNameLst>
                                          <p:attrName>style.visibility</p:attrName>
                                        </p:attrNameLst>
                                      </p:cBhvr>
                                      <p:to>
                                        <p:strVal val="visible"/>
                                      </p:to>
                                    </p:set>
                                    <p:animEffect transition="in" filter="wipe(left)">
                                      <p:cBhvr>
                                        <p:cTn id="27" dur="500"/>
                                        <p:tgtEl>
                                          <p:spTgt spid="101"/>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wipe(left)">
                                      <p:cBhvr>
                                        <p:cTn id="31" dur="500"/>
                                        <p:tgtEl>
                                          <p:spTgt spid="57"/>
                                        </p:tgtEl>
                                      </p:cBhvr>
                                    </p:animEffect>
                                  </p:childTnLst>
                                </p:cTn>
                              </p:par>
                              <p:par>
                                <p:cTn id="32" presetID="22" presetClass="entr" presetSubtype="8" fill="hold" nodeType="withEffect">
                                  <p:stCondLst>
                                    <p:cond delay="0"/>
                                  </p:stCondLst>
                                  <p:childTnLst>
                                    <p:set>
                                      <p:cBhvr>
                                        <p:cTn id="33" dur="1" fill="hold">
                                          <p:stCondLst>
                                            <p:cond delay="0"/>
                                          </p:stCondLst>
                                        </p:cTn>
                                        <p:tgtEl>
                                          <p:spTgt spid="62"/>
                                        </p:tgtEl>
                                        <p:attrNameLst>
                                          <p:attrName>style.visibility</p:attrName>
                                        </p:attrNameLst>
                                      </p:cBhvr>
                                      <p:to>
                                        <p:strVal val="visible"/>
                                      </p:to>
                                    </p:set>
                                    <p:animEffect transition="in" filter="wipe(left)">
                                      <p:cBhvr>
                                        <p:cTn id="34" dur="500"/>
                                        <p:tgtEl>
                                          <p:spTgt spid="6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03"/>
                                        </p:tgtEl>
                                        <p:attrNameLst>
                                          <p:attrName>style.visibility</p:attrName>
                                        </p:attrNameLst>
                                      </p:cBhvr>
                                      <p:to>
                                        <p:strVal val="visible"/>
                                      </p:to>
                                    </p:set>
                                    <p:animEffect transition="in" filter="wipe(left)">
                                      <p:cBhvr>
                                        <p:cTn id="39" dur="500"/>
                                        <p:tgtEl>
                                          <p:spTgt spid="103"/>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58"/>
                                        </p:tgtEl>
                                        <p:attrNameLst>
                                          <p:attrName>style.visibility</p:attrName>
                                        </p:attrNameLst>
                                      </p:cBhvr>
                                      <p:to>
                                        <p:strVal val="visible"/>
                                      </p:to>
                                    </p:set>
                                    <p:animEffect transition="in" filter="wipe(left)">
                                      <p:cBhvr>
                                        <p:cTn id="43" dur="500"/>
                                        <p:tgtEl>
                                          <p:spTgt spid="58"/>
                                        </p:tgtEl>
                                      </p:cBhvr>
                                    </p:animEffect>
                                  </p:childTnLst>
                                </p:cTn>
                              </p:par>
                              <p:par>
                                <p:cTn id="44" presetID="22" presetClass="entr" presetSubtype="8" fill="hold" nodeType="withEffect">
                                  <p:stCondLst>
                                    <p:cond delay="0"/>
                                  </p:stCondLst>
                                  <p:childTnLst>
                                    <p:set>
                                      <p:cBhvr>
                                        <p:cTn id="45" dur="1" fill="hold">
                                          <p:stCondLst>
                                            <p:cond delay="0"/>
                                          </p:stCondLst>
                                        </p:cTn>
                                        <p:tgtEl>
                                          <p:spTgt spid="99"/>
                                        </p:tgtEl>
                                        <p:attrNameLst>
                                          <p:attrName>style.visibility</p:attrName>
                                        </p:attrNameLst>
                                      </p:cBhvr>
                                      <p:to>
                                        <p:strVal val="visible"/>
                                      </p:to>
                                    </p:set>
                                    <p:animEffect transition="in" filter="wipe(left)">
                                      <p:cBhvr>
                                        <p:cTn id="46" dur="500"/>
                                        <p:tgtEl>
                                          <p:spTgt spid="9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02"/>
                                        </p:tgtEl>
                                        <p:attrNameLst>
                                          <p:attrName>style.visibility</p:attrName>
                                        </p:attrNameLst>
                                      </p:cBhvr>
                                      <p:to>
                                        <p:strVal val="visible"/>
                                      </p:to>
                                    </p:set>
                                    <p:animEffect transition="in" filter="wipe(left)">
                                      <p:cBhvr>
                                        <p:cTn id="51" dur="500"/>
                                        <p:tgtEl>
                                          <p:spTgt spid="102"/>
                                        </p:tgtEl>
                                      </p:cBhvr>
                                    </p:animEffect>
                                  </p:childTnLst>
                                </p:cTn>
                              </p:par>
                            </p:childTnLst>
                          </p:cTn>
                        </p:par>
                        <p:par>
                          <p:cTn id="52" fill="hold">
                            <p:stCondLst>
                              <p:cond delay="500"/>
                            </p:stCondLst>
                            <p:childTnLst>
                              <p:par>
                                <p:cTn id="53" presetID="22" presetClass="entr" presetSubtype="8" fill="hold" grpId="0" nodeType="afterEffect">
                                  <p:stCondLst>
                                    <p:cond delay="0"/>
                                  </p:stCondLst>
                                  <p:childTnLst>
                                    <p:set>
                                      <p:cBhvr>
                                        <p:cTn id="54" dur="1" fill="hold">
                                          <p:stCondLst>
                                            <p:cond delay="0"/>
                                          </p:stCondLst>
                                        </p:cTn>
                                        <p:tgtEl>
                                          <p:spTgt spid="59"/>
                                        </p:tgtEl>
                                        <p:attrNameLst>
                                          <p:attrName>style.visibility</p:attrName>
                                        </p:attrNameLst>
                                      </p:cBhvr>
                                      <p:to>
                                        <p:strVal val="visible"/>
                                      </p:to>
                                    </p:set>
                                    <p:animEffect transition="in" filter="wipe(left)">
                                      <p:cBhvr>
                                        <p:cTn id="55" dur="500"/>
                                        <p:tgtEl>
                                          <p:spTgt spid="59"/>
                                        </p:tgtEl>
                                      </p:cBhvr>
                                    </p:animEffect>
                                  </p:childTnLst>
                                </p:cTn>
                              </p:par>
                              <p:par>
                                <p:cTn id="56" presetID="22" presetClass="entr" presetSubtype="8" fill="hold" nodeType="withEffect">
                                  <p:stCondLst>
                                    <p:cond delay="0"/>
                                  </p:stCondLst>
                                  <p:childTnLst>
                                    <p:set>
                                      <p:cBhvr>
                                        <p:cTn id="57" dur="1" fill="hold">
                                          <p:stCondLst>
                                            <p:cond delay="0"/>
                                          </p:stCondLst>
                                        </p:cTn>
                                        <p:tgtEl>
                                          <p:spTgt spid="94"/>
                                        </p:tgtEl>
                                        <p:attrNameLst>
                                          <p:attrName>style.visibility</p:attrName>
                                        </p:attrNameLst>
                                      </p:cBhvr>
                                      <p:to>
                                        <p:strVal val="visible"/>
                                      </p:to>
                                    </p:set>
                                    <p:animEffect transition="in" filter="wipe(left)">
                                      <p:cBhvr>
                                        <p:cTn id="58"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P spid="57" grpId="0" animBg="1"/>
      <p:bldP spid="58" grpId="0" animBg="1"/>
      <p:bldP spid="59" grpId="0" animBg="1"/>
      <p:bldP spid="60" grpId="0"/>
      <p:bldP spid="100" grpId="0" animBg="1"/>
      <p:bldP spid="101" grpId="0" animBg="1"/>
      <p:bldP spid="102" grpId="0" animBg="1"/>
      <p:bldP spid="10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1"/>
          <p:cNvSpPr txBox="1">
            <a:spLocks/>
          </p:cNvSpPr>
          <p:nvPr/>
        </p:nvSpPr>
        <p:spPr>
          <a:xfrm>
            <a:off x="365760" y="1723589"/>
            <a:ext cx="8412480" cy="369887"/>
          </a:xfrm>
          <a:prstGeom prst="rect">
            <a:avLst/>
          </a:prstGeom>
          <a:solidFill>
            <a:schemeClr val="accent3"/>
          </a:solidFill>
          <a:ln>
            <a:noFill/>
          </a:ln>
        </p:spPr>
        <p:txBody>
          <a:bodyPr anchor="ctr" anchorCtr="0">
            <a:noAutofit/>
          </a:bodyPr>
          <a:lstStyle>
            <a:lvl1pPr marL="342900" indent="-342900" algn="l" defTabSz="457200" rtl="0" eaLnBrk="1" fontAlgn="base" hangingPunct="1">
              <a:spcBef>
                <a:spcPct val="20000"/>
              </a:spcBef>
              <a:spcAft>
                <a:spcPct val="0"/>
              </a:spcAft>
              <a:buFont typeface="Arial" pitchFamily="-111" charset="0"/>
              <a:buChar char="•"/>
              <a:defRPr sz="3200" kern="1200">
                <a:solidFill>
                  <a:schemeClr val="tx1"/>
                </a:solidFill>
                <a:latin typeface="Arial"/>
                <a:ea typeface="ＭＳ Ｐゴシック" pitchFamily="-111" charset="-128"/>
                <a:cs typeface="Arial"/>
              </a:defRPr>
            </a:lvl1pPr>
            <a:lvl2pPr marL="742950" indent="-285750" algn="l" defTabSz="457200" rtl="0" eaLnBrk="1" fontAlgn="base" hangingPunct="1">
              <a:spcBef>
                <a:spcPct val="20000"/>
              </a:spcBef>
              <a:spcAft>
                <a:spcPct val="0"/>
              </a:spcAft>
              <a:buFont typeface="Arial" pitchFamily="-111" charset="0"/>
              <a:buChar char="–"/>
              <a:defRPr sz="2800" kern="1200">
                <a:solidFill>
                  <a:schemeClr val="tx1"/>
                </a:solidFill>
                <a:latin typeface="Arial"/>
                <a:ea typeface="ＭＳ Ｐゴシック" pitchFamily="-111" charset="-128"/>
                <a:cs typeface="Arial"/>
              </a:defRPr>
            </a:lvl2pPr>
            <a:lvl3pPr marL="1143000" indent="-228600" algn="l" defTabSz="457200" rtl="0" eaLnBrk="1" fontAlgn="base" hangingPunct="1">
              <a:spcBef>
                <a:spcPct val="20000"/>
              </a:spcBef>
              <a:spcAft>
                <a:spcPct val="0"/>
              </a:spcAft>
              <a:buFont typeface="Arial" pitchFamily="-111" charset="0"/>
              <a:buChar char="•"/>
              <a:defRPr sz="2400" kern="1200">
                <a:solidFill>
                  <a:schemeClr val="tx1"/>
                </a:solidFill>
                <a:latin typeface="Arial"/>
                <a:ea typeface="ＭＳ Ｐゴシック" pitchFamily="-111" charset="-128"/>
                <a:cs typeface="Arial"/>
              </a:defRPr>
            </a:lvl3pPr>
            <a:lvl4pPr marL="1600200" indent="-228600" algn="l" defTabSz="457200" rtl="0" eaLnBrk="1" fontAlgn="base" hangingPunct="1">
              <a:spcBef>
                <a:spcPct val="20000"/>
              </a:spcBef>
              <a:spcAft>
                <a:spcPct val="0"/>
              </a:spcAft>
              <a:buFont typeface="Arial" pitchFamily="-111" charset="0"/>
              <a:buChar char="–"/>
              <a:defRPr sz="2000" kern="1200">
                <a:solidFill>
                  <a:schemeClr val="tx1"/>
                </a:solidFill>
                <a:latin typeface="Arial"/>
                <a:ea typeface="ＭＳ Ｐゴシック" pitchFamily="-111" charset="-128"/>
                <a:cs typeface="Arial"/>
              </a:defRPr>
            </a:lvl4pPr>
            <a:lvl5pPr marL="2057400" indent="-228600" algn="l" defTabSz="457200" rtl="0" eaLnBrk="1" fontAlgn="base" hangingPunct="1">
              <a:spcBef>
                <a:spcPct val="20000"/>
              </a:spcBef>
              <a:spcAft>
                <a:spcPct val="0"/>
              </a:spcAft>
              <a:buFont typeface="Arial" pitchFamily="-111" charset="0"/>
              <a:buChar char="»"/>
              <a:defRPr sz="2000" kern="1200">
                <a:solidFill>
                  <a:schemeClr val="tx1"/>
                </a:solidFill>
                <a:latin typeface="Arial"/>
                <a:ea typeface="ＭＳ Ｐゴシック" pitchFamily="-111"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spcBef>
                <a:spcPts val="0"/>
              </a:spcBef>
              <a:buNone/>
              <a:defRPr/>
            </a:pPr>
            <a:r>
              <a:rPr lang="en-GB" sz="2000" dirty="0">
                <a:solidFill>
                  <a:sysClr val="window" lastClr="FFFFFF"/>
                </a:solidFill>
                <a:latin typeface="+mj-lt"/>
              </a:rPr>
              <a:t>Configurability</a:t>
            </a:r>
          </a:p>
        </p:txBody>
      </p:sp>
      <p:sp>
        <p:nvSpPr>
          <p:cNvPr id="21" name="Subtitle 4"/>
          <p:cNvSpPr>
            <a:spLocks noGrp="1"/>
          </p:cNvSpPr>
          <p:nvPr>
            <p:ph idx="1"/>
          </p:nvPr>
        </p:nvSpPr>
        <p:spPr>
          <a:prstGeom prst="rect">
            <a:avLst/>
          </a:prstGeom>
        </p:spPr>
        <p:txBody>
          <a:bodyPr/>
          <a:lstStyle/>
          <a:p>
            <a:pPr marL="182880" lvl="0" indent="-192024">
              <a:lnSpc>
                <a:spcPct val="87000"/>
              </a:lnSpc>
              <a:spcBef>
                <a:spcPts val="1200"/>
              </a:spcBef>
              <a:buClr>
                <a:srgbClr val="C3D500"/>
              </a:buClr>
              <a:buSzPct val="80000"/>
              <a:buFont typeface="Wingdings" charset="2"/>
              <a:buChar char="§"/>
            </a:pPr>
            <a:r>
              <a:rPr lang="en-US" sz="1800" dirty="0">
                <a:solidFill>
                  <a:srgbClr val="002855"/>
                </a:solidFill>
              </a:rPr>
              <a:t>Build different SDV requirements for different sites, site groups and regions, for example:</a:t>
            </a:r>
          </a:p>
          <a:p>
            <a:pPr marL="374904" lvl="1" indent="-192024">
              <a:lnSpc>
                <a:spcPct val="87000"/>
              </a:lnSpc>
              <a:spcBef>
                <a:spcPts val="1200"/>
              </a:spcBef>
              <a:buClr>
                <a:srgbClr val="C3D500"/>
              </a:buClr>
              <a:buSzPct val="80000"/>
              <a:buFont typeface="Wingdings" charset="2"/>
              <a:buChar char="§"/>
            </a:pPr>
            <a:r>
              <a:rPr lang="en-US" sz="1600" dirty="0">
                <a:solidFill>
                  <a:srgbClr val="002855"/>
                </a:solidFill>
              </a:rPr>
              <a:t>High performing sites in US and EU: safety variables ONLY</a:t>
            </a:r>
          </a:p>
          <a:p>
            <a:pPr marL="374904" lvl="1" indent="-192024">
              <a:lnSpc>
                <a:spcPct val="87000"/>
              </a:lnSpc>
              <a:spcBef>
                <a:spcPts val="1200"/>
              </a:spcBef>
              <a:buClr>
                <a:srgbClr val="C3D500"/>
              </a:buClr>
              <a:buSzPct val="80000"/>
              <a:buFont typeface="Wingdings" charset="2"/>
              <a:buChar char="§"/>
            </a:pPr>
            <a:r>
              <a:rPr lang="en-US" sz="1600" dirty="0">
                <a:solidFill>
                  <a:srgbClr val="002855"/>
                </a:solidFill>
              </a:rPr>
              <a:t>Low performing sites in US and EU: safety and primary variables</a:t>
            </a:r>
          </a:p>
          <a:p>
            <a:pPr marL="374904" lvl="1" indent="-192024">
              <a:lnSpc>
                <a:spcPct val="87000"/>
              </a:lnSpc>
              <a:spcBef>
                <a:spcPts val="1200"/>
              </a:spcBef>
              <a:buClr>
                <a:srgbClr val="C3D500"/>
              </a:buClr>
              <a:buSzPct val="80000"/>
              <a:buFont typeface="Wingdings" charset="2"/>
              <a:buChar char="§"/>
            </a:pPr>
            <a:r>
              <a:rPr lang="en-US" sz="1600" dirty="0">
                <a:solidFill>
                  <a:srgbClr val="002855"/>
                </a:solidFill>
              </a:rPr>
              <a:t>New sites in Asia and Latin America: all variables (100%)</a:t>
            </a:r>
            <a:br>
              <a:rPr lang="en-US" sz="1600" dirty="0">
                <a:solidFill>
                  <a:srgbClr val="002855"/>
                </a:solidFill>
              </a:rPr>
            </a:br>
            <a:endParaRPr lang="en-US" sz="1600" dirty="0">
              <a:solidFill>
                <a:srgbClr val="002855"/>
              </a:solidFill>
            </a:endParaRPr>
          </a:p>
          <a:p>
            <a:pPr marL="182880" lvl="0" indent="-192024">
              <a:lnSpc>
                <a:spcPct val="87000"/>
              </a:lnSpc>
              <a:spcBef>
                <a:spcPts val="1200"/>
              </a:spcBef>
              <a:buClr>
                <a:srgbClr val="C3D500"/>
              </a:buClr>
              <a:buSzPct val="80000"/>
              <a:buFont typeface="Wingdings" charset="2"/>
              <a:buChar char="§"/>
            </a:pPr>
            <a:r>
              <a:rPr lang="en-US" sz="1800" dirty="0">
                <a:solidFill>
                  <a:srgbClr val="002855"/>
                </a:solidFill>
              </a:rPr>
              <a:t>Treat subjects of one site differently based on enrollment date, for example:</a:t>
            </a:r>
          </a:p>
          <a:p>
            <a:pPr marL="374904" lvl="1" indent="-192024">
              <a:lnSpc>
                <a:spcPct val="87000"/>
              </a:lnSpc>
              <a:spcBef>
                <a:spcPts val="1200"/>
              </a:spcBef>
              <a:buClr>
                <a:srgbClr val="C3D500"/>
              </a:buClr>
              <a:buSzPct val="80000"/>
              <a:buFont typeface="Wingdings" charset="2"/>
              <a:buChar char="§"/>
            </a:pPr>
            <a:r>
              <a:rPr lang="en-US" sz="1600" dirty="0">
                <a:solidFill>
                  <a:srgbClr val="002855"/>
                </a:solidFill>
              </a:rPr>
              <a:t>100% SDV for the first 2 subjects for each site</a:t>
            </a:r>
          </a:p>
          <a:p>
            <a:pPr marL="374904" lvl="1" indent="-192024">
              <a:lnSpc>
                <a:spcPct val="87000"/>
              </a:lnSpc>
              <a:spcBef>
                <a:spcPts val="1200"/>
              </a:spcBef>
              <a:buClr>
                <a:srgbClr val="C3D500"/>
              </a:buClr>
              <a:buSzPct val="80000"/>
              <a:buFont typeface="Wingdings" charset="2"/>
              <a:buChar char="§"/>
            </a:pPr>
            <a:r>
              <a:rPr lang="en-US" sz="1600" dirty="0">
                <a:solidFill>
                  <a:srgbClr val="002855"/>
                </a:solidFill>
              </a:rPr>
              <a:t>Safety data for the rest of subjects </a:t>
            </a:r>
          </a:p>
          <a:p>
            <a:pPr marL="374904" lvl="1" indent="-192024">
              <a:lnSpc>
                <a:spcPct val="87000"/>
              </a:lnSpc>
              <a:spcBef>
                <a:spcPts val="1200"/>
              </a:spcBef>
              <a:buClr>
                <a:srgbClr val="C3D500"/>
              </a:buClr>
              <a:buSzPct val="80000"/>
              <a:buFont typeface="Wingdings" charset="2"/>
              <a:buChar char="§"/>
            </a:pPr>
            <a:r>
              <a:rPr lang="en-US" sz="1600" dirty="0">
                <a:solidFill>
                  <a:srgbClr val="002855"/>
                </a:solidFill>
              </a:rPr>
              <a:t>Change the SDV requirement based on the actual site performance </a:t>
            </a:r>
          </a:p>
          <a:p>
            <a:pPr marL="374904" lvl="1" indent="-192024">
              <a:lnSpc>
                <a:spcPct val="87000"/>
              </a:lnSpc>
              <a:spcBef>
                <a:spcPts val="1200"/>
              </a:spcBef>
              <a:buClr>
                <a:srgbClr val="C3D500"/>
              </a:buClr>
              <a:buSzPct val="80000"/>
              <a:buFont typeface="Wingdings" charset="2"/>
              <a:buChar char="§"/>
            </a:pPr>
            <a:r>
              <a:rPr lang="en-US" sz="1600" dirty="0">
                <a:solidFill>
                  <a:srgbClr val="002855"/>
                </a:solidFill>
              </a:rPr>
              <a:t>Subjects that are not defined in Targeted SDV will use default SDV requirement built in architect</a:t>
            </a:r>
          </a:p>
        </p:txBody>
      </p:sp>
      <p:sp>
        <p:nvSpPr>
          <p:cNvPr id="2" name="Slide Number Placeholder 1"/>
          <p:cNvSpPr>
            <a:spLocks noGrp="1"/>
          </p:cNvSpPr>
          <p:nvPr>
            <p:ph type="sldNum" sz="quarter" idx="12"/>
          </p:nvPr>
        </p:nvSpPr>
        <p:spPr/>
        <p:txBody>
          <a:bodyPr/>
          <a:lstStyle/>
          <a:p>
            <a:fld id="{63D729E5-2596-9449-AF18-C7DBE85575A5}" type="slidenum">
              <a:rPr lang="en-US" smtClean="0"/>
              <a:pPr/>
              <a:t>52</a:t>
            </a:fld>
            <a:endParaRPr lang="en-US"/>
          </a:p>
        </p:txBody>
      </p:sp>
      <p:sp>
        <p:nvSpPr>
          <p:cNvPr id="7" name="Title 6"/>
          <p:cNvSpPr>
            <a:spLocks noGrp="1"/>
          </p:cNvSpPr>
          <p:nvPr>
            <p:ph type="title"/>
          </p:nvPr>
        </p:nvSpPr>
        <p:spPr/>
        <p:txBody>
          <a:bodyPr>
            <a:normAutofit fontScale="90000"/>
          </a:bodyPr>
          <a:lstStyle/>
          <a:p>
            <a:r>
              <a:rPr lang="en-US" dirty="0"/>
              <a:t>Targeted SDV: Key Concepts </a:t>
            </a:r>
            <a:r>
              <a:rPr lang="en-US" i="1" dirty="0"/>
              <a:t>(</a:t>
            </a:r>
            <a:r>
              <a:rPr lang="en-US" i="1" dirty="0" err="1"/>
              <a:t>cont</a:t>
            </a:r>
            <a:r>
              <a:rPr lang="en-US" i="1" dirty="0"/>
              <a:t>…)</a:t>
            </a:r>
            <a:br>
              <a:rPr lang="en-US" i="1" dirty="0"/>
            </a:br>
            <a:endParaRPr lang="en-US" dirty="0"/>
          </a:p>
        </p:txBody>
      </p:sp>
    </p:spTree>
    <p:extLst>
      <p:ext uri="{BB962C8B-B14F-4D97-AF65-F5344CB8AC3E}">
        <p14:creationId xmlns:p14="http://schemas.microsoft.com/office/powerpoint/2010/main" val="386104845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1"/>
          <p:cNvSpPr txBox="1">
            <a:spLocks/>
          </p:cNvSpPr>
          <p:nvPr/>
        </p:nvSpPr>
        <p:spPr>
          <a:xfrm>
            <a:off x="365760" y="1723589"/>
            <a:ext cx="8412480" cy="369887"/>
          </a:xfrm>
          <a:prstGeom prst="rect">
            <a:avLst/>
          </a:prstGeom>
          <a:solidFill>
            <a:schemeClr val="accent3"/>
          </a:solidFill>
          <a:ln>
            <a:noFill/>
          </a:ln>
        </p:spPr>
        <p:txBody>
          <a:bodyPr anchor="ctr" anchorCtr="0">
            <a:noAutofit/>
          </a:bodyPr>
          <a:lstStyle>
            <a:lvl1pPr marL="342900" indent="-342900" algn="l" defTabSz="457200" rtl="0" eaLnBrk="1" fontAlgn="base" hangingPunct="1">
              <a:spcBef>
                <a:spcPct val="20000"/>
              </a:spcBef>
              <a:spcAft>
                <a:spcPct val="0"/>
              </a:spcAft>
              <a:buFont typeface="Arial" pitchFamily="-111" charset="0"/>
              <a:buChar char="•"/>
              <a:defRPr sz="3200" kern="1200">
                <a:solidFill>
                  <a:schemeClr val="tx1"/>
                </a:solidFill>
                <a:latin typeface="Arial"/>
                <a:ea typeface="ＭＳ Ｐゴシック" pitchFamily="-111" charset="-128"/>
                <a:cs typeface="Arial"/>
              </a:defRPr>
            </a:lvl1pPr>
            <a:lvl2pPr marL="742950" indent="-285750" algn="l" defTabSz="457200" rtl="0" eaLnBrk="1" fontAlgn="base" hangingPunct="1">
              <a:spcBef>
                <a:spcPct val="20000"/>
              </a:spcBef>
              <a:spcAft>
                <a:spcPct val="0"/>
              </a:spcAft>
              <a:buFont typeface="Arial" pitchFamily="-111" charset="0"/>
              <a:buChar char="–"/>
              <a:defRPr sz="2800" kern="1200">
                <a:solidFill>
                  <a:schemeClr val="tx1"/>
                </a:solidFill>
                <a:latin typeface="Arial"/>
                <a:ea typeface="ＭＳ Ｐゴシック" pitchFamily="-111" charset="-128"/>
                <a:cs typeface="Arial"/>
              </a:defRPr>
            </a:lvl2pPr>
            <a:lvl3pPr marL="1143000" indent="-228600" algn="l" defTabSz="457200" rtl="0" eaLnBrk="1" fontAlgn="base" hangingPunct="1">
              <a:spcBef>
                <a:spcPct val="20000"/>
              </a:spcBef>
              <a:spcAft>
                <a:spcPct val="0"/>
              </a:spcAft>
              <a:buFont typeface="Arial" pitchFamily="-111" charset="0"/>
              <a:buChar char="•"/>
              <a:defRPr sz="2400" kern="1200">
                <a:solidFill>
                  <a:schemeClr val="tx1"/>
                </a:solidFill>
                <a:latin typeface="Arial"/>
                <a:ea typeface="ＭＳ Ｐゴシック" pitchFamily="-111" charset="-128"/>
                <a:cs typeface="Arial"/>
              </a:defRPr>
            </a:lvl3pPr>
            <a:lvl4pPr marL="1600200" indent="-228600" algn="l" defTabSz="457200" rtl="0" eaLnBrk="1" fontAlgn="base" hangingPunct="1">
              <a:spcBef>
                <a:spcPct val="20000"/>
              </a:spcBef>
              <a:spcAft>
                <a:spcPct val="0"/>
              </a:spcAft>
              <a:buFont typeface="Arial" pitchFamily="-111" charset="0"/>
              <a:buChar char="–"/>
              <a:defRPr sz="2000" kern="1200">
                <a:solidFill>
                  <a:schemeClr val="tx1"/>
                </a:solidFill>
                <a:latin typeface="Arial"/>
                <a:ea typeface="ＭＳ Ｐゴシック" pitchFamily="-111" charset="-128"/>
                <a:cs typeface="Arial"/>
              </a:defRPr>
            </a:lvl4pPr>
            <a:lvl5pPr marL="2057400" indent="-228600" algn="l" defTabSz="457200" rtl="0" eaLnBrk="1" fontAlgn="base" hangingPunct="1">
              <a:spcBef>
                <a:spcPct val="20000"/>
              </a:spcBef>
              <a:spcAft>
                <a:spcPct val="0"/>
              </a:spcAft>
              <a:buFont typeface="Arial" pitchFamily="-111" charset="0"/>
              <a:buChar char="»"/>
              <a:defRPr sz="2000" kern="1200">
                <a:solidFill>
                  <a:schemeClr val="tx1"/>
                </a:solidFill>
                <a:latin typeface="Arial"/>
                <a:ea typeface="ＭＳ Ｐゴシック" pitchFamily="-111"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spcBef>
                <a:spcPts val="0"/>
              </a:spcBef>
              <a:buNone/>
              <a:defRPr/>
            </a:pPr>
            <a:r>
              <a:rPr lang="en-US" sz="2000" dirty="0">
                <a:solidFill>
                  <a:sysClr val="window" lastClr="FFFFFF"/>
                </a:solidFill>
                <a:latin typeface="+mj-lt"/>
              </a:rPr>
              <a:t>Block Plans, Blocks and Tiers</a:t>
            </a:r>
          </a:p>
        </p:txBody>
      </p:sp>
      <p:sp>
        <p:nvSpPr>
          <p:cNvPr id="21" name="Subtitle 4"/>
          <p:cNvSpPr>
            <a:spLocks noGrp="1"/>
          </p:cNvSpPr>
          <p:nvPr>
            <p:ph idx="1"/>
          </p:nvPr>
        </p:nvSpPr>
        <p:spPr>
          <a:prstGeom prst="rect">
            <a:avLst/>
          </a:prstGeom>
        </p:spPr>
        <p:txBody>
          <a:bodyPr/>
          <a:lstStyle/>
          <a:p>
            <a:pPr marL="182880" lvl="0" indent="-192024">
              <a:lnSpc>
                <a:spcPct val="87000"/>
              </a:lnSpc>
              <a:spcBef>
                <a:spcPts val="500"/>
              </a:spcBef>
              <a:buClr>
                <a:srgbClr val="C3D500"/>
              </a:buClr>
              <a:buSzPct val="80000"/>
              <a:buFont typeface="Wingdings" charset="2"/>
              <a:buChar char="§"/>
            </a:pPr>
            <a:r>
              <a:rPr lang="en-US" sz="1600" dirty="0">
                <a:solidFill>
                  <a:srgbClr val="002855"/>
                </a:solidFill>
              </a:rPr>
              <a:t>Block Plan</a:t>
            </a:r>
          </a:p>
          <a:p>
            <a:pPr marL="374904" lvl="1" indent="-192024">
              <a:lnSpc>
                <a:spcPct val="87000"/>
              </a:lnSpc>
              <a:spcBef>
                <a:spcPts val="500"/>
              </a:spcBef>
              <a:buClr>
                <a:srgbClr val="C3D500"/>
              </a:buClr>
              <a:buSzPct val="80000"/>
              <a:buFont typeface="Wingdings" charset="2"/>
              <a:buChar char="§"/>
            </a:pPr>
            <a:r>
              <a:rPr lang="en-US" sz="1400" dirty="0">
                <a:solidFill>
                  <a:srgbClr val="002855"/>
                </a:solidFill>
              </a:rPr>
              <a:t>Defines how subjects are to be distributed across blocks. Block plans can be created at the Study Group, Site Group and Site levels</a:t>
            </a:r>
          </a:p>
          <a:p>
            <a:pPr marL="182880" lvl="0" indent="-192024">
              <a:lnSpc>
                <a:spcPct val="87000"/>
              </a:lnSpc>
              <a:spcBef>
                <a:spcPts val="500"/>
              </a:spcBef>
              <a:buClr>
                <a:srgbClr val="C3D500"/>
              </a:buClr>
              <a:buSzPct val="80000"/>
              <a:buFont typeface="Wingdings" charset="2"/>
              <a:buChar char="§"/>
            </a:pPr>
            <a:r>
              <a:rPr lang="en-US" sz="1600" dirty="0">
                <a:solidFill>
                  <a:srgbClr val="002855"/>
                </a:solidFill>
              </a:rPr>
              <a:t>Block</a:t>
            </a:r>
          </a:p>
          <a:p>
            <a:pPr marL="374904" lvl="1" indent="-192024">
              <a:lnSpc>
                <a:spcPct val="87000"/>
              </a:lnSpc>
              <a:spcBef>
                <a:spcPts val="500"/>
              </a:spcBef>
              <a:buClr>
                <a:srgbClr val="C3D500"/>
              </a:buClr>
              <a:buSzPct val="80000"/>
              <a:buFont typeface="Wingdings" charset="2"/>
              <a:buChar char="§"/>
            </a:pPr>
            <a:r>
              <a:rPr lang="en-US" sz="1400" dirty="0">
                <a:solidFill>
                  <a:srgbClr val="002855"/>
                </a:solidFill>
              </a:rPr>
              <a:t>Defines how subjects assigned to the block are to be distributed across tiers linked to that block</a:t>
            </a:r>
          </a:p>
          <a:p>
            <a:pPr marL="182880" lvl="0" indent="-192024">
              <a:lnSpc>
                <a:spcPct val="87000"/>
              </a:lnSpc>
              <a:spcBef>
                <a:spcPts val="500"/>
              </a:spcBef>
              <a:buClr>
                <a:srgbClr val="C3D500"/>
              </a:buClr>
              <a:buSzPct val="80000"/>
              <a:buFont typeface="Wingdings" charset="2"/>
              <a:buChar char="§"/>
            </a:pPr>
            <a:r>
              <a:rPr lang="en-US" sz="1600" dirty="0">
                <a:solidFill>
                  <a:srgbClr val="002855"/>
                </a:solidFill>
              </a:rPr>
              <a:t>Tier</a:t>
            </a:r>
          </a:p>
          <a:p>
            <a:pPr marL="374904" lvl="1" indent="-192024">
              <a:lnSpc>
                <a:spcPct val="87000"/>
              </a:lnSpc>
              <a:spcBef>
                <a:spcPts val="500"/>
              </a:spcBef>
              <a:buClr>
                <a:srgbClr val="C3D500"/>
              </a:buClr>
              <a:buSzPct val="80000"/>
              <a:buFont typeface="Wingdings" charset="2"/>
              <a:buChar char="§"/>
            </a:pPr>
            <a:r>
              <a:rPr lang="en-US" sz="1400" dirty="0">
                <a:solidFill>
                  <a:srgbClr val="002855"/>
                </a:solidFill>
              </a:rPr>
              <a:t>A set of </a:t>
            </a:r>
            <a:r>
              <a:rPr lang="en-US" sz="1400" dirty="0" err="1">
                <a:solidFill>
                  <a:srgbClr val="002855"/>
                </a:solidFill>
              </a:rPr>
              <a:t>eCRF</a:t>
            </a:r>
            <a:r>
              <a:rPr lang="en-US" sz="1400" dirty="0">
                <a:solidFill>
                  <a:srgbClr val="002855"/>
                </a:solidFill>
              </a:rPr>
              <a:t> folders, forms and fields that have specific rules to define what data points need to be verified</a:t>
            </a:r>
          </a:p>
        </p:txBody>
      </p:sp>
      <p:sp>
        <p:nvSpPr>
          <p:cNvPr id="2" name="Slide Number Placeholder 1"/>
          <p:cNvSpPr>
            <a:spLocks noGrp="1"/>
          </p:cNvSpPr>
          <p:nvPr>
            <p:ph type="sldNum" sz="quarter" idx="12"/>
          </p:nvPr>
        </p:nvSpPr>
        <p:spPr/>
        <p:txBody>
          <a:bodyPr/>
          <a:lstStyle/>
          <a:p>
            <a:fld id="{63D729E5-2596-9449-AF18-C7DBE85575A5}" type="slidenum">
              <a:rPr lang="en-US" smtClean="0"/>
              <a:pPr/>
              <a:t>53</a:t>
            </a:fld>
            <a:endParaRPr lang="en-US"/>
          </a:p>
        </p:txBody>
      </p:sp>
      <p:sp>
        <p:nvSpPr>
          <p:cNvPr id="4" name="Title 3"/>
          <p:cNvSpPr>
            <a:spLocks noGrp="1"/>
          </p:cNvSpPr>
          <p:nvPr>
            <p:ph type="title"/>
          </p:nvPr>
        </p:nvSpPr>
        <p:spPr/>
        <p:txBody>
          <a:bodyPr>
            <a:normAutofit fontScale="90000"/>
          </a:bodyPr>
          <a:lstStyle/>
          <a:p>
            <a:r>
              <a:rPr lang="en-US" dirty="0"/>
              <a:t>Targeted SDV: Key Functionality</a:t>
            </a:r>
            <a:br>
              <a:rPr lang="en-US" dirty="0"/>
            </a:br>
            <a:endParaRPr lang="en-US" dirty="0"/>
          </a:p>
        </p:txBody>
      </p:sp>
      <p:grpSp>
        <p:nvGrpSpPr>
          <p:cNvPr id="28" name="Group 27"/>
          <p:cNvGrpSpPr/>
          <p:nvPr/>
        </p:nvGrpSpPr>
        <p:grpSpPr>
          <a:xfrm>
            <a:off x="990640" y="4227400"/>
            <a:ext cx="6842033" cy="1965960"/>
            <a:chOff x="990640" y="4227400"/>
            <a:chExt cx="6842033" cy="1965960"/>
          </a:xfrm>
        </p:grpSpPr>
        <p:sp>
          <p:nvSpPr>
            <p:cNvPr id="32" name="AutoShape 27"/>
            <p:cNvSpPr>
              <a:spLocks noChangeArrowheads="1"/>
            </p:cNvSpPr>
            <p:nvPr/>
          </p:nvSpPr>
          <p:spPr bwMode="auto">
            <a:xfrm>
              <a:off x="990640" y="5066547"/>
              <a:ext cx="1150585" cy="347345"/>
            </a:xfrm>
            <a:prstGeom prst="rect">
              <a:avLst/>
            </a:prstGeom>
            <a:solidFill>
              <a:schemeClr val="accent3"/>
            </a:solidFill>
            <a:ln w="6350" cap="flat" cmpd="sng" algn="ctr">
              <a:noFill/>
              <a:prstDash val="solid"/>
            </a:ln>
            <a:effectLst/>
          </p:spPr>
          <p:txBody>
            <a:bodyPr lIns="45720" tIns="0" rIns="45720" bIns="0" anchor="ctr"/>
            <a:lstStyle/>
            <a:p>
              <a:pPr marL="0" marR="0" lvl="0" indent="0" algn="ctr" defTabSz="355600" eaLnBrk="1" fontAlgn="auto" latinLnBrk="0" hangingPunct="1">
                <a:lnSpc>
                  <a:spcPct val="90000"/>
                </a:lnSpc>
                <a:spcBef>
                  <a:spcPts val="0"/>
                </a:spcBef>
                <a:spcAft>
                  <a:spcPts val="0"/>
                </a:spcAft>
                <a:buClrTx/>
                <a:buSzTx/>
                <a:buFontTx/>
                <a:buNone/>
                <a:tabLst/>
                <a:defRPr/>
              </a:pPr>
              <a:r>
                <a:rPr kumimoji="0" lang="en-US" sz="1000" b="1" i="0" u="none" strike="noStrike" kern="0" cap="none" spc="0" normalizeH="0" baseline="0" noProof="0" dirty="0">
                  <a:ln>
                    <a:noFill/>
                  </a:ln>
                  <a:solidFill>
                    <a:sysClr val="window" lastClr="FFFFFF"/>
                  </a:solidFill>
                  <a:effectLst/>
                  <a:uLnTx/>
                  <a:uFillTx/>
                  <a:latin typeface="+mj-lt"/>
                  <a:ea typeface="Verdana" pitchFamily="34" charset="0"/>
                  <a:cs typeface="Verdana" pitchFamily="34" charset="0"/>
                  <a:sym typeface="Wingdings"/>
                </a:rPr>
                <a:t>Block Plan</a:t>
              </a:r>
            </a:p>
          </p:txBody>
        </p:sp>
        <p:sp>
          <p:nvSpPr>
            <p:cNvPr id="33" name="AutoShape 27"/>
            <p:cNvSpPr>
              <a:spLocks noChangeArrowheads="1"/>
            </p:cNvSpPr>
            <p:nvPr/>
          </p:nvSpPr>
          <p:spPr bwMode="auto">
            <a:xfrm>
              <a:off x="2644606" y="4632054"/>
              <a:ext cx="1150585" cy="347345"/>
            </a:xfrm>
            <a:prstGeom prst="rect">
              <a:avLst/>
            </a:prstGeom>
            <a:solidFill>
              <a:schemeClr val="accent3"/>
            </a:solidFill>
            <a:ln w="6350" cap="flat" cmpd="sng" algn="ctr">
              <a:noFill/>
              <a:prstDash val="solid"/>
            </a:ln>
            <a:effectLst/>
          </p:spPr>
          <p:txBody>
            <a:bodyPr lIns="45720" tIns="0" rIns="45720" bIns="0" anchor="ctr"/>
            <a:lstStyle/>
            <a:p>
              <a:pPr marL="0" marR="0" lvl="0" indent="0" algn="ctr" defTabSz="355600" eaLnBrk="1" fontAlgn="auto" latinLnBrk="0" hangingPunct="1">
                <a:lnSpc>
                  <a:spcPct val="90000"/>
                </a:lnSpc>
                <a:spcBef>
                  <a:spcPts val="0"/>
                </a:spcBef>
                <a:spcAft>
                  <a:spcPts val="0"/>
                </a:spcAft>
                <a:buClrTx/>
                <a:buSzTx/>
                <a:buFontTx/>
                <a:buNone/>
                <a:tabLst/>
                <a:defRPr/>
              </a:pPr>
              <a:r>
                <a:rPr kumimoji="0" lang="en-US" sz="1000" b="1" i="0" u="none" strike="noStrike" kern="0" cap="none" spc="0" normalizeH="0" baseline="0" noProof="0" dirty="0">
                  <a:ln>
                    <a:noFill/>
                  </a:ln>
                  <a:solidFill>
                    <a:sysClr val="window" lastClr="FFFFFF"/>
                  </a:solidFill>
                  <a:effectLst/>
                  <a:uLnTx/>
                  <a:uFillTx/>
                  <a:latin typeface="+mj-lt"/>
                  <a:ea typeface="Verdana" pitchFamily="34" charset="0"/>
                  <a:cs typeface="Verdana" pitchFamily="34" charset="0"/>
                  <a:sym typeface="Wingdings"/>
                </a:rPr>
                <a:t>Block 1</a:t>
              </a:r>
            </a:p>
            <a:p>
              <a:pPr marL="0" marR="0" lvl="0" indent="0" algn="ctr" defTabSz="355600" eaLnBrk="1" fontAlgn="auto" latinLnBrk="0" hangingPunct="1">
                <a:lnSpc>
                  <a:spcPct val="90000"/>
                </a:lnSpc>
                <a:spcBef>
                  <a:spcPts val="0"/>
                </a:spcBef>
                <a:spcAft>
                  <a:spcPts val="0"/>
                </a:spcAft>
                <a:buClrTx/>
                <a:buSzTx/>
                <a:buFontTx/>
                <a:buNone/>
                <a:tabLst/>
                <a:defRPr/>
              </a:pPr>
              <a:r>
                <a:rPr kumimoji="0" lang="en-US" sz="1000" b="1" i="0" u="none" strike="noStrike" kern="0" cap="none" spc="0" normalizeH="0" baseline="0" noProof="0" dirty="0">
                  <a:ln>
                    <a:noFill/>
                  </a:ln>
                  <a:solidFill>
                    <a:sysClr val="window" lastClr="FFFFFF"/>
                  </a:solidFill>
                  <a:effectLst/>
                  <a:uLnTx/>
                  <a:uFillTx/>
                  <a:latin typeface="+mj-lt"/>
                  <a:ea typeface="Verdana" pitchFamily="34" charset="0"/>
                  <a:cs typeface="Verdana" pitchFamily="34" charset="0"/>
                  <a:sym typeface="Wingdings"/>
                </a:rPr>
                <a:t>(5 subjects)</a:t>
              </a:r>
            </a:p>
          </p:txBody>
        </p:sp>
        <p:sp>
          <p:nvSpPr>
            <p:cNvPr id="34" name="AutoShape 27"/>
            <p:cNvSpPr>
              <a:spLocks noChangeArrowheads="1"/>
            </p:cNvSpPr>
            <p:nvPr/>
          </p:nvSpPr>
          <p:spPr bwMode="auto">
            <a:xfrm>
              <a:off x="2644606" y="5637488"/>
              <a:ext cx="1150585" cy="347345"/>
            </a:xfrm>
            <a:prstGeom prst="rect">
              <a:avLst/>
            </a:prstGeom>
            <a:solidFill>
              <a:schemeClr val="accent3"/>
            </a:solidFill>
            <a:ln w="6350" cap="flat" cmpd="sng" algn="ctr">
              <a:noFill/>
              <a:prstDash val="solid"/>
            </a:ln>
            <a:effectLst/>
          </p:spPr>
          <p:txBody>
            <a:bodyPr lIns="45720" tIns="0" rIns="45720" bIns="0" anchor="ctr"/>
            <a:lstStyle/>
            <a:p>
              <a:pPr marL="0" marR="0" lvl="0" indent="0" algn="ctr" defTabSz="355600" eaLnBrk="1" fontAlgn="auto" latinLnBrk="0" hangingPunct="1">
                <a:lnSpc>
                  <a:spcPct val="90000"/>
                </a:lnSpc>
                <a:spcBef>
                  <a:spcPts val="0"/>
                </a:spcBef>
                <a:spcAft>
                  <a:spcPts val="0"/>
                </a:spcAft>
                <a:buClrTx/>
                <a:buSzTx/>
                <a:buFontTx/>
                <a:buNone/>
                <a:tabLst/>
                <a:defRPr/>
              </a:pPr>
              <a:r>
                <a:rPr kumimoji="0" lang="en-US" sz="1000" b="1" i="0" u="none" strike="noStrike" kern="0" cap="none" spc="0" normalizeH="0" baseline="0" noProof="0" dirty="0">
                  <a:ln>
                    <a:noFill/>
                  </a:ln>
                  <a:solidFill>
                    <a:sysClr val="window" lastClr="FFFFFF"/>
                  </a:solidFill>
                  <a:effectLst/>
                  <a:uLnTx/>
                  <a:uFillTx/>
                  <a:latin typeface="+mj-lt"/>
                  <a:ea typeface="Verdana" pitchFamily="34" charset="0"/>
                  <a:cs typeface="Verdana" pitchFamily="34" charset="0"/>
                  <a:sym typeface="Wingdings"/>
                </a:rPr>
                <a:t>Block 2</a:t>
              </a:r>
            </a:p>
            <a:p>
              <a:pPr marL="0" marR="0" lvl="0" indent="0" algn="ctr" defTabSz="355600" eaLnBrk="1" fontAlgn="auto" latinLnBrk="0" hangingPunct="1">
                <a:lnSpc>
                  <a:spcPct val="90000"/>
                </a:lnSpc>
                <a:spcBef>
                  <a:spcPts val="0"/>
                </a:spcBef>
                <a:spcAft>
                  <a:spcPts val="0"/>
                </a:spcAft>
                <a:buClrTx/>
                <a:buSzTx/>
                <a:buFontTx/>
                <a:buNone/>
                <a:tabLst/>
                <a:defRPr/>
              </a:pPr>
              <a:r>
                <a:rPr kumimoji="0" lang="en-US" sz="1000" b="1" i="0" u="none" strike="noStrike" kern="0" cap="none" spc="0" normalizeH="0" baseline="0" noProof="0" dirty="0">
                  <a:ln>
                    <a:noFill/>
                  </a:ln>
                  <a:solidFill>
                    <a:sysClr val="window" lastClr="FFFFFF"/>
                  </a:solidFill>
                  <a:effectLst/>
                  <a:uLnTx/>
                  <a:uFillTx/>
                  <a:latin typeface="+mj-lt"/>
                  <a:ea typeface="Verdana" pitchFamily="34" charset="0"/>
                  <a:cs typeface="Verdana" pitchFamily="34" charset="0"/>
                  <a:sym typeface="Wingdings"/>
                </a:rPr>
                <a:t>(10 subjects)</a:t>
              </a:r>
            </a:p>
          </p:txBody>
        </p:sp>
        <p:cxnSp>
          <p:nvCxnSpPr>
            <p:cNvPr id="36" name="Elbow Connector 35"/>
            <p:cNvCxnSpPr>
              <a:cxnSpLocks noChangeShapeType="1"/>
              <a:stCxn id="32" idx="3"/>
              <a:endCxn id="33" idx="1"/>
            </p:cNvCxnSpPr>
            <p:nvPr/>
          </p:nvCxnSpPr>
          <p:spPr bwMode="auto">
            <a:xfrm flipV="1">
              <a:off x="2141225" y="4805727"/>
              <a:ext cx="503381" cy="434493"/>
            </a:xfrm>
            <a:prstGeom prst="bentConnector3">
              <a:avLst>
                <a:gd name="adj1" fmla="val 50000"/>
              </a:avLst>
            </a:prstGeom>
            <a:noFill/>
            <a:ln w="12700">
              <a:solidFill>
                <a:schemeClr val="accent6"/>
              </a:solidFill>
              <a:miter lim="800000"/>
              <a:headEnd/>
              <a:tailEnd type="arrow" w="lg" len="lg"/>
            </a:ln>
            <a:effectLst/>
            <a:extLst>
              <a:ext uri="{909E8E84-426E-40DD-AFC4-6F175D3DCCD1}">
                <a14:hiddenFill xmlns:a14="http://schemas.microsoft.com/office/drawing/2010/main">
                  <a:noFill/>
                </a14:hiddenFill>
              </a:ext>
            </a:extLst>
          </p:spPr>
        </p:cxnSp>
        <p:cxnSp>
          <p:nvCxnSpPr>
            <p:cNvPr id="37" name="Elbow Connector 36"/>
            <p:cNvCxnSpPr>
              <a:cxnSpLocks noChangeShapeType="1"/>
              <a:stCxn id="32" idx="3"/>
              <a:endCxn id="34" idx="1"/>
            </p:cNvCxnSpPr>
            <p:nvPr/>
          </p:nvCxnSpPr>
          <p:spPr bwMode="auto">
            <a:xfrm>
              <a:off x="2141225" y="5240220"/>
              <a:ext cx="503381" cy="570941"/>
            </a:xfrm>
            <a:prstGeom prst="bentConnector3">
              <a:avLst>
                <a:gd name="adj1" fmla="val 50000"/>
              </a:avLst>
            </a:prstGeom>
            <a:noFill/>
            <a:ln w="12700">
              <a:solidFill>
                <a:schemeClr val="accent6"/>
              </a:solidFill>
              <a:miter lim="800000"/>
              <a:headEnd/>
              <a:tailEnd type="arrow" w="lg" len="lg"/>
            </a:ln>
            <a:effectLst/>
            <a:extLst>
              <a:ext uri="{909E8E84-426E-40DD-AFC4-6F175D3DCCD1}">
                <a14:hiddenFill xmlns:a14="http://schemas.microsoft.com/office/drawing/2010/main">
                  <a:noFill/>
                </a14:hiddenFill>
              </a:ext>
            </a:extLst>
          </p:spPr>
        </p:cxnSp>
        <p:grpSp>
          <p:nvGrpSpPr>
            <p:cNvPr id="63" name="Group 62"/>
            <p:cNvGrpSpPr/>
            <p:nvPr/>
          </p:nvGrpSpPr>
          <p:grpSpPr>
            <a:xfrm>
              <a:off x="4465165" y="4227400"/>
              <a:ext cx="1953336" cy="1156653"/>
              <a:chOff x="4465165" y="4227400"/>
              <a:chExt cx="1953336" cy="1156653"/>
            </a:xfrm>
          </p:grpSpPr>
          <p:sp>
            <p:nvSpPr>
              <p:cNvPr id="38" name="AutoShape 27"/>
              <p:cNvSpPr>
                <a:spLocks noChangeArrowheads="1"/>
              </p:cNvSpPr>
              <p:nvPr/>
            </p:nvSpPr>
            <p:spPr bwMode="auto">
              <a:xfrm>
                <a:off x="4465165" y="4227400"/>
                <a:ext cx="1941612" cy="347347"/>
              </a:xfrm>
              <a:prstGeom prst="rect">
                <a:avLst/>
              </a:prstGeom>
              <a:solidFill>
                <a:schemeClr val="accent3"/>
              </a:solidFill>
              <a:ln w="6350" cap="flat" cmpd="sng" algn="ctr">
                <a:noFill/>
                <a:prstDash val="solid"/>
              </a:ln>
              <a:effectLst/>
            </p:spPr>
            <p:txBody>
              <a:bodyPr lIns="45720" tIns="0" rIns="45720" bIns="0" anchor="ctr"/>
              <a:lstStyle/>
              <a:p>
                <a:pPr marL="0" marR="0" lvl="0" indent="0" algn="ctr" defTabSz="355600" eaLnBrk="1" fontAlgn="auto" latinLnBrk="0" hangingPunct="1">
                  <a:lnSpc>
                    <a:spcPct val="90000"/>
                  </a:lnSpc>
                  <a:spcBef>
                    <a:spcPts val="0"/>
                  </a:spcBef>
                  <a:spcAft>
                    <a:spcPts val="0"/>
                  </a:spcAft>
                  <a:buClrTx/>
                  <a:buSzTx/>
                  <a:buFontTx/>
                  <a:buNone/>
                  <a:tabLst/>
                  <a:defRPr/>
                </a:pPr>
                <a:r>
                  <a:rPr kumimoji="0" lang="en-US" sz="1000" b="1" i="0" u="none" strike="noStrike" kern="0" cap="none" spc="0" normalizeH="0" baseline="0" noProof="0" dirty="0">
                    <a:ln>
                      <a:noFill/>
                    </a:ln>
                    <a:solidFill>
                      <a:sysClr val="window" lastClr="FFFFFF"/>
                    </a:solidFill>
                    <a:effectLst/>
                    <a:uLnTx/>
                    <a:uFillTx/>
                    <a:latin typeface="+mj-lt"/>
                    <a:ea typeface="Verdana" pitchFamily="34" charset="0"/>
                    <a:cs typeface="Verdana" pitchFamily="34" charset="0"/>
                    <a:sym typeface="Wingdings"/>
                  </a:rPr>
                  <a:t>Tier 1</a:t>
                </a:r>
              </a:p>
              <a:p>
                <a:pPr marL="0" marR="0" lvl="0" indent="0" algn="ctr" defTabSz="355600" eaLnBrk="1" fontAlgn="auto" latinLnBrk="0" hangingPunct="1">
                  <a:lnSpc>
                    <a:spcPct val="90000"/>
                  </a:lnSpc>
                  <a:spcBef>
                    <a:spcPts val="0"/>
                  </a:spcBef>
                  <a:spcAft>
                    <a:spcPts val="0"/>
                  </a:spcAft>
                  <a:buClrTx/>
                  <a:buSzTx/>
                  <a:buFontTx/>
                  <a:buNone/>
                  <a:tabLst/>
                  <a:defRPr/>
                </a:pPr>
                <a:r>
                  <a:rPr kumimoji="0" lang="en-US" sz="1000" b="1" i="0" u="none" strike="noStrike" kern="0" cap="none" spc="0" normalizeH="0" baseline="0" noProof="0" dirty="0">
                    <a:ln>
                      <a:noFill/>
                    </a:ln>
                    <a:solidFill>
                      <a:sysClr val="window" lastClr="FFFFFF"/>
                    </a:solidFill>
                    <a:effectLst/>
                    <a:uLnTx/>
                    <a:uFillTx/>
                    <a:latin typeface="+mj-lt"/>
                    <a:ea typeface="Verdana" pitchFamily="34" charset="0"/>
                    <a:cs typeface="Verdana" pitchFamily="34" charset="0"/>
                    <a:sym typeface="Wingdings"/>
                  </a:rPr>
                  <a:t>(All Data) </a:t>
                </a:r>
              </a:p>
            </p:txBody>
          </p:sp>
          <p:sp>
            <p:nvSpPr>
              <p:cNvPr id="39" name="AutoShape 27"/>
              <p:cNvSpPr>
                <a:spLocks noChangeArrowheads="1"/>
              </p:cNvSpPr>
              <p:nvPr/>
            </p:nvSpPr>
            <p:spPr bwMode="auto">
              <a:xfrm>
                <a:off x="4465165" y="4627108"/>
                <a:ext cx="1941612" cy="347345"/>
              </a:xfrm>
              <a:prstGeom prst="rect">
                <a:avLst/>
              </a:prstGeom>
              <a:solidFill>
                <a:schemeClr val="accent3"/>
              </a:solidFill>
              <a:ln w="6350" cap="flat" cmpd="sng" algn="ctr">
                <a:noFill/>
                <a:prstDash val="solid"/>
              </a:ln>
              <a:effectLst/>
            </p:spPr>
            <p:txBody>
              <a:bodyPr lIns="45720" tIns="0" rIns="45720" bIns="0" anchor="ctr"/>
              <a:lstStyle/>
              <a:p>
                <a:pPr marL="0" marR="0" lvl="0" indent="0" algn="ctr" defTabSz="355600" eaLnBrk="1" fontAlgn="auto" latinLnBrk="0" hangingPunct="1">
                  <a:lnSpc>
                    <a:spcPct val="90000"/>
                  </a:lnSpc>
                  <a:spcBef>
                    <a:spcPts val="0"/>
                  </a:spcBef>
                  <a:spcAft>
                    <a:spcPts val="0"/>
                  </a:spcAft>
                  <a:buClrTx/>
                  <a:buSzTx/>
                  <a:buFontTx/>
                  <a:buNone/>
                  <a:tabLst/>
                  <a:defRPr/>
                </a:pPr>
                <a:r>
                  <a:rPr kumimoji="0" lang="en-US" sz="1000" b="1" i="0" u="none" strike="noStrike" kern="0" cap="none" spc="0" normalizeH="0" baseline="0" noProof="0" dirty="0">
                    <a:ln>
                      <a:noFill/>
                    </a:ln>
                    <a:solidFill>
                      <a:sysClr val="window" lastClr="FFFFFF"/>
                    </a:solidFill>
                    <a:effectLst/>
                    <a:uLnTx/>
                    <a:uFillTx/>
                    <a:latin typeface="+mj-lt"/>
                    <a:ea typeface="Verdana" pitchFamily="34" charset="0"/>
                    <a:cs typeface="Verdana" pitchFamily="34" charset="0"/>
                    <a:sym typeface="Wingdings"/>
                  </a:rPr>
                  <a:t>Tier 2</a:t>
                </a:r>
              </a:p>
              <a:p>
                <a:pPr marL="0" marR="0" lvl="0" indent="0" algn="ctr" defTabSz="355600" eaLnBrk="1" fontAlgn="auto" latinLnBrk="0" hangingPunct="1">
                  <a:lnSpc>
                    <a:spcPct val="90000"/>
                  </a:lnSpc>
                  <a:spcBef>
                    <a:spcPts val="0"/>
                  </a:spcBef>
                  <a:spcAft>
                    <a:spcPts val="0"/>
                  </a:spcAft>
                  <a:buClrTx/>
                  <a:buSzTx/>
                  <a:buFontTx/>
                  <a:buNone/>
                  <a:tabLst/>
                  <a:defRPr/>
                </a:pPr>
                <a:r>
                  <a:rPr kumimoji="0" lang="en-US" sz="1000" b="1" i="0" u="none" strike="noStrike" kern="0" cap="none" spc="0" normalizeH="0" baseline="0" noProof="0" dirty="0">
                    <a:ln>
                      <a:noFill/>
                    </a:ln>
                    <a:solidFill>
                      <a:sysClr val="window" lastClr="FFFFFF"/>
                    </a:solidFill>
                    <a:effectLst/>
                    <a:uLnTx/>
                    <a:uFillTx/>
                    <a:latin typeface="+mj-lt"/>
                    <a:ea typeface="Verdana" pitchFamily="34" charset="0"/>
                    <a:cs typeface="Verdana" pitchFamily="34" charset="0"/>
                    <a:sym typeface="Wingdings"/>
                  </a:rPr>
                  <a:t>(Safety Data)</a:t>
                </a:r>
              </a:p>
            </p:txBody>
          </p:sp>
          <p:sp>
            <p:nvSpPr>
              <p:cNvPr id="40" name="AutoShape 27"/>
              <p:cNvSpPr>
                <a:spLocks noChangeArrowheads="1"/>
              </p:cNvSpPr>
              <p:nvPr/>
            </p:nvSpPr>
            <p:spPr bwMode="auto">
              <a:xfrm>
                <a:off x="4476889" y="5036708"/>
                <a:ext cx="1941612" cy="347345"/>
              </a:xfrm>
              <a:prstGeom prst="rect">
                <a:avLst/>
              </a:prstGeom>
              <a:solidFill>
                <a:schemeClr val="accent3"/>
              </a:solidFill>
              <a:ln w="6350" cap="flat" cmpd="sng" algn="ctr">
                <a:noFill/>
                <a:prstDash val="solid"/>
              </a:ln>
              <a:effectLst/>
            </p:spPr>
            <p:txBody>
              <a:bodyPr lIns="45720" tIns="0" rIns="45720" bIns="0" anchor="ctr"/>
              <a:lstStyle/>
              <a:p>
                <a:pPr marL="0" marR="0" lvl="0" indent="0" algn="ctr" defTabSz="355600" eaLnBrk="1" fontAlgn="auto" latinLnBrk="0" hangingPunct="1">
                  <a:lnSpc>
                    <a:spcPct val="90000"/>
                  </a:lnSpc>
                  <a:spcBef>
                    <a:spcPts val="0"/>
                  </a:spcBef>
                  <a:spcAft>
                    <a:spcPts val="0"/>
                  </a:spcAft>
                  <a:buClrTx/>
                  <a:buSzTx/>
                  <a:buFontTx/>
                  <a:buNone/>
                  <a:tabLst/>
                  <a:defRPr/>
                </a:pPr>
                <a:r>
                  <a:rPr kumimoji="0" lang="en-US" sz="1000" b="1" i="0" u="none" strike="noStrike" kern="0" cap="none" spc="0" normalizeH="0" baseline="0" noProof="0" dirty="0">
                    <a:ln>
                      <a:noFill/>
                    </a:ln>
                    <a:solidFill>
                      <a:sysClr val="window" lastClr="FFFFFF"/>
                    </a:solidFill>
                    <a:effectLst/>
                    <a:uLnTx/>
                    <a:uFillTx/>
                    <a:latin typeface="+mj-lt"/>
                    <a:ea typeface="Verdana" pitchFamily="34" charset="0"/>
                    <a:cs typeface="Verdana" pitchFamily="34" charset="0"/>
                    <a:sym typeface="Wingdings"/>
                  </a:rPr>
                  <a:t>Tier 3</a:t>
                </a:r>
              </a:p>
              <a:p>
                <a:pPr marL="0" marR="0" lvl="0" indent="0" algn="ctr" defTabSz="355600" eaLnBrk="1" fontAlgn="auto" latinLnBrk="0" hangingPunct="1">
                  <a:lnSpc>
                    <a:spcPct val="90000"/>
                  </a:lnSpc>
                  <a:spcBef>
                    <a:spcPts val="0"/>
                  </a:spcBef>
                  <a:spcAft>
                    <a:spcPts val="0"/>
                  </a:spcAft>
                  <a:buClrTx/>
                  <a:buSzTx/>
                  <a:buFontTx/>
                  <a:buNone/>
                  <a:tabLst/>
                  <a:defRPr/>
                </a:pPr>
                <a:r>
                  <a:rPr kumimoji="0" lang="en-US" sz="1000" b="1" i="0" u="none" strike="noStrike" kern="0" cap="none" spc="0" normalizeH="0" baseline="0" noProof="0" dirty="0">
                    <a:ln>
                      <a:noFill/>
                    </a:ln>
                    <a:solidFill>
                      <a:sysClr val="window" lastClr="FFFFFF"/>
                    </a:solidFill>
                    <a:effectLst/>
                    <a:uLnTx/>
                    <a:uFillTx/>
                    <a:latin typeface="+mj-lt"/>
                    <a:ea typeface="Verdana" pitchFamily="34" charset="0"/>
                    <a:cs typeface="Verdana" pitchFamily="34" charset="0"/>
                    <a:sym typeface="Wingdings"/>
                  </a:rPr>
                  <a:t>(No SDV)</a:t>
                </a:r>
              </a:p>
            </p:txBody>
          </p:sp>
        </p:grpSp>
        <p:sp>
          <p:nvSpPr>
            <p:cNvPr id="41" name="AutoShape 27"/>
            <p:cNvSpPr>
              <a:spLocks noChangeArrowheads="1"/>
            </p:cNvSpPr>
            <p:nvPr/>
          </p:nvSpPr>
          <p:spPr bwMode="auto">
            <a:xfrm>
              <a:off x="4476889" y="5436416"/>
              <a:ext cx="1941612" cy="347345"/>
            </a:xfrm>
            <a:prstGeom prst="rect">
              <a:avLst/>
            </a:prstGeom>
            <a:solidFill>
              <a:schemeClr val="accent3"/>
            </a:solidFill>
            <a:ln w="6350" cap="flat" cmpd="sng" algn="ctr">
              <a:noFill/>
              <a:prstDash val="solid"/>
            </a:ln>
            <a:effectLst/>
          </p:spPr>
          <p:txBody>
            <a:bodyPr lIns="45720" tIns="0" rIns="45720" bIns="0" anchor="ctr"/>
            <a:lstStyle/>
            <a:p>
              <a:pPr marL="0" marR="0" lvl="0" indent="0" algn="ctr" defTabSz="355600" eaLnBrk="1" fontAlgn="auto" latinLnBrk="0" hangingPunct="1">
                <a:lnSpc>
                  <a:spcPct val="90000"/>
                </a:lnSpc>
                <a:spcBef>
                  <a:spcPts val="0"/>
                </a:spcBef>
                <a:spcAft>
                  <a:spcPts val="0"/>
                </a:spcAft>
                <a:buClrTx/>
                <a:buSzTx/>
                <a:buFontTx/>
                <a:buNone/>
                <a:tabLst/>
                <a:defRPr/>
              </a:pPr>
              <a:r>
                <a:rPr kumimoji="0" lang="en-US" sz="1000" b="1" i="0" u="none" strike="noStrike" kern="0" cap="none" spc="0" normalizeH="0" baseline="0" noProof="0" dirty="0">
                  <a:ln>
                    <a:noFill/>
                  </a:ln>
                  <a:solidFill>
                    <a:sysClr val="window" lastClr="FFFFFF"/>
                  </a:solidFill>
                  <a:effectLst/>
                  <a:uLnTx/>
                  <a:uFillTx/>
                  <a:latin typeface="+mj-lt"/>
                  <a:ea typeface="Verdana" pitchFamily="34" charset="0"/>
                  <a:cs typeface="Verdana" pitchFamily="34" charset="0"/>
                  <a:sym typeface="Wingdings"/>
                </a:rPr>
                <a:t>Tier 4 </a:t>
              </a:r>
            </a:p>
            <a:p>
              <a:pPr marL="0" marR="0" lvl="0" indent="0" algn="ctr" defTabSz="355600" eaLnBrk="1" fontAlgn="auto" latinLnBrk="0" hangingPunct="1">
                <a:lnSpc>
                  <a:spcPct val="90000"/>
                </a:lnSpc>
                <a:spcBef>
                  <a:spcPts val="0"/>
                </a:spcBef>
                <a:spcAft>
                  <a:spcPts val="0"/>
                </a:spcAft>
                <a:buClrTx/>
                <a:buSzTx/>
                <a:buFontTx/>
                <a:buNone/>
                <a:tabLst/>
                <a:defRPr/>
              </a:pPr>
              <a:r>
                <a:rPr kumimoji="0" lang="en-US" sz="1000" b="1" i="0" u="none" strike="noStrike" kern="0" cap="none" spc="0" normalizeH="0" baseline="0" noProof="0" dirty="0">
                  <a:ln>
                    <a:noFill/>
                  </a:ln>
                  <a:solidFill>
                    <a:sysClr val="window" lastClr="FFFFFF"/>
                  </a:solidFill>
                  <a:effectLst/>
                  <a:uLnTx/>
                  <a:uFillTx/>
                  <a:latin typeface="+mj-lt"/>
                  <a:ea typeface="Verdana" pitchFamily="34" charset="0"/>
                  <a:cs typeface="Verdana" pitchFamily="34" charset="0"/>
                  <a:sym typeface="Wingdings"/>
                </a:rPr>
                <a:t>(Primary Efficacy Data)</a:t>
              </a:r>
            </a:p>
          </p:txBody>
        </p:sp>
        <p:sp>
          <p:nvSpPr>
            <p:cNvPr id="42" name="AutoShape 27"/>
            <p:cNvSpPr>
              <a:spLocks noChangeArrowheads="1"/>
            </p:cNvSpPr>
            <p:nvPr/>
          </p:nvSpPr>
          <p:spPr bwMode="auto">
            <a:xfrm>
              <a:off x="4476889" y="5846015"/>
              <a:ext cx="1941612" cy="347345"/>
            </a:xfrm>
            <a:prstGeom prst="rect">
              <a:avLst/>
            </a:prstGeom>
            <a:solidFill>
              <a:schemeClr val="accent3"/>
            </a:solidFill>
            <a:ln w="6350" cap="flat" cmpd="sng" algn="ctr">
              <a:noFill/>
              <a:prstDash val="solid"/>
            </a:ln>
            <a:effectLst/>
          </p:spPr>
          <p:txBody>
            <a:bodyPr lIns="45720" tIns="0" rIns="45720" bIns="0" anchor="ctr"/>
            <a:lstStyle/>
            <a:p>
              <a:pPr marL="0" marR="0" lvl="0" indent="0" algn="ctr" defTabSz="355600" eaLnBrk="1" fontAlgn="auto" latinLnBrk="0" hangingPunct="1">
                <a:lnSpc>
                  <a:spcPct val="90000"/>
                </a:lnSpc>
                <a:spcBef>
                  <a:spcPts val="0"/>
                </a:spcBef>
                <a:spcAft>
                  <a:spcPts val="0"/>
                </a:spcAft>
                <a:buClrTx/>
                <a:buSzTx/>
                <a:buFontTx/>
                <a:buNone/>
                <a:tabLst/>
                <a:defRPr/>
              </a:pPr>
              <a:r>
                <a:rPr kumimoji="0" lang="en-US" sz="1000" b="1" i="0" u="none" strike="noStrike" kern="0" cap="none" spc="0" normalizeH="0" baseline="0" noProof="0" dirty="0">
                  <a:ln>
                    <a:noFill/>
                  </a:ln>
                  <a:solidFill>
                    <a:sysClr val="window" lastClr="FFFFFF"/>
                  </a:solidFill>
                  <a:effectLst/>
                  <a:uLnTx/>
                  <a:uFillTx/>
                  <a:latin typeface="+mj-lt"/>
                  <a:ea typeface="Verdana" pitchFamily="34" charset="0"/>
                  <a:cs typeface="Verdana" pitchFamily="34" charset="0"/>
                  <a:sym typeface="Wingdings"/>
                </a:rPr>
                <a:t>Tier 5</a:t>
              </a:r>
            </a:p>
            <a:p>
              <a:pPr marL="0" marR="0" lvl="0" indent="0" algn="ctr" defTabSz="355600" eaLnBrk="1" fontAlgn="auto" latinLnBrk="0" hangingPunct="1">
                <a:lnSpc>
                  <a:spcPct val="90000"/>
                </a:lnSpc>
                <a:spcBef>
                  <a:spcPts val="0"/>
                </a:spcBef>
                <a:spcAft>
                  <a:spcPts val="0"/>
                </a:spcAft>
                <a:buClrTx/>
                <a:buSzTx/>
                <a:buFontTx/>
                <a:buNone/>
                <a:tabLst/>
                <a:defRPr/>
              </a:pPr>
              <a:r>
                <a:rPr kumimoji="0" lang="en-US" sz="1000" b="1" i="0" u="none" strike="noStrike" kern="0" cap="none" spc="0" normalizeH="0" baseline="0" noProof="0" dirty="0">
                  <a:ln>
                    <a:noFill/>
                  </a:ln>
                  <a:solidFill>
                    <a:sysClr val="window" lastClr="FFFFFF"/>
                  </a:solidFill>
                  <a:effectLst/>
                  <a:uLnTx/>
                  <a:uFillTx/>
                  <a:latin typeface="+mj-lt"/>
                  <a:ea typeface="Verdana" pitchFamily="34" charset="0"/>
                  <a:cs typeface="Verdana" pitchFamily="34" charset="0"/>
                  <a:sym typeface="Wingdings"/>
                </a:rPr>
                <a:t>(100% of Visits 1,3 &amp; 5)</a:t>
              </a:r>
            </a:p>
          </p:txBody>
        </p:sp>
        <p:cxnSp>
          <p:nvCxnSpPr>
            <p:cNvPr id="43" name="Elbow Connector 42"/>
            <p:cNvCxnSpPr>
              <a:cxnSpLocks noChangeShapeType="1"/>
              <a:stCxn id="33" idx="3"/>
            </p:cNvCxnSpPr>
            <p:nvPr/>
          </p:nvCxnSpPr>
          <p:spPr bwMode="auto">
            <a:xfrm flipV="1">
              <a:off x="3795191" y="4401075"/>
              <a:ext cx="674383" cy="404652"/>
            </a:xfrm>
            <a:prstGeom prst="bentConnector3">
              <a:avLst>
                <a:gd name="adj1" fmla="val 50000"/>
              </a:avLst>
            </a:prstGeom>
            <a:noFill/>
            <a:ln w="12700">
              <a:solidFill>
                <a:schemeClr val="accent6"/>
              </a:solidFill>
              <a:miter lim="800000"/>
              <a:headEnd/>
              <a:tailEnd type="arrow" w="lg" len="lg"/>
            </a:ln>
            <a:effectLst/>
            <a:extLst>
              <a:ext uri="{909E8E84-426E-40DD-AFC4-6F175D3DCCD1}">
                <a14:hiddenFill xmlns:a14="http://schemas.microsoft.com/office/drawing/2010/main">
                  <a:noFill/>
                </a14:hiddenFill>
              </a:ext>
            </a:extLst>
          </p:spPr>
        </p:cxnSp>
        <p:cxnSp>
          <p:nvCxnSpPr>
            <p:cNvPr id="44" name="Elbow Connector 43"/>
            <p:cNvCxnSpPr>
              <a:cxnSpLocks noChangeShapeType="1"/>
              <a:stCxn id="33" idx="3"/>
            </p:cNvCxnSpPr>
            <p:nvPr/>
          </p:nvCxnSpPr>
          <p:spPr bwMode="auto">
            <a:xfrm>
              <a:off x="3795191" y="4805727"/>
              <a:ext cx="674383" cy="411969"/>
            </a:xfrm>
            <a:prstGeom prst="bentConnector3">
              <a:avLst>
                <a:gd name="adj1" fmla="val 50000"/>
              </a:avLst>
            </a:prstGeom>
            <a:noFill/>
            <a:ln w="12700">
              <a:solidFill>
                <a:schemeClr val="accent6"/>
              </a:solidFill>
              <a:miter lim="800000"/>
              <a:headEnd/>
              <a:tailEnd type="arrow" w="lg" len="lg"/>
            </a:ln>
            <a:effectLst/>
            <a:extLst>
              <a:ext uri="{909E8E84-426E-40DD-AFC4-6F175D3DCCD1}">
                <a14:hiddenFill xmlns:a14="http://schemas.microsoft.com/office/drawing/2010/main">
                  <a:noFill/>
                </a14:hiddenFill>
              </a:ext>
            </a:extLst>
          </p:spPr>
        </p:cxnSp>
        <p:cxnSp>
          <p:nvCxnSpPr>
            <p:cNvPr id="46" name="Elbow Connector 45"/>
            <p:cNvCxnSpPr>
              <a:cxnSpLocks noChangeShapeType="1"/>
              <a:stCxn id="34" idx="3"/>
              <a:endCxn id="41" idx="1"/>
            </p:cNvCxnSpPr>
            <p:nvPr/>
          </p:nvCxnSpPr>
          <p:spPr bwMode="auto">
            <a:xfrm flipV="1">
              <a:off x="3795191" y="5610089"/>
              <a:ext cx="681698" cy="201072"/>
            </a:xfrm>
            <a:prstGeom prst="bentConnector3">
              <a:avLst>
                <a:gd name="adj1" fmla="val 50000"/>
              </a:avLst>
            </a:prstGeom>
            <a:noFill/>
            <a:ln w="12700">
              <a:solidFill>
                <a:schemeClr val="accent6"/>
              </a:solidFill>
              <a:miter lim="800000"/>
              <a:headEnd/>
              <a:tailEnd type="arrow" w="lg" len="lg"/>
            </a:ln>
            <a:effectLst/>
            <a:extLst>
              <a:ext uri="{909E8E84-426E-40DD-AFC4-6F175D3DCCD1}">
                <a14:hiddenFill xmlns:a14="http://schemas.microsoft.com/office/drawing/2010/main">
                  <a:noFill/>
                </a14:hiddenFill>
              </a:ext>
            </a:extLst>
          </p:spPr>
        </p:cxnSp>
        <p:cxnSp>
          <p:nvCxnSpPr>
            <p:cNvPr id="47" name="Elbow Connector 46"/>
            <p:cNvCxnSpPr>
              <a:cxnSpLocks noChangeShapeType="1"/>
              <a:stCxn id="34" idx="3"/>
              <a:endCxn id="42" idx="1"/>
            </p:cNvCxnSpPr>
            <p:nvPr/>
          </p:nvCxnSpPr>
          <p:spPr bwMode="auto">
            <a:xfrm>
              <a:off x="3795191" y="5811161"/>
              <a:ext cx="681698" cy="208527"/>
            </a:xfrm>
            <a:prstGeom prst="bentConnector3">
              <a:avLst>
                <a:gd name="adj1" fmla="val 50000"/>
              </a:avLst>
            </a:prstGeom>
            <a:noFill/>
            <a:ln w="12700">
              <a:solidFill>
                <a:schemeClr val="accent6"/>
              </a:solidFill>
              <a:miter lim="800000"/>
              <a:headEnd/>
              <a:tailEnd type="arrow" w="lg" len="lg"/>
            </a:ln>
            <a:effectLst/>
            <a:extLst>
              <a:ext uri="{909E8E84-426E-40DD-AFC4-6F175D3DCCD1}">
                <a14:hiddenFill xmlns:a14="http://schemas.microsoft.com/office/drawing/2010/main">
                  <a:noFill/>
                </a14:hiddenFill>
              </a:ext>
            </a:extLst>
          </p:spPr>
        </p:cxnSp>
        <p:sp>
          <p:nvSpPr>
            <p:cNvPr id="48" name="Rectangle 3"/>
            <p:cNvSpPr>
              <a:spLocks noChangeArrowheads="1"/>
            </p:cNvSpPr>
            <p:nvPr/>
          </p:nvSpPr>
          <p:spPr bwMode="auto">
            <a:xfrm>
              <a:off x="6527829" y="4254879"/>
              <a:ext cx="1149354" cy="292388"/>
            </a:xfrm>
            <a:prstGeom prst="rect">
              <a:avLst/>
            </a:prstGeom>
            <a:noFill/>
            <a:ln w="9525">
              <a:noFill/>
              <a:miter lim="800000"/>
              <a:headEnd/>
              <a:tailEnd/>
            </a:ln>
          </p:spPr>
          <p:txBody>
            <a:bodyPr wrap="none" lIns="0" tIns="91440" rIns="0">
              <a:spAutoFit/>
            </a:bodyPr>
            <a:lstStyle/>
            <a:p>
              <a:pPr marL="0" marR="0" lvl="0" indent="0" defTabSz="914400" eaLnBrk="1" fontAlgn="auto" latinLnBrk="0" hangingPunct="1">
                <a:lnSpc>
                  <a:spcPct val="100000"/>
                </a:lnSpc>
                <a:spcBef>
                  <a:spcPts val="0"/>
                </a:spcBef>
                <a:spcAft>
                  <a:spcPts val="1200"/>
                </a:spcAft>
                <a:buClr>
                  <a:sysClr val="window" lastClr="FFFFFF"/>
                </a:buClr>
                <a:buSzTx/>
                <a:buFontTx/>
                <a:buNone/>
                <a:tabLst/>
                <a:defRPr/>
              </a:pPr>
              <a:r>
                <a:rPr kumimoji="0" lang="en-US" sz="1000" b="0" i="0" u="none" strike="noStrike" kern="0" cap="none" spc="0" normalizeH="0" baseline="0" noProof="0" dirty="0">
                  <a:ln>
                    <a:noFill/>
                  </a:ln>
                  <a:effectLst/>
                  <a:uLnTx/>
                  <a:uFillTx/>
                  <a:latin typeface="+mj-lt"/>
                  <a:ea typeface="+mn-ea"/>
                  <a:cs typeface="Arial" pitchFamily="34" charset="0"/>
                </a:rPr>
                <a:t>2 subjects, Full SDV</a:t>
              </a:r>
            </a:p>
          </p:txBody>
        </p:sp>
        <p:sp>
          <p:nvSpPr>
            <p:cNvPr id="49" name="Rectangle 3"/>
            <p:cNvSpPr>
              <a:spLocks noChangeArrowheads="1"/>
            </p:cNvSpPr>
            <p:nvPr/>
          </p:nvSpPr>
          <p:spPr bwMode="auto">
            <a:xfrm>
              <a:off x="6527829" y="4654586"/>
              <a:ext cx="1304844" cy="292388"/>
            </a:xfrm>
            <a:prstGeom prst="rect">
              <a:avLst/>
            </a:prstGeom>
            <a:noFill/>
            <a:ln w="9525">
              <a:noFill/>
              <a:miter lim="800000"/>
              <a:headEnd/>
              <a:tailEnd/>
            </a:ln>
          </p:spPr>
          <p:txBody>
            <a:bodyPr wrap="none" lIns="0" tIns="91440" rIns="0">
              <a:spAutoFit/>
            </a:bodyPr>
            <a:lstStyle/>
            <a:p>
              <a:pPr marL="0" marR="0" lvl="0" indent="0" defTabSz="914400" eaLnBrk="1" fontAlgn="auto" latinLnBrk="0" hangingPunct="1">
                <a:lnSpc>
                  <a:spcPct val="100000"/>
                </a:lnSpc>
                <a:spcBef>
                  <a:spcPts val="0"/>
                </a:spcBef>
                <a:spcAft>
                  <a:spcPts val="1200"/>
                </a:spcAft>
                <a:buClr>
                  <a:sysClr val="window" lastClr="FFFFFF"/>
                </a:buClr>
                <a:buSzTx/>
                <a:buFontTx/>
                <a:buNone/>
                <a:tabLst/>
                <a:defRPr/>
              </a:pPr>
              <a:r>
                <a:rPr kumimoji="0" lang="en-US" sz="1000" b="0" i="0" u="none" strike="noStrike" kern="0" cap="none" spc="0" normalizeH="0" baseline="0" noProof="0" dirty="0">
                  <a:ln>
                    <a:noFill/>
                  </a:ln>
                  <a:effectLst/>
                  <a:uLnTx/>
                  <a:uFillTx/>
                  <a:latin typeface="+mj-lt"/>
                  <a:ea typeface="+mn-ea"/>
                  <a:cs typeface="Arial" pitchFamily="34" charset="0"/>
                </a:rPr>
                <a:t>2 subjects, Partial SDV</a:t>
              </a:r>
            </a:p>
          </p:txBody>
        </p:sp>
        <p:sp>
          <p:nvSpPr>
            <p:cNvPr id="50" name="Rectangle 3"/>
            <p:cNvSpPr>
              <a:spLocks noChangeArrowheads="1"/>
            </p:cNvSpPr>
            <p:nvPr/>
          </p:nvSpPr>
          <p:spPr bwMode="auto">
            <a:xfrm>
              <a:off x="6531286" y="5064186"/>
              <a:ext cx="1106072" cy="292388"/>
            </a:xfrm>
            <a:prstGeom prst="rect">
              <a:avLst/>
            </a:prstGeom>
            <a:noFill/>
            <a:ln w="9525">
              <a:noFill/>
              <a:miter lim="800000"/>
              <a:headEnd/>
              <a:tailEnd/>
            </a:ln>
          </p:spPr>
          <p:txBody>
            <a:bodyPr wrap="none" lIns="0" tIns="91440" rIns="0">
              <a:spAutoFit/>
            </a:bodyPr>
            <a:lstStyle/>
            <a:p>
              <a:pPr marL="0" marR="0" lvl="0" indent="0" defTabSz="914400" eaLnBrk="1" fontAlgn="auto" latinLnBrk="0" hangingPunct="1">
                <a:lnSpc>
                  <a:spcPct val="100000"/>
                </a:lnSpc>
                <a:spcBef>
                  <a:spcPts val="0"/>
                </a:spcBef>
                <a:spcAft>
                  <a:spcPts val="1200"/>
                </a:spcAft>
                <a:buClr>
                  <a:sysClr val="window" lastClr="FFFFFF"/>
                </a:buClr>
                <a:buSzTx/>
                <a:buFontTx/>
                <a:buNone/>
                <a:tabLst/>
                <a:defRPr/>
              </a:pPr>
              <a:r>
                <a:rPr kumimoji="0" lang="en-US" sz="1000" b="0" i="0" u="none" strike="noStrike" kern="0" cap="none" spc="0" normalizeH="0" baseline="0" noProof="0" dirty="0">
                  <a:ln>
                    <a:noFill/>
                  </a:ln>
                  <a:effectLst/>
                  <a:uLnTx/>
                  <a:uFillTx/>
                  <a:latin typeface="+mj-lt"/>
                  <a:ea typeface="+mn-ea"/>
                  <a:cs typeface="Arial" pitchFamily="34" charset="0"/>
                </a:rPr>
                <a:t>1 subjects, No SDV</a:t>
              </a:r>
            </a:p>
          </p:txBody>
        </p:sp>
        <p:sp>
          <p:nvSpPr>
            <p:cNvPr id="51" name="Rectangle 3"/>
            <p:cNvSpPr>
              <a:spLocks noChangeArrowheads="1"/>
            </p:cNvSpPr>
            <p:nvPr/>
          </p:nvSpPr>
          <p:spPr bwMode="auto">
            <a:xfrm>
              <a:off x="6527829" y="5463894"/>
              <a:ext cx="1304844" cy="292388"/>
            </a:xfrm>
            <a:prstGeom prst="rect">
              <a:avLst/>
            </a:prstGeom>
            <a:noFill/>
            <a:ln w="9525">
              <a:noFill/>
              <a:miter lim="800000"/>
              <a:headEnd/>
              <a:tailEnd/>
            </a:ln>
          </p:spPr>
          <p:txBody>
            <a:bodyPr wrap="none" lIns="0" tIns="91440" rIns="0">
              <a:spAutoFit/>
            </a:bodyPr>
            <a:lstStyle/>
            <a:p>
              <a:pPr marL="0" marR="0" lvl="0" indent="0" defTabSz="914400" eaLnBrk="1" fontAlgn="auto" latinLnBrk="0" hangingPunct="1">
                <a:lnSpc>
                  <a:spcPct val="100000"/>
                </a:lnSpc>
                <a:spcBef>
                  <a:spcPts val="0"/>
                </a:spcBef>
                <a:spcAft>
                  <a:spcPts val="1200"/>
                </a:spcAft>
                <a:buClr>
                  <a:sysClr val="window" lastClr="FFFFFF"/>
                </a:buClr>
                <a:buSzTx/>
                <a:buFontTx/>
                <a:buNone/>
                <a:tabLst/>
                <a:defRPr/>
              </a:pPr>
              <a:r>
                <a:rPr kumimoji="0" lang="en-US" sz="1000" b="0" i="0" u="none" strike="noStrike" kern="0" cap="none" spc="0" normalizeH="0" baseline="0" noProof="0" dirty="0">
                  <a:ln>
                    <a:noFill/>
                  </a:ln>
                  <a:effectLst/>
                  <a:uLnTx/>
                  <a:uFillTx/>
                  <a:latin typeface="+mj-lt"/>
                  <a:ea typeface="+mn-ea"/>
                  <a:cs typeface="Arial" pitchFamily="34" charset="0"/>
                </a:rPr>
                <a:t>5 subjects, Partial SDV</a:t>
              </a:r>
            </a:p>
          </p:txBody>
        </p:sp>
        <p:sp>
          <p:nvSpPr>
            <p:cNvPr id="52" name="Rectangle 3"/>
            <p:cNvSpPr>
              <a:spLocks noChangeArrowheads="1"/>
            </p:cNvSpPr>
            <p:nvPr/>
          </p:nvSpPr>
          <p:spPr bwMode="auto">
            <a:xfrm>
              <a:off x="6527829" y="5873493"/>
              <a:ext cx="1304844" cy="292388"/>
            </a:xfrm>
            <a:prstGeom prst="rect">
              <a:avLst/>
            </a:prstGeom>
            <a:noFill/>
            <a:ln w="9525">
              <a:noFill/>
              <a:miter lim="800000"/>
              <a:headEnd/>
              <a:tailEnd/>
            </a:ln>
          </p:spPr>
          <p:txBody>
            <a:bodyPr wrap="none" lIns="0" tIns="91440" rIns="0">
              <a:spAutoFit/>
            </a:bodyPr>
            <a:lstStyle/>
            <a:p>
              <a:pPr marL="0" marR="0" lvl="0" indent="0" defTabSz="914400" eaLnBrk="1" fontAlgn="auto" latinLnBrk="0" hangingPunct="1">
                <a:lnSpc>
                  <a:spcPct val="100000"/>
                </a:lnSpc>
                <a:spcBef>
                  <a:spcPts val="0"/>
                </a:spcBef>
                <a:spcAft>
                  <a:spcPts val="1200"/>
                </a:spcAft>
                <a:buClr>
                  <a:sysClr val="window" lastClr="FFFFFF"/>
                </a:buClr>
                <a:buSzTx/>
                <a:buFontTx/>
                <a:buNone/>
                <a:tabLst/>
                <a:defRPr/>
              </a:pPr>
              <a:r>
                <a:rPr kumimoji="0" lang="en-US" sz="1000" b="0" i="0" u="none" strike="noStrike" kern="0" cap="none" spc="0" normalizeH="0" baseline="0" noProof="0" dirty="0">
                  <a:ln>
                    <a:noFill/>
                  </a:ln>
                  <a:effectLst/>
                  <a:uLnTx/>
                  <a:uFillTx/>
                  <a:latin typeface="+mj-lt"/>
                  <a:ea typeface="+mn-ea"/>
                  <a:cs typeface="Arial" pitchFamily="34" charset="0"/>
                </a:rPr>
                <a:t>5 subjects, Partial SDV</a:t>
              </a:r>
            </a:p>
          </p:txBody>
        </p:sp>
        <p:cxnSp>
          <p:nvCxnSpPr>
            <p:cNvPr id="57" name="Straight Connector 56"/>
            <p:cNvCxnSpPr/>
            <p:nvPr/>
          </p:nvCxnSpPr>
          <p:spPr>
            <a:xfrm>
              <a:off x="4100159" y="4804932"/>
              <a:ext cx="365760" cy="1588"/>
            </a:xfrm>
            <a:prstGeom prst="line">
              <a:avLst/>
            </a:prstGeom>
            <a:noFill/>
            <a:ln w="12700">
              <a:solidFill>
                <a:schemeClr val="accent6"/>
              </a:solidFill>
              <a:miter lim="800000"/>
              <a:headEnd/>
              <a:tailEnd type="arrow" w="lg" len="lg"/>
            </a:ln>
            <a:effectLst/>
          </p:spPr>
        </p:cxnSp>
      </p:grpSp>
    </p:spTree>
    <p:extLst>
      <p:ext uri="{BB962C8B-B14F-4D97-AF65-F5344CB8AC3E}">
        <p14:creationId xmlns:p14="http://schemas.microsoft.com/office/powerpoint/2010/main" val="571460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1"/>
          <p:cNvSpPr txBox="1">
            <a:spLocks/>
          </p:cNvSpPr>
          <p:nvPr/>
        </p:nvSpPr>
        <p:spPr>
          <a:xfrm>
            <a:off x="365760" y="1723589"/>
            <a:ext cx="8412480" cy="369887"/>
          </a:xfrm>
          <a:prstGeom prst="rect">
            <a:avLst/>
          </a:prstGeom>
          <a:solidFill>
            <a:schemeClr val="accent3"/>
          </a:solidFill>
          <a:ln>
            <a:noFill/>
          </a:ln>
        </p:spPr>
        <p:txBody>
          <a:bodyPr anchor="ctr" anchorCtr="0">
            <a:noAutofit/>
          </a:bodyPr>
          <a:lstStyle>
            <a:lvl1pPr marL="342900" indent="-342900" algn="l" defTabSz="457200" rtl="0" eaLnBrk="1" fontAlgn="base" hangingPunct="1">
              <a:spcBef>
                <a:spcPct val="20000"/>
              </a:spcBef>
              <a:spcAft>
                <a:spcPct val="0"/>
              </a:spcAft>
              <a:buFont typeface="Arial" pitchFamily="-111" charset="0"/>
              <a:buChar char="•"/>
              <a:defRPr sz="3200" kern="1200">
                <a:solidFill>
                  <a:schemeClr val="tx1"/>
                </a:solidFill>
                <a:latin typeface="Arial"/>
                <a:ea typeface="ＭＳ Ｐゴシック" pitchFamily="-111" charset="-128"/>
                <a:cs typeface="Arial"/>
              </a:defRPr>
            </a:lvl1pPr>
            <a:lvl2pPr marL="742950" indent="-285750" algn="l" defTabSz="457200" rtl="0" eaLnBrk="1" fontAlgn="base" hangingPunct="1">
              <a:spcBef>
                <a:spcPct val="20000"/>
              </a:spcBef>
              <a:spcAft>
                <a:spcPct val="0"/>
              </a:spcAft>
              <a:buFont typeface="Arial" pitchFamily="-111" charset="0"/>
              <a:buChar char="–"/>
              <a:defRPr sz="2800" kern="1200">
                <a:solidFill>
                  <a:schemeClr val="tx1"/>
                </a:solidFill>
                <a:latin typeface="Arial"/>
                <a:ea typeface="ＭＳ Ｐゴシック" pitchFamily="-111" charset="-128"/>
                <a:cs typeface="Arial"/>
              </a:defRPr>
            </a:lvl2pPr>
            <a:lvl3pPr marL="1143000" indent="-228600" algn="l" defTabSz="457200" rtl="0" eaLnBrk="1" fontAlgn="base" hangingPunct="1">
              <a:spcBef>
                <a:spcPct val="20000"/>
              </a:spcBef>
              <a:spcAft>
                <a:spcPct val="0"/>
              </a:spcAft>
              <a:buFont typeface="Arial" pitchFamily="-111" charset="0"/>
              <a:buChar char="•"/>
              <a:defRPr sz="2400" kern="1200">
                <a:solidFill>
                  <a:schemeClr val="tx1"/>
                </a:solidFill>
                <a:latin typeface="Arial"/>
                <a:ea typeface="ＭＳ Ｐゴシック" pitchFamily="-111" charset="-128"/>
                <a:cs typeface="Arial"/>
              </a:defRPr>
            </a:lvl3pPr>
            <a:lvl4pPr marL="1600200" indent="-228600" algn="l" defTabSz="457200" rtl="0" eaLnBrk="1" fontAlgn="base" hangingPunct="1">
              <a:spcBef>
                <a:spcPct val="20000"/>
              </a:spcBef>
              <a:spcAft>
                <a:spcPct val="0"/>
              </a:spcAft>
              <a:buFont typeface="Arial" pitchFamily="-111" charset="0"/>
              <a:buChar char="–"/>
              <a:defRPr sz="2000" kern="1200">
                <a:solidFill>
                  <a:schemeClr val="tx1"/>
                </a:solidFill>
                <a:latin typeface="Arial"/>
                <a:ea typeface="ＭＳ Ｐゴシック" pitchFamily="-111" charset="-128"/>
                <a:cs typeface="Arial"/>
              </a:defRPr>
            </a:lvl4pPr>
            <a:lvl5pPr marL="2057400" indent="-228600" algn="l" defTabSz="457200" rtl="0" eaLnBrk="1" fontAlgn="base" hangingPunct="1">
              <a:spcBef>
                <a:spcPct val="20000"/>
              </a:spcBef>
              <a:spcAft>
                <a:spcPct val="0"/>
              </a:spcAft>
              <a:buFont typeface="Arial" pitchFamily="-111" charset="0"/>
              <a:buChar char="»"/>
              <a:defRPr sz="2000" kern="1200">
                <a:solidFill>
                  <a:schemeClr val="tx1"/>
                </a:solidFill>
                <a:latin typeface="Arial"/>
                <a:ea typeface="ＭＳ Ｐゴシック" pitchFamily="-111"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spcBef>
                <a:spcPts val="0"/>
              </a:spcBef>
              <a:buNone/>
              <a:defRPr/>
            </a:pPr>
            <a:r>
              <a:rPr lang="en-US" sz="2000" dirty="0">
                <a:solidFill>
                  <a:sysClr val="window" lastClr="FFFFFF"/>
                </a:solidFill>
                <a:latin typeface="+mj-lt"/>
              </a:rPr>
              <a:t>Block Plans</a:t>
            </a:r>
          </a:p>
        </p:txBody>
      </p:sp>
      <p:sp>
        <p:nvSpPr>
          <p:cNvPr id="21" name="Subtitle 4"/>
          <p:cNvSpPr>
            <a:spLocks noGrp="1"/>
          </p:cNvSpPr>
          <p:nvPr>
            <p:ph idx="1"/>
          </p:nvPr>
        </p:nvSpPr>
        <p:spPr>
          <a:prstGeom prst="rect">
            <a:avLst/>
          </a:prstGeom>
        </p:spPr>
        <p:txBody>
          <a:bodyPr/>
          <a:lstStyle/>
          <a:p>
            <a:pPr marL="182880" lvl="0" indent="-192024">
              <a:lnSpc>
                <a:spcPct val="87000"/>
              </a:lnSpc>
              <a:spcBef>
                <a:spcPts val="500"/>
              </a:spcBef>
              <a:buClr>
                <a:srgbClr val="C3D500"/>
              </a:buClr>
              <a:buSzPct val="80000"/>
              <a:buFont typeface="Wingdings" charset="2"/>
              <a:buChar char="§"/>
            </a:pPr>
            <a:r>
              <a:rPr lang="en-US" sz="1600" dirty="0">
                <a:solidFill>
                  <a:srgbClr val="002855"/>
                </a:solidFill>
              </a:rPr>
              <a:t>Study Group Block Plan</a:t>
            </a:r>
          </a:p>
          <a:p>
            <a:pPr marL="374904" lvl="1" indent="-192024">
              <a:lnSpc>
                <a:spcPct val="87000"/>
              </a:lnSpc>
              <a:spcBef>
                <a:spcPts val="500"/>
              </a:spcBef>
              <a:buClr>
                <a:srgbClr val="C3D500"/>
              </a:buClr>
              <a:buSzPct val="80000"/>
              <a:buFont typeface="Wingdings" charset="2"/>
              <a:buChar char="§"/>
            </a:pPr>
            <a:r>
              <a:rPr lang="en-US" sz="1400" dirty="0">
                <a:solidFill>
                  <a:srgbClr val="002855"/>
                </a:solidFill>
              </a:rPr>
              <a:t>All Sites will use this Block Plan unless a Site Group or an individual ‘Site Block Plan’ is defined</a:t>
            </a:r>
          </a:p>
          <a:p>
            <a:pPr marL="182880" lvl="0" indent="-192024">
              <a:lnSpc>
                <a:spcPct val="87000"/>
              </a:lnSpc>
              <a:spcBef>
                <a:spcPts val="500"/>
              </a:spcBef>
              <a:buClr>
                <a:srgbClr val="C3D500"/>
              </a:buClr>
              <a:buSzPct val="80000"/>
              <a:buFont typeface="Wingdings" charset="2"/>
              <a:buChar char="§"/>
            </a:pPr>
            <a:r>
              <a:rPr lang="en-US" sz="1600" dirty="0">
                <a:solidFill>
                  <a:srgbClr val="002855"/>
                </a:solidFill>
              </a:rPr>
              <a:t>Site Group Block Plan</a:t>
            </a:r>
          </a:p>
          <a:p>
            <a:pPr marL="374904" lvl="1" indent="-192024">
              <a:lnSpc>
                <a:spcPct val="87000"/>
              </a:lnSpc>
              <a:spcBef>
                <a:spcPts val="500"/>
              </a:spcBef>
              <a:buClr>
                <a:srgbClr val="C3D500"/>
              </a:buClr>
              <a:buSzPct val="80000"/>
              <a:buFont typeface="Wingdings" charset="2"/>
              <a:buChar char="§"/>
            </a:pPr>
            <a:r>
              <a:rPr lang="en-US" sz="1400" dirty="0">
                <a:solidFill>
                  <a:srgbClr val="002855"/>
                </a:solidFill>
              </a:rPr>
              <a:t>Each Site within the Site Group will use this Block Plan unless an individual ‘Site Block Plan’ is defined</a:t>
            </a:r>
          </a:p>
          <a:p>
            <a:pPr marL="182880" lvl="0" indent="-192024">
              <a:lnSpc>
                <a:spcPct val="87000"/>
              </a:lnSpc>
              <a:spcBef>
                <a:spcPts val="500"/>
              </a:spcBef>
              <a:buClr>
                <a:srgbClr val="C3D500"/>
              </a:buClr>
              <a:buSzPct val="80000"/>
              <a:buFont typeface="Wingdings" charset="2"/>
              <a:buChar char="§"/>
            </a:pPr>
            <a:r>
              <a:rPr lang="en-US" sz="1600" dirty="0">
                <a:solidFill>
                  <a:srgbClr val="002855"/>
                </a:solidFill>
              </a:rPr>
              <a:t>Site Block Plan</a:t>
            </a:r>
          </a:p>
          <a:p>
            <a:pPr marL="374904" lvl="1" indent="-192024">
              <a:lnSpc>
                <a:spcPct val="87000"/>
              </a:lnSpc>
              <a:spcBef>
                <a:spcPts val="500"/>
              </a:spcBef>
              <a:buClr>
                <a:srgbClr val="C3D500"/>
              </a:buClr>
              <a:buSzPct val="80000"/>
              <a:buFont typeface="Wingdings" charset="2"/>
              <a:buChar char="§"/>
            </a:pPr>
            <a:r>
              <a:rPr lang="en-US" sz="1400" dirty="0">
                <a:solidFill>
                  <a:srgbClr val="002855"/>
                </a:solidFill>
              </a:rPr>
              <a:t>This Block Plan will override the Study and Site Group Block Plans</a:t>
            </a:r>
            <a:endParaRPr lang="en-US" sz="1200" dirty="0">
              <a:solidFill>
                <a:srgbClr val="002855"/>
              </a:solidFill>
            </a:endParaRPr>
          </a:p>
        </p:txBody>
      </p:sp>
      <p:sp>
        <p:nvSpPr>
          <p:cNvPr id="2" name="Slide Number Placeholder 1"/>
          <p:cNvSpPr>
            <a:spLocks noGrp="1"/>
          </p:cNvSpPr>
          <p:nvPr>
            <p:ph type="sldNum" sz="quarter" idx="12"/>
          </p:nvPr>
        </p:nvSpPr>
        <p:spPr/>
        <p:txBody>
          <a:bodyPr/>
          <a:lstStyle/>
          <a:p>
            <a:fld id="{63D729E5-2596-9449-AF18-C7DBE85575A5}" type="slidenum">
              <a:rPr lang="en-US" smtClean="0"/>
              <a:pPr/>
              <a:t>54</a:t>
            </a:fld>
            <a:endParaRPr lang="en-US"/>
          </a:p>
        </p:txBody>
      </p:sp>
      <p:sp>
        <p:nvSpPr>
          <p:cNvPr id="4" name="Title 3"/>
          <p:cNvSpPr>
            <a:spLocks noGrp="1"/>
          </p:cNvSpPr>
          <p:nvPr>
            <p:ph type="title"/>
          </p:nvPr>
        </p:nvSpPr>
        <p:spPr/>
        <p:txBody>
          <a:bodyPr>
            <a:normAutofit fontScale="90000"/>
          </a:bodyPr>
          <a:lstStyle/>
          <a:p>
            <a:r>
              <a:rPr lang="en-US" dirty="0"/>
              <a:t>Targeted SDV: Key Functionality </a:t>
            </a:r>
            <a:r>
              <a:rPr lang="en-US" i="1" dirty="0"/>
              <a:t>(</a:t>
            </a:r>
            <a:r>
              <a:rPr lang="en-US" i="1" dirty="0" err="1"/>
              <a:t>cont</a:t>
            </a:r>
            <a:r>
              <a:rPr lang="en-US" i="1" dirty="0"/>
              <a:t>…)</a:t>
            </a:r>
            <a:br>
              <a:rPr lang="en-US" i="1" dirty="0"/>
            </a:br>
            <a:endParaRPr lang="en-US" dirty="0"/>
          </a:p>
        </p:txBody>
      </p:sp>
      <p:grpSp>
        <p:nvGrpSpPr>
          <p:cNvPr id="56" name="Group 55"/>
          <p:cNvGrpSpPr>
            <a:grpSpLocks noChangeAspect="1"/>
          </p:cNvGrpSpPr>
          <p:nvPr/>
        </p:nvGrpSpPr>
        <p:grpSpPr>
          <a:xfrm>
            <a:off x="1423005" y="4267200"/>
            <a:ext cx="6297990" cy="1920240"/>
            <a:chOff x="762000" y="4588200"/>
            <a:chExt cx="6694713" cy="2041200"/>
          </a:xfrm>
        </p:grpSpPr>
        <p:pic>
          <p:nvPicPr>
            <p:cNvPr id="58" name="Picture 3"/>
            <p:cNvPicPr>
              <a:picLocks noChangeAspect="1" noChangeArrowheads="1"/>
            </p:cNvPicPr>
            <p:nvPr/>
          </p:nvPicPr>
          <p:blipFill>
            <a:blip r:embed="rId3" cstate="print">
              <a:grayscl/>
            </a:blip>
            <a:srcRect/>
            <a:stretch>
              <a:fillRect/>
            </a:stretch>
          </p:blipFill>
          <p:spPr bwMode="auto">
            <a:xfrm>
              <a:off x="762000" y="4664400"/>
              <a:ext cx="2588454" cy="1584000"/>
            </a:xfrm>
            <a:prstGeom prst="rect">
              <a:avLst/>
            </a:prstGeom>
            <a:ln>
              <a:headEnd/>
              <a:tailEnd/>
            </a:ln>
          </p:spPr>
          <p:style>
            <a:lnRef idx="2">
              <a:schemeClr val="accent3"/>
            </a:lnRef>
            <a:fillRef idx="1">
              <a:schemeClr val="lt1"/>
            </a:fillRef>
            <a:effectRef idx="0">
              <a:schemeClr val="accent3"/>
            </a:effectRef>
            <a:fontRef idx="minor">
              <a:schemeClr val="dk1"/>
            </a:fontRef>
          </p:style>
        </p:pic>
        <p:sp>
          <p:nvSpPr>
            <p:cNvPr id="59" name="Oval 58"/>
            <p:cNvSpPr/>
            <p:nvPr/>
          </p:nvSpPr>
          <p:spPr>
            <a:xfrm>
              <a:off x="762000" y="4588200"/>
              <a:ext cx="355600" cy="238125"/>
            </a:xfrm>
            <a:prstGeom prst="ellipse">
              <a:avLst/>
            </a:prstGeom>
            <a:noFill/>
            <a:ln w="38100" cap="flat" cmpd="sng" algn="ctr">
              <a:solidFill>
                <a:schemeClr val="accent6"/>
              </a:solid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Verdana"/>
                <a:ea typeface="+mn-ea"/>
                <a:cs typeface="Times New Roman" charset="0"/>
              </a:endParaRPr>
            </a:p>
          </p:txBody>
        </p:sp>
        <p:pic>
          <p:nvPicPr>
            <p:cNvPr id="60" name="Picture 4"/>
            <p:cNvPicPr>
              <a:picLocks noChangeAspect="1" noChangeArrowheads="1"/>
            </p:cNvPicPr>
            <p:nvPr/>
          </p:nvPicPr>
          <p:blipFill>
            <a:blip r:embed="rId4" cstate="print">
              <a:grayscl/>
            </a:blip>
            <a:srcRect/>
            <a:stretch>
              <a:fillRect/>
            </a:stretch>
          </p:blipFill>
          <p:spPr bwMode="auto">
            <a:xfrm>
              <a:off x="2362200" y="4909200"/>
              <a:ext cx="2403235" cy="1584000"/>
            </a:xfrm>
            <a:prstGeom prst="rect">
              <a:avLst/>
            </a:prstGeom>
            <a:ln>
              <a:headEnd/>
              <a:tailEnd/>
            </a:ln>
          </p:spPr>
          <p:style>
            <a:lnRef idx="2">
              <a:schemeClr val="accent3"/>
            </a:lnRef>
            <a:fillRef idx="1">
              <a:schemeClr val="lt1"/>
            </a:fillRef>
            <a:effectRef idx="0">
              <a:schemeClr val="accent3"/>
            </a:effectRef>
            <a:fontRef idx="minor">
              <a:schemeClr val="dk1"/>
            </a:fontRef>
          </p:style>
        </p:pic>
        <p:sp>
          <p:nvSpPr>
            <p:cNvPr id="61" name="Oval 60"/>
            <p:cNvSpPr/>
            <p:nvPr/>
          </p:nvSpPr>
          <p:spPr>
            <a:xfrm>
              <a:off x="2590800" y="4893000"/>
              <a:ext cx="296862" cy="177800"/>
            </a:xfrm>
            <a:prstGeom prst="ellipse">
              <a:avLst/>
            </a:prstGeom>
            <a:noFill/>
            <a:ln w="38100" cap="flat" cmpd="sng" algn="ctr">
              <a:solidFill>
                <a:schemeClr val="accent6"/>
              </a:solid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Verdana"/>
                <a:ea typeface="+mn-ea"/>
                <a:cs typeface="Times New Roman" charset="0"/>
              </a:endParaRPr>
            </a:p>
          </p:txBody>
        </p:sp>
        <p:pic>
          <p:nvPicPr>
            <p:cNvPr id="62" name="Picture 33"/>
            <p:cNvPicPr>
              <a:picLocks noChangeAspect="1" noChangeArrowheads="1"/>
            </p:cNvPicPr>
            <p:nvPr/>
          </p:nvPicPr>
          <p:blipFill>
            <a:blip r:embed="rId5" cstate="print">
              <a:grayscl/>
            </a:blip>
            <a:srcRect/>
            <a:stretch>
              <a:fillRect/>
            </a:stretch>
          </p:blipFill>
          <p:spPr bwMode="auto">
            <a:xfrm>
              <a:off x="4572000" y="5045400"/>
              <a:ext cx="2884713" cy="1584000"/>
            </a:xfrm>
            <a:prstGeom prst="rect">
              <a:avLst/>
            </a:prstGeom>
            <a:ln>
              <a:headEnd/>
              <a:tailEnd/>
            </a:ln>
          </p:spPr>
          <p:style>
            <a:lnRef idx="2">
              <a:schemeClr val="accent3"/>
            </a:lnRef>
            <a:fillRef idx="1">
              <a:schemeClr val="lt1"/>
            </a:fillRef>
            <a:effectRef idx="0">
              <a:schemeClr val="accent3"/>
            </a:effectRef>
            <a:fontRef idx="minor">
              <a:schemeClr val="dk1"/>
            </a:fontRef>
          </p:style>
        </p:pic>
        <p:sp>
          <p:nvSpPr>
            <p:cNvPr id="63" name="Oval 62"/>
            <p:cNvSpPr/>
            <p:nvPr/>
          </p:nvSpPr>
          <p:spPr>
            <a:xfrm>
              <a:off x="5029200" y="5045400"/>
              <a:ext cx="336550" cy="177800"/>
            </a:xfrm>
            <a:prstGeom prst="ellipse">
              <a:avLst/>
            </a:prstGeom>
            <a:noFill/>
            <a:ln w="38100" cap="flat" cmpd="sng" algn="ctr">
              <a:solidFill>
                <a:schemeClr val="accent6"/>
              </a:solid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Verdana"/>
                <a:ea typeface="+mn-ea"/>
                <a:cs typeface="Times New Roman" charset="0"/>
              </a:endParaRPr>
            </a:p>
          </p:txBody>
        </p:sp>
      </p:grpSp>
    </p:spTree>
    <p:extLst>
      <p:ext uri="{BB962C8B-B14F-4D97-AF65-F5344CB8AC3E}">
        <p14:creationId xmlns:p14="http://schemas.microsoft.com/office/powerpoint/2010/main" val="293677934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1"/>
          <p:cNvSpPr txBox="1">
            <a:spLocks/>
          </p:cNvSpPr>
          <p:nvPr/>
        </p:nvSpPr>
        <p:spPr>
          <a:xfrm>
            <a:off x="365760" y="1723589"/>
            <a:ext cx="8412480" cy="369887"/>
          </a:xfrm>
          <a:prstGeom prst="rect">
            <a:avLst/>
          </a:prstGeom>
          <a:solidFill>
            <a:schemeClr val="accent3"/>
          </a:solidFill>
          <a:ln>
            <a:noFill/>
          </a:ln>
        </p:spPr>
        <p:txBody>
          <a:bodyPr anchor="ctr" anchorCtr="0">
            <a:noAutofit/>
          </a:bodyPr>
          <a:lstStyle>
            <a:lvl1pPr marL="342900" indent="-342900" algn="l" defTabSz="457200" rtl="0" eaLnBrk="1" fontAlgn="base" hangingPunct="1">
              <a:spcBef>
                <a:spcPct val="20000"/>
              </a:spcBef>
              <a:spcAft>
                <a:spcPct val="0"/>
              </a:spcAft>
              <a:buFont typeface="Arial" pitchFamily="-111" charset="0"/>
              <a:buChar char="•"/>
              <a:defRPr sz="3200" kern="1200">
                <a:solidFill>
                  <a:schemeClr val="tx1"/>
                </a:solidFill>
                <a:latin typeface="Arial"/>
                <a:ea typeface="ＭＳ Ｐゴシック" pitchFamily="-111" charset="-128"/>
                <a:cs typeface="Arial"/>
              </a:defRPr>
            </a:lvl1pPr>
            <a:lvl2pPr marL="742950" indent="-285750" algn="l" defTabSz="457200" rtl="0" eaLnBrk="1" fontAlgn="base" hangingPunct="1">
              <a:spcBef>
                <a:spcPct val="20000"/>
              </a:spcBef>
              <a:spcAft>
                <a:spcPct val="0"/>
              </a:spcAft>
              <a:buFont typeface="Arial" pitchFamily="-111" charset="0"/>
              <a:buChar char="–"/>
              <a:defRPr sz="2800" kern="1200">
                <a:solidFill>
                  <a:schemeClr val="tx1"/>
                </a:solidFill>
                <a:latin typeface="Arial"/>
                <a:ea typeface="ＭＳ Ｐゴシック" pitchFamily="-111" charset="-128"/>
                <a:cs typeface="Arial"/>
              </a:defRPr>
            </a:lvl2pPr>
            <a:lvl3pPr marL="1143000" indent="-228600" algn="l" defTabSz="457200" rtl="0" eaLnBrk="1" fontAlgn="base" hangingPunct="1">
              <a:spcBef>
                <a:spcPct val="20000"/>
              </a:spcBef>
              <a:spcAft>
                <a:spcPct val="0"/>
              </a:spcAft>
              <a:buFont typeface="Arial" pitchFamily="-111" charset="0"/>
              <a:buChar char="•"/>
              <a:defRPr sz="2400" kern="1200">
                <a:solidFill>
                  <a:schemeClr val="tx1"/>
                </a:solidFill>
                <a:latin typeface="Arial"/>
                <a:ea typeface="ＭＳ Ｐゴシック" pitchFamily="-111" charset="-128"/>
                <a:cs typeface="Arial"/>
              </a:defRPr>
            </a:lvl3pPr>
            <a:lvl4pPr marL="1600200" indent="-228600" algn="l" defTabSz="457200" rtl="0" eaLnBrk="1" fontAlgn="base" hangingPunct="1">
              <a:spcBef>
                <a:spcPct val="20000"/>
              </a:spcBef>
              <a:spcAft>
                <a:spcPct val="0"/>
              </a:spcAft>
              <a:buFont typeface="Arial" pitchFamily="-111" charset="0"/>
              <a:buChar char="–"/>
              <a:defRPr sz="2000" kern="1200">
                <a:solidFill>
                  <a:schemeClr val="tx1"/>
                </a:solidFill>
                <a:latin typeface="Arial"/>
                <a:ea typeface="ＭＳ Ｐゴシック" pitchFamily="-111" charset="-128"/>
                <a:cs typeface="Arial"/>
              </a:defRPr>
            </a:lvl4pPr>
            <a:lvl5pPr marL="2057400" indent="-228600" algn="l" defTabSz="457200" rtl="0" eaLnBrk="1" fontAlgn="base" hangingPunct="1">
              <a:spcBef>
                <a:spcPct val="20000"/>
              </a:spcBef>
              <a:spcAft>
                <a:spcPct val="0"/>
              </a:spcAft>
              <a:buFont typeface="Arial" pitchFamily="-111" charset="0"/>
              <a:buChar char="»"/>
              <a:defRPr sz="2000" kern="1200">
                <a:solidFill>
                  <a:schemeClr val="tx1"/>
                </a:solidFill>
                <a:latin typeface="Arial"/>
                <a:ea typeface="ＭＳ Ｐゴシック" pitchFamily="-111"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spcBef>
                <a:spcPts val="0"/>
              </a:spcBef>
              <a:buNone/>
              <a:defRPr/>
            </a:pPr>
            <a:r>
              <a:rPr lang="en-US" sz="2000" dirty="0">
                <a:solidFill>
                  <a:sysClr val="window" lastClr="FFFFFF"/>
                </a:solidFill>
                <a:latin typeface="+mj-lt"/>
              </a:rPr>
              <a:t>Exclude Subject Status</a:t>
            </a:r>
          </a:p>
        </p:txBody>
      </p:sp>
      <p:sp>
        <p:nvSpPr>
          <p:cNvPr id="21" name="Subtitle 4"/>
          <p:cNvSpPr>
            <a:spLocks noGrp="1"/>
          </p:cNvSpPr>
          <p:nvPr>
            <p:ph idx="1"/>
          </p:nvPr>
        </p:nvSpPr>
        <p:spPr>
          <a:prstGeom prst="rect">
            <a:avLst/>
          </a:prstGeom>
        </p:spPr>
        <p:txBody>
          <a:bodyPr/>
          <a:lstStyle/>
          <a:p>
            <a:pPr marL="182880" lvl="0" indent="-192024">
              <a:lnSpc>
                <a:spcPct val="87000"/>
              </a:lnSpc>
              <a:spcBef>
                <a:spcPts val="500"/>
              </a:spcBef>
              <a:buClr>
                <a:srgbClr val="C3D500"/>
              </a:buClr>
              <a:buSzPct val="80000"/>
              <a:buFont typeface="Wingdings" charset="2"/>
              <a:buChar char="§"/>
            </a:pPr>
            <a:r>
              <a:rPr lang="en-US" sz="1600" dirty="0">
                <a:solidFill>
                  <a:srgbClr val="002855"/>
                </a:solidFill>
              </a:rPr>
              <a:t>Exclude Subject Status</a:t>
            </a:r>
          </a:p>
          <a:p>
            <a:pPr marL="374904" lvl="1" indent="-192024">
              <a:lnSpc>
                <a:spcPct val="87000"/>
              </a:lnSpc>
              <a:spcBef>
                <a:spcPts val="500"/>
              </a:spcBef>
              <a:buClr>
                <a:srgbClr val="C3D500"/>
              </a:buClr>
              <a:buSzPct val="80000"/>
              <a:buFont typeface="Wingdings" charset="2"/>
              <a:buChar char="§"/>
            </a:pPr>
            <a:r>
              <a:rPr lang="en-US" sz="1400" dirty="0">
                <a:solidFill>
                  <a:srgbClr val="002855"/>
                </a:solidFill>
              </a:rPr>
              <a:t>Users can designate which types of subjects will be excluded from the verification process across their entire study</a:t>
            </a:r>
          </a:p>
        </p:txBody>
      </p:sp>
      <p:sp>
        <p:nvSpPr>
          <p:cNvPr id="2" name="Slide Number Placeholder 1"/>
          <p:cNvSpPr>
            <a:spLocks noGrp="1"/>
          </p:cNvSpPr>
          <p:nvPr>
            <p:ph type="sldNum" sz="quarter" idx="12"/>
          </p:nvPr>
        </p:nvSpPr>
        <p:spPr/>
        <p:txBody>
          <a:bodyPr/>
          <a:lstStyle/>
          <a:p>
            <a:fld id="{63D729E5-2596-9449-AF18-C7DBE85575A5}" type="slidenum">
              <a:rPr lang="en-US" smtClean="0"/>
              <a:pPr/>
              <a:t>55</a:t>
            </a:fld>
            <a:endParaRPr lang="en-US"/>
          </a:p>
        </p:txBody>
      </p:sp>
      <p:sp>
        <p:nvSpPr>
          <p:cNvPr id="4" name="Title 3"/>
          <p:cNvSpPr>
            <a:spLocks noGrp="1"/>
          </p:cNvSpPr>
          <p:nvPr>
            <p:ph type="title"/>
          </p:nvPr>
        </p:nvSpPr>
        <p:spPr/>
        <p:txBody>
          <a:bodyPr>
            <a:normAutofit fontScale="90000"/>
          </a:bodyPr>
          <a:lstStyle/>
          <a:p>
            <a:r>
              <a:rPr lang="en-US" dirty="0"/>
              <a:t>Targeted SDV: Key Functionality </a:t>
            </a:r>
            <a:r>
              <a:rPr lang="en-US" i="1" dirty="0"/>
              <a:t>(</a:t>
            </a:r>
            <a:r>
              <a:rPr lang="en-US" i="1" dirty="0" err="1"/>
              <a:t>cont</a:t>
            </a:r>
            <a:r>
              <a:rPr lang="en-US" i="1" dirty="0"/>
              <a:t>…)</a:t>
            </a:r>
            <a:br>
              <a:rPr lang="en-US" i="1" dirty="0"/>
            </a:br>
            <a:endParaRPr lang="en-US" dirty="0"/>
          </a:p>
        </p:txBody>
      </p:sp>
      <p:grpSp>
        <p:nvGrpSpPr>
          <p:cNvPr id="14" name="Group 13"/>
          <p:cNvGrpSpPr>
            <a:grpSpLocks noChangeAspect="1"/>
          </p:cNvGrpSpPr>
          <p:nvPr/>
        </p:nvGrpSpPr>
        <p:grpSpPr>
          <a:xfrm>
            <a:off x="2034540" y="3072964"/>
            <a:ext cx="5038816" cy="3108960"/>
            <a:chOff x="1643063" y="3009900"/>
            <a:chExt cx="5248767" cy="3238500"/>
          </a:xfrm>
        </p:grpSpPr>
        <p:pic>
          <p:nvPicPr>
            <p:cNvPr id="15" name="Picture 3"/>
            <p:cNvPicPr>
              <a:picLocks noChangeAspect="1" noChangeArrowheads="1"/>
            </p:cNvPicPr>
            <p:nvPr/>
          </p:nvPicPr>
          <p:blipFill>
            <a:blip r:embed="rId3" cstate="print">
              <a:grayscl/>
            </a:blip>
            <a:srcRect/>
            <a:stretch>
              <a:fillRect/>
            </a:stretch>
          </p:blipFill>
          <p:spPr bwMode="auto">
            <a:xfrm>
              <a:off x="1643063" y="3009900"/>
              <a:ext cx="5229225" cy="3238500"/>
            </a:xfrm>
            <a:prstGeom prst="rect">
              <a:avLst/>
            </a:prstGeom>
            <a:ln>
              <a:headEnd/>
              <a:tailEnd/>
            </a:ln>
          </p:spPr>
          <p:style>
            <a:lnRef idx="2">
              <a:schemeClr val="accent3"/>
            </a:lnRef>
            <a:fillRef idx="1">
              <a:schemeClr val="lt1"/>
            </a:fillRef>
            <a:effectRef idx="0">
              <a:schemeClr val="accent3"/>
            </a:effectRef>
            <a:fontRef idx="minor">
              <a:schemeClr val="dk1"/>
            </a:fontRef>
          </p:style>
        </p:pic>
        <p:sp>
          <p:nvSpPr>
            <p:cNvPr id="16" name="Rectangle 15"/>
            <p:cNvSpPr/>
            <p:nvPr/>
          </p:nvSpPr>
          <p:spPr>
            <a:xfrm>
              <a:off x="1824530" y="4740823"/>
              <a:ext cx="5067300" cy="357188"/>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solidFill>
                  <a:srgbClr val="FFFFFF"/>
                </a:solidFill>
                <a:cs typeface="Times New Roman" charset="0"/>
              </a:endParaRPr>
            </a:p>
          </p:txBody>
        </p:sp>
        <p:sp>
          <p:nvSpPr>
            <p:cNvPr id="17" name="Rectangle 16"/>
            <p:cNvSpPr/>
            <p:nvPr/>
          </p:nvSpPr>
          <p:spPr>
            <a:xfrm>
              <a:off x="1824530" y="5298035"/>
              <a:ext cx="5067300" cy="357188"/>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solidFill>
                  <a:srgbClr val="FFFFFF"/>
                </a:solidFill>
                <a:cs typeface="Times New Roman" charset="0"/>
              </a:endParaRPr>
            </a:p>
          </p:txBody>
        </p:sp>
      </p:grpSp>
    </p:spTree>
    <p:extLst>
      <p:ext uri="{BB962C8B-B14F-4D97-AF65-F5344CB8AC3E}">
        <p14:creationId xmlns:p14="http://schemas.microsoft.com/office/powerpoint/2010/main" val="227733488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1"/>
          <p:cNvSpPr txBox="1">
            <a:spLocks/>
          </p:cNvSpPr>
          <p:nvPr/>
        </p:nvSpPr>
        <p:spPr>
          <a:xfrm>
            <a:off x="365760" y="1723589"/>
            <a:ext cx="8412480" cy="369887"/>
          </a:xfrm>
          <a:prstGeom prst="rect">
            <a:avLst/>
          </a:prstGeom>
          <a:solidFill>
            <a:schemeClr val="accent3"/>
          </a:solidFill>
          <a:ln>
            <a:noFill/>
          </a:ln>
        </p:spPr>
        <p:txBody>
          <a:bodyPr anchor="ctr" anchorCtr="0">
            <a:noAutofit/>
          </a:bodyPr>
          <a:lstStyle>
            <a:lvl1pPr marL="342900" indent="-342900" algn="l" defTabSz="457200" rtl="0" eaLnBrk="1" fontAlgn="base" hangingPunct="1">
              <a:spcBef>
                <a:spcPct val="20000"/>
              </a:spcBef>
              <a:spcAft>
                <a:spcPct val="0"/>
              </a:spcAft>
              <a:buFont typeface="Arial" pitchFamily="-111" charset="0"/>
              <a:buChar char="•"/>
              <a:defRPr sz="3200" kern="1200">
                <a:solidFill>
                  <a:schemeClr val="tx1"/>
                </a:solidFill>
                <a:latin typeface="Arial"/>
                <a:ea typeface="ＭＳ Ｐゴシック" pitchFamily="-111" charset="-128"/>
                <a:cs typeface="Arial"/>
              </a:defRPr>
            </a:lvl1pPr>
            <a:lvl2pPr marL="742950" indent="-285750" algn="l" defTabSz="457200" rtl="0" eaLnBrk="1" fontAlgn="base" hangingPunct="1">
              <a:spcBef>
                <a:spcPct val="20000"/>
              </a:spcBef>
              <a:spcAft>
                <a:spcPct val="0"/>
              </a:spcAft>
              <a:buFont typeface="Arial" pitchFamily="-111" charset="0"/>
              <a:buChar char="–"/>
              <a:defRPr sz="2800" kern="1200">
                <a:solidFill>
                  <a:schemeClr val="tx1"/>
                </a:solidFill>
                <a:latin typeface="Arial"/>
                <a:ea typeface="ＭＳ Ｐゴシック" pitchFamily="-111" charset="-128"/>
                <a:cs typeface="Arial"/>
              </a:defRPr>
            </a:lvl2pPr>
            <a:lvl3pPr marL="1143000" indent="-228600" algn="l" defTabSz="457200" rtl="0" eaLnBrk="1" fontAlgn="base" hangingPunct="1">
              <a:spcBef>
                <a:spcPct val="20000"/>
              </a:spcBef>
              <a:spcAft>
                <a:spcPct val="0"/>
              </a:spcAft>
              <a:buFont typeface="Arial" pitchFamily="-111" charset="0"/>
              <a:buChar char="•"/>
              <a:defRPr sz="2400" kern="1200">
                <a:solidFill>
                  <a:schemeClr val="tx1"/>
                </a:solidFill>
                <a:latin typeface="Arial"/>
                <a:ea typeface="ＭＳ Ｐゴシック" pitchFamily="-111" charset="-128"/>
                <a:cs typeface="Arial"/>
              </a:defRPr>
            </a:lvl3pPr>
            <a:lvl4pPr marL="1600200" indent="-228600" algn="l" defTabSz="457200" rtl="0" eaLnBrk="1" fontAlgn="base" hangingPunct="1">
              <a:spcBef>
                <a:spcPct val="20000"/>
              </a:spcBef>
              <a:spcAft>
                <a:spcPct val="0"/>
              </a:spcAft>
              <a:buFont typeface="Arial" pitchFamily="-111" charset="0"/>
              <a:buChar char="–"/>
              <a:defRPr sz="2000" kern="1200">
                <a:solidFill>
                  <a:schemeClr val="tx1"/>
                </a:solidFill>
                <a:latin typeface="Arial"/>
                <a:ea typeface="ＭＳ Ｐゴシック" pitchFamily="-111" charset="-128"/>
                <a:cs typeface="Arial"/>
              </a:defRPr>
            </a:lvl4pPr>
            <a:lvl5pPr marL="2057400" indent="-228600" algn="l" defTabSz="457200" rtl="0" eaLnBrk="1" fontAlgn="base" hangingPunct="1">
              <a:spcBef>
                <a:spcPct val="20000"/>
              </a:spcBef>
              <a:spcAft>
                <a:spcPct val="0"/>
              </a:spcAft>
              <a:buFont typeface="Arial" pitchFamily="-111" charset="0"/>
              <a:buChar char="»"/>
              <a:defRPr sz="2000" kern="1200">
                <a:solidFill>
                  <a:schemeClr val="tx1"/>
                </a:solidFill>
                <a:latin typeface="Arial"/>
                <a:ea typeface="ＭＳ Ｐゴシック" pitchFamily="-111"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spcBef>
                <a:spcPts val="0"/>
              </a:spcBef>
              <a:buNone/>
              <a:defRPr/>
            </a:pPr>
            <a:r>
              <a:rPr lang="en-US" sz="2000" dirty="0">
                <a:solidFill>
                  <a:sysClr val="window" lastClr="FFFFFF"/>
                </a:solidFill>
                <a:latin typeface="+mj-lt"/>
              </a:rPr>
              <a:t>Subject Override</a:t>
            </a:r>
          </a:p>
        </p:txBody>
      </p:sp>
      <p:sp>
        <p:nvSpPr>
          <p:cNvPr id="21" name="Subtitle 4"/>
          <p:cNvSpPr>
            <a:spLocks noGrp="1"/>
          </p:cNvSpPr>
          <p:nvPr>
            <p:ph idx="1"/>
          </p:nvPr>
        </p:nvSpPr>
        <p:spPr>
          <a:prstGeom prst="rect">
            <a:avLst/>
          </a:prstGeom>
        </p:spPr>
        <p:txBody>
          <a:bodyPr/>
          <a:lstStyle/>
          <a:p>
            <a:pPr marL="182880" lvl="0" indent="-192024">
              <a:lnSpc>
                <a:spcPct val="87000"/>
              </a:lnSpc>
              <a:spcBef>
                <a:spcPts val="500"/>
              </a:spcBef>
              <a:buClr>
                <a:srgbClr val="C3D500"/>
              </a:buClr>
              <a:buSzPct val="80000"/>
              <a:buFont typeface="Wingdings" charset="2"/>
              <a:buChar char="§"/>
            </a:pPr>
            <a:r>
              <a:rPr lang="en-US" sz="1600" dirty="0">
                <a:solidFill>
                  <a:srgbClr val="002855"/>
                </a:solidFill>
              </a:rPr>
              <a:t>Subject Override</a:t>
            </a:r>
          </a:p>
          <a:p>
            <a:pPr marL="374904" lvl="1" indent="-192024">
              <a:lnSpc>
                <a:spcPct val="87000"/>
              </a:lnSpc>
              <a:spcBef>
                <a:spcPts val="500"/>
              </a:spcBef>
              <a:buClr>
                <a:srgbClr val="C3D500"/>
              </a:buClr>
              <a:buSzPct val="80000"/>
              <a:buFont typeface="Wingdings" charset="2"/>
              <a:buChar char="§"/>
            </a:pPr>
            <a:r>
              <a:rPr lang="en-US" sz="1400" dirty="0">
                <a:solidFill>
                  <a:srgbClr val="002855"/>
                </a:solidFill>
              </a:rPr>
              <a:t>At any point during the course of the trial, subject verification requirements can be changed (Subject Override) </a:t>
            </a:r>
          </a:p>
          <a:p>
            <a:pPr marL="182880" lvl="0" indent="-192024">
              <a:lnSpc>
                <a:spcPct val="87000"/>
              </a:lnSpc>
              <a:spcBef>
                <a:spcPts val="500"/>
              </a:spcBef>
              <a:buClr>
                <a:srgbClr val="C3D500"/>
              </a:buClr>
              <a:buSzPct val="80000"/>
              <a:buFont typeface="Wingdings" charset="2"/>
              <a:buChar char="§"/>
            </a:pPr>
            <a:r>
              <a:rPr lang="en-US" sz="1600" dirty="0">
                <a:solidFill>
                  <a:srgbClr val="002855"/>
                </a:solidFill>
              </a:rPr>
              <a:t>Only </a:t>
            </a:r>
            <a:r>
              <a:rPr lang="en-US" sz="1600" dirty="0" err="1">
                <a:solidFill>
                  <a:srgbClr val="002855"/>
                </a:solidFill>
              </a:rPr>
              <a:t>unsubmitted</a:t>
            </a:r>
            <a:r>
              <a:rPr lang="en-US" sz="1600" dirty="0">
                <a:solidFill>
                  <a:srgbClr val="002855"/>
                </a:solidFill>
              </a:rPr>
              <a:t> forms will be impacted by the change</a:t>
            </a:r>
            <a:endParaRPr lang="en-US" sz="1400" dirty="0">
              <a:solidFill>
                <a:srgbClr val="002855"/>
              </a:solidFill>
            </a:endParaRPr>
          </a:p>
        </p:txBody>
      </p:sp>
      <p:sp>
        <p:nvSpPr>
          <p:cNvPr id="2" name="Slide Number Placeholder 1"/>
          <p:cNvSpPr>
            <a:spLocks noGrp="1"/>
          </p:cNvSpPr>
          <p:nvPr>
            <p:ph type="sldNum" sz="quarter" idx="12"/>
          </p:nvPr>
        </p:nvSpPr>
        <p:spPr/>
        <p:txBody>
          <a:bodyPr/>
          <a:lstStyle/>
          <a:p>
            <a:fld id="{63D729E5-2596-9449-AF18-C7DBE85575A5}" type="slidenum">
              <a:rPr lang="en-US" smtClean="0"/>
              <a:pPr/>
              <a:t>56</a:t>
            </a:fld>
            <a:endParaRPr lang="en-US"/>
          </a:p>
        </p:txBody>
      </p:sp>
      <p:sp>
        <p:nvSpPr>
          <p:cNvPr id="4" name="Title 3"/>
          <p:cNvSpPr>
            <a:spLocks noGrp="1"/>
          </p:cNvSpPr>
          <p:nvPr>
            <p:ph type="title"/>
          </p:nvPr>
        </p:nvSpPr>
        <p:spPr/>
        <p:txBody>
          <a:bodyPr>
            <a:normAutofit fontScale="90000"/>
          </a:bodyPr>
          <a:lstStyle/>
          <a:p>
            <a:r>
              <a:rPr lang="en-US" dirty="0"/>
              <a:t>Targeted SDV: Key Functionality </a:t>
            </a:r>
            <a:r>
              <a:rPr lang="en-US" i="1" dirty="0"/>
              <a:t>(</a:t>
            </a:r>
            <a:r>
              <a:rPr lang="en-US" i="1" dirty="0" err="1"/>
              <a:t>cont</a:t>
            </a:r>
            <a:r>
              <a:rPr lang="en-US" i="1" dirty="0"/>
              <a:t>…)</a:t>
            </a:r>
            <a:br>
              <a:rPr lang="en-US" i="1" dirty="0"/>
            </a:br>
            <a:endParaRPr lang="en-US" dirty="0"/>
          </a:p>
        </p:txBody>
      </p:sp>
      <p:pic>
        <p:nvPicPr>
          <p:cNvPr id="12" name="Picture 33"/>
          <p:cNvPicPr>
            <a:picLocks noChangeAspect="1" noChangeArrowheads="1"/>
          </p:cNvPicPr>
          <p:nvPr/>
        </p:nvPicPr>
        <p:blipFill>
          <a:blip r:embed="rId3" cstate="print">
            <a:grayscl/>
          </a:blip>
          <a:srcRect/>
          <a:stretch>
            <a:fillRect/>
          </a:stretch>
        </p:blipFill>
        <p:spPr bwMode="auto">
          <a:xfrm>
            <a:off x="365760" y="3544624"/>
            <a:ext cx="8412480" cy="1836421"/>
          </a:xfrm>
          <a:prstGeom prst="rect">
            <a:avLst/>
          </a:prstGeom>
          <a:noFill/>
          <a:ln w="9525">
            <a:solidFill>
              <a:srgbClr val="0070C0"/>
            </a:solidFill>
            <a:miter lim="800000"/>
            <a:headEnd/>
            <a:tailEnd/>
          </a:ln>
        </p:spPr>
      </p:pic>
      <p:sp>
        <p:nvSpPr>
          <p:cNvPr id="13" name="TextBox 21"/>
          <p:cNvSpPr txBox="1">
            <a:spLocks noChangeArrowheads="1"/>
          </p:cNvSpPr>
          <p:nvPr/>
        </p:nvSpPr>
        <p:spPr bwMode="auto">
          <a:xfrm>
            <a:off x="4006029" y="5703923"/>
            <a:ext cx="1268168" cy="338554"/>
          </a:xfrm>
          <a:prstGeom prst="rect">
            <a:avLst/>
          </a:prstGeom>
          <a:noFill/>
          <a:ln w="9525">
            <a:noFill/>
            <a:miter lim="800000"/>
            <a:headEnd/>
            <a:tailEnd/>
          </a:ln>
        </p:spPr>
        <p:txBody>
          <a:bodyPr wrap="none">
            <a:spAutoFit/>
          </a:bodyPr>
          <a:lstStyle/>
          <a:p>
            <a:pPr algn="ctr"/>
            <a:r>
              <a:rPr lang="en-US" sz="1600" dirty="0"/>
              <a:t>Current Tier</a:t>
            </a:r>
          </a:p>
        </p:txBody>
      </p:sp>
      <p:sp>
        <p:nvSpPr>
          <p:cNvPr id="18" name="TextBox 27"/>
          <p:cNvSpPr txBox="1">
            <a:spLocks noChangeArrowheads="1"/>
          </p:cNvSpPr>
          <p:nvPr/>
        </p:nvSpPr>
        <p:spPr bwMode="auto">
          <a:xfrm>
            <a:off x="5750455" y="5703923"/>
            <a:ext cx="992451" cy="338554"/>
          </a:xfrm>
          <a:prstGeom prst="rect">
            <a:avLst/>
          </a:prstGeom>
          <a:noFill/>
          <a:ln w="9525">
            <a:noFill/>
            <a:miter lim="800000"/>
            <a:headEnd/>
            <a:tailEnd/>
          </a:ln>
        </p:spPr>
        <p:txBody>
          <a:bodyPr wrap="none">
            <a:spAutoFit/>
          </a:bodyPr>
          <a:lstStyle/>
          <a:p>
            <a:pPr algn="ctr"/>
            <a:r>
              <a:rPr lang="en-US" sz="1600" dirty="0"/>
              <a:t>New Tier</a:t>
            </a:r>
          </a:p>
        </p:txBody>
      </p:sp>
      <p:cxnSp>
        <p:nvCxnSpPr>
          <p:cNvPr id="19" name="Elbow Connector 18"/>
          <p:cNvCxnSpPr/>
          <p:nvPr/>
        </p:nvCxnSpPr>
        <p:spPr>
          <a:xfrm rot="5400000">
            <a:off x="6109520" y="5545436"/>
            <a:ext cx="274320" cy="2"/>
          </a:xfrm>
          <a:prstGeom prst="bentConnector3">
            <a:avLst>
              <a:gd name="adj1" fmla="val 84826"/>
            </a:avLst>
          </a:prstGeom>
        </p:spPr>
        <p:style>
          <a:lnRef idx="1">
            <a:schemeClr val="accent1"/>
          </a:lnRef>
          <a:fillRef idx="0">
            <a:schemeClr val="accent1"/>
          </a:fillRef>
          <a:effectRef idx="0">
            <a:schemeClr val="accent1"/>
          </a:effectRef>
          <a:fontRef idx="minor">
            <a:schemeClr val="tx1"/>
          </a:fontRef>
        </p:style>
      </p:cxnSp>
      <p:sp>
        <p:nvSpPr>
          <p:cNvPr id="22" name="TextBox 36"/>
          <p:cNvSpPr txBox="1">
            <a:spLocks noChangeArrowheads="1"/>
          </p:cNvSpPr>
          <p:nvPr/>
        </p:nvSpPr>
        <p:spPr bwMode="auto">
          <a:xfrm>
            <a:off x="7310599" y="5703923"/>
            <a:ext cx="1430411" cy="584775"/>
          </a:xfrm>
          <a:prstGeom prst="rect">
            <a:avLst/>
          </a:prstGeom>
          <a:noFill/>
          <a:ln w="9525">
            <a:noFill/>
            <a:miter lim="800000"/>
            <a:headEnd/>
            <a:tailEnd/>
          </a:ln>
        </p:spPr>
        <p:txBody>
          <a:bodyPr wrap="square">
            <a:spAutoFit/>
          </a:bodyPr>
          <a:lstStyle/>
          <a:p>
            <a:pPr algn="ctr"/>
            <a:r>
              <a:rPr lang="en-US" sz="1600" dirty="0"/>
              <a:t>Override Reason</a:t>
            </a:r>
          </a:p>
        </p:txBody>
      </p:sp>
      <p:cxnSp>
        <p:nvCxnSpPr>
          <p:cNvPr id="23" name="Elbow Connector 22"/>
          <p:cNvCxnSpPr/>
          <p:nvPr/>
        </p:nvCxnSpPr>
        <p:spPr>
          <a:xfrm rot="16200000" flipH="1">
            <a:off x="7888644" y="5545437"/>
            <a:ext cx="274320" cy="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7250156" y="4121624"/>
            <a:ext cx="1524000" cy="127008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solidFill>
                <a:srgbClr val="FFFFFF"/>
              </a:solidFill>
              <a:cs typeface="Times New Roman" charset="0"/>
            </a:endParaRPr>
          </a:p>
        </p:txBody>
      </p:sp>
      <p:sp>
        <p:nvSpPr>
          <p:cNvPr id="25" name="Rectangle 24"/>
          <p:cNvSpPr/>
          <p:nvPr/>
        </p:nvSpPr>
        <p:spPr>
          <a:xfrm>
            <a:off x="5554376" y="4121624"/>
            <a:ext cx="1357312" cy="127008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solidFill>
                <a:srgbClr val="FFFFFF"/>
              </a:solidFill>
              <a:cs typeface="Times New Roman" charset="0"/>
            </a:endParaRPr>
          </a:p>
        </p:txBody>
      </p:sp>
      <p:cxnSp>
        <p:nvCxnSpPr>
          <p:cNvPr id="33" name="Elbow Connector 32"/>
          <p:cNvCxnSpPr/>
          <p:nvPr/>
        </p:nvCxnSpPr>
        <p:spPr>
          <a:xfrm rot="5400000">
            <a:off x="4502953" y="5545436"/>
            <a:ext cx="274320" cy="2"/>
          </a:xfrm>
          <a:prstGeom prst="bentConnector3">
            <a:avLst>
              <a:gd name="adj1" fmla="val 84826"/>
            </a:avLst>
          </a:prstGeom>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3854301" y="4121624"/>
            <a:ext cx="1571625" cy="127008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solidFill>
                <a:srgbClr val="FFFFFF"/>
              </a:solidFill>
              <a:cs typeface="Times New Roman" charset="0"/>
            </a:endParaRPr>
          </a:p>
        </p:txBody>
      </p:sp>
    </p:spTree>
    <p:extLst>
      <p:ext uri="{BB962C8B-B14F-4D97-AF65-F5344CB8AC3E}">
        <p14:creationId xmlns:p14="http://schemas.microsoft.com/office/powerpoint/2010/main" val="18306276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2"/>
          <p:cNvSpPr txBox="1">
            <a:spLocks/>
          </p:cNvSpPr>
          <p:nvPr/>
        </p:nvSpPr>
        <p:spPr>
          <a:xfrm>
            <a:off x="2615433" y="364961"/>
            <a:ext cx="6061023" cy="506292"/>
          </a:xfrm>
          <a:prstGeom prst="rect">
            <a:avLst/>
          </a:prstGeom>
          <a:ln w="3175" cmpd="sng">
            <a:noFill/>
          </a:ln>
        </p:spPr>
        <p:txBody>
          <a:bodyPr vert="horz" wrap="square" lIns="91440" tIns="36576" rIns="91440" bIns="45720" rtlCol="0" anchor="t" anchorCtr="0">
            <a:spAutoFit/>
          </a:bodyPr>
          <a:lstStyle/>
          <a:p>
            <a:pPr lvl="0">
              <a:lnSpc>
                <a:spcPts val="3300"/>
              </a:lnSpc>
              <a:spcBef>
                <a:spcPct val="0"/>
              </a:spcBef>
            </a:pPr>
            <a:r>
              <a:rPr lang="en-US" sz="2800" dirty="0" err="1"/>
              <a:t>iMedidata</a:t>
            </a:r>
            <a:r>
              <a:rPr lang="en-US" sz="2800" dirty="0"/>
              <a:t>: </a:t>
            </a:r>
            <a:r>
              <a:rPr lang="en-US" sz="2800" dirty="0" smtClean="0"/>
              <a:t>opening screen</a:t>
            </a:r>
            <a:endParaRPr kumimoji="0" lang="en-US" sz="2800" b="0" i="1" u="none" strike="noStrike" kern="1200" cap="none" spc="0" normalizeH="0" baseline="0" noProof="0" dirty="0">
              <a:ln>
                <a:noFill/>
              </a:ln>
              <a:solidFill>
                <a:schemeClr val="tx1"/>
              </a:solidFill>
              <a:effectLst/>
              <a:uLnTx/>
              <a:uFillTx/>
              <a:latin typeface="+mj-lt"/>
              <a:ea typeface="+mj-ea"/>
              <a:cs typeface="+mj-cs"/>
            </a:endParaRPr>
          </a:p>
        </p:txBody>
      </p:sp>
      <p:grpSp>
        <p:nvGrpSpPr>
          <p:cNvPr id="4" name="Group 18"/>
          <p:cNvGrpSpPr>
            <a:grpSpLocks noChangeAspect="1"/>
          </p:cNvGrpSpPr>
          <p:nvPr/>
        </p:nvGrpSpPr>
        <p:grpSpPr>
          <a:xfrm>
            <a:off x="957944" y="1200947"/>
            <a:ext cx="7010399" cy="4489185"/>
            <a:chOff x="735011" y="737378"/>
            <a:chExt cx="7424356" cy="4440257"/>
          </a:xfrm>
        </p:grpSpPr>
        <p:pic>
          <p:nvPicPr>
            <p:cNvPr id="20" name="Picture 10"/>
            <p:cNvPicPr>
              <a:picLocks noChangeAspect="1"/>
            </p:cNvPicPr>
            <p:nvPr/>
          </p:nvPicPr>
          <p:blipFill>
            <a:blip r:embed="rId3"/>
            <a:stretch>
              <a:fillRect/>
            </a:stretch>
          </p:blipFill>
          <p:spPr bwMode="auto">
            <a:xfrm>
              <a:off x="735011" y="906905"/>
              <a:ext cx="7424356" cy="4247793"/>
            </a:xfrm>
            <a:prstGeom prst="rect">
              <a:avLst/>
            </a:prstGeom>
            <a:solidFill>
              <a:srgbClr val="33CC00">
                <a:lumMod val="20000"/>
                <a:lumOff val="80000"/>
              </a:srgbClr>
            </a:solidFill>
            <a:ln w="9525">
              <a:solidFill>
                <a:schemeClr val="accent5"/>
              </a:solidFill>
            </a:ln>
            <a:effectLst/>
          </p:spPr>
        </p:pic>
        <p:sp>
          <p:nvSpPr>
            <p:cNvPr id="21" name="AutoShape 4"/>
            <p:cNvSpPr>
              <a:spLocks noChangeArrowheads="1"/>
            </p:cNvSpPr>
            <p:nvPr/>
          </p:nvSpPr>
          <p:spPr bwMode="auto">
            <a:xfrm>
              <a:off x="1810157" y="906904"/>
              <a:ext cx="1350518" cy="618987"/>
            </a:xfrm>
            <a:prstGeom prst="borderCallout1">
              <a:avLst>
                <a:gd name="adj1" fmla="val 101591"/>
                <a:gd name="adj2" fmla="val 49500"/>
                <a:gd name="adj3" fmla="val 278609"/>
                <a:gd name="adj4" fmla="val -881"/>
              </a:avLst>
            </a:prstGeom>
            <a:solidFill>
              <a:schemeClr val="accent3"/>
            </a:solidFill>
            <a:ln w="19050" cap="flat" cmpd="sng" algn="ctr">
              <a:solidFill>
                <a:schemeClr val="accent3"/>
              </a:solidFill>
              <a:prstDash val="solid"/>
            </a:ln>
            <a:effectLst/>
          </p:spPr>
          <p:txBody>
            <a:bodyPr rtlCol="0" anchor="ctr"/>
            <a:lstStyle/>
            <a:p>
              <a:pPr marL="57150" marR="0" lvl="0" indent="0" defTabSz="914400" eaLnBrk="0" fontAlgn="auto" latinLnBrk="0" hangingPunct="0">
                <a:lnSpc>
                  <a:spcPct val="100000"/>
                </a:lnSpc>
                <a:spcBef>
                  <a:spcPts val="0"/>
                </a:spcBef>
                <a:spcAft>
                  <a:spcPts val="0"/>
                </a:spcAft>
                <a:buClrTx/>
                <a:buSzTx/>
                <a:buFontTx/>
                <a:buNone/>
                <a:tabLst>
                  <a:tab pos="8229600" algn="r"/>
                </a:tabLst>
                <a:defRPr/>
              </a:pPr>
              <a:r>
                <a:rPr kumimoji="0" lang="en-US" sz="1200" b="0" i="0" u="none" strike="noStrike" kern="0" cap="none" spc="0" normalizeH="0" baseline="0" noProof="0" dirty="0">
                  <a:ln>
                    <a:noFill/>
                  </a:ln>
                  <a:solidFill>
                    <a:sysClr val="window" lastClr="FFFFFF"/>
                  </a:solidFill>
                  <a:effectLst/>
                  <a:uLnTx/>
                  <a:uFillTx/>
                  <a:latin typeface="+mj-lt"/>
                  <a:ea typeface="+mn-ea"/>
                  <a:cs typeface="+mn-cs"/>
                </a:rPr>
                <a:t>Direct access to RaveX URL</a:t>
              </a:r>
            </a:p>
          </p:txBody>
        </p:sp>
        <p:sp>
          <p:nvSpPr>
            <p:cNvPr id="22" name="AutoShape 5"/>
            <p:cNvSpPr>
              <a:spLocks noChangeArrowheads="1"/>
            </p:cNvSpPr>
            <p:nvPr/>
          </p:nvSpPr>
          <p:spPr bwMode="auto">
            <a:xfrm>
              <a:off x="3287027" y="895118"/>
              <a:ext cx="1463060" cy="618987"/>
            </a:xfrm>
            <a:prstGeom prst="borderCallout1">
              <a:avLst>
                <a:gd name="adj1" fmla="val 99946"/>
                <a:gd name="adj2" fmla="val 50158"/>
                <a:gd name="adj3" fmla="val 153446"/>
                <a:gd name="adj4" fmla="val 63275"/>
              </a:avLst>
            </a:prstGeom>
            <a:solidFill>
              <a:schemeClr val="accent3"/>
            </a:solidFill>
            <a:ln w="19050" cap="flat" cmpd="sng" algn="ctr">
              <a:solidFill>
                <a:schemeClr val="accent3"/>
              </a:solidFill>
              <a:prstDash val="solid"/>
            </a:ln>
            <a:effectLst/>
          </p:spPr>
          <p:txBody>
            <a:bodyPr rtlCol="0" anchor="ctr"/>
            <a:lstStyle/>
            <a:p>
              <a:pPr marL="57150" marR="0" lvl="0" indent="0" defTabSz="914400" eaLnBrk="0" fontAlgn="auto" latinLnBrk="0" hangingPunct="0">
                <a:lnSpc>
                  <a:spcPct val="100000"/>
                </a:lnSpc>
                <a:spcBef>
                  <a:spcPts val="0"/>
                </a:spcBef>
                <a:spcAft>
                  <a:spcPts val="0"/>
                </a:spcAft>
                <a:buClrTx/>
                <a:buSzTx/>
                <a:buFontTx/>
                <a:buNone/>
                <a:tabLst>
                  <a:tab pos="8229600" algn="r"/>
                </a:tabLst>
                <a:defRPr/>
              </a:pPr>
              <a:r>
                <a:rPr kumimoji="0" lang="en-US" sz="1200" b="0" i="0" u="none" strike="noStrike" kern="0" cap="none" spc="0" normalizeH="0" baseline="0" noProof="0" dirty="0">
                  <a:ln>
                    <a:noFill/>
                  </a:ln>
                  <a:solidFill>
                    <a:sysClr val="window" lastClr="FFFFFF"/>
                  </a:solidFill>
                  <a:effectLst/>
                  <a:uLnTx/>
                  <a:uFillTx/>
                  <a:latin typeface="+mj-lt"/>
                  <a:ea typeface="+mn-ea"/>
                  <a:cs typeface="+mn-cs"/>
                </a:rPr>
                <a:t>Direct access to the RaveX study</a:t>
              </a:r>
            </a:p>
          </p:txBody>
        </p:sp>
        <p:sp>
          <p:nvSpPr>
            <p:cNvPr id="23" name="AutoShape 6"/>
            <p:cNvSpPr>
              <a:spLocks noChangeArrowheads="1"/>
            </p:cNvSpPr>
            <p:nvPr/>
          </p:nvSpPr>
          <p:spPr bwMode="auto">
            <a:xfrm>
              <a:off x="4876440" y="782181"/>
              <a:ext cx="1463060" cy="618987"/>
            </a:xfrm>
            <a:prstGeom prst="borderCallout1">
              <a:avLst>
                <a:gd name="adj1" fmla="val 98848"/>
                <a:gd name="adj2" fmla="val 49230"/>
                <a:gd name="adj3" fmla="val 132975"/>
                <a:gd name="adj4" fmla="val 102367"/>
              </a:avLst>
            </a:prstGeom>
            <a:solidFill>
              <a:schemeClr val="accent3"/>
            </a:solidFill>
            <a:ln w="19050" cap="flat" cmpd="sng" algn="ctr">
              <a:solidFill>
                <a:schemeClr val="accent3"/>
              </a:solidFill>
              <a:prstDash val="solid"/>
            </a:ln>
            <a:effectLst/>
          </p:spPr>
          <p:txBody>
            <a:bodyPr rtlCol="0" anchor="ctr"/>
            <a:lstStyle/>
            <a:p>
              <a:pPr marL="57150" marR="0" lvl="0" indent="0" defTabSz="914400" eaLnBrk="0" fontAlgn="auto" latinLnBrk="0" hangingPunct="0">
                <a:lnSpc>
                  <a:spcPct val="100000"/>
                </a:lnSpc>
                <a:spcBef>
                  <a:spcPts val="0"/>
                </a:spcBef>
                <a:spcAft>
                  <a:spcPts val="0"/>
                </a:spcAft>
                <a:buClrTx/>
                <a:buSzTx/>
                <a:buFontTx/>
                <a:buNone/>
                <a:tabLst>
                  <a:tab pos="8229600" algn="r"/>
                </a:tabLst>
                <a:defRPr/>
              </a:pPr>
              <a:r>
                <a:rPr kumimoji="0" lang="en-US" sz="1200" b="0" i="0" u="none" strike="noStrike" kern="0" cap="none" spc="0" normalizeH="0" baseline="0" noProof="0" dirty="0">
                  <a:ln>
                    <a:noFill/>
                  </a:ln>
                  <a:solidFill>
                    <a:sysClr val="window" lastClr="FFFFFF"/>
                  </a:solidFill>
                  <a:effectLst/>
                  <a:uLnTx/>
                  <a:uFillTx/>
                  <a:latin typeface="+mj-lt"/>
                  <a:ea typeface="+mn-ea"/>
                  <a:cs typeface="+mn-cs"/>
                </a:rPr>
                <a:t>Invitations to Studies, Teams, Apps, and Sites</a:t>
              </a:r>
            </a:p>
          </p:txBody>
        </p:sp>
        <p:sp>
          <p:nvSpPr>
            <p:cNvPr id="24" name="AutoShape 7"/>
            <p:cNvSpPr>
              <a:spLocks noChangeArrowheads="1"/>
            </p:cNvSpPr>
            <p:nvPr/>
          </p:nvSpPr>
          <p:spPr bwMode="auto">
            <a:xfrm>
              <a:off x="6745661" y="737378"/>
              <a:ext cx="1294246" cy="618987"/>
            </a:xfrm>
            <a:prstGeom prst="borderCallout1">
              <a:avLst>
                <a:gd name="adj1" fmla="val 101043"/>
                <a:gd name="adj2" fmla="val 49916"/>
                <a:gd name="adj3" fmla="val 174338"/>
                <a:gd name="adj4" fmla="val 49752"/>
              </a:avLst>
            </a:prstGeom>
            <a:solidFill>
              <a:schemeClr val="accent3"/>
            </a:solidFill>
            <a:ln w="19050" cap="flat" cmpd="sng" algn="ctr">
              <a:solidFill>
                <a:schemeClr val="accent3"/>
              </a:solidFill>
              <a:prstDash val="solid"/>
            </a:ln>
            <a:effectLst/>
          </p:spPr>
          <p:txBody>
            <a:bodyPr rtlCol="0" anchor="ctr"/>
            <a:lstStyle/>
            <a:p>
              <a:pPr marL="57150" marR="0" lvl="0" indent="0" defTabSz="914400" eaLnBrk="0" fontAlgn="auto" latinLnBrk="0" hangingPunct="0">
                <a:lnSpc>
                  <a:spcPct val="100000"/>
                </a:lnSpc>
                <a:spcBef>
                  <a:spcPts val="0"/>
                </a:spcBef>
                <a:spcAft>
                  <a:spcPts val="0"/>
                </a:spcAft>
                <a:buClrTx/>
                <a:buSzTx/>
                <a:buFontTx/>
                <a:buNone/>
                <a:tabLst>
                  <a:tab pos="8229600" algn="r"/>
                </a:tabLst>
                <a:defRPr/>
              </a:pPr>
              <a:r>
                <a:rPr kumimoji="0" lang="en-US" sz="1200" b="0" i="0" u="none" strike="noStrike" kern="0" cap="none" spc="0" normalizeH="0" baseline="0" noProof="0" dirty="0">
                  <a:ln>
                    <a:noFill/>
                  </a:ln>
                  <a:solidFill>
                    <a:sysClr val="window" lastClr="FFFFFF"/>
                  </a:solidFill>
                  <a:effectLst/>
                  <a:uLnTx/>
                  <a:uFillTx/>
                  <a:latin typeface="+mj-lt"/>
                  <a:ea typeface="+mn-ea"/>
                  <a:cs typeface="+mn-cs"/>
                </a:rPr>
                <a:t>All Optional and required eLearning</a:t>
              </a:r>
            </a:p>
          </p:txBody>
        </p:sp>
        <p:sp>
          <p:nvSpPr>
            <p:cNvPr id="25" name="AutoShape 8"/>
            <p:cNvSpPr>
              <a:spLocks noChangeArrowheads="1"/>
            </p:cNvSpPr>
            <p:nvPr/>
          </p:nvSpPr>
          <p:spPr bwMode="auto">
            <a:xfrm>
              <a:off x="6196706" y="4479438"/>
              <a:ext cx="1607535" cy="618987"/>
            </a:xfrm>
            <a:prstGeom prst="borderCallout1">
              <a:avLst>
                <a:gd name="adj1" fmla="val 50570"/>
                <a:gd name="adj2" fmla="val 1149"/>
                <a:gd name="adj3" fmla="val 530"/>
                <a:gd name="adj4" fmla="val -65983"/>
              </a:avLst>
            </a:prstGeom>
            <a:solidFill>
              <a:schemeClr val="accent3"/>
            </a:solidFill>
            <a:ln w="19050" cap="flat" cmpd="sng" algn="ctr">
              <a:solidFill>
                <a:schemeClr val="accent3"/>
              </a:solidFill>
              <a:prstDash val="solid"/>
            </a:ln>
            <a:effectLst/>
          </p:spPr>
          <p:txBody>
            <a:bodyPr rtlCol="0" anchor="ctr"/>
            <a:lstStyle/>
            <a:p>
              <a:pPr marL="57150" marR="0" lvl="0" indent="0" defTabSz="914400" eaLnBrk="0" fontAlgn="auto" latinLnBrk="0" hangingPunct="0">
                <a:lnSpc>
                  <a:spcPct val="100000"/>
                </a:lnSpc>
                <a:spcBef>
                  <a:spcPts val="0"/>
                </a:spcBef>
                <a:spcAft>
                  <a:spcPts val="0"/>
                </a:spcAft>
                <a:buClrTx/>
                <a:buSzTx/>
                <a:buFontTx/>
                <a:buNone/>
                <a:tabLst>
                  <a:tab pos="8229600" algn="r"/>
                </a:tabLst>
                <a:defRPr/>
              </a:pPr>
              <a:r>
                <a:rPr kumimoji="0" lang="en-US" sz="1200" b="0" i="0" u="none" strike="noStrike" kern="0" cap="none" spc="0" normalizeH="0" baseline="0" noProof="0" dirty="0">
                  <a:ln>
                    <a:noFill/>
                  </a:ln>
                  <a:solidFill>
                    <a:sysClr val="window" lastClr="FFFFFF"/>
                  </a:solidFill>
                  <a:effectLst/>
                  <a:uLnTx/>
                  <a:uFillTx/>
                  <a:latin typeface="+mj-lt"/>
                  <a:ea typeface="+mn-ea"/>
                  <a:cs typeface="+mn-cs"/>
                </a:rPr>
                <a:t>Allows grouping by interest, App, and eLearning</a:t>
              </a:r>
            </a:p>
          </p:txBody>
        </p:sp>
        <p:sp>
          <p:nvSpPr>
            <p:cNvPr id="28" name="AutoShape 9"/>
            <p:cNvSpPr>
              <a:spLocks noChangeArrowheads="1"/>
            </p:cNvSpPr>
            <p:nvPr/>
          </p:nvSpPr>
          <p:spPr bwMode="auto">
            <a:xfrm>
              <a:off x="6196706" y="3534187"/>
              <a:ext cx="1607535" cy="871555"/>
            </a:xfrm>
            <a:prstGeom prst="borderCallout1">
              <a:avLst>
                <a:gd name="adj1" fmla="val 48062"/>
                <a:gd name="adj2" fmla="val -574"/>
                <a:gd name="adj3" fmla="val 29738"/>
                <a:gd name="adj4" fmla="val -43075"/>
              </a:avLst>
            </a:prstGeom>
            <a:solidFill>
              <a:schemeClr val="accent3"/>
            </a:solidFill>
            <a:ln w="19050" cap="flat" cmpd="sng" algn="ctr">
              <a:solidFill>
                <a:schemeClr val="accent3"/>
              </a:solidFill>
              <a:prstDash val="solid"/>
            </a:ln>
            <a:effectLst/>
          </p:spPr>
          <p:txBody>
            <a:bodyPr rtlCol="0" anchor="ctr"/>
            <a:lstStyle/>
            <a:p>
              <a:pPr marL="57150" marR="0" lvl="0" indent="0" defTabSz="914400" eaLnBrk="0" fontAlgn="auto" latinLnBrk="0" hangingPunct="0">
                <a:lnSpc>
                  <a:spcPct val="100000"/>
                </a:lnSpc>
                <a:spcBef>
                  <a:spcPts val="0"/>
                </a:spcBef>
                <a:spcAft>
                  <a:spcPts val="0"/>
                </a:spcAft>
                <a:buClrTx/>
                <a:buSzTx/>
                <a:buFontTx/>
                <a:buNone/>
                <a:tabLst>
                  <a:tab pos="8229600" algn="r"/>
                </a:tabLst>
                <a:defRPr/>
              </a:pPr>
              <a:r>
                <a:rPr kumimoji="0" lang="en-US" sz="1200" b="0" i="0" u="none" strike="noStrike" kern="0" cap="none" spc="0" normalizeH="0" baseline="0" noProof="0" dirty="0">
                  <a:ln>
                    <a:noFill/>
                  </a:ln>
                  <a:solidFill>
                    <a:sysClr val="window" lastClr="FFFFFF"/>
                  </a:solidFill>
                  <a:effectLst/>
                  <a:uLnTx/>
                  <a:uFillTx/>
                  <a:latin typeface="+mj-lt"/>
                  <a:ea typeface="+mn-ea"/>
                  <a:cs typeface="+mn-cs"/>
                </a:rPr>
                <a:t>Site Personnel see their Sites and can update the Site profile information</a:t>
              </a:r>
            </a:p>
          </p:txBody>
        </p:sp>
        <p:sp>
          <p:nvSpPr>
            <p:cNvPr id="30" name="AutoShape 10"/>
            <p:cNvSpPr>
              <a:spLocks noChangeArrowheads="1"/>
            </p:cNvSpPr>
            <p:nvPr/>
          </p:nvSpPr>
          <p:spPr bwMode="auto">
            <a:xfrm>
              <a:off x="1429376" y="4558648"/>
              <a:ext cx="1355752" cy="618987"/>
            </a:xfrm>
            <a:prstGeom prst="borderCallout1">
              <a:avLst>
                <a:gd name="adj1" fmla="val 49473"/>
                <a:gd name="adj2" fmla="val 116"/>
                <a:gd name="adj3" fmla="val 4498"/>
                <a:gd name="adj4" fmla="val -13134"/>
              </a:avLst>
            </a:prstGeom>
            <a:solidFill>
              <a:schemeClr val="accent3"/>
            </a:solidFill>
            <a:ln w="19050" cap="flat" cmpd="sng" algn="ctr">
              <a:solidFill>
                <a:schemeClr val="accent3"/>
              </a:solidFill>
              <a:prstDash val="solid"/>
            </a:ln>
            <a:effectLst/>
          </p:spPr>
          <p:txBody>
            <a:bodyPr rtlCol="0" anchor="ctr"/>
            <a:lstStyle/>
            <a:p>
              <a:pPr marL="57150" marR="0" lvl="0" indent="0" defTabSz="914400" eaLnBrk="0" fontAlgn="auto" latinLnBrk="0" hangingPunct="0">
                <a:lnSpc>
                  <a:spcPct val="100000"/>
                </a:lnSpc>
                <a:spcBef>
                  <a:spcPts val="0"/>
                </a:spcBef>
                <a:spcAft>
                  <a:spcPts val="0"/>
                </a:spcAft>
                <a:buClrTx/>
                <a:buSzTx/>
                <a:buFontTx/>
                <a:buNone/>
                <a:tabLst>
                  <a:tab pos="8229600" algn="r"/>
                </a:tabLst>
                <a:defRPr/>
              </a:pPr>
              <a:r>
                <a:rPr kumimoji="0" lang="en-US" sz="1200" b="0" i="0" u="none" strike="noStrike" kern="0" cap="none" spc="0" normalizeH="0" baseline="0" noProof="0" dirty="0">
                  <a:ln>
                    <a:noFill/>
                  </a:ln>
                  <a:solidFill>
                    <a:sysClr val="window" lastClr="FFFFFF"/>
                  </a:solidFill>
                  <a:effectLst/>
                  <a:uLnTx/>
                  <a:uFillTx/>
                  <a:latin typeface="+mj-lt"/>
                  <a:ea typeface="+mn-ea"/>
                  <a:cs typeface="+mn-cs"/>
                </a:rPr>
                <a:t>Shows all user information</a:t>
              </a:r>
            </a:p>
          </p:txBody>
        </p:sp>
      </p:grpSp>
      <p:sp>
        <p:nvSpPr>
          <p:cNvPr id="32" name="Shape 467"/>
          <p:cNvSpPr txBox="1">
            <a:spLocks/>
          </p:cNvSpPr>
          <p:nvPr/>
        </p:nvSpPr>
        <p:spPr bwMode="auto">
          <a:xfrm>
            <a:off x="179512" y="5843227"/>
            <a:ext cx="8712968" cy="485689"/>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lvl1pPr marL="342900" indent="-342900" algn="l" defTabSz="457200" rtl="0" eaLnBrk="0" fontAlgn="base" hangingPunct="0">
              <a:spcBef>
                <a:spcPct val="20000"/>
              </a:spcBef>
              <a:spcAft>
                <a:spcPct val="0"/>
              </a:spcAft>
              <a:buFont typeface="Arial" pitchFamily="34" charset="0"/>
              <a:buChar char="•"/>
              <a:defRPr sz="2000" b="1" kern="1200">
                <a:solidFill>
                  <a:srgbClr val="595959"/>
                </a:solidFill>
                <a:latin typeface="+mj-lt"/>
                <a:ea typeface="ＭＳ Ｐゴシック" pitchFamily="-111" charset="-128"/>
                <a:cs typeface="Arial"/>
              </a:defRPr>
            </a:lvl1pPr>
            <a:lvl2pPr marL="742950" indent="-285750" algn="l" defTabSz="457200" rtl="0" eaLnBrk="0" fontAlgn="base" hangingPunct="0">
              <a:spcBef>
                <a:spcPct val="20000"/>
              </a:spcBef>
              <a:spcAft>
                <a:spcPct val="0"/>
              </a:spcAft>
              <a:buFont typeface="Arial" pitchFamily="34" charset="0"/>
              <a:buChar char="–"/>
              <a:defRPr kern="1200">
                <a:solidFill>
                  <a:srgbClr val="595959"/>
                </a:solidFill>
                <a:latin typeface="+mj-lt"/>
                <a:ea typeface="ＭＳ Ｐゴシック" pitchFamily="-111" charset="-128"/>
                <a:cs typeface="Arial"/>
              </a:defRPr>
            </a:lvl2pPr>
            <a:lvl3pPr marL="1143000" indent="-228600" algn="l" defTabSz="457200" rtl="0" eaLnBrk="0" fontAlgn="base" hangingPunct="0">
              <a:spcBef>
                <a:spcPct val="20000"/>
              </a:spcBef>
              <a:spcAft>
                <a:spcPct val="0"/>
              </a:spcAft>
              <a:buFont typeface="Arial" pitchFamily="34" charset="0"/>
              <a:buChar char="•"/>
              <a:defRPr sz="1600" kern="1200">
                <a:solidFill>
                  <a:srgbClr val="595959"/>
                </a:solidFill>
                <a:latin typeface="+mj-lt"/>
                <a:ea typeface="ＭＳ Ｐゴシック" pitchFamily="-111" charset="-128"/>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Arial"/>
                <a:ea typeface="ＭＳ Ｐゴシック" pitchFamily="-111" charset="-128"/>
                <a:cs typeface="Arial"/>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Arial"/>
                <a:ea typeface="ＭＳ Ｐゴシック" pitchFamily="-111"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7150" marR="0" lvl="0" indent="0" algn="ctr" defTabSz="457200" rtl="0" eaLnBrk="0" fontAlgn="base" latinLnBrk="0" hangingPunct="0">
              <a:lnSpc>
                <a:spcPct val="100000"/>
              </a:lnSpc>
              <a:spcBef>
                <a:spcPct val="0"/>
              </a:spcBef>
              <a:spcAft>
                <a:spcPct val="0"/>
              </a:spcAft>
              <a:buClr>
                <a:srgbClr val="702785"/>
              </a:buClr>
              <a:buSzPct val="25000"/>
              <a:buFont typeface="Verdana"/>
              <a:buNone/>
              <a:tabLst>
                <a:tab pos="8229600" algn="r"/>
              </a:tabLst>
              <a:defRPr/>
            </a:pPr>
            <a:r>
              <a:rPr kumimoji="0" lang="en-GB" sz="1800" i="0" u="none" strike="noStrike" kern="1200" cap="none" spc="0" normalizeH="0" baseline="0" noProof="0" dirty="0">
                <a:ln>
                  <a:noFill/>
                </a:ln>
                <a:solidFill>
                  <a:sysClr val="window" lastClr="FFFFFF"/>
                </a:solidFill>
                <a:effectLst/>
                <a:uLnTx/>
                <a:uFillTx/>
                <a:ea typeface="ＭＳ Ｐゴシック" pitchFamily="-111" charset="-128"/>
                <a:cs typeface="Arial"/>
                <a:sym typeface="Verdana"/>
              </a:rPr>
              <a:t>Everything is controlled through permissions – everyone’s </a:t>
            </a:r>
            <a:r>
              <a:rPr kumimoji="0" lang="en-GB" sz="1800" i="0" u="none" strike="noStrike" kern="1200" cap="none" spc="0" normalizeH="0" baseline="0" noProof="0" dirty="0" err="1">
                <a:ln>
                  <a:noFill/>
                </a:ln>
                <a:solidFill>
                  <a:sysClr val="window" lastClr="FFFFFF"/>
                </a:solidFill>
                <a:effectLst/>
                <a:uLnTx/>
                <a:uFillTx/>
                <a:ea typeface="ＭＳ Ｐゴシック" pitchFamily="-111" charset="-128"/>
                <a:cs typeface="Arial"/>
                <a:sym typeface="Verdana"/>
              </a:rPr>
              <a:t>iMedidata</a:t>
            </a:r>
            <a:r>
              <a:rPr kumimoji="0" lang="en-GB" sz="1800" i="0" u="none" strike="noStrike" kern="1200" cap="none" spc="0" normalizeH="0" baseline="0" noProof="0" dirty="0">
                <a:ln>
                  <a:noFill/>
                </a:ln>
                <a:solidFill>
                  <a:sysClr val="window" lastClr="FFFFFF"/>
                </a:solidFill>
                <a:effectLst/>
                <a:uLnTx/>
                <a:uFillTx/>
                <a:ea typeface="ＭＳ Ｐゴシック" pitchFamily="-111" charset="-128"/>
                <a:cs typeface="Arial"/>
                <a:sym typeface="Verdana"/>
              </a:rPr>
              <a:t> will look different!</a:t>
            </a:r>
            <a:endParaRPr kumimoji="0" lang="x-none" sz="1800" i="0" u="none" strike="noStrike" kern="1200" cap="none" spc="0" normalizeH="0" baseline="0" noProof="0" dirty="0">
              <a:ln>
                <a:noFill/>
              </a:ln>
              <a:solidFill>
                <a:sysClr val="window" lastClr="FFFFFF"/>
              </a:solidFill>
              <a:effectLst/>
              <a:uLnTx/>
              <a:uFillTx/>
              <a:ea typeface="ＭＳ Ｐゴシック" pitchFamily="-111" charset="-128"/>
              <a:cs typeface="Arial"/>
              <a:sym typeface="Verdana"/>
            </a:endParaRPr>
          </a:p>
        </p:txBody>
      </p:sp>
      <p:sp>
        <p:nvSpPr>
          <p:cNvPr id="2" name="Slide Number Placeholder 1"/>
          <p:cNvSpPr>
            <a:spLocks noGrp="1"/>
          </p:cNvSpPr>
          <p:nvPr>
            <p:ph type="sldNum" sz="quarter" idx="12"/>
          </p:nvPr>
        </p:nvSpPr>
        <p:spPr/>
        <p:txBody>
          <a:bodyPr/>
          <a:lstStyle/>
          <a:p>
            <a:fld id="{63D729E5-2596-9449-AF18-C7DBE85575A5}" type="slidenum">
              <a:rPr lang="en-US" smtClean="0"/>
              <a:pPr/>
              <a:t>6</a:t>
            </a:fld>
            <a:endParaRPr lang="en-US"/>
          </a:p>
        </p:txBody>
      </p:sp>
    </p:spTree>
    <p:extLst>
      <p:ext uri="{BB962C8B-B14F-4D97-AF65-F5344CB8AC3E}">
        <p14:creationId xmlns:p14="http://schemas.microsoft.com/office/powerpoint/2010/main" val="582772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a:xfrm>
            <a:off x="2051720" y="609227"/>
            <a:ext cx="6336704" cy="506292"/>
          </a:xfrm>
          <a:prstGeom prst="rect">
            <a:avLst/>
          </a:prstGeom>
          <a:ln w="3175" cmpd="sng">
            <a:noFill/>
          </a:ln>
        </p:spPr>
        <p:txBody>
          <a:bodyPr vert="horz" wrap="square" lIns="91440" tIns="36576" rIns="91440" bIns="45720" rtlCol="0" anchor="t" anchorCtr="0">
            <a:spAutoFit/>
          </a:bodyPr>
          <a:lstStyle/>
          <a:p>
            <a:pPr lvl="0">
              <a:lnSpc>
                <a:spcPts val="3300"/>
              </a:lnSpc>
              <a:spcBef>
                <a:spcPct val="0"/>
              </a:spcBef>
            </a:pPr>
            <a:r>
              <a:rPr lang="en-US" sz="2800" dirty="0"/>
              <a:t>Cloud Administration: Overview</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2" name="Slide Number Placeholder 1"/>
          <p:cNvSpPr>
            <a:spLocks noGrp="1"/>
          </p:cNvSpPr>
          <p:nvPr>
            <p:ph type="sldNum" sz="quarter" idx="12"/>
          </p:nvPr>
        </p:nvSpPr>
        <p:spPr/>
        <p:txBody>
          <a:bodyPr/>
          <a:lstStyle/>
          <a:p>
            <a:fld id="{63D729E5-2596-9449-AF18-C7DBE85575A5}" type="slidenum">
              <a:rPr lang="en-US" smtClean="0"/>
              <a:pPr/>
              <a:t>7</a:t>
            </a:fld>
            <a:endParaRPr lang="en-US"/>
          </a:p>
        </p:txBody>
      </p:sp>
      <p:pic>
        <p:nvPicPr>
          <p:cNvPr id="6" name="Picture 5"/>
          <p:cNvPicPr>
            <a:picLocks noChangeAspect="1"/>
          </p:cNvPicPr>
          <p:nvPr/>
        </p:nvPicPr>
        <p:blipFill>
          <a:blip r:embed="rId3"/>
          <a:stretch>
            <a:fillRect/>
          </a:stretch>
        </p:blipFill>
        <p:spPr>
          <a:xfrm>
            <a:off x="157714" y="1657102"/>
            <a:ext cx="8828571" cy="4057143"/>
          </a:xfrm>
          <a:prstGeom prst="rect">
            <a:avLst/>
          </a:prstGeom>
        </p:spPr>
      </p:pic>
    </p:spTree>
    <p:extLst>
      <p:ext uri="{BB962C8B-B14F-4D97-AF65-F5344CB8AC3E}">
        <p14:creationId xmlns:p14="http://schemas.microsoft.com/office/powerpoint/2010/main" val="56491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RaveX EDC: Overview</a:t>
            </a:r>
            <a:r>
              <a:rPr lang="en-US" dirty="0">
                <a:solidFill>
                  <a:schemeClr val="tx1"/>
                </a:solidFill>
              </a:rPr>
              <a:t/>
            </a:r>
            <a:br>
              <a:rPr lang="en-US" dirty="0">
                <a:solidFill>
                  <a:schemeClr val="tx1"/>
                </a:solidFill>
              </a:rPr>
            </a:br>
            <a:endParaRPr lang="en-US" dirty="0"/>
          </a:p>
        </p:txBody>
      </p:sp>
      <p:sp>
        <p:nvSpPr>
          <p:cNvPr id="5" name="Text Placeholder 4"/>
          <p:cNvSpPr>
            <a:spLocks noGrp="1"/>
          </p:cNvSpPr>
          <p:nvPr>
            <p:ph type="body" sz="quarter" idx="4294967295"/>
          </p:nvPr>
        </p:nvSpPr>
        <p:spPr>
          <a:xfrm>
            <a:off x="323528" y="1535112"/>
            <a:ext cx="8820472" cy="4990231"/>
          </a:xfrm>
        </p:spPr>
        <p:txBody>
          <a:bodyPr>
            <a:normAutofit/>
          </a:bodyPr>
          <a:lstStyle/>
          <a:p>
            <a:pPr marL="182880" lvl="0" indent="-192024">
              <a:lnSpc>
                <a:spcPct val="87000"/>
              </a:lnSpc>
              <a:spcBef>
                <a:spcPts val="1400"/>
              </a:spcBef>
              <a:buClr>
                <a:srgbClr val="C3D500"/>
              </a:buClr>
              <a:buSzPct val="80000"/>
              <a:buFont typeface="Wingdings" charset="2"/>
              <a:buChar char="§"/>
            </a:pPr>
            <a:r>
              <a:rPr lang="en-US" sz="1800" dirty="0">
                <a:solidFill>
                  <a:srgbClr val="002855"/>
                </a:solidFill>
              </a:rPr>
              <a:t>The EDC module is the primary module for e</a:t>
            </a:r>
            <a:r>
              <a:rPr lang="en-US" sz="1800" dirty="0" smtClean="0">
                <a:solidFill>
                  <a:srgbClr val="002855"/>
                </a:solidFill>
              </a:rPr>
              <a:t>nd-user </a:t>
            </a:r>
            <a:r>
              <a:rPr lang="en-US" sz="1800" dirty="0">
                <a:solidFill>
                  <a:srgbClr val="002855"/>
                </a:solidFill>
              </a:rPr>
              <a:t>data entry and data management for </a:t>
            </a:r>
            <a:r>
              <a:rPr lang="en-US" sz="1800" dirty="0" smtClean="0">
                <a:solidFill>
                  <a:srgbClr val="002855"/>
                </a:solidFill>
              </a:rPr>
              <a:t>trials</a:t>
            </a:r>
          </a:p>
          <a:p>
            <a:pPr marL="582930" lvl="1" indent="-192024">
              <a:lnSpc>
                <a:spcPct val="87000"/>
              </a:lnSpc>
              <a:spcBef>
                <a:spcPts val="1400"/>
              </a:spcBef>
              <a:buClr>
                <a:srgbClr val="C3D500"/>
              </a:buClr>
              <a:buSzPct val="80000"/>
              <a:buFont typeface="Wingdings" charset="2"/>
              <a:buChar char="§"/>
            </a:pPr>
            <a:r>
              <a:rPr lang="en-US" sz="1500" dirty="0" err="1">
                <a:solidFill>
                  <a:srgbClr val="002855"/>
                </a:solidFill>
              </a:rPr>
              <a:t>c</a:t>
            </a:r>
            <a:r>
              <a:rPr lang="en-US" sz="1500" dirty="0" err="1" smtClean="0">
                <a:solidFill>
                  <a:srgbClr val="002855"/>
                </a:solidFill>
              </a:rPr>
              <a:t>fr</a:t>
            </a:r>
            <a:r>
              <a:rPr lang="en-US" sz="1500" dirty="0" smtClean="0">
                <a:solidFill>
                  <a:srgbClr val="002855"/>
                </a:solidFill>
              </a:rPr>
              <a:t> VISTA UPDATE</a:t>
            </a:r>
            <a:endParaRPr lang="en-US" sz="1500" dirty="0">
              <a:solidFill>
                <a:srgbClr val="002855"/>
              </a:solidFill>
            </a:endParaRPr>
          </a:p>
          <a:p>
            <a:pPr marL="182880" lvl="0" indent="-192024">
              <a:lnSpc>
                <a:spcPct val="87000"/>
              </a:lnSpc>
              <a:spcBef>
                <a:spcPts val="1400"/>
              </a:spcBef>
              <a:buClr>
                <a:srgbClr val="C3D500"/>
              </a:buClr>
              <a:buSzPct val="80000"/>
              <a:buFont typeface="Wingdings" charset="2"/>
              <a:buChar char="§"/>
            </a:pPr>
            <a:r>
              <a:rPr lang="en-US" sz="1800" dirty="0">
                <a:solidFill>
                  <a:srgbClr val="FF0000"/>
                </a:solidFill>
              </a:rPr>
              <a:t>User roles and workflow are configurable according to Sponsor requirements</a:t>
            </a:r>
          </a:p>
          <a:p>
            <a:pPr marL="925830" lvl="1" indent="-192024">
              <a:lnSpc>
                <a:spcPct val="87000"/>
              </a:lnSpc>
              <a:spcBef>
                <a:spcPts val="1400"/>
              </a:spcBef>
              <a:buClr>
                <a:srgbClr val="C3D500"/>
              </a:buClr>
              <a:buSzPct val="80000"/>
              <a:buFont typeface="Wingdings" charset="2"/>
              <a:buChar char="§"/>
            </a:pPr>
            <a:r>
              <a:rPr lang="en-US" sz="1800" dirty="0">
                <a:solidFill>
                  <a:srgbClr val="002855"/>
                </a:solidFill>
              </a:rPr>
              <a:t>One user account can have access across multiple trials with different </a:t>
            </a:r>
            <a:r>
              <a:rPr lang="en-US" sz="1800" dirty="0" smtClean="0">
                <a:solidFill>
                  <a:srgbClr val="002855"/>
                </a:solidFill>
              </a:rPr>
              <a:t>roles</a:t>
            </a:r>
          </a:p>
          <a:p>
            <a:pPr marL="925830" lvl="1" indent="-192024">
              <a:lnSpc>
                <a:spcPct val="87000"/>
              </a:lnSpc>
              <a:spcBef>
                <a:spcPts val="1400"/>
              </a:spcBef>
              <a:buClr>
                <a:srgbClr val="C3D500"/>
              </a:buClr>
              <a:buSzPct val="80000"/>
              <a:buFont typeface="Wingdings" charset="2"/>
              <a:buChar char="§"/>
            </a:pPr>
            <a:r>
              <a:rPr lang="en-US" sz="1800" dirty="0" smtClean="0">
                <a:solidFill>
                  <a:srgbClr val="002855"/>
                </a:solidFill>
              </a:rPr>
              <a:t>Allow permissions based on trainings (standard or specific)</a:t>
            </a:r>
          </a:p>
          <a:p>
            <a:pPr marL="925830" lvl="1" indent="-192024">
              <a:lnSpc>
                <a:spcPct val="87000"/>
              </a:lnSpc>
              <a:spcBef>
                <a:spcPts val="1400"/>
              </a:spcBef>
              <a:buClr>
                <a:srgbClr val="C3D500"/>
              </a:buClr>
              <a:buSzPct val="80000"/>
              <a:buFont typeface="Wingdings" charset="2"/>
              <a:buChar char="§"/>
            </a:pPr>
            <a:r>
              <a:rPr lang="en-US" sz="1800" dirty="0" smtClean="0">
                <a:solidFill>
                  <a:srgbClr val="002855"/>
                </a:solidFill>
              </a:rPr>
              <a:t>Governed by System Administrators</a:t>
            </a:r>
          </a:p>
          <a:p>
            <a:pPr marL="733806" lvl="1" indent="0">
              <a:lnSpc>
                <a:spcPct val="87000"/>
              </a:lnSpc>
              <a:spcBef>
                <a:spcPts val="1400"/>
              </a:spcBef>
              <a:buClr>
                <a:srgbClr val="C3D500"/>
              </a:buClr>
              <a:buSzPct val="80000"/>
              <a:buNone/>
            </a:pPr>
            <a:endParaRPr lang="en-US" sz="1800" dirty="0">
              <a:solidFill>
                <a:srgbClr val="002855"/>
              </a:solidFill>
            </a:endParaRPr>
          </a:p>
          <a:p>
            <a:pPr marL="0" lvl="0" indent="0">
              <a:lnSpc>
                <a:spcPct val="87000"/>
              </a:lnSpc>
              <a:spcBef>
                <a:spcPts val="1400"/>
              </a:spcBef>
              <a:buClr>
                <a:srgbClr val="C3D500"/>
              </a:buClr>
              <a:buSzPct val="80000"/>
              <a:buNone/>
            </a:pPr>
            <a:r>
              <a:rPr lang="en-US" sz="1800" dirty="0" smtClean="0">
                <a:solidFill>
                  <a:srgbClr val="002855"/>
                </a:solidFill>
              </a:rPr>
              <a:t>For the site:</a:t>
            </a:r>
          </a:p>
          <a:p>
            <a:pPr marL="182880" lvl="0" indent="-192024">
              <a:lnSpc>
                <a:spcPct val="87000"/>
              </a:lnSpc>
              <a:spcBef>
                <a:spcPts val="1400"/>
              </a:spcBef>
              <a:buClr>
                <a:srgbClr val="C3D500"/>
              </a:buClr>
              <a:buSzPct val="80000"/>
              <a:buFont typeface="Wingdings" charset="2"/>
              <a:buChar char="§"/>
            </a:pPr>
            <a:r>
              <a:rPr lang="en-US" sz="1800" dirty="0" smtClean="0">
                <a:solidFill>
                  <a:srgbClr val="002855"/>
                </a:solidFill>
              </a:rPr>
              <a:t>Task </a:t>
            </a:r>
            <a:r>
              <a:rPr lang="en-US" sz="1800" dirty="0">
                <a:solidFill>
                  <a:srgbClr val="002855"/>
                </a:solidFill>
              </a:rPr>
              <a:t>or Subject based navigation</a:t>
            </a:r>
          </a:p>
          <a:p>
            <a:pPr marL="182880" lvl="0" indent="-192024">
              <a:lnSpc>
                <a:spcPct val="87000"/>
              </a:lnSpc>
              <a:spcBef>
                <a:spcPts val="1400"/>
              </a:spcBef>
              <a:buClr>
                <a:srgbClr val="C3D500"/>
              </a:buClr>
              <a:buSzPct val="80000"/>
              <a:buFont typeface="Wingdings" charset="2"/>
              <a:buChar char="§"/>
            </a:pPr>
            <a:r>
              <a:rPr lang="en-US" sz="1800" dirty="0">
                <a:solidFill>
                  <a:srgbClr val="002855"/>
                </a:solidFill>
              </a:rPr>
              <a:t>Intuitive user interface</a:t>
            </a:r>
          </a:p>
          <a:p>
            <a:endParaRPr lang="en-US" dirty="0"/>
          </a:p>
        </p:txBody>
      </p:sp>
    </p:spTree>
    <p:extLst>
      <p:ext uri="{BB962C8B-B14F-4D97-AF65-F5344CB8AC3E}">
        <p14:creationId xmlns:p14="http://schemas.microsoft.com/office/powerpoint/2010/main" val="114388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fade">
                                      <p:cBhvr>
                                        <p:cTn id="10" dur="500"/>
                                        <p:tgtEl>
                                          <p:spTgt spid="5">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Effect transition="in" filter="fade">
                                      <p:cBhvr>
                                        <p:cTn id="13" dur="500"/>
                                        <p:tgtEl>
                                          <p:spTgt spid="5">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5" end="5"/>
                                            </p:txEl>
                                          </p:spTgt>
                                        </p:tgtEl>
                                        <p:attrNameLst>
                                          <p:attrName>style.visibility</p:attrName>
                                        </p:attrNameLst>
                                      </p:cBhvr>
                                      <p:to>
                                        <p:strVal val="visible"/>
                                      </p:to>
                                    </p:set>
                                    <p:animEffect transition="in" filter="fade">
                                      <p:cBhvr>
                                        <p:cTn id="16" dur="500"/>
                                        <p:tgtEl>
                                          <p:spTgt spid="5">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animEffect transition="in" filter="fade">
                                      <p:cBhvr>
                                        <p:cTn id="21" dur="500"/>
                                        <p:tgtEl>
                                          <p:spTgt spid="5">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8" end="8"/>
                                            </p:txEl>
                                          </p:spTgt>
                                        </p:tgtEl>
                                        <p:attrNameLst>
                                          <p:attrName>style.visibility</p:attrName>
                                        </p:attrNameLst>
                                      </p:cBhvr>
                                      <p:to>
                                        <p:strVal val="visible"/>
                                      </p:to>
                                    </p:set>
                                    <p:animEffect transition="in" filter="fade">
                                      <p:cBhvr>
                                        <p:cTn id="24" dur="500"/>
                                        <p:tgtEl>
                                          <p:spTgt spid="5">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animEffect transition="in" filter="fade">
                                      <p:cBhvr>
                                        <p:cTn id="27"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D729E5-2596-9449-AF18-C7DBE85575A5}" type="slidenum">
              <a:rPr lang="en-US" smtClean="0"/>
              <a:pPr/>
              <a:t>9</a:t>
            </a:fld>
            <a:endParaRPr lang="en-US"/>
          </a:p>
        </p:txBody>
      </p:sp>
      <p:sp>
        <p:nvSpPr>
          <p:cNvPr id="4" name="Title 3"/>
          <p:cNvSpPr>
            <a:spLocks noGrp="1"/>
          </p:cNvSpPr>
          <p:nvPr>
            <p:ph type="title"/>
          </p:nvPr>
        </p:nvSpPr>
        <p:spPr/>
        <p:txBody>
          <a:bodyPr>
            <a:normAutofit fontScale="90000"/>
          </a:bodyPr>
          <a:lstStyle/>
          <a:p>
            <a:r>
              <a:rPr lang="en-US" dirty="0" smtClean="0"/>
              <a:t>EDC Task Management</a:t>
            </a:r>
            <a:r>
              <a:rPr lang="en-US" dirty="0">
                <a:solidFill>
                  <a:schemeClr val="tx1"/>
                </a:solidFill>
              </a:rPr>
              <a:t/>
            </a:r>
            <a:br>
              <a:rPr lang="en-US" dirty="0">
                <a:solidFill>
                  <a:schemeClr val="tx1"/>
                </a:solidFill>
              </a:rPr>
            </a:br>
            <a:endParaRPr lang="en-US" dirty="0"/>
          </a:p>
        </p:txBody>
      </p:sp>
      <p:sp>
        <p:nvSpPr>
          <p:cNvPr id="33" name="Subtitle 4"/>
          <p:cNvSpPr>
            <a:spLocks noGrp="1"/>
          </p:cNvSpPr>
          <p:nvPr>
            <p:ph idx="4294967295"/>
          </p:nvPr>
        </p:nvSpPr>
        <p:spPr>
          <a:xfrm>
            <a:off x="800100" y="1612900"/>
            <a:ext cx="8343900" cy="4532313"/>
          </a:xfrm>
        </p:spPr>
        <p:txBody>
          <a:bodyPr/>
          <a:lstStyle/>
          <a:p>
            <a:pPr marL="182880" lvl="0" indent="-192024">
              <a:lnSpc>
                <a:spcPct val="87000"/>
              </a:lnSpc>
              <a:spcBef>
                <a:spcPts val="1400"/>
              </a:spcBef>
              <a:buClr>
                <a:srgbClr val="C3D500"/>
              </a:buClr>
              <a:buSzPct val="80000"/>
              <a:buFont typeface="Wingdings" charset="2"/>
              <a:buChar char="§"/>
            </a:pPr>
            <a:r>
              <a:rPr lang="en-US" sz="1800" dirty="0">
                <a:solidFill>
                  <a:srgbClr val="002855"/>
                </a:solidFill>
              </a:rPr>
              <a:t>A tool to manage </a:t>
            </a:r>
            <a:r>
              <a:rPr lang="en-US" sz="1800" b="1" dirty="0">
                <a:solidFill>
                  <a:srgbClr val="FF0000"/>
                </a:solidFill>
              </a:rPr>
              <a:t>queries and tasks </a:t>
            </a:r>
            <a:r>
              <a:rPr lang="en-US" sz="1800" dirty="0">
                <a:solidFill>
                  <a:srgbClr val="002855"/>
                </a:solidFill>
              </a:rPr>
              <a:t>for the EDC modules</a:t>
            </a:r>
          </a:p>
          <a:p>
            <a:pPr marL="182880" lvl="0" indent="-192024">
              <a:lnSpc>
                <a:spcPct val="87000"/>
              </a:lnSpc>
              <a:spcBef>
                <a:spcPts val="1400"/>
              </a:spcBef>
              <a:buClr>
                <a:srgbClr val="C3D500"/>
              </a:buClr>
              <a:buSzPct val="80000"/>
              <a:buFont typeface="Wingdings" charset="2"/>
              <a:buChar char="§"/>
            </a:pPr>
            <a:r>
              <a:rPr lang="en-US" sz="1800" dirty="0">
                <a:solidFill>
                  <a:srgbClr val="002855"/>
                </a:solidFill>
              </a:rPr>
              <a:t>Can search for data points across all Subjects at a Site and perform batch actions on the results</a:t>
            </a:r>
          </a:p>
          <a:p>
            <a:pPr marL="182880" lvl="0" indent="-192024">
              <a:lnSpc>
                <a:spcPct val="87000"/>
              </a:lnSpc>
              <a:spcBef>
                <a:spcPts val="1400"/>
              </a:spcBef>
              <a:buClr>
                <a:srgbClr val="C3D500"/>
              </a:buClr>
              <a:buSzPct val="80000"/>
              <a:buFont typeface="Wingdings" charset="2"/>
              <a:buChar char="§"/>
            </a:pPr>
            <a:r>
              <a:rPr lang="en-US" sz="1800" dirty="0">
                <a:solidFill>
                  <a:srgbClr val="002855"/>
                </a:solidFill>
              </a:rPr>
              <a:t>Actions include</a:t>
            </a:r>
          </a:p>
          <a:p>
            <a:pPr marL="374904" lvl="1" indent="-192024">
              <a:lnSpc>
                <a:spcPct val="87000"/>
              </a:lnSpc>
              <a:spcBef>
                <a:spcPts val="1400"/>
              </a:spcBef>
              <a:buClr>
                <a:srgbClr val="C3D500"/>
              </a:buClr>
              <a:buFont typeface="Wingdings" charset="2"/>
              <a:buChar char="§"/>
            </a:pPr>
            <a:r>
              <a:rPr lang="en-US" sz="1600" dirty="0">
                <a:solidFill>
                  <a:srgbClr val="002855"/>
                </a:solidFill>
              </a:rPr>
              <a:t>Forwarding, Answering, Closing, and Canceling queries</a:t>
            </a:r>
          </a:p>
          <a:p>
            <a:pPr marL="374904" lvl="1" indent="-192024">
              <a:lnSpc>
                <a:spcPct val="87000"/>
              </a:lnSpc>
              <a:spcBef>
                <a:spcPts val="1400"/>
              </a:spcBef>
              <a:buClr>
                <a:srgbClr val="C3D500"/>
              </a:buClr>
              <a:buFont typeface="Wingdings" charset="2"/>
              <a:buChar char="§"/>
            </a:pPr>
            <a:r>
              <a:rPr lang="en-US" sz="1600" dirty="0">
                <a:solidFill>
                  <a:srgbClr val="002855"/>
                </a:solidFill>
              </a:rPr>
              <a:t>Reviewing Pages</a:t>
            </a:r>
          </a:p>
          <a:p>
            <a:pPr marL="374904" lvl="1" indent="-192024">
              <a:lnSpc>
                <a:spcPct val="87000"/>
              </a:lnSpc>
              <a:spcBef>
                <a:spcPts val="1400"/>
              </a:spcBef>
              <a:buClr>
                <a:srgbClr val="C3D500"/>
              </a:buClr>
              <a:buFont typeface="Wingdings" charset="2"/>
              <a:buChar char="§"/>
            </a:pPr>
            <a:r>
              <a:rPr lang="en-US" sz="1600" dirty="0">
                <a:solidFill>
                  <a:srgbClr val="002855"/>
                </a:solidFill>
              </a:rPr>
              <a:t>Locking Pages</a:t>
            </a:r>
          </a:p>
          <a:p>
            <a:pPr marL="374904" lvl="1" indent="-192024">
              <a:lnSpc>
                <a:spcPct val="87000"/>
              </a:lnSpc>
              <a:spcBef>
                <a:spcPts val="1400"/>
              </a:spcBef>
              <a:buClr>
                <a:srgbClr val="C3D500"/>
              </a:buClr>
              <a:buFont typeface="Wingdings" charset="2"/>
              <a:buChar char="§"/>
            </a:pPr>
            <a:r>
              <a:rPr lang="en-US" sz="1600" dirty="0">
                <a:solidFill>
                  <a:srgbClr val="002855"/>
                </a:solidFill>
              </a:rPr>
              <a:t>Applying Signature</a:t>
            </a:r>
            <a:br>
              <a:rPr lang="en-US" sz="1600" dirty="0">
                <a:solidFill>
                  <a:srgbClr val="002855"/>
                </a:solidFill>
              </a:rPr>
            </a:br>
            <a:endParaRPr lang="en-US" sz="1600" dirty="0">
              <a:solidFill>
                <a:srgbClr val="002855"/>
              </a:solidFill>
            </a:endParaRPr>
          </a:p>
          <a:p>
            <a:pPr marL="182880" lvl="0" indent="-192024">
              <a:lnSpc>
                <a:spcPct val="87000"/>
              </a:lnSpc>
              <a:spcBef>
                <a:spcPts val="1400"/>
              </a:spcBef>
              <a:buClr>
                <a:srgbClr val="C3D500"/>
              </a:buClr>
              <a:buSzPct val="80000"/>
              <a:buFont typeface="Wingdings" charset="2"/>
              <a:buChar char="§"/>
            </a:pPr>
            <a:r>
              <a:rPr lang="en-US" sz="1800" dirty="0">
                <a:solidFill>
                  <a:srgbClr val="002855"/>
                </a:solidFill>
              </a:rPr>
              <a:t>Must have the correct Role permissions to access and perform actions in Task Management</a:t>
            </a:r>
          </a:p>
        </p:txBody>
      </p:sp>
    </p:spTree>
    <p:extLst>
      <p:ext uri="{BB962C8B-B14F-4D97-AF65-F5344CB8AC3E}">
        <p14:creationId xmlns:p14="http://schemas.microsoft.com/office/powerpoint/2010/main" val="3510529426"/>
      </p:ext>
    </p:extLst>
  </p:cSld>
  <p:clrMapOvr>
    <a:masterClrMapping/>
  </p:clrMapOvr>
  <p:timing>
    <p:tnLst>
      <p:par>
        <p:cTn id="1" dur="indefinite" restart="never" nodeType="tmRoot"/>
      </p:par>
    </p:tnLst>
  </p:timing>
</p:sld>
</file>

<file path=ppt/theme/theme1.xml><?xml version="1.0" encoding="utf-8"?>
<a:theme xmlns:a="http://schemas.openxmlformats.org/drawingml/2006/main" name="EORTC">
  <a:themeElements>
    <a:clrScheme name="Custom 2 - graph">
      <a:dk1>
        <a:srgbClr val="656668"/>
      </a:dk1>
      <a:lt1>
        <a:sysClr val="window" lastClr="FFFFFF"/>
      </a:lt1>
      <a:dk2>
        <a:srgbClr val="0055A5"/>
      </a:dk2>
      <a:lt2>
        <a:srgbClr val="F6F6F6"/>
      </a:lt2>
      <a:accent1>
        <a:srgbClr val="00A1E0"/>
      </a:accent1>
      <a:accent2>
        <a:srgbClr val="C3D600"/>
      </a:accent2>
      <a:accent3>
        <a:srgbClr val="81BC00"/>
      </a:accent3>
      <a:accent4>
        <a:srgbClr val="FF6C00"/>
      </a:accent4>
      <a:accent5>
        <a:srgbClr val="FFB81D"/>
      </a:accent5>
      <a:accent6>
        <a:srgbClr val="0054A4"/>
      </a:accent6>
      <a:hlink>
        <a:srgbClr val="66C293"/>
      </a:hlink>
      <a:folHlink>
        <a:srgbClr val="656668"/>
      </a:folHlink>
    </a:clrScheme>
    <a:fontScheme name="EORTC">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5400">
          <a:solidFill>
            <a:srgbClr val="0052A4"/>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Screen.potx" id="{E651ED7B-3E9A-46D4-B1EE-7A2D30B8E0A4}" vid="{9059E9DA-D127-4975-9B77-71D6FA5699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Screen</Template>
  <TotalTime>679</TotalTime>
  <Words>4360</Words>
  <Application>Microsoft Office PowerPoint</Application>
  <PresentationFormat>On-screen Show (4:3)</PresentationFormat>
  <Paragraphs>930</Paragraphs>
  <Slides>56</Slides>
  <Notes>28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56</vt:i4>
      </vt:variant>
    </vt:vector>
  </HeadingPairs>
  <TitlesOfParts>
    <vt:vector size="69" baseType="lpstr">
      <vt:lpstr>ＭＳ Ｐゴシック</vt:lpstr>
      <vt:lpstr>SimSun</vt:lpstr>
      <vt:lpstr>.AppleSystemUIFont</vt:lpstr>
      <vt:lpstr>Akkurat</vt:lpstr>
      <vt:lpstr>Arial</vt:lpstr>
      <vt:lpstr>ArialMT</vt:lpstr>
      <vt:lpstr>Calibri</vt:lpstr>
      <vt:lpstr>Comic Sans MS</vt:lpstr>
      <vt:lpstr>Courier New</vt:lpstr>
      <vt:lpstr>Times New Roman</vt:lpstr>
      <vt:lpstr>Verdana</vt:lpstr>
      <vt:lpstr>Wingdings</vt:lpstr>
      <vt:lpstr>EORTC</vt:lpstr>
      <vt:lpstr>MEDIDATA RaveX </vt:lpstr>
      <vt:lpstr>Introduction</vt:lpstr>
      <vt:lpstr>Medidata Platform</vt:lpstr>
      <vt:lpstr>iMedidata: Overview </vt:lpstr>
      <vt:lpstr>PowerPoint Presentation</vt:lpstr>
      <vt:lpstr>PowerPoint Presentation</vt:lpstr>
      <vt:lpstr>PowerPoint Presentation</vt:lpstr>
      <vt:lpstr>RaveX EDC: Overview </vt:lpstr>
      <vt:lpstr>EDC Task Management </vt:lpstr>
      <vt:lpstr>Data Status</vt:lpstr>
      <vt:lpstr>Rave Admin: Subject Sharing </vt:lpstr>
      <vt:lpstr>Architect: Overview </vt:lpstr>
      <vt:lpstr>Architect: Key Processes </vt:lpstr>
      <vt:lpstr>Architect: environment</vt:lpstr>
      <vt:lpstr>Amendment Manager: Overview </vt:lpstr>
      <vt:lpstr>Medidata Balance</vt:lpstr>
      <vt:lpstr>Balance: Overview </vt:lpstr>
      <vt:lpstr>Balance: Key Concepts </vt:lpstr>
      <vt:lpstr>Balance Randomization </vt:lpstr>
      <vt:lpstr>Balance: randomization methods</vt:lpstr>
      <vt:lpstr>Balance: Key Functionality</vt:lpstr>
      <vt:lpstr>PowerPoint Presentation</vt:lpstr>
      <vt:lpstr>Balance: minimization</vt:lpstr>
      <vt:lpstr>Balance: minimization</vt:lpstr>
      <vt:lpstr>Example: new patient</vt:lpstr>
      <vt:lpstr>Example: new patient</vt:lpstr>
      <vt:lpstr>Example: new patient</vt:lpstr>
      <vt:lpstr>Example: new patient</vt:lpstr>
      <vt:lpstr>Medidata: minimization</vt:lpstr>
      <vt:lpstr>Balance: permuted blocks </vt:lpstr>
      <vt:lpstr>BALANCE: capping</vt:lpstr>
      <vt:lpstr>BALANCE: simulations</vt:lpstr>
      <vt:lpstr>Balance simulations</vt:lpstr>
      <vt:lpstr>Medidata Export</vt:lpstr>
      <vt:lpstr>Export</vt:lpstr>
      <vt:lpstr>SAS On Demand</vt:lpstr>
      <vt:lpstr>SAS On Demand</vt:lpstr>
      <vt:lpstr>SAS On Demand</vt:lpstr>
      <vt:lpstr>SAS On Demand</vt:lpstr>
      <vt:lpstr>SAS On Demand</vt:lpstr>
      <vt:lpstr>Wrap-up</vt:lpstr>
      <vt:lpstr>Design considerations</vt:lpstr>
      <vt:lpstr>Use considerations</vt:lpstr>
      <vt:lpstr>Finally …</vt:lpstr>
      <vt:lpstr>EXTRA SLIDES</vt:lpstr>
      <vt:lpstr>PowerPoint Presentation</vt:lpstr>
      <vt:lpstr>Targeted SDV: Overview </vt:lpstr>
      <vt:lpstr>Medidata Platform for Clinical Development</vt:lpstr>
      <vt:lpstr>Targeted SDV: Key Benefits </vt:lpstr>
      <vt:lpstr>Targeted SDV: Key Processes </vt:lpstr>
      <vt:lpstr>Targeted SDV: Key Concepts </vt:lpstr>
      <vt:lpstr>Targeted SDV: Key Concepts (cont…) </vt:lpstr>
      <vt:lpstr>Targeted SDV: Key Functionality </vt:lpstr>
      <vt:lpstr>Targeted SDV: Key Functionality (cont…) </vt:lpstr>
      <vt:lpstr>Targeted SDV: Key Functionality (cont…) </vt:lpstr>
      <vt:lpstr>Targeted SDV: Key Functionality (cont…) </vt:lpstr>
    </vt:vector>
  </TitlesOfParts>
  <Company>EORTC HQ</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MEDIDATA RaveX</dc:title>
  <dc:creator>Corneel Coens</dc:creator>
  <cp:lastModifiedBy>Corneel Coens</cp:lastModifiedBy>
  <cp:revision>87</cp:revision>
  <dcterms:created xsi:type="dcterms:W3CDTF">2018-05-07T12:00:33Z</dcterms:created>
  <dcterms:modified xsi:type="dcterms:W3CDTF">2018-05-08T11:55:24Z</dcterms:modified>
</cp:coreProperties>
</file>