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February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February 14,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7155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25D67267-4562-9188-41DB-F84E60D0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98" b="3211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D74EE-9AB1-328C-8FF9-19C29A7BF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Creating our own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1E22-5985-4F34-7E7A-82B91639A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700">
                <a:solidFill>
                  <a:schemeClr val="bg1"/>
                </a:solidFill>
              </a:rPr>
              <a:t>Presented by Prof. Goble</a:t>
            </a:r>
          </a:p>
          <a:p>
            <a:pPr algn="l">
              <a:lnSpc>
                <a:spcPct val="140000"/>
              </a:lnSpc>
            </a:pPr>
            <a:r>
              <a:rPr lang="en-US" sz="700">
                <a:solidFill>
                  <a:schemeClr val="bg1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337023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2CB63-34A8-A018-EFBA-40F521C4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Stack Diagram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7290-5B48-90ED-4420-FF7E6501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Consider the following code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4D6B4-62E0-48B3-1020-093868A33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399" y="1884362"/>
            <a:ext cx="5441299" cy="39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6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2CB63-34A8-A018-EFBA-40F521C4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Stack Diagram Example</a:t>
            </a:r>
          </a:p>
        </p:txBody>
      </p:sp>
      <p:pic>
        <p:nvPicPr>
          <p:cNvPr id="7" name="Content Placeholder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DE86D975-EFCA-1C78-93BC-D6119A65A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951" y="457200"/>
            <a:ext cx="6743473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4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7F499-D89E-A08F-BBE1-29908483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E2D0B-A83C-6205-0EBC-9D463781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638" y="4410634"/>
            <a:ext cx="6883791" cy="1147203"/>
          </a:xfrm>
        </p:spPr>
        <p:txBody>
          <a:bodyPr vert="horz" lIns="0" tIns="0" rIns="0" bIns="0" rtlCol="0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Create a function named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sz="1400" b="1" dirty="0">
                <a:solidFill>
                  <a:schemeClr val="bg1"/>
                </a:solidFill>
              </a:rPr>
              <a:t> which takes in a string and returns a reversed version of it.</a:t>
            </a:r>
          </a:p>
        </p:txBody>
      </p:sp>
    </p:spTree>
    <p:extLst>
      <p:ext uri="{BB962C8B-B14F-4D97-AF65-F5344CB8AC3E}">
        <p14:creationId xmlns:p14="http://schemas.microsoft.com/office/powerpoint/2010/main" val="301406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B6469-E9C6-E881-2AED-D2FED5B7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Working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B28E-0CF5-C8E1-8F63-AA50BB96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Consider the following code snippet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2B668-7727-1064-A477-57B9BA1E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1150"/>
            <a:ext cx="28702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407BCD-E494-282B-27AC-33A1C9CE1492}"/>
              </a:ext>
            </a:extLst>
          </p:cNvPr>
          <p:cNvSpPr txBox="1"/>
          <p:nvPr/>
        </p:nvSpPr>
        <p:spPr>
          <a:xfrm>
            <a:off x="4776912" y="3557862"/>
            <a:ext cx="6381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see a few examples of </a:t>
            </a:r>
            <a:r>
              <a:rPr lang="en-US" b="1" dirty="0"/>
              <a:t>function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name</a:t>
            </a:r>
            <a:r>
              <a:rPr lang="en-US" dirty="0"/>
              <a:t> of the function is the part of code to the left of the parentheses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expression in parentheses is called the </a:t>
            </a:r>
            <a:r>
              <a:rPr lang="en-US" b="1" dirty="0"/>
              <a:t>argument</a:t>
            </a:r>
            <a:r>
              <a:rPr lang="en-US" dirty="0"/>
              <a:t> of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common to say that a function </a:t>
            </a:r>
            <a:r>
              <a:rPr lang="en-US" i="1" dirty="0"/>
              <a:t>takes</a:t>
            </a:r>
            <a:r>
              <a:rPr lang="en-US" dirty="0"/>
              <a:t> an argument and </a:t>
            </a:r>
            <a:r>
              <a:rPr lang="en-US" i="1" dirty="0"/>
              <a:t>returns</a:t>
            </a:r>
            <a:r>
              <a:rPr lang="en-US" dirty="0"/>
              <a:t> a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result is called the </a:t>
            </a:r>
            <a:r>
              <a:rPr lang="en-US" b="1" dirty="0"/>
              <a:t>return value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DCF2F-8B2D-5801-01B6-C077AED3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Creating our own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35A4-7C17-90AA-7F23-6A1785E9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638" y="4410635"/>
            <a:ext cx="6883791" cy="847164"/>
          </a:xfrm>
        </p:spPr>
        <p:txBody>
          <a:bodyPr vert="horz" lIns="0" tIns="0" rIns="0" bIns="0" rtlCol="0">
            <a:normAutofit/>
          </a:bodyPr>
          <a:lstStyle/>
          <a:p>
            <a:pPr algn="r">
              <a:lnSpc>
                <a:spcPct val="150000"/>
              </a:lnSpc>
            </a:pPr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3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2D443-F1F7-971E-9E96-ECBE2964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Creating 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DAC8-13C2-BB77-CF5D-B12CBF0C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function definition</a:t>
            </a:r>
            <a:r>
              <a:rPr lang="en-US" sz="1800" dirty="0"/>
              <a:t> specifies the name of a new function and the sequence of statements that run when the function is called</a:t>
            </a:r>
          </a:p>
          <a:p>
            <a:r>
              <a:rPr lang="en-US" sz="1800" dirty="0"/>
              <a:t>Consider the following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3A2D8-D37D-C459-D84B-AD3E1451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95" y="2850353"/>
            <a:ext cx="5181600" cy="86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9455BD-6C9F-C378-3554-053E2957EBA5}"/>
              </a:ext>
            </a:extLst>
          </p:cNvPr>
          <p:cNvSpPr txBox="1"/>
          <p:nvPr/>
        </p:nvSpPr>
        <p:spPr>
          <a:xfrm>
            <a:off x="4777409" y="4239060"/>
            <a:ext cx="6522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keyword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>
                <a:cs typeface="Courier New" panose="02070309020205020404" pitchFamily="49" charset="0"/>
              </a:rPr>
              <a:t>is used to indicate that we are defining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name of this function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print_lyrics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empty parentheses indicate that this function does not take any arguments when we call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statement inside the function will not run until we call the function</a:t>
            </a:r>
          </a:p>
        </p:txBody>
      </p:sp>
    </p:spTree>
    <p:extLst>
      <p:ext uri="{BB962C8B-B14F-4D97-AF65-F5344CB8AC3E}">
        <p14:creationId xmlns:p14="http://schemas.microsoft.com/office/powerpoint/2010/main" val="426813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A4FD9-FE50-3833-679C-C7B23327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Function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7FDA-2F09-E3FE-D223-8B0EEDDD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A function can fall into two categories</a:t>
            </a:r>
          </a:p>
          <a:p>
            <a:pPr lvl="1"/>
            <a:r>
              <a:rPr lang="en-US" sz="1800" dirty="0"/>
              <a:t>A </a:t>
            </a:r>
            <a:r>
              <a:rPr lang="en-US" sz="1800" b="1" dirty="0"/>
              <a:t>fruitful function</a:t>
            </a:r>
            <a:r>
              <a:rPr lang="en-US" sz="1800" dirty="0"/>
              <a:t> is one which returns some value</a:t>
            </a:r>
          </a:p>
          <a:p>
            <a:pPr lvl="1"/>
            <a:r>
              <a:rPr lang="en-US" sz="1800" dirty="0"/>
              <a:t>A </a:t>
            </a:r>
            <a:r>
              <a:rPr lang="en-US" sz="1800" b="1" dirty="0"/>
              <a:t>void function</a:t>
            </a:r>
            <a:r>
              <a:rPr lang="en-US" sz="1800" dirty="0"/>
              <a:t> does not return anything</a:t>
            </a:r>
          </a:p>
          <a:p>
            <a:pPr lvl="2"/>
            <a:r>
              <a:rPr lang="en-US" sz="1600" dirty="0"/>
              <a:t>Also referred to as a </a:t>
            </a:r>
            <a:r>
              <a:rPr lang="en-US" sz="1600" b="1" dirty="0"/>
              <a:t>fruitless function</a:t>
            </a:r>
            <a:endParaRPr lang="en-US" sz="1600" dirty="0"/>
          </a:p>
          <a:p>
            <a:pPr lvl="2"/>
            <a:r>
              <a:rPr lang="en-US" sz="1600" dirty="0"/>
              <a:t>If we try to assign a void function to a variable we get a special object known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3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lang="en-US" sz="1400" dirty="0">
                <a:cs typeface="Courier New" panose="02070309020205020404" pitchFamily="49" charset="0"/>
              </a:rPr>
              <a:t>is an object which indicates that there is </a:t>
            </a:r>
            <a:r>
              <a:rPr lang="en-US" sz="1400" i="1" dirty="0">
                <a:cs typeface="Courier New" panose="02070309020205020404" pitchFamily="49" charset="0"/>
              </a:rPr>
              <a:t>no value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8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B01B3-A84F-FE54-CCA9-BF4C8598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426836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60AB7-B159-AFB8-0E51-38E376B0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If we want to be able to pass in arguments to our functions, then we need to create variables known as </a:t>
            </a:r>
            <a:r>
              <a:rPr lang="en-US" sz="1800" b="1" dirty="0"/>
              <a:t>parameters</a:t>
            </a:r>
            <a:endParaRPr lang="en-US" sz="1800" dirty="0"/>
          </a:p>
          <a:p>
            <a:r>
              <a:rPr lang="en-US" sz="1800" dirty="0"/>
              <a:t>When we call a function with parameters, the argument is assigned to parameters and can be used within the function body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B5625-A966-56F7-44F0-39CA3C4FB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38" y="3428784"/>
            <a:ext cx="5944112" cy="26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5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F697-8A0C-845C-B33E-8691D782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B1CD-F51B-90C5-239B-EBB8BF81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638" y="4410634"/>
            <a:ext cx="7506297" cy="1147203"/>
          </a:xfrm>
        </p:spPr>
        <p:txBody>
          <a:bodyPr vert="horz" lIns="0" tIns="0" rIns="0" bIns="0" rtlCol="0">
            <a:normAutofit fontScale="92500" lnSpcReduction="10000"/>
          </a:bodyPr>
          <a:lstStyle/>
          <a:p>
            <a:pPr algn="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Create a function named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count_x</a:t>
            </a:r>
            <a:r>
              <a:rPr lang="en-US" sz="1400" b="1" dirty="0">
                <a:solidFill>
                  <a:schemeClr val="bg1"/>
                </a:solidFill>
              </a:rPr>
              <a:t> which takes in a string as an argument and returns the number of times the letter x appears in that string</a:t>
            </a:r>
          </a:p>
        </p:txBody>
      </p:sp>
    </p:spTree>
    <p:extLst>
      <p:ext uri="{BB962C8B-B14F-4D97-AF65-F5344CB8AC3E}">
        <p14:creationId xmlns:p14="http://schemas.microsoft.com/office/powerpoint/2010/main" val="7123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EACCD-6162-3AAD-7D21-E286462A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Variable life cycle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C99E-C5C4-E993-11E2-7B343119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1"/>
            <a:ext cx="6273972" cy="501286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When we start making our own functions we need to keep in mind the </a:t>
            </a:r>
            <a:r>
              <a:rPr lang="en-US" sz="1800" b="1" dirty="0"/>
              <a:t>scope</a:t>
            </a:r>
            <a:r>
              <a:rPr lang="en-US" sz="1800" dirty="0"/>
              <a:t> the variable belongs to</a:t>
            </a:r>
          </a:p>
          <a:p>
            <a:r>
              <a:rPr lang="en-US" sz="1800" dirty="0"/>
              <a:t>A variable can be either </a:t>
            </a:r>
            <a:r>
              <a:rPr lang="en-US" sz="1800" i="1" dirty="0"/>
              <a:t>local</a:t>
            </a:r>
            <a:r>
              <a:rPr lang="en-US" sz="1800" dirty="0"/>
              <a:t> or </a:t>
            </a:r>
            <a:r>
              <a:rPr lang="en-US" sz="1800" i="1" dirty="0"/>
              <a:t>global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local variable</a:t>
            </a:r>
            <a:r>
              <a:rPr lang="en-US" sz="1800" dirty="0"/>
              <a:t> is a variable that only exists within a function</a:t>
            </a:r>
          </a:p>
          <a:p>
            <a:pPr lvl="2"/>
            <a:r>
              <a:rPr lang="en-US" sz="1600" dirty="0"/>
              <a:t>Once the function is no longer running, that variable ceases to exist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global variable</a:t>
            </a:r>
            <a:r>
              <a:rPr lang="en-US" sz="1800" dirty="0"/>
              <a:t> is a variable that can be referred to in any part of our code</a:t>
            </a:r>
          </a:p>
          <a:p>
            <a:pPr lvl="2"/>
            <a:r>
              <a:rPr lang="en-US" sz="1600" dirty="0"/>
              <a:t>Ideally we want to limit the number of global functions that we have, and instead pass arguments into functions and reference them as parameters</a:t>
            </a:r>
          </a:p>
          <a:p>
            <a:pPr lvl="1"/>
            <a:r>
              <a:rPr lang="en-US" sz="1800" dirty="0"/>
              <a:t>Using local variables instead of global variables minimizes confusion for the programmer and prevents values from being overwritten</a:t>
            </a:r>
          </a:p>
        </p:txBody>
      </p:sp>
    </p:spTree>
    <p:extLst>
      <p:ext uri="{BB962C8B-B14F-4D97-AF65-F5344CB8AC3E}">
        <p14:creationId xmlns:p14="http://schemas.microsoft.com/office/powerpoint/2010/main" val="23375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3DC5A-070C-2820-7B21-77F350E1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Stack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FC06-BF85-DEDF-BA6C-7733EEDB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We can keep track of the scope of a variable by drawing out a stack diagram</a:t>
            </a:r>
          </a:p>
          <a:p>
            <a:r>
              <a:rPr lang="en-US" sz="1800" dirty="0"/>
              <a:t>A </a:t>
            </a:r>
            <a:r>
              <a:rPr lang="en-US" sz="1800" b="1" dirty="0"/>
              <a:t>stack diagram</a:t>
            </a:r>
            <a:r>
              <a:rPr lang="en-US" sz="1800" dirty="0"/>
              <a:t> is an extended version of a state diagram</a:t>
            </a:r>
          </a:p>
          <a:p>
            <a:pPr lvl="1"/>
            <a:r>
              <a:rPr lang="en-US" sz="1800" dirty="0"/>
              <a:t>Instead of focusing on just the global section of our program, we now can map out how our program uses our defined functions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62786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506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Courier New</vt:lpstr>
      <vt:lpstr>GradientRiseVTI</vt:lpstr>
      <vt:lpstr>Creating our own functions</vt:lpstr>
      <vt:lpstr>Working with functions</vt:lpstr>
      <vt:lpstr>Creating our own functions</vt:lpstr>
      <vt:lpstr>Creating our own functions</vt:lpstr>
      <vt:lpstr>Function Returns</vt:lpstr>
      <vt:lpstr>Functions with arguments</vt:lpstr>
      <vt:lpstr>Example 1</vt:lpstr>
      <vt:lpstr>Variable life cycle and scope</vt:lpstr>
      <vt:lpstr>Stack Diagram</vt:lpstr>
      <vt:lpstr>Stack Diagram Example</vt:lpstr>
      <vt:lpstr>Stack Diagram Example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our own functions</dc:title>
  <dc:creator>Goble, William</dc:creator>
  <cp:lastModifiedBy>Goble, William</cp:lastModifiedBy>
  <cp:revision>1</cp:revision>
  <dcterms:created xsi:type="dcterms:W3CDTF">2024-02-14T15:56:38Z</dcterms:created>
  <dcterms:modified xsi:type="dcterms:W3CDTF">2024-02-14T17:15:53Z</dcterms:modified>
</cp:coreProperties>
</file>