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4" d="100"/>
          <a:sy n="124" d="100"/>
        </p:scale>
        <p:origin x="201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1/31/24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4036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1/31/24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776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1/31/24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4256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1/31/24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8749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1/31/24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0848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1/31/24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83362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1/31/24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73761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1/31/24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1856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1/31/24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1194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1/31/24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122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1/31/24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8173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1/31/24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0663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mputer script on a screen">
            <a:extLst>
              <a:ext uri="{FF2B5EF4-FFF2-40B4-BE49-F238E27FC236}">
                <a16:creationId xmlns:a16="http://schemas.microsoft.com/office/drawing/2014/main" id="{BBC099C3-56A3-BB1E-6998-E845E24D7B29}"/>
              </a:ext>
            </a:extLst>
          </p:cNvPr>
          <p:cNvPicPr>
            <a:picLocks noChangeAspect="1"/>
          </p:cNvPicPr>
          <p:nvPr/>
        </p:nvPicPr>
        <p:blipFill rotWithShape="1">
          <a:blip r:embed="rId2"/>
          <a:srcRect l="6380" r="46153" b="-1"/>
          <a:stretch/>
        </p:blipFill>
        <p:spPr>
          <a:xfrm>
            <a:off x="1" y="10"/>
            <a:ext cx="4876799" cy="6857989"/>
          </a:xfrm>
          <a:prstGeom prst="rect">
            <a:avLst/>
          </a:prstGeom>
        </p:spPr>
      </p:pic>
      <p:sp>
        <p:nvSpPr>
          <p:cNvPr id="2" name="Title 1">
            <a:extLst>
              <a:ext uri="{FF2B5EF4-FFF2-40B4-BE49-F238E27FC236}">
                <a16:creationId xmlns:a16="http://schemas.microsoft.com/office/drawing/2014/main" id="{62E5211A-10A9-FCDB-F77B-794108009DF7}"/>
              </a:ext>
            </a:extLst>
          </p:cNvPr>
          <p:cNvSpPr>
            <a:spLocks noGrp="1"/>
          </p:cNvSpPr>
          <p:nvPr>
            <p:ph type="ctrTitle"/>
          </p:nvPr>
        </p:nvSpPr>
        <p:spPr>
          <a:xfrm>
            <a:off x="5604552" y="871758"/>
            <a:ext cx="5825448" cy="3871143"/>
          </a:xfrm>
        </p:spPr>
        <p:txBody>
          <a:bodyPr>
            <a:normAutofit/>
          </a:bodyPr>
          <a:lstStyle/>
          <a:p>
            <a:r>
              <a:rPr lang="en-US" dirty="0"/>
              <a:t>Conditional Expressions</a:t>
            </a:r>
          </a:p>
        </p:txBody>
      </p:sp>
      <p:sp>
        <p:nvSpPr>
          <p:cNvPr id="3" name="Subtitle 2">
            <a:extLst>
              <a:ext uri="{FF2B5EF4-FFF2-40B4-BE49-F238E27FC236}">
                <a16:creationId xmlns:a16="http://schemas.microsoft.com/office/drawing/2014/main" id="{E164CEEB-980B-E387-2763-590A8A3E274C}"/>
              </a:ext>
            </a:extLst>
          </p:cNvPr>
          <p:cNvSpPr>
            <a:spLocks noGrp="1"/>
          </p:cNvSpPr>
          <p:nvPr>
            <p:ph type="subTitle" idx="1"/>
          </p:nvPr>
        </p:nvSpPr>
        <p:spPr>
          <a:xfrm>
            <a:off x="5619964" y="4785543"/>
            <a:ext cx="5322013" cy="1005657"/>
          </a:xfrm>
        </p:spPr>
        <p:txBody>
          <a:bodyPr>
            <a:normAutofit/>
          </a:bodyPr>
          <a:lstStyle/>
          <a:p>
            <a:r>
              <a:rPr lang="en-US" dirty="0"/>
              <a:t>Presented by Prof. Goble</a:t>
            </a:r>
          </a:p>
          <a:p>
            <a:r>
              <a:rPr lang="en-US" dirty="0"/>
              <a:t>Dickinson College Spring 2024</a:t>
            </a:r>
          </a:p>
        </p:txBody>
      </p:sp>
    </p:spTree>
    <p:extLst>
      <p:ext uri="{BB962C8B-B14F-4D97-AF65-F5344CB8AC3E}">
        <p14:creationId xmlns:p14="http://schemas.microsoft.com/office/powerpoint/2010/main" val="17135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7CB6-0935-091E-D0A8-E8B013F2B278}"/>
              </a:ext>
            </a:extLst>
          </p:cNvPr>
          <p:cNvSpPr>
            <a:spLocks noGrp="1"/>
          </p:cNvSpPr>
          <p:nvPr>
            <p:ph type="title"/>
          </p:nvPr>
        </p:nvSpPr>
        <p:spPr/>
        <p:txBody>
          <a:bodyPr/>
          <a:lstStyle/>
          <a:p>
            <a:r>
              <a:rPr lang="en-US" dirty="0"/>
              <a:t>Boolean Expressions</a:t>
            </a:r>
          </a:p>
        </p:txBody>
      </p:sp>
      <p:sp>
        <p:nvSpPr>
          <p:cNvPr id="3" name="Content Placeholder 2">
            <a:extLst>
              <a:ext uri="{FF2B5EF4-FFF2-40B4-BE49-F238E27FC236}">
                <a16:creationId xmlns:a16="http://schemas.microsoft.com/office/drawing/2014/main" id="{4FD987D7-3DD6-07BF-994A-C92B289DEF62}"/>
              </a:ext>
            </a:extLst>
          </p:cNvPr>
          <p:cNvSpPr>
            <a:spLocks noGrp="1"/>
          </p:cNvSpPr>
          <p:nvPr>
            <p:ph idx="1"/>
          </p:nvPr>
        </p:nvSpPr>
        <p:spPr/>
        <p:txBody>
          <a:bodyPr/>
          <a:lstStyle/>
          <a:p>
            <a:r>
              <a:rPr lang="en-US" dirty="0"/>
              <a:t>The way we build these conditions is by establishing </a:t>
            </a:r>
            <a:r>
              <a:rPr lang="en-US" i="1" dirty="0"/>
              <a:t>Boolean expressions</a:t>
            </a:r>
          </a:p>
          <a:p>
            <a:pPr lvl="1"/>
            <a:r>
              <a:rPr lang="en-US" dirty="0"/>
              <a:t>Expressions that evaluate to either True or False</a:t>
            </a:r>
          </a:p>
          <a:p>
            <a:r>
              <a:rPr lang="en-US" dirty="0"/>
              <a:t>The relational operators</a:t>
            </a:r>
          </a:p>
          <a:p>
            <a:pPr lvl="1"/>
            <a:r>
              <a:rPr lang="en-US" dirty="0"/>
              <a:t>x == y 		x is equal to y</a:t>
            </a:r>
          </a:p>
          <a:p>
            <a:pPr lvl="1"/>
            <a:r>
              <a:rPr lang="en-US" dirty="0"/>
              <a:t>x != y 		x is </a:t>
            </a:r>
            <a:r>
              <a:rPr lang="en-US" i="1" dirty="0"/>
              <a:t>not</a:t>
            </a:r>
            <a:r>
              <a:rPr lang="en-US" dirty="0"/>
              <a:t> equal to y</a:t>
            </a:r>
          </a:p>
          <a:p>
            <a:pPr lvl="1"/>
            <a:r>
              <a:rPr lang="en-US" dirty="0"/>
              <a:t>x &gt; y 		x is greater than y</a:t>
            </a:r>
          </a:p>
          <a:p>
            <a:pPr lvl="1"/>
            <a:r>
              <a:rPr lang="en-US" dirty="0"/>
              <a:t>x &gt;= y 		x is greater than or equal to y</a:t>
            </a:r>
          </a:p>
          <a:p>
            <a:pPr lvl="1"/>
            <a:r>
              <a:rPr lang="en-US" dirty="0"/>
              <a:t>x &lt; y 		x is less than y</a:t>
            </a:r>
          </a:p>
          <a:p>
            <a:pPr lvl="1"/>
            <a:r>
              <a:rPr lang="en-US" dirty="0"/>
              <a:t>x &lt;= y 		x is less than or equal to y</a:t>
            </a:r>
          </a:p>
        </p:txBody>
      </p:sp>
      <p:sp>
        <p:nvSpPr>
          <p:cNvPr id="4" name="Date Placeholder 3">
            <a:extLst>
              <a:ext uri="{FF2B5EF4-FFF2-40B4-BE49-F238E27FC236}">
                <a16:creationId xmlns:a16="http://schemas.microsoft.com/office/drawing/2014/main" id="{7F6424F0-9C68-659C-B881-35F93EE9BEFD}"/>
              </a:ext>
            </a:extLst>
          </p:cNvPr>
          <p:cNvSpPr>
            <a:spLocks noGrp="1"/>
          </p:cNvSpPr>
          <p:nvPr>
            <p:ph type="dt" sz="half" idx="10"/>
          </p:nvPr>
        </p:nvSpPr>
        <p:spPr/>
        <p:txBody>
          <a:bodyPr/>
          <a:lstStyle/>
          <a:p>
            <a:fld id="{626DE685-1B6F-4D7C-AEF2-C9AD71EC467A}" type="datetime1">
              <a:rPr lang="en-US" smtClean="0"/>
              <a:t>1/31/24</a:t>
            </a:fld>
            <a:endParaRPr lang="en-US"/>
          </a:p>
        </p:txBody>
      </p:sp>
      <p:sp>
        <p:nvSpPr>
          <p:cNvPr id="5" name="Footer Placeholder 4">
            <a:extLst>
              <a:ext uri="{FF2B5EF4-FFF2-40B4-BE49-F238E27FC236}">
                <a16:creationId xmlns:a16="http://schemas.microsoft.com/office/drawing/2014/main" id="{FF835884-8F54-B892-989D-DE301DFEC291}"/>
              </a:ext>
            </a:extLst>
          </p:cNvPr>
          <p:cNvSpPr>
            <a:spLocks noGrp="1"/>
          </p:cNvSpPr>
          <p:nvPr>
            <p:ph type="ftr" sz="quarter" idx="11"/>
          </p:nvPr>
        </p:nvSpPr>
        <p:spPr/>
        <p:txBody>
          <a:bodyPr/>
          <a:lstStyle/>
          <a:p>
            <a:r>
              <a:rPr lang="en-US" dirty="0"/>
              <a:t>Conditional Expressions</a:t>
            </a:r>
          </a:p>
        </p:txBody>
      </p:sp>
      <p:sp>
        <p:nvSpPr>
          <p:cNvPr id="6" name="Slide Number Placeholder 5">
            <a:extLst>
              <a:ext uri="{FF2B5EF4-FFF2-40B4-BE49-F238E27FC236}">
                <a16:creationId xmlns:a16="http://schemas.microsoft.com/office/drawing/2014/main" id="{8C0CEDF1-CA7A-7E26-B109-F9F30D0DBF3F}"/>
              </a:ext>
            </a:extLst>
          </p:cNvPr>
          <p:cNvSpPr>
            <a:spLocks noGrp="1"/>
          </p:cNvSpPr>
          <p:nvPr>
            <p:ph type="sldNum" sz="quarter" idx="12"/>
          </p:nvPr>
        </p:nvSpPr>
        <p:spPr/>
        <p:txBody>
          <a:bodyPr/>
          <a:lstStyle/>
          <a:p>
            <a:fld id="{87E7843D-FF13-4365-9478-9625B70A2705}" type="slidenum">
              <a:rPr lang="en-US" smtClean="0"/>
              <a:t>10</a:t>
            </a:fld>
            <a:endParaRPr lang="en-US"/>
          </a:p>
        </p:txBody>
      </p:sp>
    </p:spTree>
    <p:extLst>
      <p:ext uri="{BB962C8B-B14F-4D97-AF65-F5344CB8AC3E}">
        <p14:creationId xmlns:p14="http://schemas.microsoft.com/office/powerpoint/2010/main" val="282881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A2C8-C320-AF29-372D-26A40B371B7E}"/>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CFDA038E-FDE8-C102-FF5F-2318BCCEA19A}"/>
              </a:ext>
            </a:extLst>
          </p:cNvPr>
          <p:cNvSpPr>
            <a:spLocks noGrp="1"/>
          </p:cNvSpPr>
          <p:nvPr>
            <p:ph idx="1"/>
          </p:nvPr>
        </p:nvSpPr>
        <p:spPr/>
        <p:txBody>
          <a:bodyPr/>
          <a:lstStyle/>
          <a:p>
            <a:r>
              <a:rPr lang="en-US" dirty="0"/>
              <a:t>We’ve already discussed that we can build more complex logical statements by using the keywords and, or, and not</a:t>
            </a:r>
          </a:p>
          <a:p>
            <a:r>
              <a:rPr lang="en-US" dirty="0"/>
              <a:t>When we want to use either </a:t>
            </a:r>
            <a:r>
              <a:rPr lang="en-US" i="1" dirty="0"/>
              <a:t>and</a:t>
            </a:r>
            <a:r>
              <a:rPr lang="en-US" dirty="0"/>
              <a:t>, </a:t>
            </a:r>
            <a:r>
              <a:rPr lang="en-US" i="1" dirty="0"/>
              <a:t>or</a:t>
            </a:r>
          </a:p>
          <a:p>
            <a:pPr lvl="1"/>
            <a:r>
              <a:rPr lang="en-US" dirty="0"/>
              <a:t>There </a:t>
            </a:r>
            <a:r>
              <a:rPr lang="en-US" b="1" dirty="0"/>
              <a:t>must</a:t>
            </a:r>
            <a:r>
              <a:rPr lang="en-US" dirty="0"/>
              <a:t> be a complete Boolean expression on both sides of the operators</a:t>
            </a:r>
          </a:p>
          <a:p>
            <a:pPr lvl="2"/>
            <a:r>
              <a:rPr lang="en-US" dirty="0"/>
              <a:t>x &gt; 0 and x &lt; 10		x is greater than zero </a:t>
            </a:r>
            <a:r>
              <a:rPr lang="en-US" b="1" dirty="0"/>
              <a:t>and</a:t>
            </a:r>
            <a:r>
              <a:rPr lang="en-US" dirty="0"/>
              <a:t> x is (strictly) less than ten.</a:t>
            </a:r>
          </a:p>
          <a:p>
            <a:pPr lvl="3"/>
            <a:r>
              <a:rPr lang="en-US" dirty="0"/>
              <a:t>For the and operator, both sides </a:t>
            </a:r>
            <a:r>
              <a:rPr lang="en-US" i="1" dirty="0"/>
              <a:t>must</a:t>
            </a:r>
            <a:r>
              <a:rPr lang="en-US" dirty="0"/>
              <a:t> be true</a:t>
            </a:r>
          </a:p>
          <a:p>
            <a:pPr lvl="2"/>
            <a:r>
              <a:rPr lang="en-US" dirty="0"/>
              <a:t>(x % 2 == 0) or (x &lt; 50)	x is even </a:t>
            </a:r>
            <a:r>
              <a:rPr lang="en-US" b="1" dirty="0"/>
              <a:t>or</a:t>
            </a:r>
            <a:r>
              <a:rPr lang="en-US" dirty="0"/>
              <a:t> x is less than fifty</a:t>
            </a:r>
          </a:p>
          <a:p>
            <a:pPr lvl="3"/>
            <a:r>
              <a:rPr lang="en-US" dirty="0"/>
              <a:t>For the or operator, either side can be true</a:t>
            </a:r>
          </a:p>
        </p:txBody>
      </p:sp>
      <p:sp>
        <p:nvSpPr>
          <p:cNvPr id="4" name="Date Placeholder 3">
            <a:extLst>
              <a:ext uri="{FF2B5EF4-FFF2-40B4-BE49-F238E27FC236}">
                <a16:creationId xmlns:a16="http://schemas.microsoft.com/office/drawing/2014/main" id="{8CF0A370-2055-E5EC-B19A-2384A2127F82}"/>
              </a:ext>
            </a:extLst>
          </p:cNvPr>
          <p:cNvSpPr>
            <a:spLocks noGrp="1"/>
          </p:cNvSpPr>
          <p:nvPr>
            <p:ph type="dt" sz="half" idx="10"/>
          </p:nvPr>
        </p:nvSpPr>
        <p:spPr/>
        <p:txBody>
          <a:bodyPr/>
          <a:lstStyle/>
          <a:p>
            <a:fld id="{626DE685-1B6F-4D7C-AEF2-C9AD71EC467A}" type="datetime1">
              <a:rPr lang="en-US" smtClean="0"/>
              <a:t>1/31/24</a:t>
            </a:fld>
            <a:endParaRPr lang="en-US"/>
          </a:p>
        </p:txBody>
      </p:sp>
      <p:sp>
        <p:nvSpPr>
          <p:cNvPr id="5" name="Footer Placeholder 4">
            <a:extLst>
              <a:ext uri="{FF2B5EF4-FFF2-40B4-BE49-F238E27FC236}">
                <a16:creationId xmlns:a16="http://schemas.microsoft.com/office/drawing/2014/main" id="{43ADD5A3-10A2-3C41-E46C-97A98682AE7C}"/>
              </a:ext>
            </a:extLst>
          </p:cNvPr>
          <p:cNvSpPr>
            <a:spLocks noGrp="1"/>
          </p:cNvSpPr>
          <p:nvPr>
            <p:ph type="ftr" sz="quarter" idx="11"/>
          </p:nvPr>
        </p:nvSpPr>
        <p:spPr/>
        <p:txBody>
          <a:bodyPr/>
          <a:lstStyle/>
          <a:p>
            <a:r>
              <a:rPr lang="en-US" dirty="0"/>
              <a:t>Conditional Expressions</a:t>
            </a:r>
          </a:p>
        </p:txBody>
      </p:sp>
      <p:sp>
        <p:nvSpPr>
          <p:cNvPr id="6" name="Slide Number Placeholder 5">
            <a:extLst>
              <a:ext uri="{FF2B5EF4-FFF2-40B4-BE49-F238E27FC236}">
                <a16:creationId xmlns:a16="http://schemas.microsoft.com/office/drawing/2014/main" id="{A601DB1E-9485-F690-E23E-6756959CEDF9}"/>
              </a:ext>
            </a:extLst>
          </p:cNvPr>
          <p:cNvSpPr>
            <a:spLocks noGrp="1"/>
          </p:cNvSpPr>
          <p:nvPr>
            <p:ph type="sldNum" sz="quarter" idx="12"/>
          </p:nvPr>
        </p:nvSpPr>
        <p:spPr/>
        <p:txBody>
          <a:bodyPr/>
          <a:lstStyle/>
          <a:p>
            <a:fld id="{87E7843D-FF13-4365-9478-9625B70A2705}" type="slidenum">
              <a:rPr lang="en-US" smtClean="0"/>
              <a:t>11</a:t>
            </a:fld>
            <a:endParaRPr lang="en-US"/>
          </a:p>
        </p:txBody>
      </p:sp>
    </p:spTree>
    <p:extLst>
      <p:ext uri="{BB962C8B-B14F-4D97-AF65-F5344CB8AC3E}">
        <p14:creationId xmlns:p14="http://schemas.microsoft.com/office/powerpoint/2010/main" val="160016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622F-811D-4806-89C0-8C1FB24773AF}"/>
              </a:ext>
            </a:extLst>
          </p:cNvPr>
          <p:cNvSpPr>
            <a:spLocks noGrp="1"/>
          </p:cNvSpPr>
          <p:nvPr>
            <p:ph type="title"/>
          </p:nvPr>
        </p:nvSpPr>
        <p:spPr/>
        <p:txBody>
          <a:bodyPr/>
          <a:lstStyle/>
          <a:p>
            <a:r>
              <a:rPr lang="en-US" dirty="0"/>
              <a:t>Program Execution</a:t>
            </a:r>
          </a:p>
        </p:txBody>
      </p:sp>
      <p:sp>
        <p:nvSpPr>
          <p:cNvPr id="3" name="Text Placeholder 2">
            <a:extLst>
              <a:ext uri="{FF2B5EF4-FFF2-40B4-BE49-F238E27FC236}">
                <a16:creationId xmlns:a16="http://schemas.microsoft.com/office/drawing/2014/main" id="{A4AF4222-0B87-5CB8-2579-F47E24786CF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0058E7C5-663F-5127-B159-BBDDB240908E}"/>
              </a:ext>
            </a:extLst>
          </p:cNvPr>
          <p:cNvSpPr>
            <a:spLocks noGrp="1"/>
          </p:cNvSpPr>
          <p:nvPr>
            <p:ph type="dt" sz="half" idx="10"/>
          </p:nvPr>
        </p:nvSpPr>
        <p:spPr/>
        <p:txBody>
          <a:bodyPr/>
          <a:lstStyle/>
          <a:p>
            <a:fld id="{66E20BAB-D1DB-4DC1-908A-9B5E73715905}" type="datetime1">
              <a:rPr lang="en-US" smtClean="0"/>
              <a:t>1/31/24</a:t>
            </a:fld>
            <a:endParaRPr lang="en-US"/>
          </a:p>
        </p:txBody>
      </p:sp>
      <p:sp>
        <p:nvSpPr>
          <p:cNvPr id="5" name="Footer Placeholder 4">
            <a:extLst>
              <a:ext uri="{FF2B5EF4-FFF2-40B4-BE49-F238E27FC236}">
                <a16:creationId xmlns:a16="http://schemas.microsoft.com/office/drawing/2014/main" id="{609E43E5-E1BA-2D21-63C0-01064BC88CFB}"/>
              </a:ext>
            </a:extLst>
          </p:cNvPr>
          <p:cNvSpPr>
            <a:spLocks noGrp="1"/>
          </p:cNvSpPr>
          <p:nvPr>
            <p:ph type="ftr" sz="quarter" idx="11"/>
          </p:nvPr>
        </p:nvSpPr>
        <p:spPr/>
        <p:txBody>
          <a:bodyPr/>
          <a:lstStyle/>
          <a:p>
            <a:r>
              <a:rPr lang="en-US" dirty="0"/>
              <a:t>Conditional Expressions</a:t>
            </a:r>
          </a:p>
        </p:txBody>
      </p:sp>
      <p:sp>
        <p:nvSpPr>
          <p:cNvPr id="6" name="Slide Number Placeholder 5">
            <a:extLst>
              <a:ext uri="{FF2B5EF4-FFF2-40B4-BE49-F238E27FC236}">
                <a16:creationId xmlns:a16="http://schemas.microsoft.com/office/drawing/2014/main" id="{E7F41A10-CDDF-56D8-F7AD-F3836C4D2515}"/>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55043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969E-FC32-2AF7-BED6-29285BD024B2}"/>
              </a:ext>
            </a:extLst>
          </p:cNvPr>
          <p:cNvSpPr>
            <a:spLocks noGrp="1"/>
          </p:cNvSpPr>
          <p:nvPr>
            <p:ph type="title"/>
          </p:nvPr>
        </p:nvSpPr>
        <p:spPr/>
        <p:txBody>
          <a:bodyPr/>
          <a:lstStyle/>
          <a:p>
            <a:r>
              <a:rPr lang="en-US" dirty="0"/>
              <a:t>Program Execution</a:t>
            </a:r>
          </a:p>
        </p:txBody>
      </p:sp>
      <p:sp>
        <p:nvSpPr>
          <p:cNvPr id="3" name="Content Placeholder 2">
            <a:extLst>
              <a:ext uri="{FF2B5EF4-FFF2-40B4-BE49-F238E27FC236}">
                <a16:creationId xmlns:a16="http://schemas.microsoft.com/office/drawing/2014/main" id="{069061D2-601E-60EA-9256-7E727DABFED5}"/>
              </a:ext>
            </a:extLst>
          </p:cNvPr>
          <p:cNvSpPr>
            <a:spLocks noGrp="1"/>
          </p:cNvSpPr>
          <p:nvPr>
            <p:ph idx="1"/>
          </p:nvPr>
        </p:nvSpPr>
        <p:spPr/>
        <p:txBody>
          <a:bodyPr/>
          <a:lstStyle/>
          <a:p>
            <a:r>
              <a:rPr lang="en-US" dirty="0"/>
              <a:t>By default, a Python program executes in a </a:t>
            </a:r>
            <a:r>
              <a:rPr lang="en-US" b="1" dirty="0"/>
              <a:t>top-down</a:t>
            </a:r>
            <a:r>
              <a:rPr lang="en-US" dirty="0"/>
              <a:t> manner</a:t>
            </a:r>
          </a:p>
          <a:p>
            <a:r>
              <a:rPr lang="en-US" dirty="0"/>
              <a:t>If we try to reference something that we have not yet defined, this will result in an error</a:t>
            </a:r>
          </a:p>
          <a:p>
            <a:pPr lvl="1"/>
            <a:r>
              <a:rPr lang="en-US" dirty="0"/>
              <a:t>Remember: </a:t>
            </a:r>
            <a:r>
              <a:rPr lang="en-US" i="1" dirty="0"/>
              <a:t>Define before use</a:t>
            </a:r>
            <a:endParaRPr lang="en-US" dirty="0"/>
          </a:p>
          <a:p>
            <a:r>
              <a:rPr lang="en-US" dirty="0"/>
              <a:t>What if we want to change the behavior of the program based off some decision?</a:t>
            </a:r>
          </a:p>
        </p:txBody>
      </p:sp>
      <p:sp>
        <p:nvSpPr>
          <p:cNvPr id="4" name="Date Placeholder 3">
            <a:extLst>
              <a:ext uri="{FF2B5EF4-FFF2-40B4-BE49-F238E27FC236}">
                <a16:creationId xmlns:a16="http://schemas.microsoft.com/office/drawing/2014/main" id="{D0ACCECC-C1D0-7E4C-FF40-18167F6BC626}"/>
              </a:ext>
            </a:extLst>
          </p:cNvPr>
          <p:cNvSpPr>
            <a:spLocks noGrp="1"/>
          </p:cNvSpPr>
          <p:nvPr>
            <p:ph type="dt" sz="half" idx="10"/>
          </p:nvPr>
        </p:nvSpPr>
        <p:spPr/>
        <p:txBody>
          <a:bodyPr/>
          <a:lstStyle/>
          <a:p>
            <a:fld id="{626DE685-1B6F-4D7C-AEF2-C9AD71EC467A}" type="datetime1">
              <a:rPr lang="en-US" smtClean="0"/>
              <a:t>1/31/24</a:t>
            </a:fld>
            <a:endParaRPr lang="en-US"/>
          </a:p>
        </p:txBody>
      </p:sp>
      <p:sp>
        <p:nvSpPr>
          <p:cNvPr id="5" name="Footer Placeholder 4">
            <a:extLst>
              <a:ext uri="{FF2B5EF4-FFF2-40B4-BE49-F238E27FC236}">
                <a16:creationId xmlns:a16="http://schemas.microsoft.com/office/drawing/2014/main" id="{65FC1458-B32A-7972-5333-41B58C44D17B}"/>
              </a:ext>
            </a:extLst>
          </p:cNvPr>
          <p:cNvSpPr>
            <a:spLocks noGrp="1"/>
          </p:cNvSpPr>
          <p:nvPr>
            <p:ph type="ftr" sz="quarter" idx="11"/>
          </p:nvPr>
        </p:nvSpPr>
        <p:spPr/>
        <p:txBody>
          <a:bodyPr/>
          <a:lstStyle/>
          <a:p>
            <a:r>
              <a:rPr lang="en-US" dirty="0"/>
              <a:t>Conditional Expressions</a:t>
            </a:r>
          </a:p>
        </p:txBody>
      </p:sp>
      <p:sp>
        <p:nvSpPr>
          <p:cNvPr id="6" name="Slide Number Placeholder 5">
            <a:extLst>
              <a:ext uri="{FF2B5EF4-FFF2-40B4-BE49-F238E27FC236}">
                <a16:creationId xmlns:a16="http://schemas.microsoft.com/office/drawing/2014/main" id="{40900C4F-16E0-588F-A3D7-00CF78DEFE3D}"/>
              </a:ext>
            </a:extLst>
          </p:cNvPr>
          <p:cNvSpPr>
            <a:spLocks noGrp="1"/>
          </p:cNvSpPr>
          <p:nvPr>
            <p:ph type="sldNum" sz="quarter" idx="12"/>
          </p:nvPr>
        </p:nvSpPr>
        <p:spPr/>
        <p:txBody>
          <a:bodyPr/>
          <a:lstStyle/>
          <a:p>
            <a:fld id="{87E7843D-FF13-4365-9478-9625B70A2705}" type="slidenum">
              <a:rPr lang="en-US" smtClean="0"/>
              <a:t>3</a:t>
            </a:fld>
            <a:endParaRPr lang="en-US"/>
          </a:p>
        </p:txBody>
      </p:sp>
    </p:spTree>
    <p:extLst>
      <p:ext uri="{BB962C8B-B14F-4D97-AF65-F5344CB8AC3E}">
        <p14:creationId xmlns:p14="http://schemas.microsoft.com/office/powerpoint/2010/main" val="147959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DA2D-7ED5-6254-0138-A946A2645384}"/>
              </a:ext>
            </a:extLst>
          </p:cNvPr>
          <p:cNvSpPr>
            <a:spLocks noGrp="1"/>
          </p:cNvSpPr>
          <p:nvPr>
            <p:ph type="title"/>
          </p:nvPr>
        </p:nvSpPr>
        <p:spPr/>
        <p:txBody>
          <a:bodyPr/>
          <a:lstStyle/>
          <a:p>
            <a:r>
              <a:rPr lang="en-US" dirty="0"/>
              <a:t>Program Execution</a:t>
            </a:r>
          </a:p>
        </p:txBody>
      </p:sp>
      <p:sp>
        <p:nvSpPr>
          <p:cNvPr id="3" name="Content Placeholder 2">
            <a:extLst>
              <a:ext uri="{FF2B5EF4-FFF2-40B4-BE49-F238E27FC236}">
                <a16:creationId xmlns:a16="http://schemas.microsoft.com/office/drawing/2014/main" id="{DD623C93-B778-A4A6-7A54-50B9EFBF405E}"/>
              </a:ext>
            </a:extLst>
          </p:cNvPr>
          <p:cNvSpPr>
            <a:spLocks noGrp="1"/>
          </p:cNvSpPr>
          <p:nvPr>
            <p:ph idx="1"/>
          </p:nvPr>
        </p:nvSpPr>
        <p:spPr/>
        <p:txBody>
          <a:bodyPr/>
          <a:lstStyle/>
          <a:p>
            <a:r>
              <a:rPr lang="en-US" dirty="0"/>
              <a:t>There will be times when we want our programs to make a choice</a:t>
            </a:r>
          </a:p>
          <a:p>
            <a:pPr lvl="1"/>
            <a:r>
              <a:rPr lang="en-US" dirty="0"/>
              <a:t>Given the population on campus, should students and faculty be able to do the same things?</a:t>
            </a:r>
          </a:p>
          <a:p>
            <a:pPr lvl="1"/>
            <a:r>
              <a:rPr lang="en-US" dirty="0"/>
              <a:t>Given a bank account, what should we do if there is no money left and we try to withdraw more?</a:t>
            </a:r>
          </a:p>
        </p:txBody>
      </p:sp>
      <p:sp>
        <p:nvSpPr>
          <p:cNvPr id="4" name="Date Placeholder 3">
            <a:extLst>
              <a:ext uri="{FF2B5EF4-FFF2-40B4-BE49-F238E27FC236}">
                <a16:creationId xmlns:a16="http://schemas.microsoft.com/office/drawing/2014/main" id="{29509E74-BC48-0992-4F13-F94FC46A199B}"/>
              </a:ext>
            </a:extLst>
          </p:cNvPr>
          <p:cNvSpPr>
            <a:spLocks noGrp="1"/>
          </p:cNvSpPr>
          <p:nvPr>
            <p:ph type="dt" sz="half" idx="10"/>
          </p:nvPr>
        </p:nvSpPr>
        <p:spPr/>
        <p:txBody>
          <a:bodyPr/>
          <a:lstStyle/>
          <a:p>
            <a:fld id="{626DE685-1B6F-4D7C-AEF2-C9AD71EC467A}" type="datetime1">
              <a:rPr lang="en-US" smtClean="0"/>
              <a:t>1/31/24</a:t>
            </a:fld>
            <a:endParaRPr lang="en-US"/>
          </a:p>
        </p:txBody>
      </p:sp>
      <p:sp>
        <p:nvSpPr>
          <p:cNvPr id="5" name="Footer Placeholder 4">
            <a:extLst>
              <a:ext uri="{FF2B5EF4-FFF2-40B4-BE49-F238E27FC236}">
                <a16:creationId xmlns:a16="http://schemas.microsoft.com/office/drawing/2014/main" id="{AF963BE5-53F9-DD7D-281D-6A8030FC3163}"/>
              </a:ext>
            </a:extLst>
          </p:cNvPr>
          <p:cNvSpPr>
            <a:spLocks noGrp="1"/>
          </p:cNvSpPr>
          <p:nvPr>
            <p:ph type="ftr" sz="quarter" idx="11"/>
          </p:nvPr>
        </p:nvSpPr>
        <p:spPr/>
        <p:txBody>
          <a:bodyPr/>
          <a:lstStyle/>
          <a:p>
            <a:r>
              <a:rPr lang="en-US" dirty="0"/>
              <a:t>Conditional Expressions</a:t>
            </a:r>
          </a:p>
        </p:txBody>
      </p:sp>
      <p:sp>
        <p:nvSpPr>
          <p:cNvPr id="6" name="Slide Number Placeholder 5">
            <a:extLst>
              <a:ext uri="{FF2B5EF4-FFF2-40B4-BE49-F238E27FC236}">
                <a16:creationId xmlns:a16="http://schemas.microsoft.com/office/drawing/2014/main" id="{30554033-3368-1ED6-9A5D-7BF58D681B6E}"/>
              </a:ext>
            </a:extLst>
          </p:cNvPr>
          <p:cNvSpPr>
            <a:spLocks noGrp="1"/>
          </p:cNvSpPr>
          <p:nvPr>
            <p:ph type="sldNum" sz="quarter" idx="12"/>
          </p:nvPr>
        </p:nvSpPr>
        <p:spPr/>
        <p:txBody>
          <a:bodyPr/>
          <a:lstStyle/>
          <a:p>
            <a:fld id="{87E7843D-FF13-4365-9478-9625B70A2705}" type="slidenum">
              <a:rPr lang="en-US" smtClean="0"/>
              <a:t>4</a:t>
            </a:fld>
            <a:endParaRPr lang="en-US"/>
          </a:p>
        </p:txBody>
      </p:sp>
    </p:spTree>
    <p:extLst>
      <p:ext uri="{BB962C8B-B14F-4D97-AF65-F5344CB8AC3E}">
        <p14:creationId xmlns:p14="http://schemas.microsoft.com/office/powerpoint/2010/main" val="309777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A73B-C8A4-C275-0563-AADA81C46294}"/>
              </a:ext>
            </a:extLst>
          </p:cNvPr>
          <p:cNvSpPr>
            <a:spLocks noGrp="1"/>
          </p:cNvSpPr>
          <p:nvPr>
            <p:ph type="title"/>
          </p:nvPr>
        </p:nvSpPr>
        <p:spPr/>
        <p:txBody>
          <a:bodyPr/>
          <a:lstStyle/>
          <a:p>
            <a:r>
              <a:rPr lang="en-US" dirty="0"/>
              <a:t>Branching Statements</a:t>
            </a:r>
          </a:p>
        </p:txBody>
      </p:sp>
      <p:sp>
        <p:nvSpPr>
          <p:cNvPr id="3" name="Text Placeholder 2">
            <a:extLst>
              <a:ext uri="{FF2B5EF4-FFF2-40B4-BE49-F238E27FC236}">
                <a16:creationId xmlns:a16="http://schemas.microsoft.com/office/drawing/2014/main" id="{A8C89931-A1E7-6BCF-6046-917CB648AF3B}"/>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1BB6CF1-0E15-394D-94D6-203FCC0AB2DE}"/>
              </a:ext>
            </a:extLst>
          </p:cNvPr>
          <p:cNvSpPr>
            <a:spLocks noGrp="1"/>
          </p:cNvSpPr>
          <p:nvPr>
            <p:ph type="dt" sz="half" idx="10"/>
          </p:nvPr>
        </p:nvSpPr>
        <p:spPr/>
        <p:txBody>
          <a:bodyPr/>
          <a:lstStyle/>
          <a:p>
            <a:fld id="{66E20BAB-D1DB-4DC1-908A-9B5E73715905}" type="datetime1">
              <a:rPr lang="en-US" smtClean="0"/>
              <a:t>1/31/24</a:t>
            </a:fld>
            <a:endParaRPr lang="en-US"/>
          </a:p>
        </p:txBody>
      </p:sp>
      <p:sp>
        <p:nvSpPr>
          <p:cNvPr id="5" name="Footer Placeholder 4">
            <a:extLst>
              <a:ext uri="{FF2B5EF4-FFF2-40B4-BE49-F238E27FC236}">
                <a16:creationId xmlns:a16="http://schemas.microsoft.com/office/drawing/2014/main" id="{AE5EFA91-70EB-26B1-B788-E196A3DC1127}"/>
              </a:ext>
            </a:extLst>
          </p:cNvPr>
          <p:cNvSpPr>
            <a:spLocks noGrp="1"/>
          </p:cNvSpPr>
          <p:nvPr>
            <p:ph type="ftr" sz="quarter" idx="11"/>
          </p:nvPr>
        </p:nvSpPr>
        <p:spPr/>
        <p:txBody>
          <a:bodyPr/>
          <a:lstStyle/>
          <a:p>
            <a:r>
              <a:rPr lang="en-US" dirty="0"/>
              <a:t>Conditional Expressions</a:t>
            </a:r>
          </a:p>
        </p:txBody>
      </p:sp>
      <p:sp>
        <p:nvSpPr>
          <p:cNvPr id="6" name="Slide Number Placeholder 5">
            <a:extLst>
              <a:ext uri="{FF2B5EF4-FFF2-40B4-BE49-F238E27FC236}">
                <a16:creationId xmlns:a16="http://schemas.microsoft.com/office/drawing/2014/main" id="{421B77BA-937F-1248-6942-C59F10F8F673}"/>
              </a:ext>
            </a:extLst>
          </p:cNvPr>
          <p:cNvSpPr>
            <a:spLocks noGrp="1"/>
          </p:cNvSpPr>
          <p:nvPr>
            <p:ph type="sldNum" sz="quarter" idx="12"/>
          </p:nvPr>
        </p:nvSpPr>
        <p:spPr/>
        <p:txBody>
          <a:bodyPr/>
          <a:lstStyle/>
          <a:p>
            <a:fld id="{87E7843D-FF13-4365-9478-9625B70A2705}" type="slidenum">
              <a:rPr lang="en-US" smtClean="0"/>
              <a:t>5</a:t>
            </a:fld>
            <a:endParaRPr lang="en-US"/>
          </a:p>
        </p:txBody>
      </p:sp>
    </p:spTree>
    <p:extLst>
      <p:ext uri="{BB962C8B-B14F-4D97-AF65-F5344CB8AC3E}">
        <p14:creationId xmlns:p14="http://schemas.microsoft.com/office/powerpoint/2010/main" val="124091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FDD6-F460-E41F-EF3E-C0AEB9D9CE6E}"/>
              </a:ext>
            </a:extLst>
          </p:cNvPr>
          <p:cNvSpPr>
            <a:spLocks noGrp="1"/>
          </p:cNvSpPr>
          <p:nvPr>
            <p:ph type="title"/>
          </p:nvPr>
        </p:nvSpPr>
        <p:spPr/>
        <p:txBody>
          <a:bodyPr/>
          <a:lstStyle/>
          <a:p>
            <a:r>
              <a:rPr lang="en-US" dirty="0"/>
              <a:t>Branching Statements</a:t>
            </a:r>
          </a:p>
        </p:txBody>
      </p:sp>
      <p:sp>
        <p:nvSpPr>
          <p:cNvPr id="3" name="Content Placeholder 2">
            <a:extLst>
              <a:ext uri="{FF2B5EF4-FFF2-40B4-BE49-F238E27FC236}">
                <a16:creationId xmlns:a16="http://schemas.microsoft.com/office/drawing/2014/main" id="{56B7E07A-AA8A-662A-E0D6-435C8CC4D23A}"/>
              </a:ext>
            </a:extLst>
          </p:cNvPr>
          <p:cNvSpPr>
            <a:spLocks noGrp="1"/>
          </p:cNvSpPr>
          <p:nvPr>
            <p:ph idx="1"/>
          </p:nvPr>
        </p:nvSpPr>
        <p:spPr/>
        <p:txBody>
          <a:bodyPr/>
          <a:lstStyle/>
          <a:p>
            <a:r>
              <a:rPr lang="en-US" dirty="0"/>
              <a:t>Whenever we need to make a choice in our program, we create a </a:t>
            </a:r>
            <a:r>
              <a:rPr lang="en-US" b="1" dirty="0"/>
              <a:t>branch</a:t>
            </a:r>
            <a:endParaRPr lang="en-US" dirty="0"/>
          </a:p>
          <a:p>
            <a:pPr lvl="1"/>
            <a:r>
              <a:rPr lang="en-US" dirty="0"/>
              <a:t>This allows for the program to behave differently in different circumstances</a:t>
            </a:r>
          </a:p>
          <a:p>
            <a:r>
              <a:rPr lang="en-US" dirty="0"/>
              <a:t>To do this, we can implement a </a:t>
            </a:r>
            <a:r>
              <a:rPr lang="en-US" b="1" dirty="0"/>
              <a:t>conditional statement</a:t>
            </a:r>
            <a:endParaRPr lang="en-US" dirty="0"/>
          </a:p>
          <a:p>
            <a:pPr lvl="1"/>
            <a:r>
              <a:rPr lang="en-US" dirty="0"/>
              <a:t>A conditional statement checks if some value is true, if it is then it will execute some code, otherwise it will pass over it and continue on with the rest of the program</a:t>
            </a:r>
          </a:p>
          <a:p>
            <a:pPr lvl="1"/>
            <a:r>
              <a:rPr lang="en-US" dirty="0"/>
              <a:t>We construct our conditional statements by defining </a:t>
            </a:r>
            <a:r>
              <a:rPr lang="en-US" i="1" dirty="0"/>
              <a:t>logical conditions</a:t>
            </a:r>
            <a:endParaRPr lang="en-US" dirty="0"/>
          </a:p>
        </p:txBody>
      </p:sp>
      <p:sp>
        <p:nvSpPr>
          <p:cNvPr id="4" name="Date Placeholder 3">
            <a:extLst>
              <a:ext uri="{FF2B5EF4-FFF2-40B4-BE49-F238E27FC236}">
                <a16:creationId xmlns:a16="http://schemas.microsoft.com/office/drawing/2014/main" id="{5FEB9E63-C34A-1941-282B-668D6675118F}"/>
              </a:ext>
            </a:extLst>
          </p:cNvPr>
          <p:cNvSpPr>
            <a:spLocks noGrp="1"/>
          </p:cNvSpPr>
          <p:nvPr>
            <p:ph type="dt" sz="half" idx="10"/>
          </p:nvPr>
        </p:nvSpPr>
        <p:spPr/>
        <p:txBody>
          <a:bodyPr/>
          <a:lstStyle/>
          <a:p>
            <a:fld id="{626DE685-1B6F-4D7C-AEF2-C9AD71EC467A}" type="datetime1">
              <a:rPr lang="en-US" smtClean="0"/>
              <a:t>1/31/24</a:t>
            </a:fld>
            <a:endParaRPr lang="en-US"/>
          </a:p>
        </p:txBody>
      </p:sp>
      <p:sp>
        <p:nvSpPr>
          <p:cNvPr id="5" name="Footer Placeholder 4">
            <a:extLst>
              <a:ext uri="{FF2B5EF4-FFF2-40B4-BE49-F238E27FC236}">
                <a16:creationId xmlns:a16="http://schemas.microsoft.com/office/drawing/2014/main" id="{6FAA6208-44A2-BAB6-1F70-D481843CD26E}"/>
              </a:ext>
            </a:extLst>
          </p:cNvPr>
          <p:cNvSpPr>
            <a:spLocks noGrp="1"/>
          </p:cNvSpPr>
          <p:nvPr>
            <p:ph type="ftr" sz="quarter" idx="11"/>
          </p:nvPr>
        </p:nvSpPr>
        <p:spPr/>
        <p:txBody>
          <a:bodyPr/>
          <a:lstStyle/>
          <a:p>
            <a:r>
              <a:rPr lang="en-US" dirty="0"/>
              <a:t>Conditional Expressions</a:t>
            </a:r>
          </a:p>
        </p:txBody>
      </p:sp>
      <p:sp>
        <p:nvSpPr>
          <p:cNvPr id="6" name="Slide Number Placeholder 5">
            <a:extLst>
              <a:ext uri="{FF2B5EF4-FFF2-40B4-BE49-F238E27FC236}">
                <a16:creationId xmlns:a16="http://schemas.microsoft.com/office/drawing/2014/main" id="{5ADAB080-0675-700E-9008-F19B76231180}"/>
              </a:ext>
            </a:extLst>
          </p:cNvPr>
          <p:cNvSpPr>
            <a:spLocks noGrp="1"/>
          </p:cNvSpPr>
          <p:nvPr>
            <p:ph type="sldNum" sz="quarter" idx="12"/>
          </p:nvPr>
        </p:nvSpPr>
        <p:spPr/>
        <p:txBody>
          <a:bodyPr/>
          <a:lstStyle/>
          <a:p>
            <a:fld id="{87E7843D-FF13-4365-9478-9625B70A2705}" type="slidenum">
              <a:rPr lang="en-US" smtClean="0"/>
              <a:t>6</a:t>
            </a:fld>
            <a:endParaRPr lang="en-US"/>
          </a:p>
        </p:txBody>
      </p:sp>
    </p:spTree>
    <p:extLst>
      <p:ext uri="{BB962C8B-B14F-4D97-AF65-F5344CB8AC3E}">
        <p14:creationId xmlns:p14="http://schemas.microsoft.com/office/powerpoint/2010/main" val="410619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4BA3-2C47-351F-0ECA-78887555F81E}"/>
              </a:ext>
            </a:extLst>
          </p:cNvPr>
          <p:cNvSpPr>
            <a:spLocks noGrp="1"/>
          </p:cNvSpPr>
          <p:nvPr>
            <p:ph type="title"/>
          </p:nvPr>
        </p:nvSpPr>
        <p:spPr/>
        <p:txBody>
          <a:bodyPr/>
          <a:lstStyle/>
          <a:p>
            <a:r>
              <a:rPr lang="en-US" dirty="0"/>
              <a:t>Logical Conditions</a:t>
            </a:r>
          </a:p>
        </p:txBody>
      </p:sp>
      <p:sp>
        <p:nvSpPr>
          <p:cNvPr id="3" name="Content Placeholder 2">
            <a:extLst>
              <a:ext uri="{FF2B5EF4-FFF2-40B4-BE49-F238E27FC236}">
                <a16:creationId xmlns:a16="http://schemas.microsoft.com/office/drawing/2014/main" id="{523F392E-9EC9-9FE7-877F-D194E4292EDB}"/>
              </a:ext>
            </a:extLst>
          </p:cNvPr>
          <p:cNvSpPr>
            <a:spLocks noGrp="1"/>
          </p:cNvSpPr>
          <p:nvPr>
            <p:ph idx="1"/>
          </p:nvPr>
        </p:nvSpPr>
        <p:spPr>
          <a:xfrm>
            <a:off x="680823" y="2293126"/>
            <a:ext cx="10691265" cy="3636088"/>
          </a:xfrm>
        </p:spPr>
        <p:txBody>
          <a:bodyPr/>
          <a:lstStyle/>
          <a:p>
            <a:r>
              <a:rPr lang="en-US" dirty="0"/>
              <a:t>Logic is </a:t>
            </a:r>
            <a:r>
              <a:rPr lang="en-US" i="1" dirty="0"/>
              <a:t>not </a:t>
            </a:r>
            <a:r>
              <a:rPr lang="en-US" dirty="0"/>
              <a:t>common sense, but instead the science of correct reasoning</a:t>
            </a:r>
          </a:p>
          <a:p>
            <a:r>
              <a:rPr lang="en-US" dirty="0"/>
              <a:t>The most basic logical statement takes the form P </a:t>
            </a:r>
            <a:r>
              <a:rPr lang="en-US" dirty="0">
                <a:sym typeface="Wingdings" pitchFamily="2" charset="2"/>
              </a:rPr>
              <a:t>Q</a:t>
            </a:r>
          </a:p>
          <a:p>
            <a:pPr lvl="1"/>
            <a:r>
              <a:rPr lang="en-US" dirty="0">
                <a:sym typeface="Wingdings" pitchFamily="2" charset="2"/>
              </a:rPr>
              <a:t>If statement P is true, then statement Q is also true</a:t>
            </a:r>
          </a:p>
          <a:p>
            <a:pPr lvl="1"/>
            <a:r>
              <a:rPr lang="en-US" dirty="0">
                <a:sym typeface="Wingdings" pitchFamily="2" charset="2"/>
              </a:rPr>
              <a:t>If it rains today, then you’ll get wet</a:t>
            </a:r>
          </a:p>
          <a:p>
            <a:pPr lvl="1"/>
            <a:r>
              <a:rPr lang="en-US" dirty="0">
                <a:sym typeface="Wingdings" pitchFamily="2" charset="2"/>
              </a:rPr>
              <a:t>If it snows, then you’ll drink hot chocolate</a:t>
            </a:r>
          </a:p>
          <a:p>
            <a:pPr lvl="2"/>
            <a:r>
              <a:rPr lang="en-US" dirty="0">
                <a:sym typeface="Wingdings" pitchFamily="2" charset="2"/>
              </a:rPr>
              <a:t>Others?</a:t>
            </a:r>
            <a:endParaRPr lang="en-US" dirty="0"/>
          </a:p>
        </p:txBody>
      </p:sp>
      <p:sp>
        <p:nvSpPr>
          <p:cNvPr id="4" name="Date Placeholder 3">
            <a:extLst>
              <a:ext uri="{FF2B5EF4-FFF2-40B4-BE49-F238E27FC236}">
                <a16:creationId xmlns:a16="http://schemas.microsoft.com/office/drawing/2014/main" id="{A7782288-B3AC-8551-03A5-035D0C70A3B0}"/>
              </a:ext>
            </a:extLst>
          </p:cNvPr>
          <p:cNvSpPr>
            <a:spLocks noGrp="1"/>
          </p:cNvSpPr>
          <p:nvPr>
            <p:ph type="dt" sz="half" idx="10"/>
          </p:nvPr>
        </p:nvSpPr>
        <p:spPr/>
        <p:txBody>
          <a:bodyPr/>
          <a:lstStyle/>
          <a:p>
            <a:fld id="{626DE685-1B6F-4D7C-AEF2-C9AD71EC467A}" type="datetime1">
              <a:rPr lang="en-US" smtClean="0"/>
              <a:t>1/31/24</a:t>
            </a:fld>
            <a:endParaRPr lang="en-US"/>
          </a:p>
        </p:txBody>
      </p:sp>
      <p:sp>
        <p:nvSpPr>
          <p:cNvPr id="5" name="Footer Placeholder 4">
            <a:extLst>
              <a:ext uri="{FF2B5EF4-FFF2-40B4-BE49-F238E27FC236}">
                <a16:creationId xmlns:a16="http://schemas.microsoft.com/office/drawing/2014/main" id="{921A5914-FD32-6BDE-159A-5003C8D8067D}"/>
              </a:ext>
            </a:extLst>
          </p:cNvPr>
          <p:cNvSpPr>
            <a:spLocks noGrp="1"/>
          </p:cNvSpPr>
          <p:nvPr>
            <p:ph type="ftr" sz="quarter" idx="11"/>
          </p:nvPr>
        </p:nvSpPr>
        <p:spPr/>
        <p:txBody>
          <a:bodyPr/>
          <a:lstStyle/>
          <a:p>
            <a:r>
              <a:rPr lang="en-US" dirty="0"/>
              <a:t>Conditional Expressions</a:t>
            </a:r>
          </a:p>
        </p:txBody>
      </p:sp>
      <p:sp>
        <p:nvSpPr>
          <p:cNvPr id="6" name="Slide Number Placeholder 5">
            <a:extLst>
              <a:ext uri="{FF2B5EF4-FFF2-40B4-BE49-F238E27FC236}">
                <a16:creationId xmlns:a16="http://schemas.microsoft.com/office/drawing/2014/main" id="{3AAA4F4A-3230-3C40-1231-581E617E7597}"/>
              </a:ext>
            </a:extLst>
          </p:cNvPr>
          <p:cNvSpPr>
            <a:spLocks noGrp="1"/>
          </p:cNvSpPr>
          <p:nvPr>
            <p:ph type="sldNum" sz="quarter" idx="12"/>
          </p:nvPr>
        </p:nvSpPr>
        <p:spPr/>
        <p:txBody>
          <a:bodyPr/>
          <a:lstStyle/>
          <a:p>
            <a:fld id="{87E7843D-FF13-4365-9478-9625B70A2705}" type="slidenum">
              <a:rPr lang="en-US" smtClean="0"/>
              <a:t>7</a:t>
            </a:fld>
            <a:endParaRPr lang="en-US"/>
          </a:p>
        </p:txBody>
      </p:sp>
    </p:spTree>
    <p:extLst>
      <p:ext uri="{BB962C8B-B14F-4D97-AF65-F5344CB8AC3E}">
        <p14:creationId xmlns:p14="http://schemas.microsoft.com/office/powerpoint/2010/main" val="321010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1436-E520-2050-F15F-9AB161AA0FC3}"/>
              </a:ext>
            </a:extLst>
          </p:cNvPr>
          <p:cNvSpPr>
            <a:spLocks noGrp="1"/>
          </p:cNvSpPr>
          <p:nvPr>
            <p:ph type="title"/>
          </p:nvPr>
        </p:nvSpPr>
        <p:spPr/>
        <p:txBody>
          <a:bodyPr/>
          <a:lstStyle/>
          <a:p>
            <a:r>
              <a:rPr lang="en-US" dirty="0"/>
              <a:t>More Complex Examples</a:t>
            </a:r>
          </a:p>
        </p:txBody>
      </p:sp>
      <p:sp>
        <p:nvSpPr>
          <p:cNvPr id="3" name="Content Placeholder 2">
            <a:extLst>
              <a:ext uri="{FF2B5EF4-FFF2-40B4-BE49-F238E27FC236}">
                <a16:creationId xmlns:a16="http://schemas.microsoft.com/office/drawing/2014/main" id="{0355A086-6BAF-CC4F-CBD4-9AED0F0B7904}"/>
              </a:ext>
            </a:extLst>
          </p:cNvPr>
          <p:cNvSpPr>
            <a:spLocks noGrp="1"/>
          </p:cNvSpPr>
          <p:nvPr>
            <p:ph idx="1"/>
          </p:nvPr>
        </p:nvSpPr>
        <p:spPr/>
        <p:txBody>
          <a:bodyPr/>
          <a:lstStyle/>
          <a:p>
            <a:r>
              <a:rPr lang="en-US" dirty="0"/>
              <a:t>Sometimes in logic we can construct more complex statements by including the keywords </a:t>
            </a:r>
            <a:r>
              <a:rPr lang="en-US" i="1" dirty="0"/>
              <a:t>and</a:t>
            </a:r>
            <a:r>
              <a:rPr lang="en-US" dirty="0"/>
              <a:t>, </a:t>
            </a:r>
            <a:r>
              <a:rPr lang="en-US" i="1" dirty="0"/>
              <a:t>or</a:t>
            </a:r>
            <a:r>
              <a:rPr lang="en-US" dirty="0"/>
              <a:t>, and </a:t>
            </a:r>
            <a:r>
              <a:rPr lang="en-US" i="1" dirty="0"/>
              <a:t>not</a:t>
            </a:r>
            <a:endParaRPr lang="en-US" dirty="0"/>
          </a:p>
          <a:p>
            <a:r>
              <a:rPr lang="en-US" dirty="0"/>
              <a:t>If it is raining </a:t>
            </a:r>
            <a:r>
              <a:rPr lang="en-US" i="1" dirty="0"/>
              <a:t>and</a:t>
            </a:r>
            <a:r>
              <a:rPr lang="en-US" dirty="0"/>
              <a:t> you have an umbrella, then you’ll stay dry</a:t>
            </a:r>
          </a:p>
          <a:p>
            <a:r>
              <a:rPr lang="en-US" dirty="0"/>
              <a:t>If it is snowing </a:t>
            </a:r>
            <a:r>
              <a:rPr lang="en-US" i="1" dirty="0"/>
              <a:t>or</a:t>
            </a:r>
            <a:r>
              <a:rPr lang="en-US" dirty="0"/>
              <a:t> it is winter, then you’ll drink hot chocolate</a:t>
            </a:r>
          </a:p>
          <a:p>
            <a:r>
              <a:rPr lang="en-US" dirty="0"/>
              <a:t>If you do </a:t>
            </a:r>
            <a:r>
              <a:rPr lang="en-US" i="1" dirty="0"/>
              <a:t>not</a:t>
            </a:r>
            <a:r>
              <a:rPr lang="en-US" dirty="0"/>
              <a:t> practice programming, then you will fail</a:t>
            </a:r>
          </a:p>
        </p:txBody>
      </p:sp>
      <p:sp>
        <p:nvSpPr>
          <p:cNvPr id="4" name="Date Placeholder 3">
            <a:extLst>
              <a:ext uri="{FF2B5EF4-FFF2-40B4-BE49-F238E27FC236}">
                <a16:creationId xmlns:a16="http://schemas.microsoft.com/office/drawing/2014/main" id="{0DC68FE9-84D3-FAA1-E857-8F95649CDDEA}"/>
              </a:ext>
            </a:extLst>
          </p:cNvPr>
          <p:cNvSpPr>
            <a:spLocks noGrp="1"/>
          </p:cNvSpPr>
          <p:nvPr>
            <p:ph type="dt" sz="half" idx="10"/>
          </p:nvPr>
        </p:nvSpPr>
        <p:spPr/>
        <p:txBody>
          <a:bodyPr/>
          <a:lstStyle/>
          <a:p>
            <a:fld id="{626DE685-1B6F-4D7C-AEF2-C9AD71EC467A}" type="datetime1">
              <a:rPr lang="en-US" smtClean="0"/>
              <a:t>1/31/24</a:t>
            </a:fld>
            <a:endParaRPr lang="en-US"/>
          </a:p>
        </p:txBody>
      </p:sp>
      <p:sp>
        <p:nvSpPr>
          <p:cNvPr id="5" name="Footer Placeholder 4">
            <a:extLst>
              <a:ext uri="{FF2B5EF4-FFF2-40B4-BE49-F238E27FC236}">
                <a16:creationId xmlns:a16="http://schemas.microsoft.com/office/drawing/2014/main" id="{0D481858-B9F4-6D3E-E403-651D5F521912}"/>
              </a:ext>
            </a:extLst>
          </p:cNvPr>
          <p:cNvSpPr>
            <a:spLocks noGrp="1"/>
          </p:cNvSpPr>
          <p:nvPr>
            <p:ph type="ftr" sz="quarter" idx="11"/>
          </p:nvPr>
        </p:nvSpPr>
        <p:spPr/>
        <p:txBody>
          <a:bodyPr/>
          <a:lstStyle/>
          <a:p>
            <a:r>
              <a:rPr lang="en-US" dirty="0"/>
              <a:t>Conditional Expressions</a:t>
            </a:r>
          </a:p>
        </p:txBody>
      </p:sp>
      <p:sp>
        <p:nvSpPr>
          <p:cNvPr id="6" name="Slide Number Placeholder 5">
            <a:extLst>
              <a:ext uri="{FF2B5EF4-FFF2-40B4-BE49-F238E27FC236}">
                <a16:creationId xmlns:a16="http://schemas.microsoft.com/office/drawing/2014/main" id="{FBD66154-83BA-2DA3-EF8B-0D856D8F8845}"/>
              </a:ext>
            </a:extLst>
          </p:cNvPr>
          <p:cNvSpPr>
            <a:spLocks noGrp="1"/>
          </p:cNvSpPr>
          <p:nvPr>
            <p:ph type="sldNum" sz="quarter" idx="12"/>
          </p:nvPr>
        </p:nvSpPr>
        <p:spPr/>
        <p:txBody>
          <a:bodyPr/>
          <a:lstStyle/>
          <a:p>
            <a:fld id="{87E7843D-FF13-4365-9478-9625B70A2705}" type="slidenum">
              <a:rPr lang="en-US" smtClean="0"/>
              <a:t>8</a:t>
            </a:fld>
            <a:endParaRPr lang="en-US"/>
          </a:p>
        </p:txBody>
      </p:sp>
    </p:spTree>
    <p:extLst>
      <p:ext uri="{BB962C8B-B14F-4D97-AF65-F5344CB8AC3E}">
        <p14:creationId xmlns:p14="http://schemas.microsoft.com/office/powerpoint/2010/main" val="4539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972" y="723901"/>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E5BF675-8832-42F0-848D-59A9F644B248}"/>
              </a:ext>
            </a:extLst>
          </p:cNvPr>
          <p:cNvSpPr>
            <a:spLocks noGrp="1"/>
          </p:cNvSpPr>
          <p:nvPr>
            <p:ph type="title"/>
          </p:nvPr>
        </p:nvSpPr>
        <p:spPr>
          <a:xfrm>
            <a:off x="671390" y="554997"/>
            <a:ext cx="3635132" cy="5043599"/>
          </a:xfrm>
        </p:spPr>
        <p:txBody>
          <a:bodyPr>
            <a:normAutofit/>
          </a:bodyPr>
          <a:lstStyle/>
          <a:p>
            <a:r>
              <a:rPr lang="en-US" sz="3400"/>
              <a:t>Python Implementation</a:t>
            </a:r>
          </a:p>
        </p:txBody>
      </p:sp>
      <p:sp>
        <p:nvSpPr>
          <p:cNvPr id="11" name="Content Placeholder 10">
            <a:extLst>
              <a:ext uri="{FF2B5EF4-FFF2-40B4-BE49-F238E27FC236}">
                <a16:creationId xmlns:a16="http://schemas.microsoft.com/office/drawing/2014/main" id="{482AC331-409A-86EF-48D0-36887B66C5EF}"/>
              </a:ext>
            </a:extLst>
          </p:cNvPr>
          <p:cNvSpPr>
            <a:spLocks noGrp="1"/>
          </p:cNvSpPr>
          <p:nvPr>
            <p:ph idx="1"/>
          </p:nvPr>
        </p:nvSpPr>
        <p:spPr>
          <a:xfrm>
            <a:off x="5581157" y="3368593"/>
            <a:ext cx="5994261" cy="2819789"/>
          </a:xfrm>
        </p:spPr>
        <p:txBody>
          <a:bodyPr>
            <a:normAutofit/>
          </a:bodyPr>
          <a:lstStyle/>
          <a:p>
            <a:r>
              <a:rPr lang="en-US" dirty="0"/>
              <a:t>If some condition is true, then the lines underneath the if statement will run, otherwise it will skip these lines completely</a:t>
            </a:r>
          </a:p>
          <a:p>
            <a:r>
              <a:rPr lang="en-US" dirty="0"/>
              <a:t>If we want a more complex condition, then we need to include one of the following keywords</a:t>
            </a:r>
          </a:p>
          <a:p>
            <a:pPr lvl="1"/>
            <a:r>
              <a:rPr lang="en-US" dirty="0"/>
              <a:t>and, or</a:t>
            </a:r>
          </a:p>
        </p:txBody>
      </p:sp>
      <p:sp>
        <p:nvSpPr>
          <p:cNvPr id="4" name="Date Placeholder 3">
            <a:extLst>
              <a:ext uri="{FF2B5EF4-FFF2-40B4-BE49-F238E27FC236}">
                <a16:creationId xmlns:a16="http://schemas.microsoft.com/office/drawing/2014/main" id="{F3963DFF-77D4-A1D0-0FB6-E156787C60CD}"/>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1/31/24</a:t>
            </a:fld>
            <a:endParaRPr lang="en-US"/>
          </a:p>
        </p:txBody>
      </p:sp>
      <p:sp>
        <p:nvSpPr>
          <p:cNvPr id="5" name="Footer Placeholder 4">
            <a:extLst>
              <a:ext uri="{FF2B5EF4-FFF2-40B4-BE49-F238E27FC236}">
                <a16:creationId xmlns:a16="http://schemas.microsoft.com/office/drawing/2014/main" id="{38F621DD-D02C-121F-51E1-32F85A8B660E}"/>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dirty="0"/>
              <a:t>Conditional Expressions</a:t>
            </a:r>
          </a:p>
        </p:txBody>
      </p:sp>
      <p:sp>
        <p:nvSpPr>
          <p:cNvPr id="6" name="Slide Number Placeholder 5">
            <a:extLst>
              <a:ext uri="{FF2B5EF4-FFF2-40B4-BE49-F238E27FC236}">
                <a16:creationId xmlns:a16="http://schemas.microsoft.com/office/drawing/2014/main" id="{11D3E9E8-15AC-6776-D776-F062B3AA1286}"/>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pic>
        <p:nvPicPr>
          <p:cNvPr id="7" name="Content Placeholder 6">
            <a:extLst>
              <a:ext uri="{FF2B5EF4-FFF2-40B4-BE49-F238E27FC236}">
                <a16:creationId xmlns:a16="http://schemas.microsoft.com/office/drawing/2014/main" id="{8335BF86-7D7B-9247-43CA-06443DC7F59B}"/>
              </a:ext>
            </a:extLst>
          </p:cNvPr>
          <p:cNvPicPr>
            <a:picLocks noChangeAspect="1"/>
          </p:cNvPicPr>
          <p:nvPr/>
        </p:nvPicPr>
        <p:blipFill>
          <a:blip r:embed="rId2"/>
          <a:stretch>
            <a:fillRect/>
          </a:stretch>
        </p:blipFill>
        <p:spPr>
          <a:xfrm>
            <a:off x="5715000" y="1029116"/>
            <a:ext cx="5829300" cy="1544765"/>
          </a:xfrm>
          <a:prstGeom prst="rect">
            <a:avLst/>
          </a:prstGeom>
        </p:spPr>
      </p:pic>
    </p:spTree>
    <p:extLst>
      <p:ext uri="{BB962C8B-B14F-4D97-AF65-F5344CB8AC3E}">
        <p14:creationId xmlns:p14="http://schemas.microsoft.com/office/powerpoint/2010/main" val="598675941"/>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47</TotalTime>
  <Words>613</Words>
  <Application>Microsoft Macintosh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Calisto MT</vt:lpstr>
      <vt:lpstr>Univers Condensed</vt:lpstr>
      <vt:lpstr>Wingdings</vt:lpstr>
      <vt:lpstr>ChronicleVTI</vt:lpstr>
      <vt:lpstr>Conditional Expressions</vt:lpstr>
      <vt:lpstr>Program Execution</vt:lpstr>
      <vt:lpstr>Program Execution</vt:lpstr>
      <vt:lpstr>Program Execution</vt:lpstr>
      <vt:lpstr>Branching Statements</vt:lpstr>
      <vt:lpstr>Branching Statements</vt:lpstr>
      <vt:lpstr>Logical Conditions</vt:lpstr>
      <vt:lpstr>More Complex Examples</vt:lpstr>
      <vt:lpstr>Python Implementation</vt:lpstr>
      <vt:lpstr>Boolean Expressions</vt:lpstr>
      <vt:lpstr>Logical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Expressions</dc:title>
  <dc:creator>Goble, William</dc:creator>
  <cp:lastModifiedBy>Goble, William</cp:lastModifiedBy>
  <cp:revision>15</cp:revision>
  <dcterms:created xsi:type="dcterms:W3CDTF">2024-01-31T15:46:25Z</dcterms:created>
  <dcterms:modified xsi:type="dcterms:W3CDTF">2024-01-31T16:33:32Z</dcterms:modified>
</cp:coreProperties>
</file>