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9" r:id="rId9"/>
    <p:sldId id="270" r:id="rId10"/>
    <p:sldId id="262" r:id="rId11"/>
    <p:sldId id="263" r:id="rId12"/>
    <p:sldId id="264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Friday, February 16,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88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Friday, February 16,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0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Friday, February 16,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89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Friday, February 16,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57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Friday, February 16,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53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Friday, February 16,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86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Friday, February 16,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41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Friday, February 16,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29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Friday, February 16,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7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Friday, February 16,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7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Friday, February 16,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30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Friday, February 16,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271558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22" r:id="rId6"/>
    <p:sldLayoutId id="2147483717" r:id="rId7"/>
    <p:sldLayoutId id="2147483718" r:id="rId8"/>
    <p:sldLayoutId id="2147483719" r:id="rId9"/>
    <p:sldLayoutId id="2147483721" r:id="rId10"/>
    <p:sldLayoutId id="214748372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3F794D0-2982-490E-88DA-93D489750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3D purple chromosome design">
            <a:extLst>
              <a:ext uri="{FF2B5EF4-FFF2-40B4-BE49-F238E27FC236}">
                <a16:creationId xmlns:a16="http://schemas.microsoft.com/office/drawing/2014/main" id="{25D67267-4562-9188-41DB-F84E60D0C0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298" b="32112"/>
          <a:stretch/>
        </p:blipFill>
        <p:spPr>
          <a:xfrm>
            <a:off x="-2" y="10"/>
            <a:ext cx="12192002" cy="446103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FD24A3D-F07A-44A9-BE55-5576292E1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460827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4441C9-FD2D-4031-B5C5-67478196C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4463553"/>
            <a:ext cx="8153401" cy="23944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BF09AEC-6E6E-418F-9974-8730F1B2B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2944145" y="2710934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D9D3989-3E00-4727-914E-959DFE8FA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0D74EE-9AB1-328C-8FF9-19C29A7BF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807" y="4611271"/>
            <a:ext cx="9436593" cy="1171556"/>
          </a:xfrm>
        </p:spPr>
        <p:txBody>
          <a:bodyPr>
            <a:normAutofit/>
          </a:bodyPr>
          <a:lstStyle/>
          <a:p>
            <a:pPr algn="l"/>
            <a:r>
              <a:rPr lang="en-US" sz="3600">
                <a:solidFill>
                  <a:schemeClr val="bg1"/>
                </a:solidFill>
              </a:rPr>
              <a:t>Creating our own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51E22-5985-4F34-7E7A-82B91639A5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1" y="5970897"/>
            <a:ext cx="9448800" cy="429904"/>
          </a:xfrm>
        </p:spPr>
        <p:txBody>
          <a:bodyPr>
            <a:normAutofit/>
          </a:bodyPr>
          <a:lstStyle/>
          <a:p>
            <a:pPr algn="l">
              <a:lnSpc>
                <a:spcPct val="140000"/>
              </a:lnSpc>
            </a:pPr>
            <a:r>
              <a:rPr lang="en-US" sz="700">
                <a:solidFill>
                  <a:schemeClr val="bg1"/>
                </a:solidFill>
              </a:rPr>
              <a:t>Presented by Prof. Goble</a:t>
            </a:r>
          </a:p>
          <a:p>
            <a:pPr algn="l">
              <a:lnSpc>
                <a:spcPct val="140000"/>
              </a:lnSpc>
            </a:pPr>
            <a:r>
              <a:rPr lang="en-US" sz="700">
                <a:solidFill>
                  <a:schemeClr val="bg1"/>
                </a:solidFill>
              </a:rPr>
              <a:t>Dickinson College Spring 2024</a:t>
            </a:r>
          </a:p>
        </p:txBody>
      </p:sp>
    </p:spTree>
    <p:extLst>
      <p:ext uri="{BB962C8B-B14F-4D97-AF65-F5344CB8AC3E}">
        <p14:creationId xmlns:p14="http://schemas.microsoft.com/office/powerpoint/2010/main" val="3370236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4EACCD-6162-3AAD-7D21-E286462AA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Variable life cycle and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8C99E-C5C4-E993-11E2-7B3431194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409" y="1028701"/>
            <a:ext cx="6273972" cy="5012869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When we start making our own functions we need to keep in mind the </a:t>
            </a:r>
            <a:r>
              <a:rPr lang="en-US" sz="1800" b="1" dirty="0"/>
              <a:t>scope</a:t>
            </a:r>
            <a:r>
              <a:rPr lang="en-US" sz="1800" dirty="0"/>
              <a:t> the variable belongs to</a:t>
            </a:r>
          </a:p>
          <a:p>
            <a:r>
              <a:rPr lang="en-US" sz="1800" dirty="0"/>
              <a:t>A variable can be either </a:t>
            </a:r>
            <a:r>
              <a:rPr lang="en-US" sz="1800" i="1" dirty="0"/>
              <a:t>local</a:t>
            </a:r>
            <a:r>
              <a:rPr lang="en-US" sz="1800" dirty="0"/>
              <a:t> or </a:t>
            </a:r>
            <a:r>
              <a:rPr lang="en-US" sz="1800" i="1" dirty="0"/>
              <a:t>global</a:t>
            </a:r>
          </a:p>
          <a:p>
            <a:pPr lvl="1"/>
            <a:r>
              <a:rPr lang="en-US" sz="1800" dirty="0"/>
              <a:t>A </a:t>
            </a:r>
            <a:r>
              <a:rPr lang="en-US" sz="1800" i="1" dirty="0"/>
              <a:t>local variable</a:t>
            </a:r>
            <a:r>
              <a:rPr lang="en-US" sz="1800" dirty="0"/>
              <a:t> is a variable that only exists within a function</a:t>
            </a:r>
          </a:p>
          <a:p>
            <a:pPr lvl="2"/>
            <a:r>
              <a:rPr lang="en-US" sz="1600" dirty="0"/>
              <a:t>Once the function is no longer running, that variable ceases to exist</a:t>
            </a:r>
          </a:p>
          <a:p>
            <a:pPr lvl="1"/>
            <a:r>
              <a:rPr lang="en-US" sz="1800" dirty="0"/>
              <a:t>A </a:t>
            </a:r>
            <a:r>
              <a:rPr lang="en-US" sz="1800" i="1" dirty="0"/>
              <a:t>global variable</a:t>
            </a:r>
            <a:r>
              <a:rPr lang="en-US" sz="1800" dirty="0"/>
              <a:t> is a variable that can be referred to in any part of our code</a:t>
            </a:r>
          </a:p>
          <a:p>
            <a:pPr lvl="2"/>
            <a:r>
              <a:rPr lang="en-US" sz="1600" dirty="0"/>
              <a:t>Ideally we want to limit the number of global functions that we have, and instead pass arguments into functions and reference them as parameters</a:t>
            </a:r>
          </a:p>
          <a:p>
            <a:pPr lvl="1"/>
            <a:r>
              <a:rPr lang="en-US" sz="1800" dirty="0"/>
              <a:t>Using local variables instead of global variables minimizes confusion for the programmer and prevents values from being overwritten</a:t>
            </a:r>
          </a:p>
        </p:txBody>
      </p:sp>
    </p:spTree>
    <p:extLst>
      <p:ext uri="{BB962C8B-B14F-4D97-AF65-F5344CB8AC3E}">
        <p14:creationId xmlns:p14="http://schemas.microsoft.com/office/powerpoint/2010/main" val="233753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3DC5A-070C-2820-7B21-77F350E19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Stack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FFC06-BF85-DEDF-BA6C-7733EEDB9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409" y="1028702"/>
            <a:ext cx="6273972" cy="4843462"/>
          </a:xfrm>
        </p:spPr>
        <p:txBody>
          <a:bodyPr>
            <a:normAutofit/>
          </a:bodyPr>
          <a:lstStyle/>
          <a:p>
            <a:r>
              <a:rPr lang="en-US" sz="1800" dirty="0"/>
              <a:t>We can keep track of the scope of a variable by drawing out a stack diagram</a:t>
            </a:r>
          </a:p>
          <a:p>
            <a:r>
              <a:rPr lang="en-US" sz="1800" dirty="0"/>
              <a:t>A </a:t>
            </a:r>
            <a:r>
              <a:rPr lang="en-US" sz="1800" b="1" dirty="0"/>
              <a:t>stack diagram</a:t>
            </a:r>
            <a:r>
              <a:rPr lang="en-US" sz="1800" dirty="0"/>
              <a:t> is an extended version of a state diagram</a:t>
            </a:r>
          </a:p>
          <a:p>
            <a:pPr lvl="1"/>
            <a:r>
              <a:rPr lang="en-US" sz="1800" dirty="0"/>
              <a:t>Instead of focusing on just the global section of our program, we now can map out how our program uses our defined functions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56278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82CB63-34A8-A018-EFBA-40F521C46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Stack Diagram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F7290-5B48-90ED-4420-FF7E65014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409" y="1028702"/>
            <a:ext cx="6273972" cy="4843462"/>
          </a:xfrm>
        </p:spPr>
        <p:txBody>
          <a:bodyPr>
            <a:normAutofit/>
          </a:bodyPr>
          <a:lstStyle/>
          <a:p>
            <a:r>
              <a:rPr lang="en-US" sz="1800" dirty="0"/>
              <a:t>Consider the following code snippet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24D6B4-62E0-48B3-1020-093868A33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399" y="1884362"/>
            <a:ext cx="5441299" cy="398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167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82CB63-34A8-A018-EFBA-40F521C46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3200" spc="750">
                <a:solidFill>
                  <a:schemeClr val="bg1"/>
                </a:solidFill>
              </a:rPr>
              <a:t>Stack Diagram Example</a:t>
            </a:r>
          </a:p>
        </p:txBody>
      </p:sp>
      <p:pic>
        <p:nvPicPr>
          <p:cNvPr id="7" name="Content Placeholder 6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DE86D975-EFCA-1C78-93BC-D6119A65A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8951" y="457200"/>
            <a:ext cx="6743473" cy="595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843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8A22513-307E-4203-BEFF-5BBBFAFDD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211F11-4937-44F9-B733-211517A2D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9076" y="-431"/>
            <a:ext cx="11742924" cy="6858427"/>
          </a:xfrm>
          <a:prstGeom prst="rect">
            <a:avLst/>
          </a:prstGeom>
          <a:gradFill>
            <a:gsLst>
              <a:gs pos="2000">
                <a:schemeClr val="accent5">
                  <a:alpha val="17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F7BA0D-619B-4BA4-AF41-9F99DE301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9076" y="-429"/>
            <a:ext cx="11742924" cy="6400800"/>
          </a:xfrm>
          <a:prstGeom prst="rect">
            <a:avLst/>
          </a:prstGeom>
          <a:gradFill>
            <a:gsLst>
              <a:gs pos="0">
                <a:schemeClr val="accent5">
                  <a:alpha val="76000"/>
                </a:schemeClr>
              </a:gs>
              <a:gs pos="100000">
                <a:schemeClr val="accent2">
                  <a:lumMod val="20000"/>
                  <a:lumOff val="80000"/>
                  <a:alpha val="1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0A1EE3-9DEB-45B0-A9FA-080457925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2648"/>
            <a:ext cx="11742924" cy="6870648"/>
          </a:xfrm>
          <a:prstGeom prst="rect">
            <a:avLst/>
          </a:prstGeom>
          <a:gradFill>
            <a:gsLst>
              <a:gs pos="37000">
                <a:schemeClr val="accent5">
                  <a:lumMod val="60000"/>
                  <a:lumOff val="40000"/>
                  <a:alpha val="25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9513AF-ACB9-491F-AB2C-AA27171C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8860813" cy="6857572"/>
          </a:xfrm>
          <a:prstGeom prst="rect">
            <a:avLst/>
          </a:prstGeom>
          <a:gradFill>
            <a:gsLst>
              <a:gs pos="6000">
                <a:schemeClr val="accent2">
                  <a:alpha val="88000"/>
                </a:schemeClr>
              </a:gs>
              <a:gs pos="100000">
                <a:schemeClr val="accent6">
                  <a:lumMod val="75000"/>
                  <a:alpha val="66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5F36B92-14BC-4E12-8F9A-737EFED6C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33214">
            <a:off x="5243949" y="-200984"/>
            <a:ext cx="6022658" cy="6022658"/>
          </a:xfrm>
          <a:custGeom>
            <a:avLst/>
            <a:gdLst>
              <a:gd name="connsiteX0" fmla="*/ 5757156 w 6022658"/>
              <a:gd name="connsiteY0" fmla="*/ 4243377 h 6022658"/>
              <a:gd name="connsiteX1" fmla="*/ 4298301 w 6022658"/>
              <a:gd name="connsiteY1" fmla="*/ 5730698 h 6022658"/>
              <a:gd name="connsiteX2" fmla="*/ 4183474 w 6022658"/>
              <a:gd name="connsiteY2" fmla="*/ 5786013 h 6022658"/>
              <a:gd name="connsiteX3" fmla="*/ 3011329 w 6022658"/>
              <a:gd name="connsiteY3" fmla="*/ 6022658 h 6022658"/>
              <a:gd name="connsiteX4" fmla="*/ 0 w 6022658"/>
              <a:gd name="connsiteY4" fmla="*/ 3011329 h 6022658"/>
              <a:gd name="connsiteX5" fmla="*/ 3011329 w 6022658"/>
              <a:gd name="connsiteY5" fmla="*/ 0 h 6022658"/>
              <a:gd name="connsiteX6" fmla="*/ 6022658 w 6022658"/>
              <a:gd name="connsiteY6" fmla="*/ 3011329 h 6022658"/>
              <a:gd name="connsiteX7" fmla="*/ 5786013 w 6022658"/>
              <a:gd name="connsiteY7" fmla="*/ 4183474 h 6022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22658" h="6022658">
                <a:moveTo>
                  <a:pt x="5757156" y="4243377"/>
                </a:moveTo>
                <a:lnTo>
                  <a:pt x="4298301" y="5730698"/>
                </a:lnTo>
                <a:lnTo>
                  <a:pt x="4183474" y="5786013"/>
                </a:lnTo>
                <a:cubicBezTo>
                  <a:pt x="3823203" y="5938395"/>
                  <a:pt x="3427106" y="6022658"/>
                  <a:pt x="3011329" y="6022658"/>
                </a:cubicBezTo>
                <a:cubicBezTo>
                  <a:pt x="1348218" y="6022658"/>
                  <a:pt x="0" y="4674440"/>
                  <a:pt x="0" y="3011329"/>
                </a:cubicBezTo>
                <a:cubicBezTo>
                  <a:pt x="0" y="1348218"/>
                  <a:pt x="1348218" y="0"/>
                  <a:pt x="3011329" y="0"/>
                </a:cubicBezTo>
                <a:cubicBezTo>
                  <a:pt x="4674440" y="0"/>
                  <a:pt x="6022658" y="1348218"/>
                  <a:pt x="6022658" y="3011329"/>
                </a:cubicBezTo>
                <a:cubicBezTo>
                  <a:pt x="6022658" y="3427107"/>
                  <a:pt x="5938394" y="3823204"/>
                  <a:pt x="5786013" y="4183474"/>
                </a:cubicBezTo>
                <a:close/>
              </a:path>
            </a:pathLst>
          </a:custGeom>
          <a:gradFill>
            <a:gsLst>
              <a:gs pos="21000">
                <a:schemeClr val="accent2">
                  <a:alpha val="0"/>
                </a:schemeClr>
              </a:gs>
              <a:gs pos="85000">
                <a:schemeClr val="accent6">
                  <a:alpha val="1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7F499-D89E-A08F-BBE1-299084837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638" y="1122362"/>
            <a:ext cx="6951109" cy="2842863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Example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E2D0B-A83C-6205-0EBC-9D463781A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638" y="4410634"/>
            <a:ext cx="6883791" cy="1147203"/>
          </a:xfrm>
        </p:spPr>
        <p:txBody>
          <a:bodyPr vert="horz" lIns="0" tIns="0" rIns="0" bIns="0" rtlCol="0"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</a:rPr>
              <a:t>Create a function named </a:t>
            </a: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reverse</a:t>
            </a:r>
            <a:r>
              <a:rPr lang="en-US" sz="1400" b="1" dirty="0">
                <a:solidFill>
                  <a:schemeClr val="bg1"/>
                </a:solidFill>
              </a:rPr>
              <a:t> which takes in a string and returns a reversed version of it.</a:t>
            </a:r>
          </a:p>
        </p:txBody>
      </p:sp>
    </p:spTree>
    <p:extLst>
      <p:ext uri="{BB962C8B-B14F-4D97-AF65-F5344CB8AC3E}">
        <p14:creationId xmlns:p14="http://schemas.microsoft.com/office/powerpoint/2010/main" val="3014066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4B6469-E9C6-E881-2AED-D2FED5B77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Working with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2B28E-0CF5-C8E1-8F63-AA50BB964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409" y="1028702"/>
            <a:ext cx="6273972" cy="4843462"/>
          </a:xfrm>
        </p:spPr>
        <p:txBody>
          <a:bodyPr>
            <a:normAutofit/>
          </a:bodyPr>
          <a:lstStyle/>
          <a:p>
            <a:r>
              <a:rPr lang="en-US" sz="1800" dirty="0"/>
              <a:t>Consider the following code snippet</a:t>
            </a:r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82B668-7727-1064-A477-57B9BA1E9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81150"/>
            <a:ext cx="2870200" cy="1524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407BCD-E494-282B-27AC-33A1C9CE1492}"/>
              </a:ext>
            </a:extLst>
          </p:cNvPr>
          <p:cNvSpPr txBox="1"/>
          <p:nvPr/>
        </p:nvSpPr>
        <p:spPr>
          <a:xfrm>
            <a:off x="4776912" y="3557862"/>
            <a:ext cx="63816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we see a few examples of </a:t>
            </a:r>
            <a:r>
              <a:rPr lang="en-US" b="1" dirty="0"/>
              <a:t>function calls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name</a:t>
            </a:r>
            <a:r>
              <a:rPr lang="en-US" dirty="0"/>
              <a:t> of the function is the part of code to the left of the parentheses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expression in parentheses is called the </a:t>
            </a:r>
            <a:r>
              <a:rPr lang="en-US" b="1" dirty="0"/>
              <a:t>argument</a:t>
            </a:r>
            <a:r>
              <a:rPr lang="en-US" dirty="0"/>
              <a:t> of the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common to say that a function </a:t>
            </a:r>
            <a:r>
              <a:rPr lang="en-US" i="1" dirty="0"/>
              <a:t>takes</a:t>
            </a:r>
            <a:r>
              <a:rPr lang="en-US" dirty="0"/>
              <a:t> an argument and </a:t>
            </a:r>
            <a:r>
              <a:rPr lang="en-US" i="1" dirty="0"/>
              <a:t>returns</a:t>
            </a:r>
            <a:r>
              <a:rPr lang="en-US" dirty="0"/>
              <a:t> a result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result is called the </a:t>
            </a:r>
            <a:r>
              <a:rPr lang="en-US" b="1" dirty="0"/>
              <a:t>return value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812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8A22513-307E-4203-BEFF-5BBBFAFDD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211F11-4937-44F9-B733-211517A2D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9076" y="-431"/>
            <a:ext cx="11742924" cy="6858427"/>
          </a:xfrm>
          <a:prstGeom prst="rect">
            <a:avLst/>
          </a:prstGeom>
          <a:gradFill>
            <a:gsLst>
              <a:gs pos="2000">
                <a:schemeClr val="accent5">
                  <a:alpha val="17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F7BA0D-619B-4BA4-AF41-9F99DE301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9076" y="-429"/>
            <a:ext cx="11742924" cy="6400800"/>
          </a:xfrm>
          <a:prstGeom prst="rect">
            <a:avLst/>
          </a:prstGeom>
          <a:gradFill>
            <a:gsLst>
              <a:gs pos="0">
                <a:schemeClr val="accent5">
                  <a:alpha val="76000"/>
                </a:schemeClr>
              </a:gs>
              <a:gs pos="100000">
                <a:schemeClr val="accent2">
                  <a:lumMod val="20000"/>
                  <a:lumOff val="80000"/>
                  <a:alpha val="1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0A1EE3-9DEB-45B0-A9FA-080457925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2648"/>
            <a:ext cx="11742924" cy="6870648"/>
          </a:xfrm>
          <a:prstGeom prst="rect">
            <a:avLst/>
          </a:prstGeom>
          <a:gradFill>
            <a:gsLst>
              <a:gs pos="37000">
                <a:schemeClr val="accent5">
                  <a:lumMod val="60000"/>
                  <a:lumOff val="40000"/>
                  <a:alpha val="25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9513AF-ACB9-491F-AB2C-AA27171C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8860813" cy="6857572"/>
          </a:xfrm>
          <a:prstGeom prst="rect">
            <a:avLst/>
          </a:prstGeom>
          <a:gradFill>
            <a:gsLst>
              <a:gs pos="6000">
                <a:schemeClr val="accent2">
                  <a:alpha val="88000"/>
                </a:schemeClr>
              </a:gs>
              <a:gs pos="100000">
                <a:schemeClr val="accent6">
                  <a:lumMod val="75000"/>
                  <a:alpha val="66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5F36B92-14BC-4E12-8F9A-737EFED6C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33214">
            <a:off x="5243949" y="-200984"/>
            <a:ext cx="6022658" cy="6022658"/>
          </a:xfrm>
          <a:custGeom>
            <a:avLst/>
            <a:gdLst>
              <a:gd name="connsiteX0" fmla="*/ 5757156 w 6022658"/>
              <a:gd name="connsiteY0" fmla="*/ 4243377 h 6022658"/>
              <a:gd name="connsiteX1" fmla="*/ 4298301 w 6022658"/>
              <a:gd name="connsiteY1" fmla="*/ 5730698 h 6022658"/>
              <a:gd name="connsiteX2" fmla="*/ 4183474 w 6022658"/>
              <a:gd name="connsiteY2" fmla="*/ 5786013 h 6022658"/>
              <a:gd name="connsiteX3" fmla="*/ 3011329 w 6022658"/>
              <a:gd name="connsiteY3" fmla="*/ 6022658 h 6022658"/>
              <a:gd name="connsiteX4" fmla="*/ 0 w 6022658"/>
              <a:gd name="connsiteY4" fmla="*/ 3011329 h 6022658"/>
              <a:gd name="connsiteX5" fmla="*/ 3011329 w 6022658"/>
              <a:gd name="connsiteY5" fmla="*/ 0 h 6022658"/>
              <a:gd name="connsiteX6" fmla="*/ 6022658 w 6022658"/>
              <a:gd name="connsiteY6" fmla="*/ 3011329 h 6022658"/>
              <a:gd name="connsiteX7" fmla="*/ 5786013 w 6022658"/>
              <a:gd name="connsiteY7" fmla="*/ 4183474 h 6022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22658" h="6022658">
                <a:moveTo>
                  <a:pt x="5757156" y="4243377"/>
                </a:moveTo>
                <a:lnTo>
                  <a:pt x="4298301" y="5730698"/>
                </a:lnTo>
                <a:lnTo>
                  <a:pt x="4183474" y="5786013"/>
                </a:lnTo>
                <a:cubicBezTo>
                  <a:pt x="3823203" y="5938395"/>
                  <a:pt x="3427106" y="6022658"/>
                  <a:pt x="3011329" y="6022658"/>
                </a:cubicBezTo>
                <a:cubicBezTo>
                  <a:pt x="1348218" y="6022658"/>
                  <a:pt x="0" y="4674440"/>
                  <a:pt x="0" y="3011329"/>
                </a:cubicBezTo>
                <a:cubicBezTo>
                  <a:pt x="0" y="1348218"/>
                  <a:pt x="1348218" y="0"/>
                  <a:pt x="3011329" y="0"/>
                </a:cubicBezTo>
                <a:cubicBezTo>
                  <a:pt x="4674440" y="0"/>
                  <a:pt x="6022658" y="1348218"/>
                  <a:pt x="6022658" y="3011329"/>
                </a:cubicBezTo>
                <a:cubicBezTo>
                  <a:pt x="6022658" y="3427107"/>
                  <a:pt x="5938394" y="3823204"/>
                  <a:pt x="5786013" y="4183474"/>
                </a:cubicBezTo>
                <a:close/>
              </a:path>
            </a:pathLst>
          </a:custGeom>
          <a:gradFill>
            <a:gsLst>
              <a:gs pos="21000">
                <a:schemeClr val="accent2">
                  <a:alpha val="0"/>
                </a:schemeClr>
              </a:gs>
              <a:gs pos="85000">
                <a:schemeClr val="accent6">
                  <a:alpha val="1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ADCF2F-8B2D-5801-01B6-C077AED30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638" y="1122362"/>
            <a:ext cx="6951109" cy="2842863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Creating our own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A35A4-7C17-90AA-7F23-6A1785E96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638" y="4410635"/>
            <a:ext cx="6883791" cy="847164"/>
          </a:xfrm>
        </p:spPr>
        <p:txBody>
          <a:bodyPr vert="horz" lIns="0" tIns="0" rIns="0" bIns="0" rtlCol="0">
            <a:normAutofit/>
          </a:bodyPr>
          <a:lstStyle/>
          <a:p>
            <a:pPr algn="r">
              <a:lnSpc>
                <a:spcPct val="150000"/>
              </a:lnSpc>
            </a:pPr>
            <a:endParaRPr lang="en-US" sz="1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337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62D443-F1F7-971E-9E96-ECBE29649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Creating our own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0DAC8-13C2-BB77-CF5D-B12CBF0C3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409" y="1028702"/>
            <a:ext cx="6273972" cy="4843462"/>
          </a:xfrm>
        </p:spPr>
        <p:txBody>
          <a:bodyPr>
            <a:normAutofit/>
          </a:bodyPr>
          <a:lstStyle/>
          <a:p>
            <a:r>
              <a:rPr lang="en-US" sz="1800" dirty="0"/>
              <a:t>A </a:t>
            </a:r>
            <a:r>
              <a:rPr lang="en-US" sz="1800" b="1" dirty="0"/>
              <a:t>function definition</a:t>
            </a:r>
            <a:r>
              <a:rPr lang="en-US" sz="1800" dirty="0"/>
              <a:t> specifies the name of a new function and the sequence of statements that run when the function is called</a:t>
            </a:r>
          </a:p>
          <a:p>
            <a:r>
              <a:rPr lang="en-US" sz="1800" dirty="0"/>
              <a:t>Consider the following code snippet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C3A2D8-D37D-C459-D84B-AD3E14511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595" y="2850353"/>
            <a:ext cx="5181600" cy="863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9455BD-6C9F-C378-3554-053E2957EBA5}"/>
              </a:ext>
            </a:extLst>
          </p:cNvPr>
          <p:cNvSpPr txBox="1"/>
          <p:nvPr/>
        </p:nvSpPr>
        <p:spPr>
          <a:xfrm>
            <a:off x="4777409" y="4239060"/>
            <a:ext cx="65222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keyword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>
                <a:cs typeface="Courier New" panose="02070309020205020404" pitchFamily="49" charset="0"/>
              </a:rPr>
              <a:t>is used to indicate that we are defining a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ourier New" panose="02070309020205020404" pitchFamily="49" charset="0"/>
              </a:rPr>
              <a:t>The name of this function is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print_lyrics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ourier New" panose="02070309020205020404" pitchFamily="49" charset="0"/>
              </a:rPr>
              <a:t>The empty parentheses indicate that this function does not take any arguments when we call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ourier New" panose="02070309020205020404" pitchFamily="49" charset="0"/>
              </a:rPr>
              <a:t>The statement inside the function will not run until we call the function</a:t>
            </a:r>
          </a:p>
        </p:txBody>
      </p:sp>
    </p:spTree>
    <p:extLst>
      <p:ext uri="{BB962C8B-B14F-4D97-AF65-F5344CB8AC3E}">
        <p14:creationId xmlns:p14="http://schemas.microsoft.com/office/powerpoint/2010/main" val="4268138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A4FD9-FE50-3833-679C-C7B23327E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Function Returns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B7FDA-2F09-E3FE-D223-8B0EEDDD0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409" y="1028702"/>
            <a:ext cx="6273972" cy="4843462"/>
          </a:xfrm>
        </p:spPr>
        <p:txBody>
          <a:bodyPr>
            <a:normAutofit/>
          </a:bodyPr>
          <a:lstStyle/>
          <a:p>
            <a:r>
              <a:rPr lang="en-US" sz="1800" dirty="0"/>
              <a:t>A function can fall into two categories</a:t>
            </a:r>
          </a:p>
          <a:p>
            <a:pPr lvl="1"/>
            <a:r>
              <a:rPr lang="en-US" sz="1800" dirty="0"/>
              <a:t>A </a:t>
            </a:r>
            <a:r>
              <a:rPr lang="en-US" sz="1800" b="1" dirty="0"/>
              <a:t>fruitful function</a:t>
            </a:r>
            <a:r>
              <a:rPr lang="en-US" sz="1800" dirty="0"/>
              <a:t> is one which returns some value</a:t>
            </a:r>
          </a:p>
          <a:p>
            <a:pPr lvl="1"/>
            <a:r>
              <a:rPr lang="en-US" sz="1800" dirty="0"/>
              <a:t>A </a:t>
            </a:r>
            <a:r>
              <a:rPr lang="en-US" sz="1800" b="1" dirty="0"/>
              <a:t>void function</a:t>
            </a:r>
            <a:r>
              <a:rPr lang="en-US" sz="1800" dirty="0"/>
              <a:t> does not return anything</a:t>
            </a:r>
          </a:p>
          <a:p>
            <a:pPr lvl="2"/>
            <a:r>
              <a:rPr lang="en-US" sz="1600" dirty="0"/>
              <a:t>Also referred to as a </a:t>
            </a:r>
            <a:r>
              <a:rPr lang="en-US" sz="1600" b="1" dirty="0"/>
              <a:t>fruitless function</a:t>
            </a:r>
            <a:endParaRPr lang="en-US" sz="1600" dirty="0"/>
          </a:p>
          <a:p>
            <a:pPr lvl="2"/>
            <a:r>
              <a:rPr lang="en-US" sz="1600" dirty="0"/>
              <a:t>If we try to assign a void function to a variable we get a special object known as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pPr lvl="3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None </a:t>
            </a:r>
            <a:r>
              <a:rPr lang="en-US" sz="1400" dirty="0">
                <a:cs typeface="Courier New" panose="02070309020205020404" pitchFamily="49" charset="0"/>
              </a:rPr>
              <a:t>is an object which indicates that there is </a:t>
            </a:r>
            <a:r>
              <a:rPr lang="en-US" sz="1400" i="1" dirty="0">
                <a:cs typeface="Courier New" panose="02070309020205020404" pitchFamily="49" charset="0"/>
              </a:rPr>
              <a:t>no value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181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EB01B3-A84F-FE54-CCA9-BF4C8598C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426836" cy="3020785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Functions with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60AB7-B159-AFB8-0E51-38E376B0E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409" y="1028702"/>
            <a:ext cx="6273972" cy="4843462"/>
          </a:xfrm>
        </p:spPr>
        <p:txBody>
          <a:bodyPr>
            <a:normAutofit/>
          </a:bodyPr>
          <a:lstStyle/>
          <a:p>
            <a:r>
              <a:rPr lang="en-US" sz="1800" dirty="0"/>
              <a:t>If we want to be able to pass in arguments to our functions, then we need to create variables known as </a:t>
            </a:r>
            <a:r>
              <a:rPr lang="en-US" sz="1800" b="1" dirty="0"/>
              <a:t>parameters</a:t>
            </a:r>
            <a:endParaRPr lang="en-US" sz="1800" dirty="0"/>
          </a:p>
          <a:p>
            <a:r>
              <a:rPr lang="en-US" sz="1800" dirty="0"/>
              <a:t>When we call a function with parameters, the argument is assigned to parameters and can be used within the function body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6B5625-A966-56F7-44F0-39CA3C4FB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538" y="3428784"/>
            <a:ext cx="5944112" cy="265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754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8A22513-307E-4203-BEFF-5BBBFAFDD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211F11-4937-44F9-B733-211517A2D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9076" y="-431"/>
            <a:ext cx="11742924" cy="6858427"/>
          </a:xfrm>
          <a:prstGeom prst="rect">
            <a:avLst/>
          </a:prstGeom>
          <a:gradFill>
            <a:gsLst>
              <a:gs pos="2000">
                <a:schemeClr val="accent5">
                  <a:alpha val="17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F7BA0D-619B-4BA4-AF41-9F99DE301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9076" y="-429"/>
            <a:ext cx="11742924" cy="6400800"/>
          </a:xfrm>
          <a:prstGeom prst="rect">
            <a:avLst/>
          </a:prstGeom>
          <a:gradFill>
            <a:gsLst>
              <a:gs pos="0">
                <a:schemeClr val="accent5">
                  <a:alpha val="76000"/>
                </a:schemeClr>
              </a:gs>
              <a:gs pos="100000">
                <a:schemeClr val="accent2">
                  <a:lumMod val="20000"/>
                  <a:lumOff val="80000"/>
                  <a:alpha val="1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0A1EE3-9DEB-45B0-A9FA-080457925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2648"/>
            <a:ext cx="11742924" cy="6870648"/>
          </a:xfrm>
          <a:prstGeom prst="rect">
            <a:avLst/>
          </a:prstGeom>
          <a:gradFill>
            <a:gsLst>
              <a:gs pos="37000">
                <a:schemeClr val="accent5">
                  <a:lumMod val="60000"/>
                  <a:lumOff val="40000"/>
                  <a:alpha val="25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9513AF-ACB9-491F-AB2C-AA27171C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8860813" cy="6857572"/>
          </a:xfrm>
          <a:prstGeom prst="rect">
            <a:avLst/>
          </a:prstGeom>
          <a:gradFill>
            <a:gsLst>
              <a:gs pos="6000">
                <a:schemeClr val="accent2">
                  <a:alpha val="88000"/>
                </a:schemeClr>
              </a:gs>
              <a:gs pos="100000">
                <a:schemeClr val="accent6">
                  <a:lumMod val="75000"/>
                  <a:alpha val="66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5F36B92-14BC-4E12-8F9A-737EFED6C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33214">
            <a:off x="5243949" y="-200984"/>
            <a:ext cx="6022658" cy="6022658"/>
          </a:xfrm>
          <a:custGeom>
            <a:avLst/>
            <a:gdLst>
              <a:gd name="connsiteX0" fmla="*/ 5757156 w 6022658"/>
              <a:gd name="connsiteY0" fmla="*/ 4243377 h 6022658"/>
              <a:gd name="connsiteX1" fmla="*/ 4298301 w 6022658"/>
              <a:gd name="connsiteY1" fmla="*/ 5730698 h 6022658"/>
              <a:gd name="connsiteX2" fmla="*/ 4183474 w 6022658"/>
              <a:gd name="connsiteY2" fmla="*/ 5786013 h 6022658"/>
              <a:gd name="connsiteX3" fmla="*/ 3011329 w 6022658"/>
              <a:gd name="connsiteY3" fmla="*/ 6022658 h 6022658"/>
              <a:gd name="connsiteX4" fmla="*/ 0 w 6022658"/>
              <a:gd name="connsiteY4" fmla="*/ 3011329 h 6022658"/>
              <a:gd name="connsiteX5" fmla="*/ 3011329 w 6022658"/>
              <a:gd name="connsiteY5" fmla="*/ 0 h 6022658"/>
              <a:gd name="connsiteX6" fmla="*/ 6022658 w 6022658"/>
              <a:gd name="connsiteY6" fmla="*/ 3011329 h 6022658"/>
              <a:gd name="connsiteX7" fmla="*/ 5786013 w 6022658"/>
              <a:gd name="connsiteY7" fmla="*/ 4183474 h 6022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22658" h="6022658">
                <a:moveTo>
                  <a:pt x="5757156" y="4243377"/>
                </a:moveTo>
                <a:lnTo>
                  <a:pt x="4298301" y="5730698"/>
                </a:lnTo>
                <a:lnTo>
                  <a:pt x="4183474" y="5786013"/>
                </a:lnTo>
                <a:cubicBezTo>
                  <a:pt x="3823203" y="5938395"/>
                  <a:pt x="3427106" y="6022658"/>
                  <a:pt x="3011329" y="6022658"/>
                </a:cubicBezTo>
                <a:cubicBezTo>
                  <a:pt x="1348218" y="6022658"/>
                  <a:pt x="0" y="4674440"/>
                  <a:pt x="0" y="3011329"/>
                </a:cubicBezTo>
                <a:cubicBezTo>
                  <a:pt x="0" y="1348218"/>
                  <a:pt x="1348218" y="0"/>
                  <a:pt x="3011329" y="0"/>
                </a:cubicBezTo>
                <a:cubicBezTo>
                  <a:pt x="4674440" y="0"/>
                  <a:pt x="6022658" y="1348218"/>
                  <a:pt x="6022658" y="3011329"/>
                </a:cubicBezTo>
                <a:cubicBezTo>
                  <a:pt x="6022658" y="3427107"/>
                  <a:pt x="5938394" y="3823204"/>
                  <a:pt x="5786013" y="4183474"/>
                </a:cubicBezTo>
                <a:close/>
              </a:path>
            </a:pathLst>
          </a:custGeom>
          <a:gradFill>
            <a:gsLst>
              <a:gs pos="21000">
                <a:schemeClr val="accent2">
                  <a:alpha val="0"/>
                </a:schemeClr>
              </a:gs>
              <a:gs pos="85000">
                <a:schemeClr val="accent6">
                  <a:alpha val="1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80F697-8A0C-845C-B33E-8691D7829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638" y="1122362"/>
            <a:ext cx="6951109" cy="2842863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Example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0B1CD-F51B-90C5-239B-EBB8BF81B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638" y="4410634"/>
            <a:ext cx="7506297" cy="1147203"/>
          </a:xfrm>
        </p:spPr>
        <p:txBody>
          <a:bodyPr vert="horz" lIns="0" tIns="0" rIns="0" bIns="0" rtlCol="0">
            <a:normAutofit fontScale="92500" lnSpcReduction="10000"/>
          </a:bodyPr>
          <a:lstStyle/>
          <a:p>
            <a:pPr algn="r"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</a:rPr>
              <a:t>Create a function named </a:t>
            </a:r>
            <a:r>
              <a:rPr lang="en-US" sz="1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count_x</a:t>
            </a:r>
            <a:r>
              <a:rPr lang="en-US" sz="1400" b="1" dirty="0">
                <a:solidFill>
                  <a:schemeClr val="bg1"/>
                </a:solidFill>
              </a:rPr>
              <a:t> which takes in a string as an argument and returns the number of times the letter x appears in that string</a:t>
            </a:r>
          </a:p>
        </p:txBody>
      </p:sp>
    </p:spTree>
    <p:extLst>
      <p:ext uri="{BB962C8B-B14F-4D97-AF65-F5344CB8AC3E}">
        <p14:creationId xmlns:p14="http://schemas.microsoft.com/office/powerpoint/2010/main" val="71231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01DD97-9647-9BF1-A027-F9BFDAE3A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Creating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A8F69-B487-C17F-706F-3638E08A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409" y="1028702"/>
            <a:ext cx="6273972" cy="4843462"/>
          </a:xfrm>
        </p:spPr>
        <p:txBody>
          <a:bodyPr>
            <a:normAutofit/>
          </a:bodyPr>
          <a:lstStyle/>
          <a:p>
            <a:r>
              <a:rPr lang="en-US" sz="1800" dirty="0"/>
              <a:t>In order to create a function, we first identify a section of code that we want to use within our function</a:t>
            </a:r>
          </a:p>
          <a:p>
            <a:pPr lvl="1"/>
            <a:r>
              <a:rPr lang="en-US" sz="1800" dirty="0"/>
              <a:t>This process is known as </a:t>
            </a:r>
            <a:r>
              <a:rPr lang="en-US" sz="1800" i="1" dirty="0"/>
              <a:t>encapsulation</a:t>
            </a:r>
            <a:endParaRPr lang="en-US" sz="1800" dirty="0"/>
          </a:p>
          <a:p>
            <a:pPr lvl="1"/>
            <a:r>
              <a:rPr lang="en-US" sz="1800" dirty="0"/>
              <a:t>We take a code snippet that we want to be able to reuse, and then </a:t>
            </a:r>
            <a:r>
              <a:rPr lang="en-US" sz="1800" i="1" dirty="0"/>
              <a:t>encapsulate</a:t>
            </a:r>
            <a:r>
              <a:rPr lang="en-US" sz="1800" dirty="0"/>
              <a:t> it within a function</a:t>
            </a:r>
          </a:p>
          <a:p>
            <a:r>
              <a:rPr lang="en-US" sz="1800" dirty="0"/>
              <a:t>After we create our function, we can then </a:t>
            </a:r>
            <a:r>
              <a:rPr lang="en-US" sz="1800" i="1" dirty="0"/>
              <a:t>generalize </a:t>
            </a:r>
            <a:r>
              <a:rPr lang="en-US" sz="1800" dirty="0"/>
              <a:t>it so it works for a number of different scenarios</a:t>
            </a:r>
          </a:p>
          <a:p>
            <a:r>
              <a:rPr lang="en-US" sz="1800" dirty="0"/>
              <a:t>Ideally we want to have </a:t>
            </a:r>
            <a:r>
              <a:rPr lang="en-US" sz="1800" b="1" dirty="0"/>
              <a:t>incremental development</a:t>
            </a:r>
            <a:r>
              <a:rPr lang="en-US" sz="1800" dirty="0"/>
              <a:t> as we program</a:t>
            </a:r>
          </a:p>
          <a:p>
            <a:pPr lvl="1"/>
            <a:r>
              <a:rPr lang="en-US" sz="1800" dirty="0"/>
              <a:t>Create a number of small functions that each perform one task</a:t>
            </a:r>
          </a:p>
        </p:txBody>
      </p:sp>
    </p:spTree>
    <p:extLst>
      <p:ext uri="{BB962C8B-B14F-4D97-AF65-F5344CB8AC3E}">
        <p14:creationId xmlns:p14="http://schemas.microsoft.com/office/powerpoint/2010/main" val="3015564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BA7699-5B72-0BD8-5E13-26F0CCA37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Program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2B26FD-F3A5-274A-872B-BB2B0843FFDE}"/>
              </a:ext>
            </a:extLst>
          </p:cNvPr>
          <p:cNvSpPr/>
          <p:nvPr/>
        </p:nvSpPr>
        <p:spPr>
          <a:xfrm>
            <a:off x="5780314" y="841615"/>
            <a:ext cx="3940629" cy="4789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A6FB40-0E0D-455F-344E-B4750A0F6A3B}"/>
              </a:ext>
            </a:extLst>
          </p:cNvPr>
          <p:cNvSpPr/>
          <p:nvPr/>
        </p:nvSpPr>
        <p:spPr>
          <a:xfrm>
            <a:off x="5910943" y="1028701"/>
            <a:ext cx="3624943" cy="7021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 statements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461FB6-5277-101D-0210-38198F4A866D}"/>
              </a:ext>
            </a:extLst>
          </p:cNvPr>
          <p:cNvSpPr/>
          <p:nvPr/>
        </p:nvSpPr>
        <p:spPr>
          <a:xfrm>
            <a:off x="5987143" y="1861457"/>
            <a:ext cx="3570514" cy="1676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 definitions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8C1B45-3354-C4A2-FB59-997BF2319B31}"/>
              </a:ext>
            </a:extLst>
          </p:cNvPr>
          <p:cNvSpPr/>
          <p:nvPr/>
        </p:nvSpPr>
        <p:spPr>
          <a:xfrm>
            <a:off x="6096000" y="3742528"/>
            <a:ext cx="3439886" cy="179830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 Level Code</a:t>
            </a:r>
          </a:p>
        </p:txBody>
      </p:sp>
    </p:spTree>
    <p:extLst>
      <p:ext uri="{BB962C8B-B14F-4D97-AF65-F5344CB8AC3E}">
        <p14:creationId xmlns:p14="http://schemas.microsoft.com/office/powerpoint/2010/main" val="344859138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607</Words>
  <Application>Microsoft Macintosh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Avenir Next LT Pro</vt:lpstr>
      <vt:lpstr>Courier New</vt:lpstr>
      <vt:lpstr>GradientRiseVTI</vt:lpstr>
      <vt:lpstr>Creating our own functions</vt:lpstr>
      <vt:lpstr>Working with functions</vt:lpstr>
      <vt:lpstr>Creating our own functions</vt:lpstr>
      <vt:lpstr>Creating our own functions</vt:lpstr>
      <vt:lpstr>Function Returns</vt:lpstr>
      <vt:lpstr>Functions with arguments</vt:lpstr>
      <vt:lpstr>Example 1</vt:lpstr>
      <vt:lpstr>Creating Functions</vt:lpstr>
      <vt:lpstr>Program Structure</vt:lpstr>
      <vt:lpstr>Variable life cycle and scope</vt:lpstr>
      <vt:lpstr>Stack Diagram</vt:lpstr>
      <vt:lpstr>Stack Diagram Example</vt:lpstr>
      <vt:lpstr>Stack Diagram Example</vt:lpstr>
      <vt:lpstr>Example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our own functions</dc:title>
  <dc:creator>Goble, William</dc:creator>
  <cp:lastModifiedBy>Goble, William</cp:lastModifiedBy>
  <cp:revision>3</cp:revision>
  <dcterms:created xsi:type="dcterms:W3CDTF">2024-02-14T15:56:38Z</dcterms:created>
  <dcterms:modified xsi:type="dcterms:W3CDTF">2024-02-16T17:22:15Z</dcterms:modified>
</cp:coreProperties>
</file>