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90" r:id="rId2"/>
    <p:sldId id="292" r:id="rId3"/>
    <p:sldId id="293" r:id="rId4"/>
    <p:sldId id="301" r:id="rId5"/>
    <p:sldId id="300" r:id="rId6"/>
    <p:sldId id="324" r:id="rId7"/>
    <p:sldId id="303" r:id="rId8"/>
    <p:sldId id="296" r:id="rId9"/>
    <p:sldId id="319" r:id="rId10"/>
    <p:sldId id="308" r:id="rId11"/>
    <p:sldId id="309" r:id="rId12"/>
    <p:sldId id="323" r:id="rId13"/>
    <p:sldId id="305" r:id="rId14"/>
    <p:sldId id="311" r:id="rId15"/>
    <p:sldId id="320" r:id="rId16"/>
    <p:sldId id="291" r:id="rId17"/>
    <p:sldId id="321" r:id="rId18"/>
    <p:sldId id="314" r:id="rId19"/>
    <p:sldId id="315" r:id="rId20"/>
    <p:sldId id="313" r:id="rId21"/>
    <p:sldId id="322" r:id="rId22"/>
    <p:sldId id="294" r:id="rId23"/>
    <p:sldId id="287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60"/>
    <p:restoredTop sz="80704"/>
  </p:normalViewPr>
  <p:slideViewPr>
    <p:cSldViewPr snapToGrid="0" snapToObjects="1">
      <p:cViewPr varScale="1">
        <p:scale>
          <a:sx n="125" d="100"/>
          <a:sy n="125" d="100"/>
        </p:scale>
        <p:origin x="1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(or nearly all)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4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command line shown at the top </a:t>
            </a:r>
          </a:p>
          <a:p>
            <a:r>
              <a:rPr lang="en-US" dirty="0"/>
              <a:t> - Implements the pipe illustrated on the last slide</a:t>
            </a:r>
          </a:p>
          <a:p>
            <a:r>
              <a:rPr lang="en-US" dirty="0"/>
              <a:t>  - and shown here in miniature form</a:t>
            </a:r>
          </a:p>
          <a:p>
            <a:endParaRPr lang="en-US" dirty="0"/>
          </a:p>
          <a:p>
            <a:r>
              <a:rPr lang="en-US" dirty="0"/>
              <a:t>The pipe character is a vertical bar</a:t>
            </a:r>
          </a:p>
          <a:p>
            <a:r>
              <a:rPr lang="en-US" dirty="0"/>
              <a:t> - It typically appears on the keyboard above the enter or return key.</a:t>
            </a:r>
          </a:p>
          <a:p>
            <a:endParaRPr lang="en-US" dirty="0"/>
          </a:p>
          <a:p>
            <a:r>
              <a:rPr lang="en-US" dirty="0"/>
              <a:t>It is also possible to </a:t>
            </a:r>
          </a:p>
          <a:p>
            <a:r>
              <a:rPr lang="en-US" dirty="0"/>
              <a:t> - pipe through multiple filters by using multiple | characters</a:t>
            </a:r>
          </a:p>
          <a:p>
            <a:r>
              <a:rPr lang="en-US" dirty="0"/>
              <a:t> - You can also redirect the output of the final filter into a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this is the same task as before but using a pipe instead of redirection.</a:t>
            </a:r>
          </a:p>
        </p:txBody>
      </p:sp>
    </p:spTree>
    <p:extLst>
      <p:ext uri="{BB962C8B-B14F-4D97-AF65-F5344CB8AC3E}">
        <p14:creationId xmlns:p14="http://schemas.microsoft.com/office/powerpoint/2010/main" val="4171830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we’ll look at a basic shell script.</a:t>
            </a:r>
          </a:p>
          <a:p>
            <a:r>
              <a:rPr lang="en-US" dirty="0"/>
              <a:t>  - Essentially just a list of commands to be executed in order.</a:t>
            </a:r>
          </a:p>
          <a:p>
            <a:endParaRPr lang="en-US" dirty="0"/>
          </a:p>
          <a:p>
            <a:r>
              <a:rPr lang="en-US" dirty="0"/>
              <a:t>But a shell script can also contain most standard language features</a:t>
            </a:r>
          </a:p>
          <a:p>
            <a:r>
              <a:rPr lang="en-US" dirty="0"/>
              <a:t>  - Loops (for/while), conditionals (if/else), functions, etc.</a:t>
            </a:r>
          </a:p>
          <a:p>
            <a:r>
              <a:rPr lang="en-US" dirty="0"/>
              <a:t>  - We won’t be doing this, but you will likely come across some of them.</a:t>
            </a:r>
          </a:p>
          <a:p>
            <a:r>
              <a:rPr lang="en-US" dirty="0"/>
              <a:t>  - If you are working on a script and you think… hey I want an if/else…</a:t>
            </a:r>
          </a:p>
          <a:p>
            <a:r>
              <a:rPr lang="en-US" dirty="0"/>
              <a:t>    - you can do it</a:t>
            </a:r>
          </a:p>
          <a:p>
            <a:r>
              <a:rPr lang="en-US" dirty="0"/>
              <a:t>    - You just have to look up the syntax.</a:t>
            </a:r>
          </a:p>
          <a:p>
            <a:r>
              <a:rPr lang="en-US" dirty="0"/>
              <a:t>    - It does the same thing… you just write it differently.</a:t>
            </a:r>
          </a:p>
        </p:txBody>
      </p:sp>
    </p:spTree>
    <p:extLst>
      <p:ext uri="{BB962C8B-B14F-4D97-AF65-F5344CB8AC3E}">
        <p14:creationId xmlns:p14="http://schemas.microsoft.com/office/powerpoint/2010/main" val="227593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 in the script are saved in a text file.</a:t>
            </a:r>
          </a:p>
          <a:p>
            <a:r>
              <a:rPr lang="en-US" dirty="0"/>
              <a:t> - Often named .</a:t>
            </a:r>
            <a:r>
              <a:rPr lang="en-US" dirty="0" err="1"/>
              <a:t>sh</a:t>
            </a:r>
            <a:r>
              <a:rPr lang="en-US" dirty="0"/>
              <a:t> or .bash or something such.</a:t>
            </a:r>
          </a:p>
          <a:p>
            <a:r>
              <a:rPr lang="en-US" dirty="0"/>
              <a:t> - The .</a:t>
            </a:r>
            <a:r>
              <a:rPr lang="en-US" dirty="0" err="1"/>
              <a:t>sh</a:t>
            </a:r>
            <a:r>
              <a:rPr lang="en-US" dirty="0"/>
              <a:t> doesn’t matter to </a:t>
            </a:r>
            <a:r>
              <a:rPr lang="en-US" dirty="0" err="1"/>
              <a:t>unix</a:t>
            </a:r>
            <a:r>
              <a:rPr lang="en-US" dirty="0"/>
              <a:t> at all.</a:t>
            </a:r>
          </a:p>
          <a:p>
            <a:r>
              <a:rPr lang="en-US" dirty="0"/>
              <a:t>  - It is there as a clue to the human reader that this file contains a shell script.</a:t>
            </a:r>
          </a:p>
          <a:p>
            <a:endParaRPr lang="en-US" dirty="0"/>
          </a:p>
          <a:p>
            <a:r>
              <a:rPr lang="en-US" dirty="0"/>
              <a:t>The Sha-Bang line defines the interpreter to be used to execute the commands.</a:t>
            </a:r>
          </a:p>
          <a:p>
            <a:r>
              <a:rPr lang="en-US" dirty="0"/>
              <a:t> - Sharp-Bang (i.e. exclamation)</a:t>
            </a:r>
          </a:p>
          <a:p>
            <a:r>
              <a:rPr lang="en-US" dirty="0"/>
              <a:t>  - Sometimes you’ll also hear Shebang – as in ”the whole shebang”</a:t>
            </a:r>
          </a:p>
          <a:p>
            <a:r>
              <a:rPr lang="en-US" dirty="0"/>
              <a:t> - Here the Bash shell (/bin/bash) is being used.</a:t>
            </a:r>
          </a:p>
          <a:p>
            <a:r>
              <a:rPr lang="en-US" dirty="0"/>
              <a:t> - Recall that there are lots of shells</a:t>
            </a:r>
          </a:p>
          <a:p>
            <a:r>
              <a:rPr lang="en-US" dirty="0"/>
              <a:t>   - Any one can be used, can even use python.</a:t>
            </a:r>
          </a:p>
          <a:p>
            <a:endParaRPr lang="en-US" dirty="0"/>
          </a:p>
          <a:p>
            <a:r>
              <a:rPr lang="en-US" dirty="0"/>
              <a:t>Commands appear one after the other and are executed top to bottom.</a:t>
            </a:r>
          </a:p>
          <a:p>
            <a:r>
              <a:rPr lang="en-US" dirty="0"/>
              <a:t> - in a basic script that has no loops, conditionals for functions.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r>
              <a:rPr lang="en-US" dirty="0"/>
              <a:t> - cat the script file.</a:t>
            </a:r>
          </a:p>
          <a:p>
            <a:r>
              <a:rPr lang="en-US" dirty="0"/>
              <a:t> - try to run it, show the permission error.</a:t>
            </a:r>
          </a:p>
          <a:p>
            <a:r>
              <a:rPr lang="en-US" dirty="0"/>
              <a:t> - use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</a:t>
            </a:r>
            <a:r>
              <a:rPr lang="en-US" dirty="0" err="1"/>
              <a:t>sortmusic.sh</a:t>
            </a:r>
            <a:r>
              <a:rPr lang="en-US" dirty="0"/>
              <a:t> on the command line</a:t>
            </a:r>
          </a:p>
          <a:p>
            <a:r>
              <a:rPr lang="en-US" dirty="0"/>
              <a:t>  - For now, this is what we need to do to tell Linux/Unix that this file is an executable program.</a:t>
            </a:r>
          </a:p>
          <a:p>
            <a:r>
              <a:rPr lang="en-US" dirty="0"/>
              <a:t>  - I’ll cover the details of that in a moment.</a:t>
            </a:r>
          </a:p>
          <a:p>
            <a:endParaRPr lang="en-US" dirty="0"/>
          </a:p>
          <a:p>
            <a:r>
              <a:rPr lang="en-US" dirty="0"/>
              <a:t> - Then run it and show the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2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ls –l command shows the “long” version of the file listing.</a:t>
            </a:r>
          </a:p>
          <a:p>
            <a:r>
              <a:rPr lang="en-US" dirty="0"/>
              <a:t> - This includes a lot of extra information.</a:t>
            </a:r>
          </a:p>
          <a:p>
            <a:r>
              <a:rPr lang="en-US" dirty="0"/>
              <a:t> - permissions – more in a moment.</a:t>
            </a:r>
          </a:p>
          <a:p>
            <a:r>
              <a:rPr lang="en-US" dirty="0"/>
              <a:t> - username – who owns the file</a:t>
            </a:r>
          </a:p>
          <a:p>
            <a:r>
              <a:rPr lang="en-US" dirty="0"/>
              <a:t>  - Typically this is whomever created it, but that can be changed.</a:t>
            </a:r>
          </a:p>
          <a:p>
            <a:r>
              <a:rPr lang="en-US" dirty="0"/>
              <a:t> - Group</a:t>
            </a:r>
          </a:p>
          <a:p>
            <a:r>
              <a:rPr lang="en-US" dirty="0"/>
              <a:t>  - The group is often the same as the username.</a:t>
            </a:r>
          </a:p>
          <a:p>
            <a:r>
              <a:rPr lang="en-US" dirty="0"/>
              <a:t>   - Every user has their own group by default.</a:t>
            </a:r>
          </a:p>
          <a:p>
            <a:r>
              <a:rPr lang="en-US" dirty="0"/>
              <a:t>   - When you create a file it is owned by you as the user.</a:t>
            </a:r>
          </a:p>
          <a:p>
            <a:r>
              <a:rPr lang="en-US" dirty="0"/>
              <a:t>   - And it belongs to your group.</a:t>
            </a:r>
          </a:p>
          <a:p>
            <a:r>
              <a:rPr lang="en-US" dirty="0"/>
              <a:t>  -It is possible to create other groups</a:t>
            </a:r>
          </a:p>
          <a:p>
            <a:r>
              <a:rPr lang="en-US" dirty="0"/>
              <a:t>   - This allows files and directories to be shared with other users.</a:t>
            </a:r>
          </a:p>
          <a:p>
            <a:r>
              <a:rPr lang="en-US" dirty="0"/>
              <a:t>   - E.g. maybe a </a:t>
            </a:r>
            <a:r>
              <a:rPr lang="en-US" dirty="0" err="1"/>
              <a:t>compmajors</a:t>
            </a:r>
            <a:r>
              <a:rPr lang="en-US" dirty="0"/>
              <a:t> group, or a faculty group</a:t>
            </a:r>
          </a:p>
          <a:p>
            <a:r>
              <a:rPr lang="en-US" dirty="0"/>
              <a:t>     - All users in a specific group could then have access to a file, directory or program.</a:t>
            </a:r>
          </a:p>
          <a:p>
            <a:r>
              <a:rPr lang="en-US" dirty="0"/>
              <a:t> - Last modified date and time.</a:t>
            </a:r>
          </a:p>
          <a:p>
            <a:r>
              <a:rPr lang="en-US" dirty="0"/>
              <a:t> - Filename</a:t>
            </a:r>
          </a:p>
          <a:p>
            <a:endParaRPr lang="en-US" dirty="0"/>
          </a:p>
          <a:p>
            <a:r>
              <a:rPr lang="en-US" dirty="0"/>
              <a:t>The other columns are:</a:t>
            </a:r>
          </a:p>
          <a:p>
            <a:r>
              <a:rPr lang="en-US" dirty="0"/>
              <a:t> - Number of hard links… don’t worry about it.</a:t>
            </a:r>
          </a:p>
          <a:p>
            <a:r>
              <a:rPr lang="en-US" dirty="0"/>
              <a:t> - The size of the file in bytes.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91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Permissions are read/write/execute</a:t>
            </a:r>
          </a:p>
          <a:p>
            <a:r>
              <a:rPr lang="en-US" dirty="0"/>
              <a:t> - </a:t>
            </a:r>
            <a:r>
              <a:rPr lang="en-US" dirty="0" err="1"/>
              <a:t>rwx</a:t>
            </a:r>
            <a:r>
              <a:rPr lang="en-US" dirty="0"/>
              <a:t>. In that order</a:t>
            </a:r>
          </a:p>
          <a:p>
            <a:r>
              <a:rPr lang="en-US" dirty="0"/>
              <a:t> - a – means the permission is not granted</a:t>
            </a:r>
          </a:p>
          <a:p>
            <a:endParaRPr lang="en-US" dirty="0"/>
          </a:p>
          <a:p>
            <a:r>
              <a:rPr lang="en-US" dirty="0"/>
              <a:t>The first 3 specify the permissions for the user.</a:t>
            </a:r>
          </a:p>
          <a:p>
            <a:r>
              <a:rPr lang="en-US" dirty="0"/>
              <a:t>  - Also called the u permissions.</a:t>
            </a:r>
          </a:p>
          <a:p>
            <a:endParaRPr lang="en-US" dirty="0"/>
          </a:p>
          <a:p>
            <a:r>
              <a:rPr lang="en-US" dirty="0"/>
              <a:t>The student user can</a:t>
            </a:r>
          </a:p>
          <a:p>
            <a:r>
              <a:rPr lang="en-US" dirty="0"/>
              <a:t>  - read/write/execute the </a:t>
            </a:r>
            <a:r>
              <a:rPr lang="en-US" dirty="0" err="1"/>
              <a:t>sortmusic.sh</a:t>
            </a:r>
            <a:r>
              <a:rPr lang="en-US" dirty="0"/>
              <a:t> script</a:t>
            </a:r>
          </a:p>
          <a:p>
            <a:r>
              <a:rPr lang="en-US" dirty="0"/>
              <a:t>  - as indicated by the </a:t>
            </a:r>
            <a:r>
              <a:rPr lang="en-US" dirty="0" err="1"/>
              <a:t>rwx</a:t>
            </a:r>
            <a:r>
              <a:rPr lang="en-US" dirty="0"/>
              <a:t> in the user positions.</a:t>
            </a:r>
          </a:p>
          <a:p>
            <a:endParaRPr lang="en-US" dirty="0"/>
          </a:p>
          <a:p>
            <a:r>
              <a:rPr lang="en-US" dirty="0"/>
              <a:t>What can the student do with </a:t>
            </a:r>
          </a:p>
          <a:p>
            <a:r>
              <a:rPr lang="en-US" dirty="0"/>
              <a:t>  - top3.txt?</a:t>
            </a:r>
          </a:p>
          <a:p>
            <a:r>
              <a:rPr lang="en-US" dirty="0"/>
              <a:t>  - Foods?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that:</a:t>
            </a:r>
          </a:p>
          <a:p>
            <a:r>
              <a:rPr lang="en-US" dirty="0"/>
              <a:t> - Execute permission on directory means that you can change into it.</a:t>
            </a:r>
          </a:p>
          <a:p>
            <a:r>
              <a:rPr lang="en-US" dirty="0"/>
              <a:t>   - Can have directory without execute</a:t>
            </a:r>
          </a:p>
          <a:p>
            <a:r>
              <a:rPr lang="en-US" dirty="0"/>
              <a:t>   - If it has write but not read permission then it would be like a drop box.</a:t>
            </a:r>
          </a:p>
          <a:p>
            <a:r>
              <a:rPr lang="en-US" dirty="0"/>
              <a:t>   - Can put stuff into it, but can’t see what’s there.</a:t>
            </a:r>
          </a:p>
          <a:p>
            <a:r>
              <a:rPr lang="en-US" dirty="0"/>
              <a:t>     - Usually done for the “other” users.</a:t>
            </a:r>
          </a:p>
        </p:txBody>
      </p:sp>
    </p:spTree>
    <p:extLst>
      <p:ext uri="{BB962C8B-B14F-4D97-AF65-F5344CB8AC3E}">
        <p14:creationId xmlns:p14="http://schemas.microsoft.com/office/powerpoint/2010/main" val="4197318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permissions – also called the g permissions.</a:t>
            </a:r>
          </a:p>
          <a:p>
            <a:endParaRPr lang="en-US" dirty="0"/>
          </a:p>
          <a:p>
            <a:r>
              <a:rPr lang="en-US" dirty="0"/>
              <a:t>Users that are in the student group can</a:t>
            </a:r>
          </a:p>
          <a:p>
            <a:r>
              <a:rPr lang="en-US" dirty="0"/>
              <a:t> - read or execute the </a:t>
            </a:r>
            <a:r>
              <a:rPr lang="en-US" dirty="0" err="1"/>
              <a:t>sortmusic.sh</a:t>
            </a:r>
            <a:r>
              <a:rPr lang="en-US" dirty="0"/>
              <a:t> script</a:t>
            </a:r>
          </a:p>
          <a:p>
            <a:r>
              <a:rPr lang="en-US" dirty="0"/>
              <a:t>   - as indicated by the r and x in the group positions.</a:t>
            </a:r>
          </a:p>
          <a:p>
            <a:r>
              <a:rPr lang="en-US" dirty="0"/>
              <a:t> - they cannot write it</a:t>
            </a:r>
          </a:p>
          <a:p>
            <a:r>
              <a:rPr lang="en-US" dirty="0"/>
              <a:t>  - as indicated by the – where the w would appear.</a:t>
            </a:r>
          </a:p>
          <a:p>
            <a:endParaRPr lang="en-US" dirty="0"/>
          </a:p>
          <a:p>
            <a:r>
              <a:rPr lang="en-US" dirty="0"/>
              <a:t>What can members of the student group do with:</a:t>
            </a:r>
          </a:p>
          <a:p>
            <a:r>
              <a:rPr lang="en-US" dirty="0"/>
              <a:t>  - top3?</a:t>
            </a:r>
          </a:p>
          <a:p>
            <a:r>
              <a:rPr lang="en-US" dirty="0"/>
              <a:t>  - Places?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8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other users on the system </a:t>
            </a:r>
          </a:p>
          <a:p>
            <a:r>
              <a:rPr lang="en-US" dirty="0"/>
              <a:t>  - those that are not in the student group</a:t>
            </a:r>
          </a:p>
          <a:p>
            <a:r>
              <a:rPr lang="en-US" dirty="0"/>
              <a:t>  - may read and execute the </a:t>
            </a:r>
            <a:r>
              <a:rPr lang="en-US" dirty="0" err="1"/>
              <a:t>sortmusic.sh</a:t>
            </a:r>
            <a:r>
              <a:rPr lang="en-US" dirty="0"/>
              <a:t> file.</a:t>
            </a:r>
          </a:p>
          <a:p>
            <a:r>
              <a:rPr lang="en-US" dirty="0"/>
              <a:t>    - as indicated by the r-x in the others positions.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u-w</a:t>
            </a:r>
          </a:p>
          <a:p>
            <a:r>
              <a:rPr lang="en-US" dirty="0"/>
              <a:t> - remove write permission from the user.</a:t>
            </a:r>
          </a:p>
          <a:p>
            <a:endParaRPr lang="en-US" dirty="0"/>
          </a:p>
          <a:p>
            <a:r>
              <a:rPr lang="en-US" dirty="0" err="1"/>
              <a:t>u+rwx</a:t>
            </a:r>
            <a:r>
              <a:rPr lang="en-US" dirty="0"/>
              <a:t> </a:t>
            </a:r>
          </a:p>
          <a:p>
            <a:r>
              <a:rPr lang="en-US" dirty="0"/>
              <a:t> - add read, write and execute permissions for the user.</a:t>
            </a:r>
          </a:p>
          <a:p>
            <a:endParaRPr lang="en-US" dirty="0"/>
          </a:p>
          <a:p>
            <a:r>
              <a:rPr lang="en-US" dirty="0"/>
              <a:t>g-r</a:t>
            </a:r>
          </a:p>
          <a:p>
            <a:r>
              <a:rPr lang="en-US" dirty="0"/>
              <a:t> - remove read permission from the group members.</a:t>
            </a:r>
          </a:p>
          <a:p>
            <a:endParaRPr lang="en-US" dirty="0"/>
          </a:p>
          <a:p>
            <a:r>
              <a:rPr lang="en-US" dirty="0" err="1"/>
              <a:t>o+rx-w</a:t>
            </a:r>
            <a:endParaRPr lang="en-US" dirty="0"/>
          </a:p>
          <a:p>
            <a:r>
              <a:rPr lang="en-US" dirty="0"/>
              <a:t> - give others not in the group read and execute, and remove write, permissions.</a:t>
            </a:r>
          </a:p>
          <a:p>
            <a:endParaRPr lang="en-US" dirty="0"/>
          </a:p>
          <a:p>
            <a:r>
              <a:rPr lang="en-US" dirty="0" err="1"/>
              <a:t>u-x,g+w,o-rwx</a:t>
            </a:r>
            <a:endParaRPr lang="en-US" dirty="0"/>
          </a:p>
          <a:p>
            <a:r>
              <a:rPr lang="en-US" dirty="0"/>
              <a:t> - remove execute permission from user, add write permission to the group, remove </a:t>
            </a:r>
            <a:r>
              <a:rPr lang="en-US" dirty="0" err="1"/>
              <a:t>read,write,execute</a:t>
            </a:r>
            <a:r>
              <a:rPr lang="en-US" dirty="0"/>
              <a:t> permissions from others not in the group.</a:t>
            </a:r>
          </a:p>
          <a:p>
            <a:endParaRPr lang="en-US" dirty="0"/>
          </a:p>
          <a:p>
            <a:r>
              <a:rPr lang="en-US" dirty="0" err="1"/>
              <a:t>a+rw-x</a:t>
            </a:r>
            <a:endParaRPr lang="en-US" dirty="0"/>
          </a:p>
          <a:p>
            <a:r>
              <a:rPr lang="en-US" dirty="0"/>
              <a:t> - a - sets permission for all (user, group and others) all at once.</a:t>
            </a:r>
          </a:p>
          <a:p>
            <a:r>
              <a:rPr lang="en-US" dirty="0"/>
              <a:t> - give user, group and others read and write, and remove execute permission.</a:t>
            </a:r>
          </a:p>
          <a:p>
            <a:endParaRPr lang="en-US" dirty="0"/>
          </a:p>
          <a:p>
            <a:r>
              <a:rPr lang="en-US" dirty="0"/>
              <a:t>These are just some examples… </a:t>
            </a:r>
          </a:p>
          <a:p>
            <a:r>
              <a:rPr lang="en-US" dirty="0"/>
              <a:t> - you can combine u, g, o with +/- </a:t>
            </a:r>
            <a:r>
              <a:rPr lang="en-US" dirty="0" err="1"/>
              <a:t>rwx</a:t>
            </a:r>
            <a:r>
              <a:rPr lang="en-US" dirty="0"/>
              <a:t> however you need to.</a:t>
            </a:r>
          </a:p>
          <a:p>
            <a:r>
              <a:rPr lang="en-US" dirty="0"/>
              <a:t> - permissions that are not explicitly mentioned in a command will be left unchanged.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A02 you learned a bit about Linux/Unix commands like ls, cd, cp,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Those are some of the small, purpose-built programs that Phil Estes is referring to in this quote.</a:t>
            </a:r>
          </a:p>
          <a:p>
            <a:r>
              <a:rPr lang="en-US" dirty="0"/>
              <a:t>  - There are lots more of these small purpose-built programs.</a:t>
            </a:r>
          </a:p>
          <a:p>
            <a:endParaRPr lang="en-US" dirty="0"/>
          </a:p>
          <a:p>
            <a:r>
              <a:rPr lang="en-US" dirty="0"/>
              <a:t>Today, we’ll see how to put these programs into combination with each other </a:t>
            </a:r>
          </a:p>
          <a:p>
            <a:r>
              <a:rPr lang="en-US" dirty="0"/>
              <a:t>  - To do more complex things.</a:t>
            </a:r>
          </a:p>
          <a:p>
            <a:r>
              <a:rPr lang="en-US" dirty="0"/>
              <a:t>  - And in the homework - A03 - you’ll also learn a few more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5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6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other definition that we also looked at previously.</a:t>
            </a:r>
          </a:p>
          <a:p>
            <a:r>
              <a:rPr lang="en-US" dirty="0"/>
              <a:t>  - Notice that it also emphasizes the “in combination” idea</a:t>
            </a:r>
          </a:p>
          <a:p>
            <a:endParaRPr lang="en-US" dirty="0"/>
          </a:p>
          <a:p>
            <a:r>
              <a:rPr lang="en-US" dirty="0"/>
              <a:t>This is the real power of the Unix/Linux command line.</a:t>
            </a:r>
          </a:p>
          <a:p>
            <a:r>
              <a:rPr lang="en-US" dirty="0"/>
              <a:t>Being able to connect together these “small, purpose-built” building blocks to build what we want.</a:t>
            </a:r>
          </a:p>
          <a:p>
            <a:endParaRPr lang="en-US" dirty="0"/>
          </a:p>
          <a:p>
            <a:r>
              <a:rPr lang="en-US" dirty="0"/>
              <a:t>Now we just need to learn about a few more blocks and and how to join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295164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 filter is just a special type of command.</a:t>
            </a:r>
          </a:p>
          <a:p>
            <a:r>
              <a:rPr lang="en-US" dirty="0"/>
              <a:t>  - takes a stream of text as input</a:t>
            </a:r>
          </a:p>
          <a:p>
            <a:r>
              <a:rPr lang="en-US" dirty="0"/>
              <a:t> - processes it in some way</a:t>
            </a:r>
          </a:p>
          <a:p>
            <a:r>
              <a:rPr lang="en-US" dirty="0"/>
              <a:t> - generates a stream of text as output.</a:t>
            </a:r>
          </a:p>
          <a:p>
            <a:endParaRPr lang="en-US" dirty="0"/>
          </a:p>
          <a:p>
            <a:r>
              <a:rPr lang="en-US" dirty="0"/>
              <a:t>Here is an example using the head filter</a:t>
            </a:r>
          </a:p>
          <a:p>
            <a:r>
              <a:rPr lang="en-US" dirty="0"/>
              <a:t>  - You saw head in the first homework but didn’t define it as a filter, but technically that is what it is…</a:t>
            </a:r>
          </a:p>
          <a:p>
            <a:r>
              <a:rPr lang="en-US" dirty="0"/>
              <a:t>  - The input is a list of songs and artists, one per line.</a:t>
            </a:r>
          </a:p>
          <a:p>
            <a:r>
              <a:rPr lang="en-US" dirty="0"/>
              <a:t>  - The head filter, as we know, just outputs the first so many lines.</a:t>
            </a:r>
          </a:p>
          <a:p>
            <a:r>
              <a:rPr lang="en-US" dirty="0"/>
              <a:t>    - in this case 3.</a:t>
            </a:r>
          </a:p>
          <a:p>
            <a:endParaRPr lang="en-US" dirty="0"/>
          </a:p>
          <a:p>
            <a:r>
              <a:rPr lang="en-US" dirty="0"/>
              <a:t>Will use command and filter mostly interchangeable.</a:t>
            </a:r>
          </a:p>
          <a:p>
            <a:r>
              <a:rPr lang="en-US" dirty="0"/>
              <a:t> - technically some commands are not filters (because they have no input)</a:t>
            </a:r>
          </a:p>
          <a:p>
            <a:r>
              <a:rPr lang="en-US" dirty="0"/>
              <a:t> - but all filters are commands.</a:t>
            </a:r>
          </a:p>
        </p:txBody>
      </p:sp>
    </p:spTree>
    <p:extLst>
      <p:ext uri="{BB962C8B-B14F-4D97-AF65-F5344CB8AC3E}">
        <p14:creationId xmlns:p14="http://schemas.microsoft.com/office/powerpoint/2010/main" val="284286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head –n3</a:t>
            </a:r>
          </a:p>
          <a:p>
            <a:r>
              <a:rPr lang="en-US" dirty="0"/>
              <a:t> - Type 3 lines</a:t>
            </a:r>
          </a:p>
          <a:p>
            <a:r>
              <a:rPr lang="en-US" dirty="0"/>
              <a:t> - Input is from standard input</a:t>
            </a:r>
          </a:p>
          <a:p>
            <a:r>
              <a:rPr lang="en-US" dirty="0"/>
              <a:t>   - Each line is read from the keyboard.</a:t>
            </a:r>
          </a:p>
          <a:p>
            <a:r>
              <a:rPr lang="en-US" dirty="0"/>
              <a:t>  - Output is to standard output</a:t>
            </a:r>
          </a:p>
          <a:p>
            <a:r>
              <a:rPr lang="en-US" dirty="0"/>
              <a:t>    - It is printed to the terminal</a:t>
            </a:r>
          </a:p>
          <a:p>
            <a:r>
              <a:rPr lang="en-US" dirty="0"/>
              <a:t>  - Once three lines have been read the head program terminates.</a:t>
            </a:r>
          </a:p>
          <a:p>
            <a:endParaRPr lang="en-US" dirty="0"/>
          </a:p>
          <a:p>
            <a:r>
              <a:rPr lang="en-US" dirty="0"/>
              <a:t>Demo with </a:t>
            </a:r>
            <a:r>
              <a:rPr lang="en-US" dirty="0" err="1"/>
              <a:t>wc</a:t>
            </a:r>
            <a:r>
              <a:rPr lang="en-US" dirty="0"/>
              <a:t> –l </a:t>
            </a:r>
          </a:p>
          <a:p>
            <a:r>
              <a:rPr lang="en-US" dirty="0"/>
              <a:t> - Counts the number of lines read</a:t>
            </a:r>
          </a:p>
          <a:p>
            <a:r>
              <a:rPr lang="en-US" dirty="0"/>
              <a:t> - Input is from standard input</a:t>
            </a:r>
          </a:p>
          <a:p>
            <a:r>
              <a:rPr lang="en-US" dirty="0"/>
              <a:t>    - I.e. it reads lines from keyboard</a:t>
            </a:r>
          </a:p>
          <a:p>
            <a:r>
              <a:rPr lang="en-US" dirty="0"/>
              <a:t>    - Key combination CTRL-D indicates end of input.</a:t>
            </a:r>
          </a:p>
          <a:p>
            <a:r>
              <a:rPr lang="en-US" dirty="0"/>
              <a:t> - Output is to standard output</a:t>
            </a:r>
          </a:p>
          <a:p>
            <a:r>
              <a:rPr lang="en-US" dirty="0"/>
              <a:t>    - It prints the number of lines read to the terminal.</a:t>
            </a:r>
          </a:p>
          <a:p>
            <a:endParaRPr lang="en-US" dirty="0"/>
          </a:p>
          <a:p>
            <a:r>
              <a:rPr lang="en-US" dirty="0"/>
              <a:t>But that’s not all that useful…</a:t>
            </a:r>
          </a:p>
          <a:p>
            <a:r>
              <a:rPr lang="en-US" dirty="0"/>
              <a:t> - would like to have these filters process the contents of files!</a:t>
            </a:r>
          </a:p>
          <a:p>
            <a:r>
              <a:rPr lang="en-US" dirty="0"/>
              <a:t> - Give me the first 3 lines in a file</a:t>
            </a:r>
          </a:p>
          <a:p>
            <a:r>
              <a:rPr lang="en-US" dirty="0"/>
              <a:t> - Tell me how many lines are in a file</a:t>
            </a:r>
          </a:p>
          <a:p>
            <a:r>
              <a:rPr lang="en-US" dirty="0"/>
              <a:t>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27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one:</a:t>
            </a:r>
          </a:p>
          <a:p>
            <a:r>
              <a:rPr lang="en-US" dirty="0"/>
              <a:t> - Standard input is redirected from the file my-</a:t>
            </a:r>
            <a:r>
              <a:rPr lang="en-US" dirty="0" err="1"/>
              <a:t>music.txt</a:t>
            </a:r>
            <a:endParaRPr lang="en-US" dirty="0"/>
          </a:p>
          <a:p>
            <a:r>
              <a:rPr lang="en-US" dirty="0"/>
              <a:t>   - So head uses the contents of that file as its input to be processed.</a:t>
            </a:r>
          </a:p>
          <a:p>
            <a:r>
              <a:rPr lang="en-US" dirty="0"/>
              <a:t>   - The &lt; says, use the contents of this file as the input to the filter.</a:t>
            </a:r>
          </a:p>
          <a:p>
            <a:r>
              <a:rPr lang="en-US" dirty="0"/>
              <a:t>     - So when that filter reads from standard input, it will get lines from the file instead of from the keyboard.</a:t>
            </a:r>
          </a:p>
          <a:p>
            <a:endParaRPr lang="en-US" dirty="0"/>
          </a:p>
          <a:p>
            <a:r>
              <a:rPr lang="en-US" dirty="0"/>
              <a:t> - Note:  In HW02 we used head --lines=3 &lt;file&gt;</a:t>
            </a:r>
          </a:p>
          <a:p>
            <a:r>
              <a:rPr lang="en-US" dirty="0"/>
              <a:t>  - That is doing the same thing as &lt;.</a:t>
            </a:r>
          </a:p>
          <a:p>
            <a:r>
              <a:rPr lang="en-US" dirty="0"/>
              <a:t>  - The contents of the &lt;file&gt; are used as the input to the filter.</a:t>
            </a:r>
          </a:p>
          <a:p>
            <a:r>
              <a:rPr lang="en-US" dirty="0"/>
              <a:t>  - Most commands will allow some way to specify the name of a file to use.</a:t>
            </a:r>
          </a:p>
          <a:p>
            <a:r>
              <a:rPr lang="en-US" dirty="0"/>
              <a:t>    - Can check the man pages.</a:t>
            </a:r>
          </a:p>
          <a:p>
            <a:r>
              <a:rPr lang="en-US" dirty="0"/>
              <a:t>  - But any filter will allow redirection.</a:t>
            </a:r>
          </a:p>
          <a:p>
            <a:endParaRPr lang="en-US" dirty="0"/>
          </a:p>
          <a:p>
            <a:r>
              <a:rPr lang="en-US" dirty="0"/>
              <a:t>In the second one</a:t>
            </a:r>
          </a:p>
          <a:p>
            <a:r>
              <a:rPr lang="en-US" dirty="0"/>
              <a:t> - The input to head comes from the file </a:t>
            </a:r>
            <a:r>
              <a:rPr lang="en-US" dirty="0" err="1"/>
              <a:t>guyb-music.txt</a:t>
            </a:r>
            <a:endParaRPr lang="en-US" dirty="0"/>
          </a:p>
          <a:p>
            <a:r>
              <a:rPr lang="en-US" dirty="0"/>
              <a:t> - The output goes to the file top3.txt</a:t>
            </a:r>
          </a:p>
          <a:p>
            <a:r>
              <a:rPr lang="en-US" dirty="0"/>
              <a:t>  - The &gt; says that when the filter prints to standard output</a:t>
            </a:r>
          </a:p>
          <a:p>
            <a:r>
              <a:rPr lang="en-US" dirty="0"/>
              <a:t>   - Send that output to the file top3.txt instead of displaying it in the terminal.</a:t>
            </a:r>
          </a:p>
          <a:p>
            <a:endParaRPr lang="en-US" dirty="0"/>
          </a:p>
          <a:p>
            <a:r>
              <a:rPr lang="en-US" dirty="0"/>
              <a:t>We can also use &gt;&gt; to redirect output</a:t>
            </a:r>
          </a:p>
          <a:p>
            <a:r>
              <a:rPr lang="en-US" dirty="0"/>
              <a:t> - Using two &gt;&gt; instead of one &gt; causes the output to be appended to the file, if it exists.</a:t>
            </a:r>
          </a:p>
          <a:p>
            <a:endParaRPr lang="en-US" dirty="0"/>
          </a:p>
          <a:p>
            <a:r>
              <a:rPr lang="en-US" dirty="0"/>
              <a:t>Do a demo here:</a:t>
            </a:r>
          </a:p>
          <a:p>
            <a:r>
              <a:rPr lang="en-US" dirty="0"/>
              <a:t>  - Show text file.</a:t>
            </a:r>
          </a:p>
          <a:p>
            <a:r>
              <a:rPr lang="en-US" dirty="0"/>
              <a:t>  - Show first one</a:t>
            </a:r>
          </a:p>
          <a:p>
            <a:r>
              <a:rPr lang="en-US" dirty="0"/>
              <a:t>  - Show second one</a:t>
            </a:r>
          </a:p>
          <a:p>
            <a:r>
              <a:rPr lang="en-US" dirty="0"/>
              <a:t>   - Cat top3.txt</a:t>
            </a:r>
          </a:p>
          <a:p>
            <a:r>
              <a:rPr lang="en-US" dirty="0"/>
              <a:t> - Do it again</a:t>
            </a:r>
          </a:p>
          <a:p>
            <a:r>
              <a:rPr lang="en-US" dirty="0"/>
              <a:t>  - Show file is emptied and refilled.</a:t>
            </a:r>
          </a:p>
          <a:p>
            <a:r>
              <a:rPr lang="en-US" dirty="0"/>
              <a:t> - Do it again with &gt;&gt; </a:t>
            </a:r>
          </a:p>
          <a:p>
            <a:r>
              <a:rPr lang="en-US" dirty="0"/>
              <a:t>  - Show file is appended</a:t>
            </a:r>
          </a:p>
          <a:p>
            <a:r>
              <a:rPr lang="en-US" dirty="0"/>
              <a:t> - Do it again with &gt;</a:t>
            </a:r>
          </a:p>
          <a:p>
            <a:r>
              <a:rPr lang="en-US" dirty="0"/>
              <a:t>  - Show file is emptied and refilled.</a:t>
            </a:r>
          </a:p>
        </p:txBody>
      </p:sp>
    </p:spTree>
    <p:extLst>
      <p:ext uri="{BB962C8B-B14F-4D97-AF65-F5344CB8AC3E}">
        <p14:creationId xmlns:p14="http://schemas.microsoft.com/office/powerpoint/2010/main" val="384902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line:</a:t>
            </a:r>
          </a:p>
          <a:p>
            <a:r>
              <a:rPr lang="en-US" dirty="0"/>
              <a:t> - Provides the contents of my-</a:t>
            </a:r>
            <a:r>
              <a:rPr lang="en-US" dirty="0" err="1"/>
              <a:t>music.txt</a:t>
            </a:r>
            <a:r>
              <a:rPr lang="en-US" dirty="0"/>
              <a:t> to head as its input</a:t>
            </a:r>
          </a:p>
          <a:p>
            <a:r>
              <a:rPr lang="en-US" dirty="0"/>
              <a:t> - Sends the output of the head filter to the file top3.txt</a:t>
            </a:r>
          </a:p>
          <a:p>
            <a:endParaRPr lang="en-US" dirty="0"/>
          </a:p>
          <a:p>
            <a:r>
              <a:rPr lang="en-US" dirty="0"/>
              <a:t>The second line:</a:t>
            </a:r>
          </a:p>
          <a:p>
            <a:r>
              <a:rPr lang="en-US" dirty="0"/>
              <a:t> - Provides the contents of top3.txt to the sort filter</a:t>
            </a:r>
          </a:p>
          <a:p>
            <a:r>
              <a:rPr lang="en-US" dirty="0"/>
              <a:t>  - The sort filter just sorts the input lines</a:t>
            </a:r>
          </a:p>
          <a:p>
            <a:r>
              <a:rPr lang="en-US" dirty="0"/>
              <a:t> - The output is not redirected</a:t>
            </a:r>
          </a:p>
          <a:p>
            <a:r>
              <a:rPr lang="en-US" dirty="0"/>
              <a:t>  - So it appears in the terminal.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56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</a:p>
          <a:p>
            <a:r>
              <a:rPr lang="en-US" dirty="0"/>
              <a:t>  - On the last slide we got the first 3 lines and then alphabetized them.</a:t>
            </a:r>
          </a:p>
          <a:p>
            <a:r>
              <a:rPr lang="en-US" dirty="0"/>
              <a:t>  - Here we want to alphabetize the whole file first and then get the first 3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5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Saw how to do this indirectly using redirection to an intermediate file.</a:t>
            </a:r>
          </a:p>
          <a:p>
            <a:r>
              <a:rPr lang="en-US" dirty="0"/>
              <a:t> - We usually don’t care about that intermediate file.</a:t>
            </a:r>
          </a:p>
          <a:p>
            <a:r>
              <a:rPr lang="en-US" dirty="0"/>
              <a:t> - In those cases we can use a pipe instead.</a:t>
            </a:r>
          </a:p>
          <a:p>
            <a:endParaRPr lang="en-US" dirty="0"/>
          </a:p>
          <a:p>
            <a:r>
              <a:rPr lang="en-US" dirty="0"/>
              <a:t>Here:</a:t>
            </a:r>
          </a:p>
          <a:p>
            <a:r>
              <a:rPr lang="en-US" dirty="0"/>
              <a:t> - The my-</a:t>
            </a:r>
            <a:r>
              <a:rPr lang="en-US" dirty="0" err="1"/>
              <a:t>music.txt</a:t>
            </a:r>
            <a:r>
              <a:rPr lang="en-US" dirty="0"/>
              <a:t> file is directed into the head filter</a:t>
            </a:r>
          </a:p>
          <a:p>
            <a:r>
              <a:rPr lang="en-US" dirty="0"/>
              <a:t> - The output of the head filter,</a:t>
            </a:r>
          </a:p>
          <a:p>
            <a:r>
              <a:rPr lang="en-US" dirty="0"/>
              <a:t>  - instead of being saved to a file, is sent directly to the sort filter.</a:t>
            </a:r>
          </a:p>
          <a:p>
            <a:r>
              <a:rPr lang="en-US" dirty="0"/>
              <a:t> - The output of the sort filter is displayed in the terminal</a:t>
            </a:r>
          </a:p>
          <a:p>
            <a:r>
              <a:rPr lang="en-US" dirty="0"/>
              <a:t>  - because it was not redirected.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4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8.tiff"/><Relationship Id="rId4" Type="http://schemas.openxmlformats.org/officeDocument/2006/relationships/hyperlink" Target="https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910649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03 – </a:t>
            </a:r>
            <a:r>
              <a:rPr lang="en-US" sz="4000" dirty="0">
                <a:latin typeface="Dosis ExtraLight"/>
              </a:rPr>
              <a:t>Filters, Pipes and Scripts</a:t>
            </a:r>
            <a:endParaRPr lang="en-US" altLang="en-US" sz="4000" dirty="0">
              <a:latin typeface="Dosis ExtraLight"/>
              <a:sym typeface="Dosis Extra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29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857400"/>
            <a:ext cx="7375833" cy="319387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pipe</a:t>
            </a:r>
            <a:r>
              <a:rPr lang="en-US" sz="2400" dirty="0"/>
              <a:t> connects the output of one filter </a:t>
            </a:r>
            <a:r>
              <a:rPr lang="en-US" sz="2400" i="1" dirty="0"/>
              <a:t>directly</a:t>
            </a:r>
            <a:r>
              <a:rPr lang="en-US" sz="2400" dirty="0"/>
              <a:t> to the input of another filter.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524480" y="2229794"/>
            <a:ext cx="371109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my-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music.txt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3070679" y="3260402"/>
            <a:ext cx="1092623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92075" y="2259077"/>
            <a:ext cx="1189749" cy="997808"/>
            <a:chOff x="45667" y="2322722"/>
            <a:chExt cx="1189749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my-</a:t>
              </a:r>
              <a:r>
                <a:rPr lang="en-US" dirty="0" err="1"/>
                <a:t>music.txt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912041" y="2498933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6ABD8FC-0FE0-EEA8-0368-476C197D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749" y="4315758"/>
            <a:ext cx="4372176" cy="637609"/>
          </a:xfrm>
          <a:prstGeom prst="rect">
            <a:avLst/>
          </a:prstGeom>
        </p:spPr>
      </p:pic>
      <p:sp>
        <p:nvSpPr>
          <p:cNvPr id="6" name="Bent-Up Arrow 5">
            <a:extLst>
              <a:ext uri="{FF2B5EF4-FFF2-40B4-BE49-F238E27FC236}">
                <a16:creationId xmlns:a16="http://schemas.microsoft.com/office/drawing/2014/main" id="{175DEA34-32A8-BC38-3654-6DCB54AD8511}"/>
              </a:ext>
            </a:extLst>
          </p:cNvPr>
          <p:cNvSpPr/>
          <p:nvPr/>
        </p:nvSpPr>
        <p:spPr>
          <a:xfrm rot="5400000">
            <a:off x="2251879" y="3124273"/>
            <a:ext cx="847727" cy="7735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83FB20F9-7754-84C8-8BFE-18B3D3BCFBDD}"/>
              </a:ext>
            </a:extLst>
          </p:cNvPr>
          <p:cNvSpPr/>
          <p:nvPr/>
        </p:nvSpPr>
        <p:spPr>
          <a:xfrm rot="5400000">
            <a:off x="3752219" y="3883108"/>
            <a:ext cx="692836" cy="1162224"/>
          </a:xfrm>
          <a:prstGeom prst="bentUpArrow">
            <a:avLst>
              <a:gd name="adj1" fmla="val 27132"/>
              <a:gd name="adj2" fmla="val 27859"/>
              <a:gd name="adj3" fmla="val 31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Writing a 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857400"/>
            <a:ext cx="7502480" cy="319387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pipe</a:t>
            </a:r>
            <a:r>
              <a:rPr lang="en-US" sz="2400" dirty="0"/>
              <a:t> is created by placing a </a:t>
            </a:r>
            <a:r>
              <a:rPr lang="en-US" sz="2400" b="1" i="1" dirty="0"/>
              <a:t>pipe character </a:t>
            </a:r>
            <a:r>
              <a:rPr lang="en-US" sz="2400" dirty="0"/>
              <a:t>( </a:t>
            </a:r>
            <a:r>
              <a:rPr lang="en-US" sz="2400" dirty="0">
                <a:latin typeface="Courier" pitchFamily="2" charset="0"/>
              </a:rPr>
              <a:t>|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) between two filters on the command 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8CAAC26-B349-F690-6958-212F1930734A}"/>
              </a:ext>
            </a:extLst>
          </p:cNvPr>
          <p:cNvSpPr/>
          <p:nvPr/>
        </p:nvSpPr>
        <p:spPr>
          <a:xfrm>
            <a:off x="1300929" y="2084267"/>
            <a:ext cx="5959150" cy="9057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my-</a:t>
            </a:r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music.txt</a:t>
            </a:r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| sort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8D85FE-4664-8701-A888-9A65874012A4}"/>
              </a:ext>
            </a:extLst>
          </p:cNvPr>
          <p:cNvSpPr/>
          <p:nvPr/>
        </p:nvSpPr>
        <p:spPr>
          <a:xfrm>
            <a:off x="6015694" y="2282524"/>
            <a:ext cx="228600" cy="596872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C1642-A8CD-4D99-4B51-3EEAC034B506}"/>
              </a:ext>
            </a:extLst>
          </p:cNvPr>
          <p:cNvGrpSpPr/>
          <p:nvPr/>
        </p:nvGrpSpPr>
        <p:grpSpPr>
          <a:xfrm>
            <a:off x="6015157" y="3308644"/>
            <a:ext cx="1346200" cy="1587500"/>
            <a:chOff x="3742653" y="3257523"/>
            <a:chExt cx="1346200" cy="1587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2DEE42-E349-37B9-5445-4721E460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2653" y="3257523"/>
              <a:ext cx="1346200" cy="1587500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2C043D-7AE4-445C-F5EE-9EAB3E83BB6B}"/>
                </a:ext>
              </a:extLst>
            </p:cNvPr>
            <p:cNvSpPr/>
            <p:nvPr/>
          </p:nvSpPr>
          <p:spPr>
            <a:xfrm>
              <a:off x="4387136" y="3721889"/>
              <a:ext cx="701717" cy="596872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5FFC472-F5BF-95AA-6435-08DA70A00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" y="3308644"/>
            <a:ext cx="5329357" cy="1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40494"/>
            <a:ext cx="6761100" cy="857400"/>
          </a:xfrm>
        </p:spPr>
        <p:txBody>
          <a:bodyPr/>
          <a:lstStyle/>
          <a:p>
            <a:r>
              <a:rPr lang="en-US" sz="3200" dirty="0"/>
              <a:t>Spot Check: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9" y="1386038"/>
            <a:ext cx="7005998" cy="3416968"/>
          </a:xfrm>
        </p:spPr>
        <p:txBody>
          <a:bodyPr/>
          <a:lstStyle/>
          <a:p>
            <a:r>
              <a:rPr lang="en-US" sz="2400" dirty="0"/>
              <a:t>The prior example alphabetized the first 3 lines of </a:t>
            </a:r>
            <a:r>
              <a:rPr lang="en-US" sz="2400" dirty="0">
                <a:latin typeface="Courier" pitchFamily="2" charset="0"/>
              </a:rPr>
              <a:t>my-</a:t>
            </a:r>
            <a:r>
              <a:rPr lang="en-US" sz="2400" dirty="0" err="1">
                <a:latin typeface="Courier" pitchFamily="2" charset="0"/>
              </a:rPr>
              <a:t>music.txt</a:t>
            </a:r>
            <a:r>
              <a:rPr lang="en-US" sz="2400" dirty="0"/>
              <a:t> and displayed the result in the terminal.</a:t>
            </a:r>
          </a:p>
          <a:p>
            <a:endParaRPr lang="en-US" sz="2400" dirty="0"/>
          </a:p>
          <a:p>
            <a:r>
              <a:rPr lang="en-US" sz="2400" dirty="0"/>
              <a:t>Write a command using a pipe that alphabetizes </a:t>
            </a:r>
            <a:r>
              <a:rPr lang="en-US" sz="2400" dirty="0">
                <a:latin typeface="Courier" pitchFamily="2" charset="0"/>
              </a:rPr>
              <a:t>my-</a:t>
            </a:r>
            <a:r>
              <a:rPr lang="en-US" sz="2400" dirty="0" err="1">
                <a:latin typeface="Courier" pitchFamily="2" charset="0"/>
              </a:rPr>
              <a:t>music.txt</a:t>
            </a:r>
            <a:r>
              <a:rPr lang="en-US" sz="2400" dirty="0"/>
              <a:t> and places the first 3 lines into a file named </a:t>
            </a:r>
            <a:r>
              <a:rPr lang="en-US" sz="2400" dirty="0">
                <a:latin typeface="Courier" pitchFamily="2" charset="0"/>
              </a:rPr>
              <a:t>ordered3.txt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78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605"/>
            <a:ext cx="6761100" cy="857400"/>
          </a:xfrm>
        </p:spPr>
        <p:txBody>
          <a:bodyPr/>
          <a:lstStyle/>
          <a:p>
            <a:r>
              <a:rPr lang="en-US" sz="3200" dirty="0"/>
              <a:t>Shell Scripts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01982-EFDC-A443-9099-16DB5E12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57300"/>
            <a:ext cx="6871220" cy="345675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shell script </a:t>
            </a:r>
            <a:r>
              <a:rPr lang="en-US" sz="2400" dirty="0"/>
              <a:t>is a text file containing a list of commands to be interpreted by the shell (e.g. bash)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dirty="0"/>
              <a:t>Shell provides a command line interface (CLI)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dirty="0"/>
              <a:t>Is also an interpreter for shell scripts.</a:t>
            </a:r>
          </a:p>
          <a:p>
            <a:pPr lvl="2"/>
            <a:r>
              <a:rPr lang="en-US" sz="1800" dirty="0"/>
              <a:t>A list of commands executed in order.</a:t>
            </a:r>
          </a:p>
          <a:p>
            <a:pPr lvl="2"/>
            <a:r>
              <a:rPr lang="en-US" sz="1800" dirty="0"/>
              <a:t>Also includes full language features</a:t>
            </a:r>
          </a:p>
          <a:p>
            <a:pPr lvl="3"/>
            <a:r>
              <a:rPr lang="en-US" sz="1600" dirty="0"/>
              <a:t>Variables / conditionals / loops / functions…</a:t>
            </a:r>
          </a:p>
          <a:p>
            <a:pPr lvl="3"/>
            <a:r>
              <a:rPr lang="en-US" sz="1600" dirty="0"/>
              <a:t>Syntax is a bit idiosyncratic and particular</a:t>
            </a:r>
          </a:p>
          <a:p>
            <a:pPr lvl="4"/>
            <a:r>
              <a:rPr lang="en-US" dirty="0"/>
              <a:t>Read: Frustrating!</a:t>
            </a:r>
          </a:p>
        </p:txBody>
      </p:sp>
    </p:spTree>
    <p:extLst>
      <p:ext uri="{BB962C8B-B14F-4D97-AF65-F5344CB8AC3E}">
        <p14:creationId xmlns:p14="http://schemas.microsoft.com/office/powerpoint/2010/main" val="23436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989A08-8C27-BF9F-F8D5-75178B41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44" y="1743862"/>
            <a:ext cx="7419756" cy="21764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30" y="0"/>
            <a:ext cx="6761100" cy="857400"/>
          </a:xfrm>
        </p:spPr>
        <p:txBody>
          <a:bodyPr/>
          <a:lstStyle/>
          <a:p>
            <a:r>
              <a:rPr lang="en-US" sz="3200" dirty="0"/>
              <a:t>An Example Script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106832-0790-6A9A-EE93-DA35AFA5F022}"/>
              </a:ext>
            </a:extLst>
          </p:cNvPr>
          <p:cNvSpPr/>
          <p:nvPr/>
        </p:nvSpPr>
        <p:spPr>
          <a:xfrm>
            <a:off x="1683915" y="2602833"/>
            <a:ext cx="1778351" cy="3937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04EAC-0A66-C40A-1C9E-B5537662DCD0}"/>
              </a:ext>
            </a:extLst>
          </p:cNvPr>
          <p:cNvSpPr txBox="1"/>
          <p:nvPr/>
        </p:nvSpPr>
        <p:spPr>
          <a:xfrm rot="21132433">
            <a:off x="49379" y="1140762"/>
            <a:ext cx="1507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</a:rPr>
              <a:t>#!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Sha-Bang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ACECF8-37D4-3D38-3D8C-0D7F6E157ADD}"/>
              </a:ext>
            </a:extLst>
          </p:cNvPr>
          <p:cNvSpPr/>
          <p:nvPr/>
        </p:nvSpPr>
        <p:spPr>
          <a:xfrm>
            <a:off x="6005974" y="2363470"/>
            <a:ext cx="1880726" cy="3937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A3C421-C394-60A1-59DB-7F5E57B34577}"/>
              </a:ext>
            </a:extLst>
          </p:cNvPr>
          <p:cNvSpPr/>
          <p:nvPr/>
        </p:nvSpPr>
        <p:spPr>
          <a:xfrm>
            <a:off x="1724244" y="3085047"/>
            <a:ext cx="6064601" cy="58479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0204-D123-A77F-2CC8-A314350B7A85}"/>
              </a:ext>
            </a:extLst>
          </p:cNvPr>
          <p:cNvSpPr txBox="1"/>
          <p:nvPr/>
        </p:nvSpPr>
        <p:spPr>
          <a:xfrm rot="21132433">
            <a:off x="4637060" y="145662"/>
            <a:ext cx="3533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</a:rPr>
              <a:t>File extension 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typically indicates type 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(e.g. </a:t>
            </a:r>
            <a:r>
              <a:rPr lang="en-US" sz="2400" dirty="0" err="1">
                <a:latin typeface="Chalkboard SE" panose="03050602040202020205" pitchFamily="66" charset="77"/>
              </a:rPr>
              <a:t>sh</a:t>
            </a:r>
            <a:r>
              <a:rPr lang="en-US" sz="2400" dirty="0">
                <a:latin typeface="Chalkboard SE" panose="03050602040202020205" pitchFamily="66" charset="77"/>
              </a:rPr>
              <a:t> = shell script)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9848B-9565-83AF-BA1D-CD21E4C239D0}"/>
              </a:ext>
            </a:extLst>
          </p:cNvPr>
          <p:cNvSpPr txBox="1"/>
          <p:nvPr/>
        </p:nvSpPr>
        <p:spPr>
          <a:xfrm rot="21374079">
            <a:off x="122833" y="4131477"/>
            <a:ext cx="351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halkboard SE" panose="03050602040202020205" pitchFamily="66" charset="77"/>
              </a:rPr>
              <a:t>Commands are executed</a:t>
            </a:r>
          </a:p>
          <a:p>
            <a:pPr algn="ctr"/>
            <a:r>
              <a:rPr lang="en-US" sz="2400" dirty="0">
                <a:latin typeface="Chalkboard SE" panose="03050602040202020205" pitchFamily="66" charset="77"/>
              </a:rPr>
              <a:t>from top to bottom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FEA3587D-14D7-F76A-8EF1-C695301A649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6204355" y="1621488"/>
            <a:ext cx="1023022" cy="460941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57E6E97-BCBD-2EEE-6CA9-5160B83BCD28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855706" y="1971473"/>
            <a:ext cx="831761" cy="824658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3EB4430-CC49-5452-7AFC-E2F6BD115527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1074891" y="3559854"/>
            <a:ext cx="831762" cy="466944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4E190D-8F34-414D-BE47-9B56554E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605"/>
            <a:ext cx="6761100" cy="857400"/>
          </a:xfrm>
        </p:spPr>
        <p:txBody>
          <a:bodyPr/>
          <a:lstStyle/>
          <a:p>
            <a:r>
              <a:rPr lang="en-US" sz="3200" dirty="0"/>
              <a:t>Running Shell Scripts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01982-EFDC-A443-9099-16DB5E126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57300"/>
            <a:ext cx="6871220" cy="3456750"/>
          </a:xfrm>
        </p:spPr>
        <p:txBody>
          <a:bodyPr/>
          <a:lstStyle/>
          <a:p>
            <a:r>
              <a:rPr lang="en-US" sz="2400" dirty="0"/>
              <a:t>A shell script can be run from the command line using </a:t>
            </a:r>
            <a:r>
              <a:rPr lang="en-US" sz="2400" dirty="0">
                <a:latin typeface="Courier" pitchFamily="2" charset="0"/>
              </a:rPr>
              <a:t>./&lt;script&gt;</a:t>
            </a:r>
            <a:r>
              <a:rPr lang="en-US" sz="2400" dirty="0"/>
              <a:t> 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dirty="0">
                <a:latin typeface="Courier" pitchFamily="2" charset="0"/>
              </a:rPr>
              <a:t>./</a:t>
            </a:r>
            <a:r>
              <a:rPr lang="en-US" sz="2000" dirty="0" err="1">
                <a:latin typeface="Courier" pitchFamily="2" charset="0"/>
              </a:rPr>
              <a:t>sortmusic.sh</a:t>
            </a:r>
            <a:endParaRPr lang="en-US" sz="2000" dirty="0">
              <a:latin typeface="+mn-lt"/>
            </a:endParaRPr>
          </a:p>
          <a:p>
            <a:pPr lvl="1"/>
            <a:endParaRPr lang="en-US" sz="20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Note: </a:t>
            </a:r>
            <a:r>
              <a:rPr lang="en-US" sz="2000" dirty="0">
                <a:latin typeface="Courier" pitchFamily="2" charset="0"/>
              </a:rPr>
              <a:t>./</a:t>
            </a:r>
            <a:r>
              <a:rPr lang="en-US" sz="2000" dirty="0">
                <a:latin typeface="+mn-lt"/>
              </a:rPr>
              <a:t> is a relative path.</a:t>
            </a:r>
          </a:p>
          <a:p>
            <a:pPr lvl="3"/>
            <a:r>
              <a:rPr lang="en-US" sz="2000" dirty="0">
                <a:latin typeface="+mn-lt"/>
              </a:rPr>
              <a:t>“In the current directory, run the program </a:t>
            </a:r>
            <a:r>
              <a:rPr lang="en-US" sz="2000" dirty="0" err="1">
                <a:latin typeface="Courier" pitchFamily="2" charset="0"/>
              </a:rPr>
              <a:t>sortmusic.sh</a:t>
            </a:r>
            <a:r>
              <a:rPr lang="en-US" sz="2000" dirty="0">
                <a:latin typeface="+mn-lt"/>
              </a:rPr>
              <a:t>”</a:t>
            </a:r>
          </a:p>
          <a:p>
            <a:pPr lvl="3"/>
            <a:endParaRPr lang="en-US" sz="20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Will need to set the permissions before a script can be run!</a:t>
            </a:r>
          </a:p>
        </p:txBody>
      </p:sp>
    </p:spTree>
    <p:extLst>
      <p:ext uri="{BB962C8B-B14F-4D97-AF65-F5344CB8AC3E}">
        <p14:creationId xmlns:p14="http://schemas.microsoft.com/office/powerpoint/2010/main" val="391283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59864"/>
            <a:ext cx="6761100" cy="3278114"/>
          </a:xfrm>
        </p:spPr>
        <p:txBody>
          <a:bodyPr/>
          <a:lstStyle/>
          <a:p>
            <a:r>
              <a:rPr lang="en-US" sz="2000" dirty="0"/>
              <a:t>Every file and directory in Unix has permissions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33BD75-0129-9E9D-E786-AEC20CDC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1387778"/>
            <a:ext cx="5902060" cy="2696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2062"/>
            <a:ext cx="6761100" cy="857400"/>
          </a:xfrm>
        </p:spPr>
        <p:txBody>
          <a:bodyPr/>
          <a:lstStyle/>
          <a:p>
            <a:r>
              <a:rPr lang="en-US" sz="3200" dirty="0"/>
              <a:t>File Permissions: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1600200" y="2228850"/>
            <a:ext cx="1053685" cy="168021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0597DD-D640-96FD-BEFD-984F803A23D4}"/>
              </a:ext>
            </a:extLst>
          </p:cNvPr>
          <p:cNvSpPr/>
          <p:nvPr/>
        </p:nvSpPr>
        <p:spPr>
          <a:xfrm>
            <a:off x="2840824" y="2228850"/>
            <a:ext cx="678785" cy="168021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E24E8-1694-1181-111D-219FB869FE3D}"/>
              </a:ext>
            </a:extLst>
          </p:cNvPr>
          <p:cNvSpPr txBox="1"/>
          <p:nvPr/>
        </p:nvSpPr>
        <p:spPr>
          <a:xfrm>
            <a:off x="1296797" y="45367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Permissions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BE81E-CB83-594F-9B68-EBFF3D48570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1922129" y="3909060"/>
            <a:ext cx="204914" cy="6276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B9B956-2203-BE6C-B0FD-63CA05A6F480}"/>
              </a:ext>
            </a:extLst>
          </p:cNvPr>
          <p:cNvSpPr txBox="1"/>
          <p:nvPr/>
        </p:nvSpPr>
        <p:spPr>
          <a:xfrm>
            <a:off x="2714858" y="4321315"/>
            <a:ext cx="10870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Username</a:t>
            </a:r>
          </a:p>
          <a:p>
            <a:pPr algn="ctr"/>
            <a:r>
              <a:rPr lang="en-US" dirty="0"/>
              <a:t>of the file’s </a:t>
            </a:r>
          </a:p>
          <a:p>
            <a:pPr algn="ctr"/>
            <a:r>
              <a:rPr lang="en-US" b="1" i="1" dirty="0"/>
              <a:t>owner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D474F2-98B4-A40F-44B5-C34981D34332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H="1" flipV="1">
            <a:off x="3180217" y="3909060"/>
            <a:ext cx="78187" cy="4122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8B67A9-A658-3124-6C23-C1729341326A}"/>
              </a:ext>
            </a:extLst>
          </p:cNvPr>
          <p:cNvSpPr txBox="1"/>
          <p:nvPr/>
        </p:nvSpPr>
        <p:spPr>
          <a:xfrm>
            <a:off x="3867186" y="4321315"/>
            <a:ext cx="154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i="1" dirty="0"/>
              <a:t>group </a:t>
            </a:r>
            <a:r>
              <a:rPr lang="en-US" dirty="0"/>
              <a:t>to </a:t>
            </a:r>
          </a:p>
          <a:p>
            <a:pPr algn="ctr"/>
            <a:r>
              <a:rPr lang="en-US" dirty="0"/>
              <a:t>which the file </a:t>
            </a:r>
          </a:p>
          <a:p>
            <a:pPr algn="ctr"/>
            <a:r>
              <a:rPr lang="en-US" dirty="0"/>
              <a:t>belongs.</a:t>
            </a:r>
          </a:p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4C8DB8-4FA8-8D1A-2AFC-1A40ECFFD8AA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H="1" flipV="1">
            <a:off x="3955834" y="3909060"/>
            <a:ext cx="685486" cy="4122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8C6B6-5C45-E8DB-B426-EDD029DE9F76}"/>
              </a:ext>
            </a:extLst>
          </p:cNvPr>
          <p:cNvSpPr/>
          <p:nvPr/>
        </p:nvSpPr>
        <p:spPr>
          <a:xfrm>
            <a:off x="4818727" y="2228850"/>
            <a:ext cx="1193453" cy="168021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3D66A-0564-4F73-3D8B-EF9076321A7B}"/>
              </a:ext>
            </a:extLst>
          </p:cNvPr>
          <p:cNvSpPr txBox="1"/>
          <p:nvPr/>
        </p:nvSpPr>
        <p:spPr>
          <a:xfrm>
            <a:off x="5480689" y="4321315"/>
            <a:ext cx="12490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Date/time the</a:t>
            </a:r>
            <a:endParaRPr lang="en-US" b="1" i="1" dirty="0"/>
          </a:p>
          <a:p>
            <a:pPr algn="ctr"/>
            <a:r>
              <a:rPr lang="en-US" dirty="0"/>
              <a:t>file was</a:t>
            </a:r>
          </a:p>
          <a:p>
            <a:pPr algn="ctr"/>
            <a:r>
              <a:rPr lang="en-US" dirty="0"/>
              <a:t>last </a:t>
            </a:r>
            <a:r>
              <a:rPr lang="en-US" b="1" i="1" dirty="0"/>
              <a:t>modified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0E97C-74F6-8686-20D0-730BA7009FD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H="1" flipV="1">
            <a:off x="5415454" y="3909060"/>
            <a:ext cx="689765" cy="4122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B569192-496A-B150-D3A8-A01E6C2C338B}"/>
              </a:ext>
            </a:extLst>
          </p:cNvPr>
          <p:cNvSpPr/>
          <p:nvPr/>
        </p:nvSpPr>
        <p:spPr>
          <a:xfrm>
            <a:off x="3616441" y="2228850"/>
            <a:ext cx="678785" cy="1680210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95DB869-3472-5C59-14C1-E89C3330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1" y="4164250"/>
            <a:ext cx="8161833" cy="264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EB6D1-E584-B0A4-07AA-7A43A2DC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1376348"/>
            <a:ext cx="5902060" cy="2696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10122"/>
            <a:ext cx="6761100" cy="857400"/>
          </a:xfrm>
        </p:spPr>
        <p:txBody>
          <a:bodyPr/>
          <a:lstStyle/>
          <a:p>
            <a:r>
              <a:rPr lang="en-US" sz="3200" dirty="0"/>
              <a:t>File Permissions: User (i.e. owner)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15113"/>
            <a:ext cx="6761100" cy="3422865"/>
          </a:xfrm>
        </p:spPr>
        <p:txBody>
          <a:bodyPr/>
          <a:lstStyle/>
          <a:p>
            <a:r>
              <a:rPr lang="en-US" sz="2000" dirty="0"/>
              <a:t>User permissions appear first.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2399BF-F3B5-C847-98BC-A7D1F260A0F9}"/>
              </a:ext>
            </a:extLst>
          </p:cNvPr>
          <p:cNvGrpSpPr/>
          <p:nvPr/>
        </p:nvGrpSpPr>
        <p:grpSpPr>
          <a:xfrm>
            <a:off x="829111" y="4099785"/>
            <a:ext cx="2528316" cy="1025916"/>
            <a:chOff x="820674" y="3976913"/>
            <a:chExt cx="2528316" cy="102591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78673B-DD61-624D-8A0A-082E3E18347B}"/>
                </a:ext>
              </a:extLst>
            </p:cNvPr>
            <p:cNvSpPr/>
            <p:nvPr/>
          </p:nvSpPr>
          <p:spPr>
            <a:xfrm>
              <a:off x="82067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BF78AD-01C1-654C-8CDF-2D72E234C117}"/>
                </a:ext>
              </a:extLst>
            </p:cNvPr>
            <p:cNvSpPr/>
            <p:nvPr/>
          </p:nvSpPr>
          <p:spPr>
            <a:xfrm>
              <a:off x="2380433" y="3976913"/>
              <a:ext cx="968557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EE4ECF-D6B8-224B-8A48-2E153B19DF86}"/>
                </a:ext>
              </a:extLst>
            </p:cNvPr>
            <p:cNvSpPr txBox="1"/>
            <p:nvPr/>
          </p:nvSpPr>
          <p:spPr>
            <a:xfrm>
              <a:off x="1341681" y="4479609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User (u)</a:t>
              </a:r>
            </a:p>
            <a:p>
              <a:pPr algn="ctr"/>
              <a:r>
                <a:rPr lang="en-US" dirty="0"/>
                <a:t>Permissions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E4E6F9-EA99-4843-A893-E51431DDCA20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flipV="1">
              <a:off x="2502576" y="4361723"/>
              <a:ext cx="362136" cy="3794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550B45-95A0-824A-B161-A94F7D69BEF7}"/>
                </a:ext>
              </a:extLst>
            </p:cNvPr>
            <p:cNvCxnSpPr>
              <a:cxnSpLocks/>
              <a:stCxn id="11" idx="1"/>
              <a:endCxn id="9" idx="2"/>
            </p:cNvCxnSpPr>
            <p:nvPr/>
          </p:nvCxnSpPr>
          <p:spPr>
            <a:xfrm flipH="1" flipV="1">
              <a:off x="1026414" y="4370832"/>
              <a:ext cx="315267" cy="3703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E36879-26CF-A149-B151-D39C084F916B}"/>
              </a:ext>
            </a:extLst>
          </p:cNvPr>
          <p:cNvSpPr/>
          <p:nvPr/>
        </p:nvSpPr>
        <p:spPr>
          <a:xfrm>
            <a:off x="2011680" y="2232441"/>
            <a:ext cx="1045464" cy="1604252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7251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  <a:p>
            <a:r>
              <a:rPr lang="en-US" dirty="0">
                <a:latin typeface="Courier" pitchFamily="2" charset="0"/>
              </a:rPr>
              <a:t>- </a:t>
            </a:r>
            <a:r>
              <a:rPr lang="en-US" dirty="0"/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no permission</a:t>
            </a:r>
          </a:p>
        </p:txBody>
      </p:sp>
    </p:spTree>
    <p:extLst>
      <p:ext uri="{BB962C8B-B14F-4D97-AF65-F5344CB8AC3E}">
        <p14:creationId xmlns:p14="http://schemas.microsoft.com/office/powerpoint/2010/main" val="249123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ECF002-79E9-F81E-C46C-7717D189C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1" y="4164250"/>
            <a:ext cx="8161833" cy="264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9681"/>
            <a:ext cx="6761100" cy="857400"/>
          </a:xfrm>
        </p:spPr>
        <p:txBody>
          <a:bodyPr/>
          <a:lstStyle/>
          <a:p>
            <a:r>
              <a:rPr lang="en-US" sz="3200" dirty="0"/>
              <a:t>File Permissions: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81777"/>
            <a:ext cx="6761100" cy="3356201"/>
          </a:xfrm>
        </p:spPr>
        <p:txBody>
          <a:bodyPr/>
          <a:lstStyle/>
          <a:p>
            <a:r>
              <a:rPr lang="en-US" sz="2000" dirty="0"/>
              <a:t>Group permissions appear second.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7251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  <a:p>
            <a:r>
              <a:rPr lang="en-US" dirty="0">
                <a:latin typeface="Courier" pitchFamily="2" charset="0"/>
              </a:rPr>
              <a:t>- </a:t>
            </a:r>
            <a:r>
              <a:rPr lang="en-US" dirty="0"/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no permission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82E5EC-EF5A-7E45-8A64-DB14AE2779D6}"/>
              </a:ext>
            </a:extLst>
          </p:cNvPr>
          <p:cNvGrpSpPr/>
          <p:nvPr/>
        </p:nvGrpSpPr>
        <p:grpSpPr>
          <a:xfrm>
            <a:off x="1217832" y="4091213"/>
            <a:ext cx="3228438" cy="1042863"/>
            <a:chOff x="797814" y="3967804"/>
            <a:chExt cx="3228438" cy="104286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936F37B-AB71-5640-8952-EF1154E62E81}"/>
                </a:ext>
              </a:extLst>
            </p:cNvPr>
            <p:cNvSpPr/>
            <p:nvPr/>
          </p:nvSpPr>
          <p:spPr>
            <a:xfrm>
              <a:off x="79781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DF7F793-EB1A-B34E-84F7-95F368CADFE2}"/>
                </a:ext>
              </a:extLst>
            </p:cNvPr>
            <p:cNvSpPr/>
            <p:nvPr/>
          </p:nvSpPr>
          <p:spPr>
            <a:xfrm>
              <a:off x="3010010" y="3967804"/>
              <a:ext cx="1016242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9E476A-9826-4141-AA18-7F99C6ADA25B}"/>
                </a:ext>
              </a:extLst>
            </p:cNvPr>
            <p:cNvSpPr txBox="1"/>
            <p:nvPr/>
          </p:nvSpPr>
          <p:spPr>
            <a:xfrm>
              <a:off x="1706804" y="4487447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Group (g)</a:t>
              </a:r>
            </a:p>
            <a:p>
              <a:pPr algn="ctr"/>
              <a:r>
                <a:rPr lang="en-US" dirty="0"/>
                <a:t>Permissions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CF4C07-9B5B-6442-A75C-FFE9955F5303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2867699" y="4352614"/>
              <a:ext cx="650432" cy="3964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308820-7545-DF47-8B15-6D94DDD6E210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1003554" y="4370832"/>
              <a:ext cx="703250" cy="3782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0340D26-CC93-803D-AB84-7413D15A6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1376348"/>
            <a:ext cx="5902060" cy="269646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82B1D6-3AEE-D80B-A895-4E13E421DDA8}"/>
              </a:ext>
            </a:extLst>
          </p:cNvPr>
          <p:cNvSpPr/>
          <p:nvPr/>
        </p:nvSpPr>
        <p:spPr>
          <a:xfrm>
            <a:off x="2011680" y="2232441"/>
            <a:ext cx="1045464" cy="1604252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6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16AFA9-E10B-1A46-57BF-6416D71F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1" y="4164250"/>
            <a:ext cx="8161833" cy="264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7E24DD-ABF6-E348-B380-D2395163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1376348"/>
            <a:ext cx="5902060" cy="2696468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5CFB3D-15CC-9356-D974-3B23CB62AA15}"/>
              </a:ext>
            </a:extLst>
          </p:cNvPr>
          <p:cNvSpPr/>
          <p:nvPr/>
        </p:nvSpPr>
        <p:spPr>
          <a:xfrm>
            <a:off x="2011680" y="2232441"/>
            <a:ext cx="1045464" cy="1604252"/>
          </a:xfrm>
          <a:prstGeom prst="roundRect">
            <a:avLst>
              <a:gd name="adj" fmla="val 7322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501E-C093-6340-B4CF-13665C1C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8" y="-5343"/>
            <a:ext cx="7236980" cy="857400"/>
          </a:xfrm>
        </p:spPr>
        <p:txBody>
          <a:bodyPr/>
          <a:lstStyle/>
          <a:p>
            <a:r>
              <a:rPr lang="en-US" sz="3200" dirty="0"/>
              <a:t>File Permissions: Others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0084-7D02-3A44-AEB3-A9B8EF6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819144"/>
            <a:ext cx="7236979" cy="3318834"/>
          </a:xfrm>
        </p:spPr>
        <p:txBody>
          <a:bodyPr/>
          <a:lstStyle/>
          <a:p>
            <a:r>
              <a:rPr lang="en-US" sz="2000" dirty="0"/>
              <a:t>Permissions for others (users not in the group) are third.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408-06AF-034C-8008-946CA03A3C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8D4B-B712-8A44-98C9-58020C851753}"/>
              </a:ext>
            </a:extLst>
          </p:cNvPr>
          <p:cNvSpPr txBox="1"/>
          <p:nvPr/>
        </p:nvSpPr>
        <p:spPr>
          <a:xfrm>
            <a:off x="171760" y="2625721"/>
            <a:ext cx="17251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 = </a:t>
            </a:r>
            <a:r>
              <a:rPr lang="en-US" dirty="0">
                <a:latin typeface="+mj-lt"/>
              </a:rPr>
              <a:t>Directory</a:t>
            </a:r>
          </a:p>
          <a:p>
            <a:r>
              <a:rPr lang="en-US" dirty="0">
                <a:latin typeface="Courier" pitchFamily="2" charset="0"/>
              </a:rPr>
              <a:t>r = </a:t>
            </a:r>
            <a:r>
              <a:rPr lang="en-US" dirty="0"/>
              <a:t>Read</a:t>
            </a:r>
          </a:p>
          <a:p>
            <a:r>
              <a:rPr lang="en-US" dirty="0">
                <a:latin typeface="Courier" pitchFamily="2" charset="0"/>
              </a:rPr>
              <a:t>w = </a:t>
            </a:r>
            <a:r>
              <a:rPr lang="en-US" dirty="0"/>
              <a:t>Write</a:t>
            </a:r>
          </a:p>
          <a:p>
            <a:r>
              <a:rPr lang="en-US" dirty="0">
                <a:latin typeface="Courier" pitchFamily="2" charset="0"/>
              </a:rPr>
              <a:t>x = </a:t>
            </a:r>
            <a:r>
              <a:rPr lang="en-US" dirty="0"/>
              <a:t>Execute</a:t>
            </a:r>
          </a:p>
          <a:p>
            <a:r>
              <a:rPr lang="en-US" dirty="0">
                <a:latin typeface="Courier" pitchFamily="2" charset="0"/>
              </a:rPr>
              <a:t>- </a:t>
            </a:r>
            <a:r>
              <a:rPr lang="en-US" dirty="0"/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no permission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0B5916-89C3-BB05-2B02-A2943F2861BE}"/>
              </a:ext>
            </a:extLst>
          </p:cNvPr>
          <p:cNvGrpSpPr/>
          <p:nvPr/>
        </p:nvGrpSpPr>
        <p:grpSpPr>
          <a:xfrm>
            <a:off x="1619497" y="4114108"/>
            <a:ext cx="2815343" cy="1040606"/>
            <a:chOff x="889254" y="3981590"/>
            <a:chExt cx="2815343" cy="104060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E317477-3F3F-52C3-D259-A367B280505B}"/>
                </a:ext>
              </a:extLst>
            </p:cNvPr>
            <p:cNvSpPr/>
            <p:nvPr/>
          </p:nvSpPr>
          <p:spPr>
            <a:xfrm>
              <a:off x="889254" y="3986022"/>
              <a:ext cx="411480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35849E1-4FDD-3750-3B7B-999F9D57A711}"/>
                </a:ext>
              </a:extLst>
            </p:cNvPr>
            <p:cNvSpPr/>
            <p:nvPr/>
          </p:nvSpPr>
          <p:spPr>
            <a:xfrm>
              <a:off x="2718125" y="3981590"/>
              <a:ext cx="986472" cy="384810"/>
            </a:xfrm>
            <a:prstGeom prst="roundRect">
              <a:avLst>
                <a:gd name="adj" fmla="val 7322"/>
              </a:avLst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893955-F13C-8FD5-6C8E-2172252FC21F}"/>
                </a:ext>
              </a:extLst>
            </p:cNvPr>
            <p:cNvSpPr txBox="1"/>
            <p:nvPr/>
          </p:nvSpPr>
          <p:spPr>
            <a:xfrm>
              <a:off x="1328630" y="4498976"/>
              <a:ext cx="11608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Others (o)</a:t>
              </a:r>
            </a:p>
            <a:p>
              <a:pPr algn="ctr"/>
              <a:r>
                <a:rPr lang="en-US" dirty="0"/>
                <a:t>Permissions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C20693-8C66-0C18-D143-638E42CA4E20}"/>
                </a:ext>
              </a:extLst>
            </p:cNvPr>
            <p:cNvCxnSpPr>
              <a:cxnSpLocks/>
              <a:stCxn id="13" idx="3"/>
              <a:endCxn id="11" idx="2"/>
            </p:cNvCxnSpPr>
            <p:nvPr/>
          </p:nvCxnSpPr>
          <p:spPr>
            <a:xfrm flipV="1">
              <a:off x="2489525" y="4366400"/>
              <a:ext cx="721836" cy="394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1A76F4-2F41-16A1-0E3F-A4C6AF928724}"/>
                </a:ext>
              </a:extLst>
            </p:cNvPr>
            <p:cNvCxnSpPr>
              <a:cxnSpLocks/>
              <a:stCxn id="13" idx="1"/>
              <a:endCxn id="10" idx="2"/>
            </p:cNvCxnSpPr>
            <p:nvPr/>
          </p:nvCxnSpPr>
          <p:spPr>
            <a:xfrm flipH="1" flipV="1">
              <a:off x="1094994" y="4370832"/>
              <a:ext cx="233636" cy="3897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25425AC-DACE-9F64-8300-E08088DC6A56}"/>
              </a:ext>
            </a:extLst>
          </p:cNvPr>
          <p:cNvSpPr txBox="1"/>
          <p:nvPr/>
        </p:nvSpPr>
        <p:spPr>
          <a:xfrm>
            <a:off x="3618438" y="404968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4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</a:t>
            </a:r>
            <a:r>
              <a:rPr lang="en-US" sz="2800" b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 combination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E97B1-B5BB-69E9-6A91-8624DBB8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" y="2891750"/>
            <a:ext cx="8956489" cy="289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5D05D-9A33-B96B-624B-D4FCFEF2C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3" y="1660976"/>
            <a:ext cx="8956520" cy="28985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C99E-1187-FD4B-8773-4F40E039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79170"/>
            <a:ext cx="7409388" cy="2980500"/>
          </a:xfrm>
        </p:spPr>
        <p:txBody>
          <a:bodyPr/>
          <a:lstStyle/>
          <a:p>
            <a:r>
              <a:rPr lang="en-US" sz="2000" dirty="0"/>
              <a:t>User must have </a:t>
            </a:r>
            <a:r>
              <a:rPr lang="en-US" sz="2000" b="1" i="1" dirty="0"/>
              <a:t>execute permission </a:t>
            </a:r>
            <a:r>
              <a:rPr lang="en-US" sz="2000" dirty="0"/>
              <a:t>for a script to run it.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latin typeface="Courier" pitchFamily="2" charset="0"/>
              </a:rPr>
              <a:t>chmod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u+x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sortmusic.sh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+mj-lt"/>
              </a:rPr>
              <a:t>Can add and remove other permissions (e.g.):</a:t>
            </a:r>
          </a:p>
          <a:p>
            <a:pPr lvl="1"/>
            <a:r>
              <a:rPr lang="en-US" sz="2000" dirty="0">
                <a:latin typeface="Courier" pitchFamily="2" charset="0"/>
              </a:rPr>
              <a:t>u-w 	  </a:t>
            </a:r>
            <a:r>
              <a:rPr lang="en-US" sz="2000" dirty="0" err="1">
                <a:latin typeface="Courier" pitchFamily="2" charset="0"/>
              </a:rPr>
              <a:t>u+rwx</a:t>
            </a:r>
            <a:r>
              <a:rPr lang="en-US" sz="2000" dirty="0">
                <a:latin typeface="Courier" pitchFamily="2" charset="0"/>
              </a:rPr>
              <a:t>    </a:t>
            </a:r>
          </a:p>
          <a:p>
            <a:pPr lvl="1"/>
            <a:r>
              <a:rPr lang="en-US" sz="2000" dirty="0">
                <a:latin typeface="Courier" pitchFamily="2" charset="0"/>
              </a:rPr>
              <a:t>g-r     </a:t>
            </a:r>
            <a:r>
              <a:rPr lang="en-US" sz="2000" dirty="0" err="1">
                <a:latin typeface="Courier" pitchFamily="2" charset="0"/>
              </a:rPr>
              <a:t>o+rx-w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u-x,g+w,o-rwx</a:t>
            </a:r>
            <a:r>
              <a:rPr lang="en-US" sz="2000" dirty="0">
                <a:latin typeface="Courier" pitchFamily="2" charset="0"/>
              </a:rPr>
              <a:t>  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a+rw-x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6F2BF-B410-614D-A77A-0EEB8364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45494"/>
            <a:ext cx="6761100" cy="857400"/>
          </a:xfrm>
        </p:spPr>
        <p:txBody>
          <a:bodyPr/>
          <a:lstStyle/>
          <a:p>
            <a:r>
              <a:rPr lang="en-US" sz="3200" dirty="0"/>
              <a:t>Changing Permissions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B5C61-69D6-534B-915A-680C983C53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CD4535-E3BE-4647-88C4-3BAB572BFA31}"/>
              </a:ext>
            </a:extLst>
          </p:cNvPr>
          <p:cNvSpPr/>
          <p:nvPr/>
        </p:nvSpPr>
        <p:spPr>
          <a:xfrm>
            <a:off x="249928" y="1609053"/>
            <a:ext cx="468372" cy="393700"/>
          </a:xfrm>
          <a:prstGeom prst="roundRect">
            <a:avLst>
              <a:gd name="adj" fmla="val 7322"/>
            </a:avLst>
          </a:prstGeom>
          <a:solidFill>
            <a:srgbClr val="FF00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FEE12F-142C-1D49-8A0C-AEA5D95AD885}"/>
              </a:ext>
            </a:extLst>
          </p:cNvPr>
          <p:cNvSpPr/>
          <p:nvPr/>
        </p:nvSpPr>
        <p:spPr>
          <a:xfrm>
            <a:off x="283258" y="2839827"/>
            <a:ext cx="435041" cy="393700"/>
          </a:xfrm>
          <a:prstGeom prst="roundRect">
            <a:avLst>
              <a:gd name="adj" fmla="val 7322"/>
            </a:avLst>
          </a:prstGeom>
          <a:solidFill>
            <a:srgbClr val="00B05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0"/>
            <a:ext cx="6761100" cy="857400"/>
          </a:xfrm>
        </p:spPr>
        <p:txBody>
          <a:bodyPr/>
          <a:lstStyle/>
          <a:p>
            <a:r>
              <a:rPr lang="en-US" sz="3200" dirty="0"/>
              <a:t>Spot Check: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488" y="857400"/>
            <a:ext cx="7568051" cy="3907106"/>
          </a:xfrm>
        </p:spPr>
        <p:txBody>
          <a:bodyPr/>
          <a:lstStyle/>
          <a:p>
            <a:r>
              <a:rPr lang="en-US" sz="2400" dirty="0"/>
              <a:t>Consider the file and permissions shown below:</a:t>
            </a:r>
          </a:p>
          <a:p>
            <a:pPr marL="76200" indent="0">
              <a:buNone/>
            </a:pPr>
            <a:endParaRPr lang="en-US" sz="24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Who is the owner of this file?</a:t>
            </a:r>
          </a:p>
          <a:p>
            <a:pPr lvl="1"/>
            <a:r>
              <a:rPr lang="en-US" sz="1800" dirty="0"/>
              <a:t>To which group does this file belong?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dirty="0"/>
              <a:t>What permissions does the owner have?</a:t>
            </a:r>
          </a:p>
          <a:p>
            <a:pPr lvl="1"/>
            <a:r>
              <a:rPr lang="en-US" sz="1800" dirty="0"/>
              <a:t>What permissions does the group have?</a:t>
            </a:r>
          </a:p>
          <a:p>
            <a:pPr lvl="1"/>
            <a:r>
              <a:rPr lang="en-US" sz="1800" dirty="0"/>
              <a:t>What permissions do others have?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dirty="0"/>
              <a:t>What command would give execute access to the owner? </a:t>
            </a:r>
          </a:p>
          <a:p>
            <a:pPr lvl="1"/>
            <a:r>
              <a:rPr lang="en-US" sz="1800" dirty="0"/>
              <a:t>What command would give write and execute access to others?</a:t>
            </a:r>
          </a:p>
          <a:p>
            <a:pPr lvl="1"/>
            <a:r>
              <a:rPr lang="en-US" sz="1800" dirty="0"/>
              <a:t>What command would remove write access and give execute access to the group?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C50A3-7CFD-208F-CD5D-201242A0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488" y="1517951"/>
            <a:ext cx="8781023" cy="3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0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6455"/>
            <a:ext cx="6761100" cy="857400"/>
          </a:xfrm>
        </p:spPr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242060"/>
            <a:ext cx="7217789" cy="2980500"/>
          </a:xfrm>
        </p:spPr>
        <p:txBody>
          <a:bodyPr/>
          <a:lstStyle/>
          <a:p>
            <a:r>
              <a:rPr lang="en-US" sz="2000" dirty="0"/>
              <a:t>Be sure to complete</a:t>
            </a:r>
          </a:p>
          <a:p>
            <a:pPr lvl="1"/>
            <a:r>
              <a:rPr lang="en-US" sz="1800" dirty="0"/>
              <a:t>Overdue:</a:t>
            </a:r>
          </a:p>
          <a:p>
            <a:pPr lvl="2"/>
            <a:r>
              <a:rPr lang="en-US" sz="1800" dirty="0"/>
              <a:t>Syllabus Quiz (if you haven’t already)</a:t>
            </a:r>
          </a:p>
          <a:p>
            <a:pPr lvl="2"/>
            <a:r>
              <a:rPr lang="en-US" sz="1800" dirty="0"/>
              <a:t>Quiz 01</a:t>
            </a:r>
          </a:p>
          <a:p>
            <a:pPr lvl="1"/>
            <a:r>
              <a:rPr lang="en-US" sz="1800" dirty="0"/>
              <a:t>Quiz 02</a:t>
            </a:r>
          </a:p>
          <a:p>
            <a:r>
              <a:rPr lang="en-US" sz="2000" dirty="0"/>
              <a:t>Complete HW 03</a:t>
            </a:r>
          </a:p>
          <a:p>
            <a:pPr lvl="1"/>
            <a:r>
              <a:rPr lang="en-US" sz="1800" dirty="0"/>
              <a:t>Submit to Moodle by </a:t>
            </a:r>
            <a:r>
              <a:rPr lang="en-US" sz="1800"/>
              <a:t>next Thurs 1:30pm.</a:t>
            </a:r>
            <a:endParaRPr lang="en-US" sz="1800" dirty="0"/>
          </a:p>
          <a:p>
            <a:r>
              <a:rPr lang="en-US" sz="2000" dirty="0"/>
              <a:t>Complete Quiz 03</a:t>
            </a:r>
          </a:p>
          <a:p>
            <a:r>
              <a:rPr lang="en-US" sz="2000" dirty="0"/>
              <a:t>Do reading and prep for discussion.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24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23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2F0A5-3C14-1F4B-830E-F8C7FE6FB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One of the underlying principles of Linux is that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every item should do one thing and one thing only</a:t>
            </a:r>
            <a:r>
              <a:rPr lang="en-US" sz="2000" dirty="0"/>
              <a:t> and that we can easily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join these items together</a:t>
            </a:r>
            <a:r>
              <a:rPr lang="en-US" sz="2000" dirty="0"/>
              <a:t>. Think of it like a set of building blocks that we may put together however we like to build anything we want.</a:t>
            </a:r>
            <a:endParaRPr lang="en-US" sz="1200" dirty="0"/>
          </a:p>
          <a:p>
            <a:pPr marL="38100" indent="0">
              <a:buNone/>
            </a:pPr>
            <a:br>
              <a:rPr lang="en-US" sz="1200" dirty="0"/>
            </a:br>
            <a:r>
              <a:rPr lang="en-US" sz="2000" dirty="0"/>
              <a:t>	</a:t>
            </a:r>
            <a:r>
              <a:rPr lang="en-US" sz="1600" dirty="0"/>
              <a:t>Ryan Chadwick</a:t>
            </a:r>
            <a:br>
              <a:rPr lang="en-US" sz="1600" dirty="0"/>
            </a:br>
            <a:r>
              <a:rPr lang="en-US" sz="1600" dirty="0"/>
              <a:t>	Ryan’s Linux Tutorial – Filters!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13BA1-2851-424B-B108-057AD37D35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85CBC-92C0-C34B-9A59-3FAC471DCFE9}"/>
              </a:ext>
            </a:extLst>
          </p:cNvPr>
          <p:cNvSpPr txBox="1"/>
          <p:nvPr/>
        </p:nvSpPr>
        <p:spPr>
          <a:xfrm rot="21033455">
            <a:off x="-76873" y="2098650"/>
            <a:ext cx="1858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small, purpose-built</a:t>
            </a:r>
          </a:p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programs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7C34D16-74B8-AB41-A056-D20EF8C328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1135" y="1328447"/>
            <a:ext cx="362869" cy="1125613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D15020-22CD-5042-A236-E7BC2D0FCF45}"/>
              </a:ext>
            </a:extLst>
          </p:cNvPr>
          <p:cNvSpPr txBox="1"/>
          <p:nvPr/>
        </p:nvSpPr>
        <p:spPr>
          <a:xfrm rot="21033455">
            <a:off x="5202771" y="1515356"/>
            <a:ext cx="170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in combination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0166E9D-BC62-548B-647D-5647932785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1" y="1838520"/>
            <a:ext cx="1076127" cy="458909"/>
          </a:xfrm>
          <a:prstGeom prst="curvedConnector3">
            <a:avLst>
              <a:gd name="adj1" fmla="val 50000"/>
            </a:avLst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9" y="0"/>
            <a:ext cx="6761100" cy="857400"/>
          </a:xfrm>
        </p:spPr>
        <p:txBody>
          <a:bodyPr/>
          <a:lstStyle/>
          <a:p>
            <a:r>
              <a:rPr lang="en-US" sz="3200" dirty="0"/>
              <a:t>Linux/Unix Filters (i.e. commands)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78292"/>
            <a:ext cx="7217789" cy="373575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filter</a:t>
            </a:r>
            <a:r>
              <a:rPr lang="en-US" sz="2000" dirty="0"/>
              <a:t> is a “small, purpose-built program” that a accepts a </a:t>
            </a:r>
            <a:r>
              <a:rPr lang="en-US" sz="2000" b="1" i="1" dirty="0"/>
              <a:t>stream</a:t>
            </a:r>
            <a:r>
              <a:rPr lang="en-US" sz="2000" dirty="0"/>
              <a:t> of text as input, processes it in some way and generates a </a:t>
            </a:r>
            <a:r>
              <a:rPr lang="en-US" sz="2000" b="1" i="1" dirty="0"/>
              <a:t>stream</a:t>
            </a:r>
            <a:r>
              <a:rPr lang="en-US" sz="2000" dirty="0"/>
              <a:t> of text as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92075" y="4719638"/>
            <a:ext cx="547688" cy="393700"/>
          </a:xfrm>
        </p:spPr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07F83-4807-8990-60AA-2341CDCD4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" y="2771096"/>
            <a:ext cx="3956817" cy="139411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759532-65A3-97B9-BF33-5F6616EE1F84}"/>
              </a:ext>
            </a:extLst>
          </p:cNvPr>
          <p:cNvSpPr/>
          <p:nvPr/>
        </p:nvSpPr>
        <p:spPr>
          <a:xfrm>
            <a:off x="4665512" y="2714376"/>
            <a:ext cx="2426754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9EF569-54BE-CF87-C48A-F65DD65A0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613" y="4057339"/>
            <a:ext cx="4548261" cy="663288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AC82525-0CF8-7ADA-BF72-9C607130FC69}"/>
              </a:ext>
            </a:extLst>
          </p:cNvPr>
          <p:cNvSpPr/>
          <p:nvPr/>
        </p:nvSpPr>
        <p:spPr>
          <a:xfrm>
            <a:off x="4048892" y="2978329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33EEC29-391E-9847-A914-713F64C58F10}"/>
              </a:ext>
            </a:extLst>
          </p:cNvPr>
          <p:cNvSpPr/>
          <p:nvPr/>
        </p:nvSpPr>
        <p:spPr>
          <a:xfrm rot="5400000">
            <a:off x="5692645" y="3649811"/>
            <a:ext cx="485563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7748E-DFB3-06D8-8006-C3E1061AFC6E}"/>
              </a:ext>
            </a:extLst>
          </p:cNvPr>
          <p:cNvSpPr txBox="1"/>
          <p:nvPr/>
        </p:nvSpPr>
        <p:spPr>
          <a:xfrm>
            <a:off x="987235" y="2370986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Stream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2704C4-BBE2-D938-2B3F-BF60047255F2}"/>
              </a:ext>
            </a:extLst>
          </p:cNvPr>
          <p:cNvSpPr txBox="1"/>
          <p:nvPr/>
        </p:nvSpPr>
        <p:spPr>
          <a:xfrm>
            <a:off x="5557758" y="231426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69A6C-E89E-360E-6282-9945C9B5BCAD}"/>
              </a:ext>
            </a:extLst>
          </p:cNvPr>
          <p:cNvSpPr txBox="1"/>
          <p:nvPr/>
        </p:nvSpPr>
        <p:spPr>
          <a:xfrm>
            <a:off x="5388801" y="4676766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Stream</a:t>
            </a:r>
          </a:p>
        </p:txBody>
      </p:sp>
    </p:spTree>
    <p:extLst>
      <p:ext uri="{BB962C8B-B14F-4D97-AF65-F5344CB8AC3E}">
        <p14:creationId xmlns:p14="http://schemas.microsoft.com/office/powerpoint/2010/main" val="110441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9" y="181110"/>
            <a:ext cx="6761100" cy="857400"/>
          </a:xfrm>
        </p:spPr>
        <p:txBody>
          <a:bodyPr/>
          <a:lstStyle/>
          <a:p>
            <a:r>
              <a:rPr lang="en-US" sz="3200" dirty="0"/>
              <a:t>Linux/Unix Standard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260909"/>
            <a:ext cx="7217789" cy="3453141"/>
          </a:xfrm>
        </p:spPr>
        <p:txBody>
          <a:bodyPr/>
          <a:lstStyle/>
          <a:p>
            <a:r>
              <a:rPr lang="en-US" sz="2400" dirty="0"/>
              <a:t>Linux/Unix filters (and programs more generally) use three </a:t>
            </a:r>
            <a:r>
              <a:rPr lang="en-US" sz="2400" i="1" dirty="0"/>
              <a:t>standard streams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Standard Input (</a:t>
            </a:r>
            <a:r>
              <a:rPr lang="en-US" sz="1800" dirty="0">
                <a:latin typeface="Courier" pitchFamily="2" charset="0"/>
              </a:rPr>
              <a:t>stdin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Filters read their input from </a:t>
            </a:r>
            <a:r>
              <a:rPr lang="en-US" sz="1600" dirty="0">
                <a:latin typeface="Courier" pitchFamily="2" charset="0"/>
              </a:rPr>
              <a:t>stdin</a:t>
            </a:r>
            <a:r>
              <a:rPr lang="en-US" sz="1600" dirty="0"/>
              <a:t>.</a:t>
            </a:r>
          </a:p>
          <a:p>
            <a:pPr lvl="1"/>
            <a:r>
              <a:rPr lang="en-US" sz="1800" dirty="0"/>
              <a:t>Standard Output (</a:t>
            </a:r>
            <a:r>
              <a:rPr lang="en-US" sz="1800" dirty="0" err="1">
                <a:latin typeface="Courier" pitchFamily="2" charset="0"/>
              </a:rPr>
              <a:t>stdout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Filters print their output to </a:t>
            </a:r>
            <a:r>
              <a:rPr lang="en-US" sz="1600" dirty="0" err="1">
                <a:latin typeface="Courier" pitchFamily="2" charset="0"/>
              </a:rPr>
              <a:t>stdout</a:t>
            </a:r>
            <a:r>
              <a:rPr lang="en-US" sz="1600" dirty="0"/>
              <a:t>.</a:t>
            </a:r>
          </a:p>
          <a:p>
            <a:pPr lvl="1"/>
            <a:r>
              <a:rPr lang="en-US" sz="1800" dirty="0"/>
              <a:t>Standard Error (</a:t>
            </a:r>
            <a:r>
              <a:rPr lang="en-US" sz="1800" dirty="0">
                <a:latin typeface="Courier" pitchFamily="2" charset="0"/>
              </a:rPr>
              <a:t>stderr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Filters print error messages to </a:t>
            </a:r>
            <a:r>
              <a:rPr lang="en-US" sz="1600" dirty="0">
                <a:latin typeface="Courier" pitchFamily="2" charset="0"/>
              </a:rPr>
              <a:t>stderr</a:t>
            </a:r>
            <a:r>
              <a:rPr lang="en-US" sz="1600" dirty="0"/>
              <a:t>.</a:t>
            </a:r>
            <a:endParaRPr lang="en-US" sz="800" dirty="0"/>
          </a:p>
          <a:p>
            <a:endParaRPr lang="en-US" sz="800" dirty="0"/>
          </a:p>
          <a:p>
            <a:r>
              <a:rPr lang="en-US" sz="2000" dirty="0"/>
              <a:t>All three standard streams default to the terminal.</a:t>
            </a:r>
          </a:p>
          <a:p>
            <a:pPr lvl="1"/>
            <a:r>
              <a:rPr lang="en-US" sz="1800" dirty="0"/>
              <a:t>Input read from keyboard</a:t>
            </a:r>
          </a:p>
          <a:p>
            <a:pPr lvl="1"/>
            <a:r>
              <a:rPr lang="en-US" sz="1800" dirty="0"/>
              <a:t>Output printed to terminal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01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B80F-6B0C-A2FF-7AEB-93807404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Redirection and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A25C-EC0A-091D-B10C-31938E4CD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1" dirty="0"/>
              <a:t>Redirection</a:t>
            </a:r>
            <a:r>
              <a:rPr lang="en-US" sz="2400" dirty="0"/>
              <a:t> and </a:t>
            </a:r>
            <a:r>
              <a:rPr lang="en-US" sz="2400" b="1" i="1" dirty="0"/>
              <a:t>pipes</a:t>
            </a:r>
            <a:r>
              <a:rPr lang="en-US" sz="2400" dirty="0"/>
              <a:t> provide two ways to combine Unix filters to perform more complex tasks.</a:t>
            </a:r>
          </a:p>
          <a:p>
            <a:pPr lvl="1"/>
            <a:r>
              <a:rPr lang="en-US" sz="2000" b="1" i="1" dirty="0"/>
              <a:t>Redirection</a:t>
            </a:r>
            <a:r>
              <a:rPr lang="en-US" sz="2000" dirty="0"/>
              <a:t> allows a filter to get its input from a file and/or write its output to a file.</a:t>
            </a:r>
          </a:p>
          <a:p>
            <a:pPr lvl="1"/>
            <a:r>
              <a:rPr lang="en-US" sz="2000" dirty="0"/>
              <a:t>A </a:t>
            </a:r>
            <a:r>
              <a:rPr lang="en-US" sz="2000" b="1" i="1" dirty="0"/>
              <a:t>pipe</a:t>
            </a:r>
            <a:r>
              <a:rPr lang="en-US" sz="2000" dirty="0"/>
              <a:t> allow one filter to get its input from the output of another filter.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1202C-1856-C61E-599E-A0CC48A3E44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14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835508"/>
            <a:ext cx="7375833" cy="3215765"/>
          </a:xfrm>
        </p:spPr>
        <p:txBody>
          <a:bodyPr/>
          <a:lstStyle/>
          <a:p>
            <a:r>
              <a:rPr lang="en-US" sz="2400" dirty="0"/>
              <a:t>The standard streams can be </a:t>
            </a:r>
            <a:r>
              <a:rPr lang="en-US" sz="2400" b="1" i="1" dirty="0"/>
              <a:t>redirected</a:t>
            </a:r>
            <a:r>
              <a:rPr lang="en-US" sz="2400" dirty="0"/>
              <a:t> so that filters get their input from a file (</a:t>
            </a:r>
            <a:r>
              <a:rPr lang="en-US" sz="2400" dirty="0">
                <a:latin typeface="Courier" pitchFamily="2" charset="0"/>
              </a:rPr>
              <a:t>&lt;</a:t>
            </a:r>
            <a:r>
              <a:rPr lang="en-US" sz="2400" dirty="0"/>
              <a:t>) or send their output to a file (</a:t>
            </a:r>
            <a:r>
              <a:rPr lang="en-US" sz="2400" dirty="0">
                <a:latin typeface="Courier" pitchFamily="2" charset="0"/>
              </a:rPr>
              <a:t>&gt;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&gt;&gt;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432405" y="2302611"/>
            <a:ext cx="369966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my-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music.txt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1330537" y="3698917"/>
            <a:ext cx="4841664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my-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music.txt</a:t>
            </a:r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&gt; top3.txt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0" y="2331894"/>
            <a:ext cx="1189749" cy="997808"/>
            <a:chOff x="45667" y="2322722"/>
            <a:chExt cx="1189749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my-</a:t>
              </a:r>
              <a:r>
                <a:rPr lang="en-US" dirty="0" err="1"/>
                <a:t>music.txt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819966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DD8E430-3022-B340-BA8D-3780A6FAC2FF}"/>
              </a:ext>
            </a:extLst>
          </p:cNvPr>
          <p:cNvSpPr/>
          <p:nvPr/>
        </p:nvSpPr>
        <p:spPr>
          <a:xfrm>
            <a:off x="5132070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13472C-AD77-9440-AC23-D0A16E3CF11C}"/>
              </a:ext>
            </a:extLst>
          </p:cNvPr>
          <p:cNvGrpSpPr/>
          <p:nvPr/>
        </p:nvGrpSpPr>
        <p:grpSpPr>
          <a:xfrm>
            <a:off x="-31832" y="3684077"/>
            <a:ext cx="1189749" cy="1002116"/>
            <a:chOff x="6852945" y="2331894"/>
            <a:chExt cx="1189749" cy="10021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043542-5650-3A46-971A-D60C36A6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B8CAE-ED88-AB46-8AF3-682A55CD6DDE}"/>
                </a:ext>
              </a:extLst>
            </p:cNvPr>
            <p:cNvSpPr txBox="1"/>
            <p:nvPr/>
          </p:nvSpPr>
          <p:spPr>
            <a:xfrm>
              <a:off x="6852945" y="3026233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my-</a:t>
              </a:r>
              <a:r>
                <a:rPr lang="en-US" dirty="0" err="1"/>
                <a:t>music.txt</a:t>
              </a:r>
              <a:endParaRPr lang="en-US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4EDC02-4249-2044-B43A-972DE8B2E00A}"/>
              </a:ext>
            </a:extLst>
          </p:cNvPr>
          <p:cNvSpPr/>
          <p:nvPr/>
        </p:nvSpPr>
        <p:spPr>
          <a:xfrm>
            <a:off x="712136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E8DEB-57AE-2C47-8BE0-A253BDB43C8C}"/>
              </a:ext>
            </a:extLst>
          </p:cNvPr>
          <p:cNvGrpSpPr/>
          <p:nvPr/>
        </p:nvGrpSpPr>
        <p:grpSpPr>
          <a:xfrm>
            <a:off x="6639439" y="3740807"/>
            <a:ext cx="771365" cy="945386"/>
            <a:chOff x="7252995" y="2388624"/>
            <a:chExt cx="771365" cy="945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B96676-8BF9-5945-9284-2534602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0DD131-90E0-A947-B80A-2D41F5C735FA}"/>
                </a:ext>
              </a:extLst>
            </p:cNvPr>
            <p:cNvSpPr txBox="1"/>
            <p:nvPr/>
          </p:nvSpPr>
          <p:spPr>
            <a:xfrm>
              <a:off x="7252995" y="30262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top3.txt</a:t>
              </a:r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3D6D5F-2D68-AC4F-92D9-4D59A49C807B}"/>
              </a:ext>
            </a:extLst>
          </p:cNvPr>
          <p:cNvSpPr/>
          <p:nvPr/>
        </p:nvSpPr>
        <p:spPr>
          <a:xfrm>
            <a:off x="6172201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7BD4A-A4C4-E96A-F7AD-64DDB21E1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299" y="2457450"/>
            <a:ext cx="3381343" cy="4931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183EAEE-EC59-8BE4-E5E6-5209AFF13AC4}"/>
              </a:ext>
            </a:extLst>
          </p:cNvPr>
          <p:cNvSpPr/>
          <p:nvPr/>
        </p:nvSpPr>
        <p:spPr>
          <a:xfrm>
            <a:off x="3243714" y="2432875"/>
            <a:ext cx="1790597" cy="596872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211713-A467-8DD3-BE2A-0BBCBE95B7D5}"/>
              </a:ext>
            </a:extLst>
          </p:cNvPr>
          <p:cNvSpPr/>
          <p:nvPr/>
        </p:nvSpPr>
        <p:spPr>
          <a:xfrm>
            <a:off x="4817093" y="3833241"/>
            <a:ext cx="1191054" cy="596872"/>
          </a:xfrm>
          <a:prstGeom prst="ellips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36" y="0"/>
            <a:ext cx="6761100" cy="857400"/>
          </a:xfrm>
        </p:spPr>
        <p:txBody>
          <a:bodyPr/>
          <a:lstStyle/>
          <a:p>
            <a:r>
              <a:rPr lang="en-US" sz="3200" dirty="0"/>
              <a:t>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9" y="835508"/>
            <a:ext cx="7097390" cy="3215765"/>
          </a:xfrm>
        </p:spPr>
        <p:txBody>
          <a:bodyPr/>
          <a:lstStyle/>
          <a:p>
            <a:r>
              <a:rPr lang="en-US" sz="2400" dirty="0"/>
              <a:t>Redirection provides one way to use the output of one filter as the input to the next.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432405" y="2302611"/>
            <a:ext cx="485409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 --lines=3 &lt; my-</a:t>
            </a:r>
            <a:r>
              <a:rPr lang="en-US" sz="18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music.txt</a:t>
            </a:r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&gt; top3.txt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1330537" y="3696466"/>
            <a:ext cx="2201333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 &lt; top3.txt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0" y="2331894"/>
            <a:ext cx="1189749" cy="997808"/>
            <a:chOff x="45667" y="2322722"/>
            <a:chExt cx="1189749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my-</a:t>
              </a:r>
              <a:r>
                <a:rPr lang="en-US" dirty="0" err="1"/>
                <a:t>music.txt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819966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DD8E430-3022-B340-BA8D-3780A6FAC2FF}"/>
              </a:ext>
            </a:extLst>
          </p:cNvPr>
          <p:cNvSpPr/>
          <p:nvPr/>
        </p:nvSpPr>
        <p:spPr>
          <a:xfrm>
            <a:off x="6286500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4EDC02-4249-2044-B43A-972DE8B2E00A}"/>
              </a:ext>
            </a:extLst>
          </p:cNvPr>
          <p:cNvSpPr/>
          <p:nvPr/>
        </p:nvSpPr>
        <p:spPr>
          <a:xfrm>
            <a:off x="712136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E8DEB-57AE-2C47-8BE0-A253BDB43C8C}"/>
              </a:ext>
            </a:extLst>
          </p:cNvPr>
          <p:cNvGrpSpPr/>
          <p:nvPr/>
        </p:nvGrpSpPr>
        <p:grpSpPr>
          <a:xfrm>
            <a:off x="6793263" y="2335777"/>
            <a:ext cx="771365" cy="945386"/>
            <a:chOff x="7252995" y="2388624"/>
            <a:chExt cx="771365" cy="945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B96676-8BF9-5945-9284-2534602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0DD131-90E0-A947-B80A-2D41F5C735FA}"/>
                </a:ext>
              </a:extLst>
            </p:cNvPr>
            <p:cNvSpPr txBox="1"/>
            <p:nvPr/>
          </p:nvSpPr>
          <p:spPr>
            <a:xfrm>
              <a:off x="7252995" y="30262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top3.txt</a:t>
              </a:r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3D6D5F-2D68-AC4F-92D9-4D59A49C807B}"/>
              </a:ext>
            </a:extLst>
          </p:cNvPr>
          <p:cNvSpPr/>
          <p:nvPr/>
        </p:nvSpPr>
        <p:spPr>
          <a:xfrm>
            <a:off x="3531870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3D6FAC-2498-7C82-CA91-02A6D18C6857}"/>
              </a:ext>
            </a:extLst>
          </p:cNvPr>
          <p:cNvGrpSpPr/>
          <p:nvPr/>
        </p:nvGrpSpPr>
        <p:grpSpPr>
          <a:xfrm>
            <a:off x="98592" y="3690881"/>
            <a:ext cx="771365" cy="945386"/>
            <a:chOff x="7252995" y="2388624"/>
            <a:chExt cx="771365" cy="9453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3344D71-2C17-F044-F583-49270581F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E03B3B-5E85-9B0F-E722-454B2AD7DE25}"/>
                </a:ext>
              </a:extLst>
            </p:cNvPr>
            <p:cNvSpPr txBox="1"/>
            <p:nvPr/>
          </p:nvSpPr>
          <p:spPr>
            <a:xfrm>
              <a:off x="7252995" y="3026233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top3.txt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6ABD8FC-0FE0-EEA8-0368-476C197D8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735" y="3809908"/>
            <a:ext cx="4372176" cy="6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40494"/>
            <a:ext cx="6761100" cy="857400"/>
          </a:xfrm>
        </p:spPr>
        <p:txBody>
          <a:bodyPr/>
          <a:lstStyle/>
          <a:p>
            <a:r>
              <a:rPr lang="en-US" sz="3200" dirty="0"/>
              <a:t>Spot Check: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9" y="1386038"/>
            <a:ext cx="7005998" cy="3416968"/>
          </a:xfrm>
        </p:spPr>
        <p:txBody>
          <a:bodyPr/>
          <a:lstStyle/>
          <a:p>
            <a:r>
              <a:rPr lang="en-US" sz="2400" dirty="0"/>
              <a:t>The prior example alphabetized the first 3 lines of </a:t>
            </a:r>
            <a:r>
              <a:rPr lang="en-US" sz="2400" dirty="0">
                <a:latin typeface="Courier" pitchFamily="2" charset="0"/>
              </a:rPr>
              <a:t>my-</a:t>
            </a:r>
            <a:r>
              <a:rPr lang="en-US" sz="2400" dirty="0" err="1">
                <a:latin typeface="Courier" pitchFamily="2" charset="0"/>
              </a:rPr>
              <a:t>music.txt</a:t>
            </a:r>
            <a:r>
              <a:rPr lang="en-US" sz="2400" dirty="0"/>
              <a:t> and displayed the result in the terminal.</a:t>
            </a:r>
          </a:p>
          <a:p>
            <a:endParaRPr lang="en-US" sz="2400" dirty="0"/>
          </a:p>
          <a:p>
            <a:r>
              <a:rPr lang="en-US" sz="2400" dirty="0"/>
              <a:t>Write commands using redirection that alphabetizes my-</a:t>
            </a:r>
            <a:r>
              <a:rPr lang="en-US" sz="2400" dirty="0" err="1"/>
              <a:t>music.txt</a:t>
            </a:r>
            <a:r>
              <a:rPr lang="en-US" sz="2400" dirty="0"/>
              <a:t> and then places the first three lines alphabetically into a file named </a:t>
            </a:r>
            <a:r>
              <a:rPr lang="en-US" sz="2400" dirty="0">
                <a:latin typeface="Courier" pitchFamily="2" charset="0"/>
              </a:rPr>
              <a:t>ordered3.txt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3766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6683</TotalTime>
  <Words>3239</Words>
  <Application>Microsoft Macintosh PowerPoint</Application>
  <PresentationFormat>On-screen Show (16:9)</PresentationFormat>
  <Paragraphs>422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Chalkboard SE</vt:lpstr>
      <vt:lpstr>Courier</vt:lpstr>
      <vt:lpstr>Dosis</vt:lpstr>
      <vt:lpstr>Dosis ExtraLight</vt:lpstr>
      <vt:lpstr>Segoe Print</vt:lpstr>
      <vt:lpstr>Titillium Web Light</vt:lpstr>
      <vt:lpstr>Mowbray template</vt:lpstr>
      <vt:lpstr>03 – Filters, Pipes and Scripts</vt:lpstr>
      <vt:lpstr>PowerPoint Presentation</vt:lpstr>
      <vt:lpstr>PowerPoint Presentation</vt:lpstr>
      <vt:lpstr>Linux/Unix Filters (i.e. commands)</vt:lpstr>
      <vt:lpstr>Linux/Unix Standard Streams</vt:lpstr>
      <vt:lpstr>Redirection and Pipes</vt:lpstr>
      <vt:lpstr>Redirection</vt:lpstr>
      <vt:lpstr>Redirection</vt:lpstr>
      <vt:lpstr>Spot Check:</vt:lpstr>
      <vt:lpstr>Pipes</vt:lpstr>
      <vt:lpstr>Writing a Pipe</vt:lpstr>
      <vt:lpstr>Spot Check:</vt:lpstr>
      <vt:lpstr>Shell Scripts</vt:lpstr>
      <vt:lpstr>An Example Script</vt:lpstr>
      <vt:lpstr>Running Shell Scripts</vt:lpstr>
      <vt:lpstr>File Permissions:</vt:lpstr>
      <vt:lpstr>File Permissions: User (i.e. owner)</vt:lpstr>
      <vt:lpstr>File Permissions: Group</vt:lpstr>
      <vt:lpstr>File Permissions: Others</vt:lpstr>
      <vt:lpstr>Changing Permissions</vt:lpstr>
      <vt:lpstr>Spot Check: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Unix Tools and Task Automation </dc:title>
  <dc:creator>Braught, Grant</dc:creator>
  <cp:lastModifiedBy>Goble, William</cp:lastModifiedBy>
  <cp:revision>189</cp:revision>
  <dcterms:created xsi:type="dcterms:W3CDTF">2020-08-31T21:44:53Z</dcterms:created>
  <dcterms:modified xsi:type="dcterms:W3CDTF">2023-08-16T20:00:28Z</dcterms:modified>
</cp:coreProperties>
</file>