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89" r:id="rId2"/>
    <p:sldId id="290" r:id="rId3"/>
    <p:sldId id="291" r:id="rId4"/>
    <p:sldId id="297" r:id="rId5"/>
    <p:sldId id="298" r:id="rId6"/>
    <p:sldId id="299" r:id="rId7"/>
    <p:sldId id="313" r:id="rId8"/>
    <p:sldId id="312" r:id="rId9"/>
    <p:sldId id="302" r:id="rId10"/>
    <p:sldId id="311" r:id="rId11"/>
    <p:sldId id="306" r:id="rId12"/>
    <p:sldId id="308" r:id="rId13"/>
    <p:sldId id="315" r:id="rId14"/>
    <p:sldId id="307" r:id="rId15"/>
    <p:sldId id="318" r:id="rId16"/>
    <p:sldId id="304" r:id="rId17"/>
    <p:sldId id="316" r:id="rId18"/>
    <p:sldId id="295" r:id="rId19"/>
    <p:sldId id="287" r:id="rId20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463"/>
    <p:restoredTop sz="77394"/>
  </p:normalViewPr>
  <p:slideViewPr>
    <p:cSldViewPr snapToGrid="0" snapToObjects="1">
      <p:cViewPr varScale="1">
        <p:scale>
          <a:sx n="125" d="100"/>
          <a:sy n="125" d="100"/>
        </p:scale>
        <p:origin x="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be good to setup the </a:t>
            </a:r>
            <a:r>
              <a:rPr lang="en-US" dirty="0" err="1"/>
              <a:t>RegEx</a:t>
            </a:r>
            <a:r>
              <a:rPr lang="en-US" dirty="0"/>
              <a:t> testing page with the examples in advance.</a:t>
            </a:r>
          </a:p>
          <a:p>
            <a:r>
              <a:rPr lang="en-US" dirty="0"/>
              <a:t>https://</a:t>
            </a:r>
            <a:r>
              <a:rPr lang="en-US" dirty="0" err="1"/>
              <a:t>www.regextester.com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25332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Have each on own line below for easy copy and paste.</a:t>
            </a:r>
          </a:p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May 23, 2022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Jan 2, 2019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Jun 13, 95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Jul	19, 2021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Mar 13,1988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Dog 27, 1323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It is Jan 22, 2019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Aug 04,	2020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Apr 16, 2001 or 2002</a:t>
            </a:r>
          </a:p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21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Below one per line for easy copy and paste:</a:t>
            </a:r>
          </a:p>
          <a:p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Test 123C</a:t>
            </a:r>
          </a:p>
          <a:p>
            <a:r>
              <a:rPr lang="en-US" sz="1400" dirty="0">
                <a:latin typeface="Courier" pitchFamily="2" charset="0"/>
              </a:rPr>
              <a:t>Test	2B45</a:t>
            </a:r>
          </a:p>
          <a:p>
            <a:r>
              <a:rPr lang="en-US" sz="1400" dirty="0">
                <a:latin typeface="Courier" pitchFamily="2" charset="0"/>
              </a:rPr>
              <a:t>That 345A</a:t>
            </a:r>
          </a:p>
          <a:p>
            <a:r>
              <a:rPr lang="en-US" sz="1400" dirty="0">
                <a:latin typeface="Courier" pitchFamily="2" charset="0"/>
              </a:rPr>
              <a:t>Test AB37</a:t>
            </a:r>
          </a:p>
          <a:p>
            <a:r>
              <a:rPr lang="en-US" sz="1400" dirty="0">
                <a:latin typeface="Courier" pitchFamily="2" charset="0"/>
              </a:rPr>
              <a:t>123C Test</a:t>
            </a:r>
          </a:p>
          <a:p>
            <a:r>
              <a:rPr lang="en-US" sz="1400" dirty="0">
                <a:latin typeface="Courier" pitchFamily="2" charset="0"/>
              </a:rPr>
              <a:t>This 1234</a:t>
            </a:r>
          </a:p>
          <a:p>
            <a:r>
              <a:rPr lang="en-US" sz="1400" dirty="0">
                <a:latin typeface="Courier" pitchFamily="2" charset="0"/>
              </a:rPr>
              <a:t>3487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T..t</a:t>
            </a:r>
            <a:r>
              <a:rPr lang="en-US" dirty="0"/>
              <a:t>\s\d\w\d\w$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51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latin typeface="Courier" pitchFamily="2" charset="0"/>
              </a:rPr>
              <a:t>a23xycatz</a:t>
            </a:r>
          </a:p>
          <a:p>
            <a:r>
              <a:rPr lang="en-US" sz="1400" dirty="0" err="1">
                <a:latin typeface="Courier" pitchFamily="2" charset="0"/>
              </a:rPr>
              <a:t>abxycatz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aa4catcatqr</a:t>
            </a:r>
          </a:p>
          <a:p>
            <a:r>
              <a:rPr lang="en-US" sz="1400" dirty="0">
                <a:latin typeface="Courier" pitchFamily="2" charset="0"/>
              </a:rPr>
              <a:t>9catcatzcat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aa7catz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b44xycat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a92pqr32mz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789ab234cdz</a:t>
            </a:r>
          </a:p>
          <a:p>
            <a:endParaRPr lang="en-US" sz="1400" dirty="0">
              <a:latin typeface="Courier" pitchFamily="2" charset="0"/>
            </a:endParaRP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Pay particular attention to 9catcatzcat and aa7catz.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  - match doesn’t have to start at the beginning or end at the end… no anchors.</a:t>
            </a:r>
          </a:p>
        </p:txBody>
      </p:sp>
    </p:spTree>
    <p:extLst>
      <p:ext uri="{BB962C8B-B14F-4D97-AF65-F5344CB8AC3E}">
        <p14:creationId xmlns:p14="http://schemas.microsoft.com/office/powerpoint/2010/main" val="1705201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latin typeface="Courier" pitchFamily="2" charset="0"/>
              </a:rPr>
              <a:t>ab-1</a:t>
            </a:r>
          </a:p>
          <a:p>
            <a:r>
              <a:rPr lang="en-US" sz="1400" dirty="0">
                <a:latin typeface="Courier" pitchFamily="2" charset="0"/>
              </a:rPr>
              <a:t>12-34567</a:t>
            </a:r>
          </a:p>
          <a:p>
            <a:r>
              <a:rPr lang="en-US" sz="1400" dirty="0">
                <a:latin typeface="Courier" pitchFamily="2" charset="0"/>
              </a:rPr>
              <a:t>87-654</a:t>
            </a:r>
          </a:p>
          <a:p>
            <a:r>
              <a:rPr lang="en-US" sz="1400" dirty="0">
                <a:latin typeface="Courier" pitchFamily="2" charset="0"/>
              </a:rPr>
              <a:t>xy7-39b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ab-23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xyz-2345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ab1234</a:t>
            </a:r>
          </a:p>
          <a:p>
            <a:endParaRPr lang="en-US" sz="1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129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b282 q</a:t>
            </a:r>
          </a:p>
          <a:p>
            <a:r>
              <a:rPr lang="en-US" dirty="0"/>
              <a:t>a22 c</a:t>
            </a:r>
          </a:p>
          <a:p>
            <a:r>
              <a:rPr lang="en-US" dirty="0"/>
              <a:t>ab44 </a:t>
            </a:r>
            <a:r>
              <a:rPr lang="en-US" dirty="0" err="1"/>
              <a:t>mwxyz</a:t>
            </a:r>
            <a:endParaRPr lang="en-US" dirty="0"/>
          </a:p>
          <a:p>
            <a:r>
              <a:rPr lang="en-US" dirty="0"/>
              <a:t>B6 a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b282 z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b24 </a:t>
            </a:r>
            <a:r>
              <a:rPr lang="en-US" dirty="0" err="1"/>
              <a:t>cz</a:t>
            </a: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abcb4x 9z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b2468a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881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math.random</a:t>
            </a:r>
            <a:r>
              <a:rPr lang="en-US" dirty="0"/>
              <a:t>(2)</a:t>
            </a:r>
          </a:p>
          <a:p>
            <a:r>
              <a:rPr lang="en-US" dirty="0" err="1"/>
              <a:t>string.length</a:t>
            </a:r>
            <a:r>
              <a:rPr lang="en-US" dirty="0"/>
              <a:t>()</a:t>
            </a:r>
          </a:p>
          <a:p>
            <a:r>
              <a:rPr lang="en-US" dirty="0" err="1"/>
              <a:t>list.append</a:t>
            </a:r>
            <a:r>
              <a:rPr lang="en-US" dirty="0"/>
              <a:t>(923)</a:t>
            </a:r>
          </a:p>
          <a:p>
            <a:r>
              <a:rPr lang="en-US" dirty="0" err="1"/>
              <a:t>math.random</a:t>
            </a:r>
            <a:r>
              <a:rPr lang="en-US" dirty="0"/>
              <a:t>(2,3)</a:t>
            </a:r>
          </a:p>
          <a:p>
            <a:r>
              <a:rPr lang="en-US" dirty="0"/>
              <a:t>list(3).append(7)</a:t>
            </a:r>
          </a:p>
          <a:p>
            <a:r>
              <a:rPr lang="en-US" dirty="0" err="1"/>
              <a:t>map.contains</a:t>
            </a:r>
            <a:r>
              <a:rPr lang="en-US" dirty="0"/>
              <a:t>("ABC")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57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Binam</a:t>
            </a:r>
            <a:r>
              <a:rPr lang="en-US" dirty="0"/>
              <a:t> has a cat.</a:t>
            </a:r>
          </a:p>
          <a:p>
            <a:r>
              <a:rPr lang="en-US" dirty="0"/>
              <a:t>Sue has 3 fish.</a:t>
            </a:r>
          </a:p>
          <a:p>
            <a:r>
              <a:rPr lang="en-US" dirty="0"/>
              <a:t>Xian has 2 catfish.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/>
              <a:t>Ever eaten an eel?</a:t>
            </a: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 have 12 cats.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Maximo has 9 fishes.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What is a </a:t>
            </a:r>
            <a:r>
              <a:rPr lang="en-US" dirty="0" err="1"/>
              <a:t>dogfishhead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66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latin typeface="Courier" pitchFamily="2" charset="0"/>
              </a:rPr>
              <a:t>It is 00:15 AM!</a:t>
            </a:r>
          </a:p>
          <a:p>
            <a:r>
              <a:rPr lang="en-US" sz="1400" dirty="0">
                <a:latin typeface="Courier" pitchFamily="2" charset="0"/>
              </a:rPr>
              <a:t>It is now 7:40 AM.</a:t>
            </a:r>
          </a:p>
          <a:p>
            <a:r>
              <a:rPr lang="en-US" sz="1400" dirty="0">
                <a:latin typeface="Courier" pitchFamily="2" charset="0"/>
              </a:rPr>
              <a:t>Is it 8:51 AM?</a:t>
            </a:r>
          </a:p>
          <a:p>
            <a:r>
              <a:rPr lang="en-US" sz="1400" dirty="0">
                <a:latin typeface="Courier" pitchFamily="2" charset="0"/>
              </a:rPr>
              <a:t>It is 12:02 PM.</a:t>
            </a:r>
          </a:p>
          <a:p>
            <a:r>
              <a:rPr lang="en-US" sz="1400" dirty="0">
                <a:latin typeface="Courier" pitchFamily="2" charset="0"/>
              </a:rPr>
              <a:t>Can it be 02:00 PM?</a:t>
            </a:r>
            <a:endParaRPr lang="en-US" sz="1800" dirty="0">
              <a:latin typeface="Courier" pitchFamily="2" charset="0"/>
            </a:endParaRP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It is 8:61 AM.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It is 09:59.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Is it 19:34 PM?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Can it be 10:76 PM?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sz="1400" dirty="0">
              <a:latin typeface="Courier" pitchFamily="2" charset="0"/>
            </a:endParaRP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sz="1400" dirty="0">
              <a:latin typeface="Courier" pitchFamily="2" charset="0"/>
            </a:endParaRP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sz="1400" dirty="0">
              <a:latin typeface="Courier" pitchFamily="2" charset="0"/>
            </a:endParaRP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Merriweather" panose="020F0502020204030204" pitchFamily="34" charset="0"/>
              </a:rPr>
              <a:t>(0\d|1[0-2]|\s\d):[0-5]\d (AM|PM)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sz="1400" dirty="0">
              <a:latin typeface="Courier" pitchFamily="2" charset="0"/>
            </a:endParaRP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sz="1400" dirty="0">
              <a:latin typeface="Courier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73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02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85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51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Generally, the pattern will just use wildcards (as we saw earlier in the course).</a:t>
            </a:r>
          </a:p>
          <a:p>
            <a:r>
              <a:rPr lang="en-US" dirty="0"/>
              <a:t>  - That is a * that matches any string of characters.</a:t>
            </a:r>
          </a:p>
          <a:p>
            <a:endParaRPr lang="en-US" dirty="0"/>
          </a:p>
          <a:p>
            <a:r>
              <a:rPr lang="en-US" dirty="0"/>
              <a:t>.</a:t>
            </a:r>
          </a:p>
          <a:p>
            <a:r>
              <a:rPr lang="en-US" dirty="0"/>
              <a:t>  - Start from the current directory </a:t>
            </a:r>
          </a:p>
          <a:p>
            <a:r>
              <a:rPr lang="en-US" dirty="0"/>
              <a:t>-name </a:t>
            </a:r>
          </a:p>
          <a:p>
            <a:r>
              <a:rPr lang="en-US" dirty="0"/>
              <a:t>  - Match the filename only.  </a:t>
            </a:r>
          </a:p>
          <a:p>
            <a:r>
              <a:rPr lang="en-US" dirty="0"/>
              <a:t>  - Matches can occur in any sub-directory.</a:t>
            </a:r>
          </a:p>
          <a:p>
            <a:r>
              <a:rPr lang="en-US" dirty="0"/>
              <a:t>“*.tar.bz2” </a:t>
            </a:r>
          </a:p>
          <a:p>
            <a:r>
              <a:rPr lang="en-US" dirty="0"/>
              <a:t>  - the pattern to match in the filename.</a:t>
            </a:r>
          </a:p>
          <a:p>
            <a:r>
              <a:rPr lang="en-US" dirty="0"/>
              <a:t>  - recall * matches anything</a:t>
            </a:r>
          </a:p>
          <a:p>
            <a:r>
              <a:rPr lang="en-US" dirty="0"/>
              <a:t>-print</a:t>
            </a:r>
          </a:p>
          <a:p>
            <a:r>
              <a:rPr lang="en-US" dirty="0"/>
              <a:t>  - display the matching files.</a:t>
            </a:r>
          </a:p>
          <a:p>
            <a:endParaRPr lang="en-US" dirty="0"/>
          </a:p>
          <a:p>
            <a:r>
              <a:rPr lang="en-US" dirty="0"/>
              <a:t>Note:</a:t>
            </a:r>
          </a:p>
          <a:p>
            <a:r>
              <a:rPr lang="en-US" dirty="0"/>
              <a:t> - tar: Tape Archive – a file containing lots of other files.</a:t>
            </a:r>
          </a:p>
          <a:p>
            <a:r>
              <a:rPr lang="en-US" dirty="0"/>
              <a:t> - bz2: Is a compressed files in Linux.</a:t>
            </a:r>
          </a:p>
          <a:p>
            <a:r>
              <a:rPr lang="en-US" dirty="0"/>
              <a:t>   - like zip 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54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~/project -name “*.md” -print</a:t>
            </a:r>
          </a:p>
          <a:p>
            <a:r>
              <a:rPr lang="en-US" dirty="0"/>
              <a:t>find ./code -name “</a:t>
            </a:r>
            <a:r>
              <a:rPr lang="en-US" dirty="0" err="1"/>
              <a:t>src</a:t>
            </a:r>
            <a:r>
              <a:rPr lang="en-US" dirty="0"/>
              <a:t>” -print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86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is the original program name.</a:t>
            </a:r>
          </a:p>
          <a:p>
            <a:r>
              <a:rPr lang="en-US" dirty="0"/>
              <a:t>  - </a:t>
            </a:r>
            <a:r>
              <a:rPr lang="en-US" dirty="0" err="1"/>
              <a:t>egrep</a:t>
            </a:r>
            <a:r>
              <a:rPr lang="en-US" dirty="0"/>
              <a:t> is an “extended” grep that makes the patterns a little easier to write.</a:t>
            </a:r>
          </a:p>
          <a:p>
            <a:r>
              <a:rPr lang="en-US" dirty="0"/>
              <a:t>  - most things we do will work with grep but a few require </a:t>
            </a:r>
            <a:r>
              <a:rPr lang="en-US" dirty="0" err="1"/>
              <a:t>egrep</a:t>
            </a:r>
            <a:r>
              <a:rPr lang="en-US" dirty="0"/>
              <a:t>.</a:t>
            </a:r>
          </a:p>
          <a:p>
            <a:r>
              <a:rPr lang="en-US" dirty="0"/>
              <a:t>  - most </a:t>
            </a:r>
            <a:r>
              <a:rPr lang="en-US" dirty="0" err="1"/>
              <a:t>linux</a:t>
            </a:r>
            <a:r>
              <a:rPr lang="en-US" dirty="0"/>
              <a:t> machines have both grep and </a:t>
            </a:r>
            <a:r>
              <a:rPr lang="en-US" dirty="0" err="1"/>
              <a:t>egrep</a:t>
            </a:r>
            <a:r>
              <a:rPr lang="en-US" dirty="0"/>
              <a:t>.</a:t>
            </a:r>
          </a:p>
          <a:p>
            <a:r>
              <a:rPr lang="en-US" dirty="0"/>
              <a:t>  - </a:t>
            </a:r>
            <a:r>
              <a:rPr lang="en-US" dirty="0" err="1"/>
              <a:t>egrep</a:t>
            </a:r>
            <a:r>
              <a:rPr lang="en-US" dirty="0"/>
              <a:t> can also usually be run as grep -E</a:t>
            </a:r>
          </a:p>
          <a:p>
            <a:endParaRPr lang="en-US" dirty="0"/>
          </a:p>
          <a:p>
            <a:r>
              <a:rPr lang="en-US" dirty="0"/>
              <a:t>History of grep:</a:t>
            </a:r>
          </a:p>
          <a:p>
            <a:r>
              <a:rPr lang="en-US" dirty="0"/>
              <a:t>  - https://</a:t>
            </a:r>
            <a:r>
              <a:rPr lang="en-US" dirty="0" err="1"/>
              <a:t>www.makeuseof.com</a:t>
            </a:r>
            <a:r>
              <a:rPr lang="en-US" dirty="0"/>
              <a:t>/how-grep-got-its-name-the-history-behind-greps-creation/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  - Grep was created by Ken Thompson – One of the inventers of Unix – Bell Labs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  - 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Was helping a fellow coworker do some textual analysis on 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Federalist Papers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which were published under a pseudonym, to determine the authorship.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   - Like our COMP 130 lab…</a:t>
            </a:r>
            <a:endParaRPr lang="en-US" b="0" i="0" dirty="0">
              <a:solidFill>
                <a:srgbClr val="333333"/>
              </a:solidFill>
              <a:effectLst/>
              <a:latin typeface="Roboto" panose="020F0502020204030204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  - Because this utility globally searches lines for regular expressions and prints them, it became "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G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lobal 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egular 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xpression 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rint," or simply Grep.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963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just some examples… </a:t>
            </a:r>
          </a:p>
          <a:p>
            <a:r>
              <a:rPr lang="en-US" dirty="0"/>
              <a:t>  we’ll see what they mean in a minute.</a:t>
            </a:r>
          </a:p>
        </p:txBody>
      </p:sp>
    </p:spTree>
    <p:extLst>
      <p:ext uri="{BB962C8B-B14F-4D97-AF65-F5344CB8AC3E}">
        <p14:creationId xmlns:p14="http://schemas.microsoft.com/office/powerpoint/2010/main" val="2255628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an example in:</a:t>
            </a:r>
          </a:p>
          <a:p>
            <a:r>
              <a:rPr lang="en-US" dirty="0"/>
              <a:t>https://</a:t>
            </a:r>
            <a:r>
              <a:rPr lang="en-US" dirty="0" err="1"/>
              <a:t>www.regextester.com</a:t>
            </a:r>
            <a:r>
              <a:rPr lang="en-US" dirty="0"/>
              <a:t>/</a:t>
            </a:r>
          </a:p>
          <a:p>
            <a:r>
              <a:rPr lang="en-US" dirty="0"/>
              <a:t>  - Be sure to check off the multi-line option under flags.</a:t>
            </a:r>
          </a:p>
          <a:p>
            <a:endParaRPr lang="en-US" dirty="0"/>
          </a:p>
          <a:p>
            <a:r>
              <a:rPr lang="en-US" dirty="0" err="1"/>
              <a:t>FarmData</a:t>
            </a:r>
            <a:r>
              <a:rPr lang="en-US" dirty="0"/>
              <a:t> is a FOSS project</a:t>
            </a:r>
          </a:p>
          <a:p>
            <a:r>
              <a:rPr lang="en-US" dirty="0"/>
              <a:t>There is a farm at Dickinson College</a:t>
            </a:r>
          </a:p>
          <a:p>
            <a:r>
              <a:rPr lang="en-US" dirty="0"/>
              <a:t>The Dickinson College farm uses </a:t>
            </a:r>
            <a:r>
              <a:rPr lang="en-US" dirty="0" err="1"/>
              <a:t>FarmData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82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10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spit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spot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splat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spate</a:t>
            </a:r>
            <a:endParaRPr lang="en-US" dirty="0"/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dog</a:t>
            </a:r>
            <a:endParaRPr lang="en-US" dirty="0"/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split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spat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respite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Spot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spots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asphalt</a:t>
            </a:r>
          </a:p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endParaRPr lang="en-US" dirty="0"/>
          </a:p>
          <a:p>
            <a:r>
              <a:rPr lang="en-US" dirty="0"/>
              <a:t>Ask:</a:t>
            </a:r>
          </a:p>
          <a:p>
            <a:r>
              <a:rPr lang="en-US" dirty="0"/>
              <a:t>  - How could we match split and splat?</a:t>
            </a:r>
          </a:p>
          <a:p>
            <a:r>
              <a:rPr lang="en-US" dirty="0"/>
              <a:t>  - How about asphalt?</a:t>
            </a:r>
          </a:p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1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openclipart.org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s://creativecommons.org/licenses/by-nc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gextester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5913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4400" dirty="0">
                <a:latin typeface="Dosis ExtraLight"/>
                <a:ea typeface="Dosis ExtraLight"/>
                <a:cs typeface="Dosis ExtraLight"/>
                <a:sym typeface="Dosis ExtraLight"/>
              </a:rPr>
              <a:t>13 – Navigating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DA9E92-27C3-7748-8CEE-F9C53A7DC838}"/>
              </a:ext>
            </a:extLst>
          </p:cNvPr>
          <p:cNvSpPr txBox="1"/>
          <p:nvPr/>
        </p:nvSpPr>
        <p:spPr>
          <a:xfrm>
            <a:off x="758639" y="2361003"/>
            <a:ext cx="2701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190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Fall 2023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1EB3FE0-42EC-AE44-B5E3-B3AE534B9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564">
            <a:off x="3470750" y="2475313"/>
            <a:ext cx="2324410" cy="232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69B41D-AA73-3B40-85BF-B934F1D9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1500">
            <a:off x="872273" y="3099360"/>
            <a:ext cx="2049346" cy="161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3A2203-A993-A645-9A1D-3BF3D0D42773}"/>
              </a:ext>
            </a:extLst>
          </p:cNvPr>
          <p:cNvGrpSpPr/>
          <p:nvPr/>
        </p:nvGrpSpPr>
        <p:grpSpPr>
          <a:xfrm>
            <a:off x="2308475" y="4858280"/>
            <a:ext cx="2093976" cy="261610"/>
            <a:chOff x="0" y="4881890"/>
            <a:chExt cx="2093976" cy="2616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D53738-6FD8-CF49-BF01-E888F02869F8}"/>
                </a:ext>
              </a:extLst>
            </p:cNvPr>
            <p:cNvSpPr txBox="1"/>
            <p:nvPr/>
          </p:nvSpPr>
          <p:spPr>
            <a:xfrm>
              <a:off x="0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5">
                      <a:lumMod val="75000"/>
                      <a:lumOff val="25000"/>
                    </a:schemeClr>
                  </a:solidFill>
                </a:rPr>
                <a:t>Images from: </a:t>
              </a:r>
              <a:r>
                <a:rPr lang="en-US" sz="1050" dirty="0">
                  <a:solidFill>
                    <a:schemeClr val="accent5">
                      <a:lumMod val="75000"/>
                      <a:lumOff val="25000"/>
                    </a:schemeClr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5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29481FF-A733-AB48-8159-B81ADECC2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-13716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727710"/>
            <a:ext cx="7294130" cy="4385628"/>
          </a:xfrm>
        </p:spPr>
        <p:txBody>
          <a:bodyPr/>
          <a:lstStyle/>
          <a:p>
            <a:r>
              <a:rPr lang="en-US" sz="2000" dirty="0"/>
              <a:t>Character Classes:</a:t>
            </a:r>
          </a:p>
          <a:p>
            <a:pPr lvl="1"/>
            <a:r>
              <a:rPr lang="en-US" sz="2000" dirty="0"/>
              <a:t>Shorthand for some common types of characters.</a:t>
            </a: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\w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	any Latin letter (A-Z, a-z) or digit (0-9)</a:t>
            </a:r>
            <a:endParaRPr lang="en-US" sz="1800" dirty="0">
              <a:solidFill>
                <a:schemeClr val="accent3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\d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	any decimal digit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\s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	white-space (space, tab)</a:t>
            </a: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latin typeface="Courier" pitchFamily="2" charset="0"/>
                <a:ea typeface="Times New Roman" panose="02020603050405020304" pitchFamily="18" charset="0"/>
              </a:rPr>
              <a:t>\t 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	tab</a:t>
            </a:r>
            <a:endParaRPr lang="en-US" sz="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800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latin typeface="Courier" pitchFamily="2" charset="0"/>
              </a:rPr>
              <a:t>^... \d\d,\s\d\d\d\d$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endParaRPr lang="en-US" sz="800" dirty="0">
              <a:solidFill>
                <a:schemeClr val="tx1"/>
              </a:solidFill>
              <a:latin typeface="Courier" pitchFamily="2" charset="0"/>
            </a:endParaRPr>
          </a:p>
          <a:p>
            <a:pPr lvl="1"/>
            <a:endParaRPr lang="en-US" sz="800" dirty="0">
              <a:solidFill>
                <a:schemeClr val="tx1"/>
              </a:solidFill>
              <a:latin typeface="Courier" pitchFamily="2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+mn-lt"/>
              </a:rPr>
              <a:t>Which of the following contain a match?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F1BD7-F97E-F0C6-25CF-9763FF7D4C58}"/>
              </a:ext>
            </a:extLst>
          </p:cNvPr>
          <p:cNvSpPr txBox="1"/>
          <p:nvPr/>
        </p:nvSpPr>
        <p:spPr>
          <a:xfrm>
            <a:off x="862667" y="3482122"/>
            <a:ext cx="70053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May 23, 2022		Dog 27, 1323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Jan 2, 2019			It is Jan 22, 2019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Jun 13, 95			Aug 04,	2020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Jul 	19, 2021		Apr 16, 2001 or 2002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Mar 13,1988 		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69C247-87C7-E5A0-02DA-446AED857998}"/>
              </a:ext>
            </a:extLst>
          </p:cNvPr>
          <p:cNvCxnSpPr>
            <a:cxnSpLocks/>
          </p:cNvCxnSpPr>
          <p:nvPr/>
        </p:nvCxnSpPr>
        <p:spPr>
          <a:xfrm>
            <a:off x="3897630" y="3482122"/>
            <a:ext cx="0" cy="163121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72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19200"/>
            <a:ext cx="6761100" cy="2980500"/>
          </a:xfrm>
        </p:spPr>
        <p:txBody>
          <a:bodyPr/>
          <a:lstStyle/>
          <a:p>
            <a:r>
              <a:rPr lang="en-US" sz="2000" dirty="0"/>
              <a:t>Give a regular expression that matches the lines on the left, but not the lines on the right.</a:t>
            </a:r>
          </a:p>
          <a:p>
            <a:pPr marL="533400" lvl="1" indent="0">
              <a:buNone/>
            </a:pPr>
            <a:r>
              <a:rPr lang="en-US" sz="2000" dirty="0"/>
              <a:t>	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u="sng" dirty="0"/>
              <a:t>Matches:</a:t>
            </a:r>
            <a:r>
              <a:rPr lang="en-US" sz="2000" dirty="0"/>
              <a:t>		</a:t>
            </a:r>
            <a:r>
              <a:rPr lang="en-US" sz="2000" u="sng" dirty="0"/>
              <a:t>Does not match:</a:t>
            </a:r>
            <a:br>
              <a:rPr lang="en-US" sz="2000" u="sng" dirty="0"/>
            </a:br>
            <a:r>
              <a:rPr lang="en-US" sz="2000" dirty="0">
                <a:latin typeface="Courier" pitchFamily="2" charset="0"/>
              </a:rPr>
              <a:t>	Test 123C		Test AB37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	Test	2B45		123C Test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	That 345A		This 1234</a:t>
            </a:r>
          </a:p>
          <a:p>
            <a:pPr marL="533400" lvl="1" indent="0">
              <a:buNone/>
            </a:pPr>
            <a:r>
              <a:rPr lang="en-US" sz="2000" dirty="0">
                <a:latin typeface="Courier" pitchFamily="2" charset="0"/>
              </a:rPr>
              <a:t>				3487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544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777240"/>
            <a:ext cx="6761100" cy="4336098"/>
          </a:xfrm>
        </p:spPr>
        <p:txBody>
          <a:bodyPr/>
          <a:lstStyle/>
          <a:p>
            <a:r>
              <a:rPr lang="en-US" sz="2000" dirty="0"/>
              <a:t>Quantifiers</a:t>
            </a:r>
          </a:p>
          <a:p>
            <a:pPr lvl="1"/>
            <a:r>
              <a:rPr lang="en-US" sz="2000" dirty="0"/>
              <a:t>A quantifier specifies an allowable number of repetitions of the preceding element.</a:t>
            </a:r>
          </a:p>
          <a:p>
            <a:pPr lvl="2"/>
            <a:r>
              <a:rPr lang="en-US" sz="2000" dirty="0">
                <a:latin typeface="Courier" pitchFamily="2" charset="0"/>
              </a:rPr>
              <a:t>?</a:t>
            </a:r>
            <a:r>
              <a:rPr lang="en-US" sz="2000" dirty="0"/>
              <a:t>	0 or 1 repetitions</a:t>
            </a:r>
          </a:p>
          <a:p>
            <a:pPr lvl="2"/>
            <a:r>
              <a:rPr lang="en-US" sz="2000" dirty="0">
                <a:latin typeface="Courier" pitchFamily="2" charset="0"/>
              </a:rPr>
              <a:t>+</a:t>
            </a:r>
            <a:r>
              <a:rPr lang="en-US" sz="2000" dirty="0"/>
              <a:t> 	1 or more repetitions </a:t>
            </a:r>
          </a:p>
          <a:p>
            <a:pPr lvl="2"/>
            <a:r>
              <a:rPr lang="en-US" sz="2000" dirty="0">
                <a:latin typeface="Courier" pitchFamily="2" charset="0"/>
              </a:rPr>
              <a:t>*</a:t>
            </a:r>
            <a:r>
              <a:rPr lang="en-US" sz="2000" dirty="0"/>
              <a:t> 	0 or more repetitions</a:t>
            </a:r>
            <a:endParaRPr lang="en-US" sz="200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A group may also be repeated (e.g. 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abc</a:t>
            </a:r>
            <a:r>
              <a:rPr lang="en-US" sz="2000" dirty="0">
                <a:latin typeface="Courier" pitchFamily="2" charset="0"/>
              </a:rPr>
              <a:t>)* </a:t>
            </a:r>
            <a:r>
              <a:rPr lang="en-US" sz="2000" dirty="0">
                <a:latin typeface="+mn-lt"/>
              </a:rPr>
              <a:t>)</a:t>
            </a:r>
            <a:br>
              <a:rPr lang="en-US" sz="800" dirty="0">
                <a:latin typeface="+mn-lt"/>
              </a:rPr>
            </a:br>
            <a:endParaRPr lang="en-US" sz="800" dirty="0">
              <a:latin typeface="+mn-lt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"a?\d+.*(cat)*z"</a:t>
            </a:r>
            <a:endParaRPr lang="en-US" sz="800" dirty="0">
              <a:solidFill>
                <a:schemeClr val="tx1"/>
              </a:solidFill>
              <a:latin typeface="+mn-lt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+mn-lt"/>
              </a:rPr>
              <a:t>Which of the following contain a match?</a:t>
            </a:r>
            <a:br>
              <a:rPr lang="en-US" sz="2000" dirty="0">
                <a:solidFill>
                  <a:schemeClr val="tx1"/>
                </a:solidFill>
                <a:latin typeface="+mn-lt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</a:rPr>
              <a:t>	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46766-AC0E-A292-52E5-E7B497802FA5}"/>
              </a:ext>
            </a:extLst>
          </p:cNvPr>
          <p:cNvSpPr txBox="1"/>
          <p:nvPr/>
        </p:nvSpPr>
        <p:spPr>
          <a:xfrm>
            <a:off x="2091690" y="3789899"/>
            <a:ext cx="4960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a23xycatz		aa7catz</a:t>
            </a:r>
          </a:p>
          <a:p>
            <a:r>
              <a:rPr lang="en-US" sz="2000" dirty="0" err="1">
                <a:latin typeface="Courier" pitchFamily="2" charset="0"/>
              </a:rPr>
              <a:t>abxycatz</a:t>
            </a:r>
            <a:r>
              <a:rPr lang="en-US" sz="2000" dirty="0">
                <a:latin typeface="Courier" pitchFamily="2" charset="0"/>
              </a:rPr>
              <a:t>		b44xycat</a:t>
            </a:r>
          </a:p>
          <a:p>
            <a:r>
              <a:rPr lang="en-US" sz="2000" dirty="0">
                <a:latin typeface="Courier" pitchFamily="2" charset="0"/>
              </a:rPr>
              <a:t>aa4catcatqr		a92pqr32mz </a:t>
            </a:r>
          </a:p>
          <a:p>
            <a:r>
              <a:rPr lang="en-US" sz="2000" dirty="0">
                <a:latin typeface="Courier" pitchFamily="2" charset="0"/>
              </a:rPr>
              <a:t>9catcatzcat		789ab234cdz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837C2D-1921-4DFB-F71C-9E40935420A6}"/>
              </a:ext>
            </a:extLst>
          </p:cNvPr>
          <p:cNvCxnSpPr>
            <a:cxnSpLocks/>
          </p:cNvCxnSpPr>
          <p:nvPr/>
        </p:nvCxnSpPr>
        <p:spPr>
          <a:xfrm>
            <a:off x="4320540" y="3877965"/>
            <a:ext cx="0" cy="11439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39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758070"/>
            <a:ext cx="6761100" cy="4168458"/>
          </a:xfrm>
        </p:spPr>
        <p:txBody>
          <a:bodyPr/>
          <a:lstStyle/>
          <a:p>
            <a:r>
              <a:rPr lang="en-US" sz="2000" dirty="0"/>
              <a:t>More Quantifiers</a:t>
            </a:r>
          </a:p>
          <a:p>
            <a:pPr lvl="1"/>
            <a:r>
              <a:rPr lang="en-US" sz="2000" dirty="0"/>
              <a:t>A quantifier specifies an allowable number of repetitions of the preceding element.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{n}</a:t>
            </a:r>
            <a:r>
              <a:rPr lang="en-US" sz="2000" dirty="0">
                <a:solidFill>
                  <a:schemeClr val="tx1"/>
                </a:solidFill>
              </a:rPr>
              <a:t>	exactly n repetitions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{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n,m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} </a:t>
            </a:r>
            <a:r>
              <a:rPr lang="en-US" sz="2000" dirty="0">
                <a:solidFill>
                  <a:schemeClr val="tx1"/>
                </a:solidFill>
              </a:rPr>
              <a:t>	&gt;=n and &lt;=m repetitions 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{n,} </a:t>
            </a:r>
            <a:r>
              <a:rPr lang="en-US" sz="2000" dirty="0">
                <a:solidFill>
                  <a:schemeClr val="tx1"/>
                </a:solidFill>
              </a:rPr>
              <a:t>	&gt;=n repetitions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{,m}	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&lt;=m repetitions</a:t>
            </a:r>
            <a:endParaRPr lang="en-US" sz="800" dirty="0">
              <a:solidFill>
                <a:schemeClr val="tx1"/>
              </a:solidFill>
              <a:latin typeface="+mn-lt"/>
            </a:endParaRPr>
          </a:p>
          <a:p>
            <a:pPr lvl="2"/>
            <a:endParaRPr lang="en-US" sz="80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".{2}-\d{2,4}$"</a:t>
            </a:r>
            <a:endParaRPr lang="en-US" sz="800" dirty="0">
              <a:solidFill>
                <a:schemeClr val="tx1"/>
              </a:solidFill>
              <a:latin typeface="+mn-lt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+mn-lt"/>
              </a:rPr>
              <a:t>Which of the following contain a match?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E5138-2F16-429A-6E51-C0A35764B668}"/>
              </a:ext>
            </a:extLst>
          </p:cNvPr>
          <p:cNvSpPr txBox="1"/>
          <p:nvPr/>
        </p:nvSpPr>
        <p:spPr>
          <a:xfrm>
            <a:off x="2091690" y="3779328"/>
            <a:ext cx="4960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ab-1			ab-23</a:t>
            </a:r>
          </a:p>
          <a:p>
            <a:r>
              <a:rPr lang="en-US" sz="2000" dirty="0">
                <a:latin typeface="Courier" pitchFamily="2" charset="0"/>
              </a:rPr>
              <a:t>12-34567		xyz-2345</a:t>
            </a:r>
          </a:p>
          <a:p>
            <a:r>
              <a:rPr lang="en-US" sz="2000" dirty="0">
                <a:latin typeface="Courier" pitchFamily="2" charset="0"/>
              </a:rPr>
              <a:t>87-654		ab1234</a:t>
            </a:r>
          </a:p>
          <a:p>
            <a:r>
              <a:rPr lang="en-US" sz="2000" dirty="0">
                <a:latin typeface="Courier" pitchFamily="2" charset="0"/>
              </a:rPr>
              <a:t>xy7-39b		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031BE7-B886-F953-D333-ED39513115BC}"/>
              </a:ext>
            </a:extLst>
          </p:cNvPr>
          <p:cNvCxnSpPr>
            <a:cxnSpLocks/>
          </p:cNvCxnSpPr>
          <p:nvPr/>
        </p:nvCxnSpPr>
        <p:spPr>
          <a:xfrm>
            <a:off x="4080510" y="3753094"/>
            <a:ext cx="0" cy="136024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892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842010"/>
            <a:ext cx="6761100" cy="2980500"/>
          </a:xfrm>
        </p:spPr>
        <p:txBody>
          <a:bodyPr/>
          <a:lstStyle/>
          <a:p>
            <a:r>
              <a:rPr lang="en-US" sz="2000" dirty="0"/>
              <a:t>Custom Character Classes</a:t>
            </a:r>
          </a:p>
          <a:p>
            <a:pPr lvl="1"/>
            <a:r>
              <a:rPr lang="en-US" sz="2000" dirty="0"/>
              <a:t>Specifies a set of possible characters at a given location.  For example:</a:t>
            </a:r>
          </a:p>
          <a:p>
            <a:pPr lvl="2"/>
            <a:r>
              <a:rPr lang="en-US" sz="2000" dirty="0">
                <a:latin typeface="Courier" pitchFamily="2" charset="0"/>
              </a:rPr>
              <a:t>[</a:t>
            </a:r>
            <a:r>
              <a:rPr lang="en-US" sz="2000" dirty="0" err="1">
                <a:latin typeface="Courier" pitchFamily="2" charset="0"/>
              </a:rPr>
              <a:t>cC</a:t>
            </a:r>
            <a:r>
              <a:rPr lang="en-US" sz="2000" dirty="0">
                <a:latin typeface="Courier" pitchFamily="2" charset="0"/>
              </a:rPr>
              <a:t>]	</a:t>
            </a:r>
            <a:r>
              <a:rPr lang="en-US" sz="2000" dirty="0"/>
              <a:t>Either c or C</a:t>
            </a:r>
          </a:p>
          <a:p>
            <a:pPr lvl="2"/>
            <a:r>
              <a:rPr lang="en-US" sz="2000" dirty="0">
                <a:latin typeface="Courier" pitchFamily="2" charset="0"/>
              </a:rPr>
              <a:t>[1-4]</a:t>
            </a:r>
            <a:r>
              <a:rPr lang="en-US" sz="2000" dirty="0"/>
              <a:t>	1, 2, 3, or 4</a:t>
            </a:r>
          </a:p>
          <a:p>
            <a:pPr lvl="2"/>
            <a:r>
              <a:rPr lang="en-US" sz="2000" dirty="0">
                <a:latin typeface="Courier" pitchFamily="2" charset="0"/>
              </a:rPr>
              <a:t>[a-</a:t>
            </a:r>
            <a:r>
              <a:rPr lang="en-US" sz="2000" dirty="0" err="1">
                <a:latin typeface="Courier" pitchFamily="2" charset="0"/>
              </a:rPr>
              <a:t>zA</a:t>
            </a:r>
            <a:r>
              <a:rPr lang="en-US" sz="2000" dirty="0">
                <a:latin typeface="Courier" pitchFamily="2" charset="0"/>
              </a:rPr>
              <a:t>-Z]</a:t>
            </a:r>
            <a:r>
              <a:rPr lang="en-US" sz="2000" dirty="0"/>
              <a:t>	any lowercase or uppercase letter</a:t>
            </a:r>
          </a:p>
          <a:p>
            <a:pPr lvl="2"/>
            <a:r>
              <a:rPr lang="en-US" sz="2000" dirty="0">
                <a:latin typeface="Courier" pitchFamily="2" charset="0"/>
              </a:rPr>
              <a:t>[^</a:t>
            </a:r>
            <a:r>
              <a:rPr lang="en-US" sz="2000" dirty="0" err="1">
                <a:latin typeface="Courier" pitchFamily="2" charset="0"/>
              </a:rPr>
              <a:t>abc</a:t>
            </a:r>
            <a:r>
              <a:rPr lang="en-US" sz="2000" dirty="0">
                <a:latin typeface="Courier" pitchFamily="2" charset="0"/>
              </a:rPr>
              <a:t>] </a:t>
            </a:r>
            <a:r>
              <a:rPr lang="en-US" sz="2000" dirty="0"/>
              <a:t>	not one of a, b or c</a:t>
            </a:r>
            <a:endParaRPr lang="en-US" sz="800" dirty="0"/>
          </a:p>
          <a:p>
            <a:pPr lvl="1"/>
            <a:endParaRPr lang="en-US" sz="800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"[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bB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][2468]+ [^w-z]"</a:t>
            </a:r>
            <a:endParaRPr lang="en-US" sz="800" dirty="0">
              <a:solidFill>
                <a:schemeClr val="tx1"/>
              </a:solidFill>
              <a:latin typeface="+mn-lt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+mn-lt"/>
              </a:rPr>
              <a:t>Which of the following contain a match?</a:t>
            </a:r>
            <a:endParaRPr lang="en-US" sz="2000" dirty="0"/>
          </a:p>
          <a:p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1CCC5-5A39-2894-71E5-33450E59D3F3}"/>
              </a:ext>
            </a:extLst>
          </p:cNvPr>
          <p:cNvSpPr txBox="1"/>
          <p:nvPr/>
        </p:nvSpPr>
        <p:spPr>
          <a:xfrm>
            <a:off x="2518780" y="3860067"/>
            <a:ext cx="4960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b282 q		b282 z</a:t>
            </a:r>
          </a:p>
          <a:p>
            <a:r>
              <a:rPr lang="en-US" sz="2000" dirty="0">
                <a:latin typeface="Courier" pitchFamily="2" charset="0"/>
              </a:rPr>
              <a:t>a22 c			b24 </a:t>
            </a:r>
            <a:r>
              <a:rPr lang="en-US" sz="2000" dirty="0" err="1">
                <a:latin typeface="Courier" pitchFamily="2" charset="0"/>
              </a:rPr>
              <a:t>cz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ab44 </a:t>
            </a:r>
            <a:r>
              <a:rPr lang="en-US" sz="2000" dirty="0" err="1">
                <a:latin typeface="Courier" pitchFamily="2" charset="0"/>
              </a:rPr>
              <a:t>mwxyz</a:t>
            </a:r>
            <a:r>
              <a:rPr lang="en-US" sz="2000" dirty="0">
                <a:latin typeface="Courier" pitchFamily="2" charset="0"/>
              </a:rPr>
              <a:t>		Abcb4x 9z</a:t>
            </a:r>
          </a:p>
          <a:p>
            <a:r>
              <a:rPr lang="en-US" sz="2000" dirty="0">
                <a:latin typeface="Courier" pitchFamily="2" charset="0"/>
              </a:rPr>
              <a:t>B6 a			b2468a 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8478EA-2E04-68C0-159A-BCDE2ABD1D84}"/>
              </a:ext>
            </a:extLst>
          </p:cNvPr>
          <p:cNvCxnSpPr>
            <a:cxnSpLocks/>
          </p:cNvCxnSpPr>
          <p:nvPr/>
        </p:nvCxnSpPr>
        <p:spPr>
          <a:xfrm>
            <a:off x="4709160" y="3969405"/>
            <a:ext cx="0" cy="11439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43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-13716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727710"/>
            <a:ext cx="7294130" cy="4385628"/>
          </a:xfrm>
        </p:spPr>
        <p:txBody>
          <a:bodyPr/>
          <a:lstStyle/>
          <a:p>
            <a:r>
              <a:rPr lang="en-US" sz="2000" dirty="0"/>
              <a:t>Escaped Characters</a:t>
            </a:r>
          </a:p>
          <a:p>
            <a:pPr lvl="1"/>
            <a:r>
              <a:rPr lang="en-US" sz="2000" dirty="0"/>
              <a:t>Characters with special meaning must be preceded with a \ when trying to match them. For example:</a:t>
            </a: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\.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\^</a:t>
            </a:r>
            <a:r>
              <a:rPr lang="en-US" sz="1800" dirty="0">
                <a:latin typeface="Courier" pitchFamily="2" charset="0"/>
                <a:ea typeface="Times New Roman" panose="02020603050405020304" pitchFamily="18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\$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	</a:t>
            </a: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\(			\)			\{			\}</a:t>
            </a: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latin typeface="Courier" pitchFamily="2" charset="0"/>
                <a:ea typeface="Times New Roman" panose="02020603050405020304" pitchFamily="18" charset="0"/>
              </a:rPr>
              <a:t>\+			\?			\*			\\ </a:t>
            </a:r>
            <a:endParaRPr lang="en-US" sz="800" dirty="0">
              <a:latin typeface="Courier" pitchFamily="2" charset="0"/>
              <a:ea typeface="Times New Roman" panose="02020603050405020304" pitchFamily="18" charset="0"/>
            </a:endParaRP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800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"[a-z]+\.[a-z]+\(\d*\)"</a:t>
            </a:r>
          </a:p>
          <a:p>
            <a:pPr lvl="1"/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+mn-lt"/>
              </a:rPr>
              <a:t>Which of the following contain a match?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F1BD7-F97E-F0C6-25CF-9763FF7D4C58}"/>
              </a:ext>
            </a:extLst>
          </p:cNvPr>
          <p:cNvSpPr txBox="1"/>
          <p:nvPr/>
        </p:nvSpPr>
        <p:spPr>
          <a:xfrm>
            <a:off x="718300" y="3797955"/>
            <a:ext cx="70053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math.random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(2)	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math.random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(2,3)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string.length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()		list(3).append(7)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list.append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(923)	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map.contains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("ABC")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FEF0E6-3197-7071-73CF-9B911666029D}"/>
              </a:ext>
            </a:extLst>
          </p:cNvPr>
          <p:cNvCxnSpPr>
            <a:cxnSpLocks/>
          </p:cNvCxnSpPr>
          <p:nvPr/>
        </p:nvCxnSpPr>
        <p:spPr>
          <a:xfrm>
            <a:off x="3897630" y="3797955"/>
            <a:ext cx="0" cy="11439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920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71550"/>
            <a:ext cx="6761100" cy="3228150"/>
          </a:xfrm>
        </p:spPr>
        <p:txBody>
          <a:bodyPr/>
          <a:lstStyle/>
          <a:p>
            <a:r>
              <a:rPr lang="en-US" sz="2000" dirty="0"/>
              <a:t>Alternation</a:t>
            </a:r>
          </a:p>
          <a:p>
            <a:pPr lvl="1"/>
            <a:r>
              <a:rPr lang="en-US" sz="2000" dirty="0"/>
              <a:t>Allows for multiple options for a specific element. For example:</a:t>
            </a:r>
          </a:p>
          <a:p>
            <a:pPr lvl="2"/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sun|clouds</a:t>
            </a:r>
            <a:r>
              <a:rPr lang="en-US" sz="2000" dirty="0">
                <a:latin typeface="Courier" pitchFamily="2" charset="0"/>
              </a:rPr>
              <a:t>)	</a:t>
            </a:r>
            <a:r>
              <a:rPr lang="en-US" sz="2000" dirty="0">
                <a:latin typeface="+mn-lt"/>
              </a:rPr>
              <a:t>either sun or clouds</a:t>
            </a:r>
            <a:endParaRPr lang="en-US" sz="2000" dirty="0">
              <a:latin typeface="Courier" pitchFamily="2" charset="0"/>
            </a:endParaRPr>
          </a:p>
          <a:p>
            <a:pPr lvl="2"/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yes|no|maybe</a:t>
            </a:r>
            <a:r>
              <a:rPr lang="en-US" sz="2000" dirty="0">
                <a:latin typeface="Courier" pitchFamily="2" charset="0"/>
              </a:rPr>
              <a:t>)</a:t>
            </a:r>
            <a:r>
              <a:rPr lang="en-US" sz="2000" dirty="0"/>
              <a:t>	one of yes, no or maybe</a:t>
            </a:r>
          </a:p>
          <a:p>
            <a:pPr lvl="2"/>
            <a:r>
              <a:rPr lang="en-US" sz="2000" dirty="0">
                <a:latin typeface="Courier" pitchFamily="2" charset="0"/>
              </a:rPr>
              <a:t>(\d|[A-F])</a:t>
            </a:r>
            <a:r>
              <a:rPr lang="en-US" sz="2000" dirty="0"/>
              <a:t>	a digit or A, B, … F</a:t>
            </a:r>
          </a:p>
          <a:p>
            <a:pPr lvl="2"/>
            <a:endParaRPr lang="en-US" sz="2000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latin typeface="Courier" pitchFamily="2" charset="0"/>
              </a:rPr>
              <a:t>^.*\s(\</a:t>
            </a:r>
            <a:r>
              <a:rPr lang="en-US" sz="2000" dirty="0" err="1">
                <a:latin typeface="Courier" pitchFamily="2" charset="0"/>
              </a:rPr>
              <a:t>d|a</a:t>
            </a:r>
            <a:r>
              <a:rPr lang="en-US" sz="2000" dirty="0">
                <a:latin typeface="Courier" pitchFamily="2" charset="0"/>
              </a:rPr>
              <a:t>)\s(</a:t>
            </a:r>
            <a:r>
              <a:rPr lang="en-US" sz="2000" dirty="0" err="1">
                <a:latin typeface="Courier" pitchFamily="2" charset="0"/>
              </a:rPr>
              <a:t>cat|fish|dog|eel</a:t>
            </a:r>
            <a:r>
              <a:rPr lang="en-US" sz="2000" dirty="0">
                <a:latin typeface="Courier" pitchFamily="2" charset="0"/>
              </a:rPr>
              <a:t>)+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endParaRPr lang="en-US" sz="800" dirty="0">
              <a:latin typeface="Courier" pitchFamily="2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+mn-lt"/>
              </a:rPr>
              <a:t>Which of the following contain a match?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51EAC-DA8A-41A5-CAE6-D199240771E3}"/>
              </a:ext>
            </a:extLst>
          </p:cNvPr>
          <p:cNvSpPr txBox="1"/>
          <p:nvPr/>
        </p:nvSpPr>
        <p:spPr>
          <a:xfrm>
            <a:off x="971550" y="3847049"/>
            <a:ext cx="6553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Binam</a:t>
            </a:r>
            <a:r>
              <a:rPr lang="en-US" sz="2000" dirty="0"/>
              <a:t> has a cat.		I have 12 cats.</a:t>
            </a:r>
          </a:p>
          <a:p>
            <a:r>
              <a:rPr lang="en-US" sz="2000" dirty="0"/>
              <a:t>Sue has 3 fish.			Maximo had 9 fishes.</a:t>
            </a:r>
          </a:p>
          <a:p>
            <a:r>
              <a:rPr lang="en-US" sz="2000" dirty="0"/>
              <a:t>Xian has 2 catfish.		What is a </a:t>
            </a:r>
            <a:r>
              <a:rPr lang="en-US" sz="2000" dirty="0" err="1"/>
              <a:t>dogfishhead</a:t>
            </a:r>
            <a:r>
              <a:rPr lang="en-US" sz="2000" dirty="0"/>
              <a:t>?</a:t>
            </a:r>
          </a:p>
          <a:p>
            <a:r>
              <a:rPr lang="en-US" sz="2000" dirty="0"/>
              <a:t>Ever eaten an eel?</a:t>
            </a:r>
          </a:p>
        </p:txBody>
      </p:sp>
    </p:spTree>
    <p:extLst>
      <p:ext uri="{BB962C8B-B14F-4D97-AF65-F5344CB8AC3E}">
        <p14:creationId xmlns:p14="http://schemas.microsoft.com/office/powerpoint/2010/main" val="3055935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19200"/>
            <a:ext cx="6761100" cy="2980500"/>
          </a:xfrm>
        </p:spPr>
        <p:txBody>
          <a:bodyPr/>
          <a:lstStyle/>
          <a:p>
            <a:r>
              <a:rPr lang="en-US" sz="2000" dirty="0"/>
              <a:t>Give a regular expression that matches valid AM/PM times.  For example, the expression should have a match in the lines on the left, but not in the lines on the right.</a:t>
            </a:r>
          </a:p>
          <a:p>
            <a:pPr marL="533400" lvl="1" indent="0">
              <a:buNone/>
            </a:pPr>
            <a:r>
              <a:rPr lang="en-US" sz="2000" dirty="0"/>
              <a:t>	</a:t>
            </a:r>
            <a:br>
              <a:rPr lang="en-US" sz="2000" dirty="0"/>
            </a:br>
            <a:r>
              <a:rPr lang="en-US" sz="2000" u="sng" dirty="0"/>
              <a:t>Matches:</a:t>
            </a:r>
            <a:r>
              <a:rPr lang="en-US" sz="2000" dirty="0"/>
              <a:t>			</a:t>
            </a:r>
            <a:r>
              <a:rPr lang="en-US" sz="2000" u="sng" dirty="0"/>
              <a:t>Does not match:</a:t>
            </a:r>
            <a:br>
              <a:rPr lang="en-US" sz="2000" u="sng" dirty="0"/>
            </a:br>
            <a:r>
              <a:rPr lang="en-US" sz="2000" dirty="0">
                <a:latin typeface="Courier" pitchFamily="2" charset="0"/>
              </a:rPr>
              <a:t>It is 00:15 AM!	It is 8:61 AM.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It is now 7:40 AM.	It is 09:59.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Is it 8:51 AM?		Is it 19:34 PM?</a:t>
            </a:r>
          </a:p>
          <a:p>
            <a:pPr marL="533400" lvl="1" indent="0">
              <a:buNone/>
            </a:pPr>
            <a:r>
              <a:rPr lang="en-US" sz="2000" dirty="0">
                <a:latin typeface="Courier" pitchFamily="2" charset="0"/>
              </a:rPr>
              <a:t>It is 12:02 PM.	Can it be 10:76 PM?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Can it be 02:00 PM?</a:t>
            </a:r>
            <a:endParaRPr lang="en-US" sz="2800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786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B4B1-8019-DC88-1606-CF22676E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>
                <a:latin typeface="Courier" pitchFamily="2" charset="0"/>
              </a:rPr>
              <a:t>find</a:t>
            </a:r>
            <a:r>
              <a:rPr lang="en-US" sz="2800" dirty="0"/>
              <a:t> Command revisited…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5529C-2EB4-1D2C-73FD-3990AD9D4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290" y="1268268"/>
            <a:ext cx="7099820" cy="3856650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Find files or directories with names or paths that match </a:t>
            </a:r>
            <a:r>
              <a:rPr lang="en-US" sz="2400" i="1" dirty="0">
                <a:latin typeface="+mn-lt"/>
              </a:rPr>
              <a:t>a pattern</a:t>
            </a:r>
            <a:r>
              <a:rPr lang="en-US" sz="2400" dirty="0">
                <a:latin typeface="+mn-lt"/>
              </a:rPr>
              <a:t>: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Courier" pitchFamily="2" charset="0"/>
              </a:rPr>
              <a:t>find &lt;start </a:t>
            </a:r>
            <a:r>
              <a:rPr lang="en-US" sz="2000" dirty="0" err="1">
                <a:latin typeface="Courier" pitchFamily="2" charset="0"/>
              </a:rPr>
              <a:t>dir</a:t>
            </a:r>
            <a:r>
              <a:rPr lang="en-US" sz="2000" dirty="0">
                <a:latin typeface="Courier" pitchFamily="2" charset="0"/>
              </a:rPr>
              <a:t>&gt; -regex "&lt;pattern&gt;" -print</a:t>
            </a:r>
          </a:p>
          <a:p>
            <a:pPr lvl="1"/>
            <a:r>
              <a:rPr lang="en-US" sz="2000" dirty="0">
                <a:latin typeface="+mn-lt"/>
              </a:rPr>
              <a:t>Can also use </a:t>
            </a:r>
            <a:r>
              <a:rPr lang="en-US" sz="2000" i="1" dirty="0">
                <a:latin typeface="+mn-lt"/>
              </a:rPr>
              <a:t>regular expressions </a:t>
            </a:r>
            <a:r>
              <a:rPr lang="en-US" sz="2000" dirty="0">
                <a:latin typeface="+mn-lt"/>
              </a:rPr>
              <a:t>for more complex matching. </a:t>
            </a:r>
          </a:p>
          <a:p>
            <a:pPr lvl="1"/>
            <a:r>
              <a:rPr lang="en-US" sz="2000" dirty="0">
                <a:latin typeface="+mn-lt"/>
              </a:rPr>
              <a:t>Pattern must match the full path from </a:t>
            </a:r>
            <a:r>
              <a:rPr lang="en-US" sz="2000" dirty="0">
                <a:latin typeface="Courier" pitchFamily="2" charset="0"/>
              </a:rPr>
              <a:t>&lt;start </a:t>
            </a:r>
            <a:r>
              <a:rPr lang="en-US" sz="2000" dirty="0" err="1">
                <a:latin typeface="Courier" pitchFamily="2" charset="0"/>
              </a:rPr>
              <a:t>dir</a:t>
            </a:r>
            <a:r>
              <a:rPr lang="en-US" sz="2000" dirty="0">
                <a:latin typeface="Courier" pitchFamily="2" charset="0"/>
              </a:rPr>
              <a:t>&gt;</a:t>
            </a: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DF22A-3FCC-56A6-21A4-B9D8CE26BFE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77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19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3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5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5368" name="Rectangle 11">
            <a:extLst>
              <a:ext uri="{FF2B5EF4-FFF2-40B4-BE49-F238E27FC236}">
                <a16:creationId xmlns:a16="http://schemas.microsoft.com/office/drawing/2014/main" id="{177B4490-0EE2-E74C-8CD4-7C10EE1BC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3817938"/>
            <a:ext cx="3963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7"/>
              </a:rPr>
              <a:t>https://creativecommons.org/licenses/by-nc/4.0/</a:t>
            </a:r>
            <a:endParaRPr lang="en-US" altLang="en-US"/>
          </a:p>
        </p:txBody>
      </p:sp>
      <p:pic>
        <p:nvPicPr>
          <p:cNvPr id="15369" name="Picture 13">
            <a:extLst>
              <a:ext uri="{FF2B5EF4-FFF2-40B4-BE49-F238E27FC236}">
                <a16:creationId xmlns:a16="http://schemas.microsoft.com/office/drawing/2014/main" id="{E8AF4106-07BF-EB46-A217-F2A1D853F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3114675"/>
            <a:ext cx="2817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6ECBE9-5554-F0CD-5891-50879E00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Navigating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4EE6C-7573-526A-0E44-5F4F8BFDB3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Projects can have millions of lines of code and 1000’s of files.</a:t>
            </a:r>
          </a:p>
          <a:p>
            <a:pPr lvl="1"/>
            <a:r>
              <a:rPr lang="en-US" sz="2000" dirty="0"/>
              <a:t>How can you find the files you need?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This topic: </a:t>
            </a:r>
          </a:p>
          <a:p>
            <a:pPr lvl="2"/>
            <a:r>
              <a:rPr lang="en-US" sz="2000" dirty="0">
                <a:latin typeface="Courier" pitchFamily="2" charset="0"/>
              </a:rPr>
              <a:t>find</a:t>
            </a:r>
          </a:p>
          <a:p>
            <a:pPr lvl="2"/>
            <a:r>
              <a:rPr lang="en-US" sz="2000" dirty="0">
                <a:latin typeface="Courier" pitchFamily="2" charset="0"/>
              </a:rPr>
              <a:t>grep</a:t>
            </a:r>
            <a:r>
              <a:rPr lang="en-US" sz="2000" dirty="0"/>
              <a:t>	</a:t>
            </a:r>
          </a:p>
          <a:p>
            <a:pPr lvl="2"/>
            <a:r>
              <a:rPr lang="en-US" sz="2000" dirty="0"/>
              <a:t>More practice with branches and PRs.</a:t>
            </a:r>
          </a:p>
        </p:txBody>
      </p:sp>
    </p:spTree>
    <p:extLst>
      <p:ext uri="{BB962C8B-B14F-4D97-AF65-F5344CB8AC3E}">
        <p14:creationId xmlns:p14="http://schemas.microsoft.com/office/powerpoint/2010/main" val="406487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B4B1-8019-DC88-1606-CF22676E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>
                <a:latin typeface="Courier" pitchFamily="2" charset="0"/>
              </a:rPr>
              <a:t>find</a:t>
            </a:r>
            <a:r>
              <a:rPr lang="en-US" sz="2800" dirty="0"/>
              <a:t> Command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5529C-2EB4-1D2C-73FD-3990AD9D4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68268"/>
            <a:ext cx="6939800" cy="3856650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Find files or directories with names or paths that match </a:t>
            </a:r>
            <a:r>
              <a:rPr lang="en-US" sz="2400" i="1" dirty="0">
                <a:latin typeface="+mn-lt"/>
              </a:rPr>
              <a:t>a pattern</a:t>
            </a:r>
            <a:r>
              <a:rPr lang="en-US" sz="2400" dirty="0">
                <a:latin typeface="+mn-lt"/>
              </a:rPr>
              <a:t>: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Courier" pitchFamily="2" charset="0"/>
              </a:rPr>
              <a:t>find &lt;start </a:t>
            </a:r>
            <a:r>
              <a:rPr lang="en-US" sz="2000" dirty="0" err="1">
                <a:latin typeface="Courier" pitchFamily="2" charset="0"/>
              </a:rPr>
              <a:t>dir</a:t>
            </a:r>
            <a:r>
              <a:rPr lang="en-US" sz="2000" dirty="0">
                <a:latin typeface="Courier" pitchFamily="2" charset="0"/>
              </a:rPr>
              <a:t>&gt; -name "&lt;pattern&gt;" -print </a:t>
            </a:r>
            <a:endParaRPr lang="en-US" sz="2000" dirty="0">
              <a:latin typeface="+mn-lt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find . -name "*.tar.bz2" -print</a:t>
            </a:r>
          </a:p>
          <a:p>
            <a:pPr lvl="1"/>
            <a:endParaRPr lang="en-US" sz="2000" dirty="0">
              <a:latin typeface="Courier" pitchFamily="2" charset="0"/>
            </a:endParaRPr>
          </a:p>
          <a:p>
            <a:pPr lvl="2"/>
            <a:r>
              <a:rPr lang="en-US" sz="2000" dirty="0">
                <a:latin typeface="+mn-lt"/>
              </a:rPr>
              <a:t>Matches:</a:t>
            </a:r>
          </a:p>
          <a:p>
            <a:pPr lvl="3"/>
            <a:r>
              <a:rPr lang="en-US" sz="2000" dirty="0">
                <a:latin typeface="Courier" pitchFamily="2" charset="0"/>
              </a:rPr>
              <a:t>./abc.tar.bz2</a:t>
            </a:r>
          </a:p>
          <a:p>
            <a:pPr lvl="3"/>
            <a:r>
              <a:rPr lang="en-US" sz="2000" dirty="0">
                <a:latin typeface="Courier" pitchFamily="2" charset="0"/>
              </a:rPr>
              <a:t>./dir1/dir2/a123.b234.tar.bz2</a:t>
            </a:r>
          </a:p>
          <a:p>
            <a:pPr lvl="3"/>
            <a:r>
              <a:rPr lang="en-US" sz="2000" dirty="0" err="1">
                <a:latin typeface="+mn-lt"/>
              </a:rPr>
              <a:t>Etc</a:t>
            </a:r>
            <a:r>
              <a:rPr lang="en-US" sz="2000" dirty="0">
                <a:latin typeface="+mn-lt"/>
              </a:rPr>
              <a:t>…</a:t>
            </a: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DF22A-3FCC-56A6-21A4-B9D8CE26BFE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549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B4B1-8019-DC88-1606-CF22676E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>
                <a:latin typeface="Courier" pitchFamily="2" charset="0"/>
              </a:rPr>
              <a:t>find</a:t>
            </a:r>
            <a:r>
              <a:rPr lang="en-US" sz="2800" dirty="0"/>
              <a:t> Command 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5529C-2EB4-1D2C-73FD-3990AD9D4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68268"/>
            <a:ext cx="6939800" cy="3669492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Find all of the markdown (</a:t>
            </a:r>
            <a:r>
              <a:rPr lang="en-US" sz="2400" dirty="0">
                <a:latin typeface="Courier" pitchFamily="2" charset="0"/>
              </a:rPr>
              <a:t>.md</a:t>
            </a:r>
            <a:r>
              <a:rPr lang="en-US" sz="2400" dirty="0">
                <a:latin typeface="+mn-lt"/>
              </a:rPr>
              <a:t>) files anywhere within in the </a:t>
            </a:r>
            <a:r>
              <a:rPr lang="en-US" sz="2400" dirty="0">
                <a:latin typeface="Courier" pitchFamily="2" charset="0"/>
              </a:rPr>
              <a:t>project</a:t>
            </a:r>
            <a:r>
              <a:rPr lang="en-US" sz="2400" dirty="0">
                <a:latin typeface="+mn-lt"/>
              </a:rPr>
              <a:t> directory in the user’s home directory.</a:t>
            </a:r>
          </a:p>
          <a:p>
            <a:pPr marL="76200" indent="0">
              <a:buNone/>
            </a:pPr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Find find all sub-directories named </a:t>
            </a:r>
            <a:r>
              <a:rPr lang="en-US" sz="2400" dirty="0" err="1">
                <a:latin typeface="Courier" pitchFamily="2" charset="0"/>
              </a:rPr>
              <a:t>src</a:t>
            </a:r>
            <a:r>
              <a:rPr lang="en-US" sz="2400" dirty="0">
                <a:latin typeface="+mn-lt"/>
              </a:rPr>
              <a:t> within the </a:t>
            </a:r>
            <a:r>
              <a:rPr lang="en-US" sz="2400" dirty="0">
                <a:latin typeface="Courier" pitchFamily="2" charset="0"/>
              </a:rPr>
              <a:t>code</a:t>
            </a:r>
            <a:r>
              <a:rPr lang="en-US" sz="2400" dirty="0">
                <a:latin typeface="+mn-lt"/>
              </a:rPr>
              <a:t> subdirectory of the current working directory.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DF22A-3FCC-56A6-21A4-B9D8CE26BFE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06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B4B1-8019-DC88-1606-CF22676E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>
                <a:latin typeface="Courier" pitchFamily="2" charset="0"/>
              </a:rPr>
              <a:t>grep</a:t>
            </a:r>
            <a:r>
              <a:rPr lang="en-US" sz="2800" dirty="0"/>
              <a:t> Command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5529C-2EB4-1D2C-73FD-3990AD9D4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840075"/>
            <a:ext cx="6939800" cy="3856650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Find files that </a:t>
            </a:r>
            <a:r>
              <a:rPr lang="en-US" sz="2400" i="1" dirty="0">
                <a:latin typeface="+mn-lt"/>
              </a:rPr>
              <a:t>contain</a:t>
            </a:r>
            <a:r>
              <a:rPr lang="en-US" sz="2400" dirty="0"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lines</a:t>
            </a:r>
            <a:r>
              <a:rPr lang="en-US" sz="2400" dirty="0">
                <a:latin typeface="+mn-lt"/>
              </a:rPr>
              <a:t> that match </a:t>
            </a:r>
            <a:br>
              <a:rPr lang="en-US" sz="2400" dirty="0">
                <a:latin typeface="+mn-lt"/>
              </a:rPr>
            </a:br>
            <a:r>
              <a:rPr lang="en-US" sz="2400" i="1" dirty="0">
                <a:latin typeface="+mn-lt"/>
              </a:rPr>
              <a:t>a pattern </a:t>
            </a:r>
            <a:r>
              <a:rPr lang="en-US" sz="2400" dirty="0">
                <a:latin typeface="+mn-lt"/>
              </a:rPr>
              <a:t>specified as </a:t>
            </a:r>
            <a:r>
              <a:rPr lang="en-US" sz="2400" i="1" dirty="0">
                <a:latin typeface="+mn-lt"/>
              </a:rPr>
              <a:t>a regular expression (regex)</a:t>
            </a:r>
            <a:r>
              <a:rPr lang="en-US" sz="2400" dirty="0">
                <a:latin typeface="+mn-lt"/>
              </a:rPr>
              <a:t>:</a:t>
            </a:r>
            <a:endParaRPr lang="en-US" sz="1000" dirty="0">
              <a:latin typeface="+mn-lt"/>
            </a:endParaRPr>
          </a:p>
          <a:p>
            <a:endParaRPr lang="en-US" sz="1000" dirty="0">
              <a:latin typeface="+mn-lt"/>
            </a:endParaRPr>
          </a:p>
          <a:p>
            <a:r>
              <a:rPr lang="en-US" sz="2000" dirty="0" err="1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egrep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-</a:t>
            </a:r>
            <a:r>
              <a:rPr lang="en-US" sz="2000" dirty="0" err="1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IHn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-r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&lt;regex&gt;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&lt;start </a:t>
            </a:r>
            <a:r>
              <a:rPr lang="en-US" sz="2000" dirty="0" err="1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dir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&gt;</a:t>
            </a:r>
            <a:endParaRPr lang="en-US" sz="2000" dirty="0">
              <a:solidFill>
                <a:schemeClr val="tx1"/>
              </a:solidFill>
              <a:latin typeface="Courier" pitchFamily="2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  <a:cs typeface="Calibri" panose="020F0502020204030204" pitchFamily="34" charset="0"/>
              </a:rPr>
              <a:t>-r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  	recursive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  <a:cs typeface="Calibri" panose="020F0502020204030204" pitchFamily="34" charset="0"/>
              </a:rPr>
              <a:t>-I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	text files only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  <a:cs typeface="Calibri" panose="020F0502020204030204" pitchFamily="34" charset="0"/>
              </a:rPr>
              <a:t>-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  <a:cs typeface="Calibri" panose="020F0502020204030204" pitchFamily="34" charset="0"/>
              </a:rPr>
              <a:t>Hn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  	display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  <a:cs typeface="Calibri" panose="020F0502020204030204" pitchFamily="34" charset="0"/>
              </a:rPr>
              <a:t>file:line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 of matches</a:t>
            </a:r>
            <a:endParaRPr lang="en-US" sz="100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  <a:p>
            <a:pPr lvl="1"/>
            <a:endParaRPr lang="en-US" sz="100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egrep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-</a:t>
            </a:r>
            <a:r>
              <a:rPr lang="en-US" sz="2000" dirty="0" err="1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IHnr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  <a:cs typeface="Calibri" panose="020F0502020204030204" pitchFamily="34" charset="0"/>
              </a:rPr>
              <a:t>FarmData2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Displays the filename (</a:t>
            </a:r>
            <a:r>
              <a:rPr lang="en-US" sz="1800" dirty="0">
                <a:solidFill>
                  <a:schemeClr val="tx1"/>
                </a:solidFill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-H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) and line number (</a:t>
            </a:r>
            <a:r>
              <a:rPr lang="en-US" sz="1800" dirty="0">
                <a:solidFill>
                  <a:schemeClr val="tx1"/>
                </a:solidFill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) of all occurrences of the string “FarmData2” within text files in the current directory (</a:t>
            </a:r>
            <a:r>
              <a:rPr lang="en-US" sz="1800" dirty="0">
                <a:solidFill>
                  <a:schemeClr val="tx1"/>
                </a:solidFill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) or any sub-directory (</a:t>
            </a:r>
            <a:r>
              <a:rPr lang="en-US" sz="1800" dirty="0">
                <a:solidFill>
                  <a:schemeClr val="tx1"/>
                </a:solidFill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-r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</a:p>
          <a:p>
            <a:endParaRPr lang="en-US" sz="200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DF22A-3FCC-56A6-21A4-B9D8CE26BFE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398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19200"/>
            <a:ext cx="6761100" cy="29805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i="1" dirty="0"/>
              <a:t>regular expression</a:t>
            </a:r>
            <a:r>
              <a:rPr lang="en-US" sz="2000" dirty="0"/>
              <a:t> is a string of characters that specifies </a:t>
            </a:r>
            <a:r>
              <a:rPr lang="en-US" sz="2000" i="1" dirty="0"/>
              <a:t>a search pattern</a:t>
            </a:r>
            <a:r>
              <a:rPr lang="en-US" sz="2000" dirty="0"/>
              <a:t>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latin typeface="Courier" pitchFamily="2" charset="0"/>
              </a:rPr>
              <a:t>FarmData2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latin typeface="Courier" pitchFamily="2" charset="0"/>
              </a:rPr>
              <a:t>Farm.*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latin typeface="Courier" pitchFamily="2" charset="0"/>
              </a:rPr>
              <a:t>[Ff]arm[Dd]</a:t>
            </a:r>
            <a:r>
              <a:rPr lang="en-US" sz="2000" dirty="0" err="1">
                <a:latin typeface="Courier" pitchFamily="2" charset="0"/>
              </a:rPr>
              <a:t>ata</a:t>
            </a:r>
            <a:r>
              <a:rPr lang="en-US" sz="2000" dirty="0">
                <a:latin typeface="Courier" pitchFamily="2" charset="0"/>
              </a:rPr>
              <a:t>\d+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”</a:t>
            </a:r>
          </a:p>
          <a:p>
            <a:pPr lvl="1"/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  <a:p>
            <a:pPr lvl="2"/>
            <a:r>
              <a:rPr lang="en-US" sz="2000" dirty="0" err="1">
                <a:latin typeface="Courier" pitchFamily="2" charset="0"/>
              </a:rPr>
              <a:t>egrep</a:t>
            </a:r>
            <a:r>
              <a:rPr lang="en-US" sz="2000" dirty="0">
                <a:latin typeface="Courier" pitchFamily="2" charset="0"/>
              </a:rPr>
              <a:t> -</a:t>
            </a:r>
            <a:r>
              <a:rPr lang="en-US" sz="2000" dirty="0" err="1">
                <a:latin typeface="Courier" pitchFamily="2" charset="0"/>
              </a:rPr>
              <a:t>IHnr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latin typeface="Courier" pitchFamily="2" charset="0"/>
              </a:rPr>
              <a:t>[Ff]arm[Dd]</a:t>
            </a:r>
            <a:r>
              <a:rPr lang="en-US" sz="2000" dirty="0" err="1">
                <a:latin typeface="Courier" pitchFamily="2" charset="0"/>
              </a:rPr>
              <a:t>ata</a:t>
            </a:r>
            <a:r>
              <a:rPr lang="en-US" sz="2000" dirty="0">
                <a:latin typeface="Courier" pitchFamily="2" charset="0"/>
              </a:rPr>
              <a:t>\d+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 </a:t>
            </a:r>
            <a:r>
              <a:rPr lang="en-US" sz="2000" dirty="0">
                <a:latin typeface="Courier" pitchFamily="2" charset="0"/>
              </a:rPr>
              <a:t>.</a:t>
            </a:r>
          </a:p>
          <a:p>
            <a:pPr marL="76200" indent="0">
              <a:buNone/>
            </a:pPr>
            <a:endParaRPr lang="en-US" sz="2000" dirty="0"/>
          </a:p>
          <a:p>
            <a:pPr lvl="1"/>
            <a:r>
              <a:rPr lang="en-US" sz="2000" dirty="0"/>
              <a:t>Used with </a:t>
            </a:r>
            <a:r>
              <a:rPr lang="en-US" sz="2000" dirty="0">
                <a:latin typeface="Courier" pitchFamily="2" charset="0"/>
              </a:rPr>
              <a:t>find</a:t>
            </a:r>
            <a:r>
              <a:rPr lang="en-US" sz="2000" dirty="0"/>
              <a:t>, </a:t>
            </a:r>
            <a:r>
              <a:rPr lang="en-US" sz="2000" dirty="0">
                <a:latin typeface="Courier" pitchFamily="2" charset="0"/>
              </a:rPr>
              <a:t>grep</a:t>
            </a:r>
            <a:r>
              <a:rPr lang="en-US" sz="2000" dirty="0"/>
              <a:t> and a ton of other places where searching is done, including in Java, Python, JavaScript </a:t>
            </a:r>
            <a:r>
              <a:rPr lang="en-US" sz="2000" dirty="0" err="1"/>
              <a:t>etc</a:t>
            </a:r>
            <a:r>
              <a:rPr lang="en-US" sz="2000" dirty="0"/>
              <a:t>…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679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19200"/>
            <a:ext cx="6761100" cy="3500438"/>
          </a:xfrm>
        </p:spPr>
        <p:txBody>
          <a:bodyPr/>
          <a:lstStyle/>
          <a:p>
            <a:r>
              <a:rPr lang="en-US" sz="2000" dirty="0"/>
              <a:t>Literal Strings: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 err="1">
                <a:highlight>
                  <a:srgbClr val="FFFF00"/>
                </a:highlight>
              </a:rPr>
              <a:t>FarmData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endParaRPr lang="en-US" sz="2000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/>
              <a:t>Dickinson College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endParaRPr lang="en-US" sz="2000" dirty="0"/>
          </a:p>
          <a:p>
            <a:pPr marL="7620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CB4CC4-64A2-1405-8DB4-36076009B194}"/>
              </a:ext>
            </a:extLst>
          </p:cNvPr>
          <p:cNvSpPr txBox="1"/>
          <p:nvPr/>
        </p:nvSpPr>
        <p:spPr>
          <a:xfrm rot="20831254">
            <a:off x="3520441" y="626567"/>
            <a:ext cx="4317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  <a:hlinkClick r:id="rId3"/>
              </a:rPr>
              <a:t>https://www.regextester.com/</a:t>
            </a:r>
            <a:endParaRPr lang="en-US" sz="2400" dirty="0">
              <a:latin typeface="Chalkboard SE" panose="03050602040202020205" pitchFamily="66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B2911-98F8-D5AA-A82A-B0EEC5DD2BC4}"/>
              </a:ext>
            </a:extLst>
          </p:cNvPr>
          <p:cNvSpPr txBox="1"/>
          <p:nvPr/>
        </p:nvSpPr>
        <p:spPr>
          <a:xfrm>
            <a:off x="1519457" y="2908637"/>
            <a:ext cx="5158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highlight>
                  <a:srgbClr val="FFFF00"/>
                </a:highlight>
              </a:rPr>
              <a:t>FarmData</a:t>
            </a:r>
            <a:r>
              <a:rPr lang="en-US" sz="2000" dirty="0"/>
              <a:t> is a FOSS project</a:t>
            </a:r>
          </a:p>
          <a:p>
            <a:r>
              <a:rPr lang="en-US" sz="2000" dirty="0"/>
              <a:t>There is a farm at Dickinson College</a:t>
            </a:r>
          </a:p>
          <a:p>
            <a:r>
              <a:rPr lang="en-US" sz="2000" dirty="0"/>
              <a:t>The Dickinson College farm uses </a:t>
            </a:r>
            <a:r>
              <a:rPr lang="en-US" sz="2000" dirty="0" err="1">
                <a:highlight>
                  <a:srgbClr val="FFFF00"/>
                </a:highlight>
              </a:rPr>
              <a:t>FarmData</a:t>
            </a:r>
            <a:endParaRPr lang="en-US" sz="2000" dirty="0"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BE75A8-B7E5-E9F6-0AF0-D635EF9CA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67748">
            <a:off x="6010231" y="965967"/>
            <a:ext cx="1881847" cy="175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8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67740"/>
            <a:ext cx="6761100" cy="3500438"/>
          </a:xfrm>
        </p:spPr>
        <p:txBody>
          <a:bodyPr/>
          <a:lstStyle/>
          <a:p>
            <a:r>
              <a:rPr lang="en-US" sz="2000" dirty="0"/>
              <a:t>Anchors</a:t>
            </a:r>
          </a:p>
          <a:p>
            <a:pPr lvl="1"/>
            <a:r>
              <a:rPr lang="en-US" sz="2000" dirty="0"/>
              <a:t>An anchor specifies where a match can occur.</a:t>
            </a:r>
            <a:br>
              <a:rPr lang="en-US" sz="800" dirty="0"/>
            </a:br>
            <a:endParaRPr lang="en-US" sz="800" dirty="0"/>
          </a:p>
          <a:p>
            <a:pPr lvl="2"/>
            <a:r>
              <a:rPr lang="en-US" sz="2000" dirty="0">
                <a:latin typeface="Courier" pitchFamily="2" charset="0"/>
              </a:rPr>
              <a:t>^</a:t>
            </a:r>
            <a:r>
              <a:rPr lang="en-US" sz="2000" dirty="0"/>
              <a:t>	Match only at start of a line.</a:t>
            </a:r>
            <a:endParaRPr lang="en-US" sz="800" dirty="0"/>
          </a:p>
          <a:p>
            <a:pPr lvl="3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"^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FarmData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”</a:t>
            </a:r>
            <a:br>
              <a:rPr lang="en-US" sz="800" dirty="0">
                <a:solidFill>
                  <a:schemeClr val="tx1"/>
                </a:solidFill>
                <a:latin typeface="Courier" pitchFamily="2" charset="0"/>
              </a:rPr>
            </a:br>
            <a:endParaRPr lang="en-US" sz="800" dirty="0"/>
          </a:p>
          <a:p>
            <a:pPr lvl="2"/>
            <a:r>
              <a:rPr lang="en-US" sz="2000" dirty="0">
                <a:latin typeface="Courier" pitchFamily="2" charset="0"/>
              </a:rPr>
              <a:t>$</a:t>
            </a:r>
            <a:r>
              <a:rPr lang="en-US" sz="2000" dirty="0"/>
              <a:t>	Match only at end of a line.</a:t>
            </a:r>
            <a:endParaRPr lang="en-US" sz="800" dirty="0"/>
          </a:p>
          <a:p>
            <a:pPr lvl="3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>
                <a:solidFill>
                  <a:schemeClr val="tx1"/>
                </a:solidFill>
                <a:latin typeface="Courier" pitchFamily="2" charset="0"/>
              </a:rPr>
              <a:t>Dickinson College$"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5E082-F01F-2977-0502-3ABB586E98BD}"/>
              </a:ext>
            </a:extLst>
          </p:cNvPr>
          <p:cNvSpPr txBox="1"/>
          <p:nvPr/>
        </p:nvSpPr>
        <p:spPr>
          <a:xfrm>
            <a:off x="1664600" y="3667928"/>
            <a:ext cx="5158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highlight>
                  <a:srgbClr val="FFFF00"/>
                </a:highlight>
              </a:rPr>
              <a:t>FarmData</a:t>
            </a:r>
            <a:r>
              <a:rPr lang="en-US" sz="2000" dirty="0"/>
              <a:t> is a FOSS project</a:t>
            </a:r>
          </a:p>
          <a:p>
            <a:r>
              <a:rPr lang="en-US" sz="2000" dirty="0"/>
              <a:t>There is a farm at </a:t>
            </a:r>
            <a:r>
              <a:rPr lang="en-US" sz="2000" dirty="0">
                <a:highlight>
                  <a:srgbClr val="00FF00"/>
                </a:highlight>
              </a:rPr>
              <a:t>Dickinson College</a:t>
            </a:r>
          </a:p>
          <a:p>
            <a:r>
              <a:rPr lang="en-US" sz="2000" dirty="0"/>
              <a:t>The Dickinson College farm uses </a:t>
            </a:r>
            <a:r>
              <a:rPr lang="en-US" sz="2000" dirty="0" err="1"/>
              <a:t>FarmData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597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082040"/>
            <a:ext cx="6761100" cy="2980500"/>
          </a:xfrm>
        </p:spPr>
        <p:txBody>
          <a:bodyPr/>
          <a:lstStyle/>
          <a:p>
            <a:r>
              <a:rPr lang="en-US" sz="2000" dirty="0"/>
              <a:t>The “</a:t>
            </a:r>
            <a:r>
              <a:rPr lang="en-US" sz="2000" i="1" dirty="0"/>
              <a:t>Any Character</a:t>
            </a:r>
            <a:r>
              <a:rPr lang="en-US" sz="2000" dirty="0"/>
              <a:t>”</a:t>
            </a:r>
          </a:p>
          <a:p>
            <a:pPr lvl="1"/>
            <a:r>
              <a:rPr lang="en-US" sz="2000" dirty="0"/>
              <a:t>A </a:t>
            </a:r>
            <a:r>
              <a:rPr lang="en-US" sz="2000" dirty="0">
                <a:latin typeface="Courier" pitchFamily="2" charset="0"/>
              </a:rPr>
              <a:t>.</a:t>
            </a:r>
            <a:r>
              <a:rPr lang="en-US" sz="2000" dirty="0"/>
              <a:t> matches any character in the location.</a:t>
            </a:r>
          </a:p>
          <a:p>
            <a:pPr lvl="1"/>
            <a:endParaRPr lang="en-US" sz="2000" dirty="0"/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sp.t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</a:p>
          <a:p>
            <a:pPr lvl="2"/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lvl="3"/>
            <a:r>
              <a:rPr lang="en-US" sz="2000" dirty="0">
                <a:solidFill>
                  <a:schemeClr val="tx1"/>
                </a:solidFill>
                <a:latin typeface="+mn-lt"/>
              </a:rPr>
              <a:t>Which of the following contain a match?</a:t>
            </a:r>
            <a:br>
              <a:rPr lang="en-US" sz="2000" dirty="0">
                <a:solidFill>
                  <a:schemeClr val="tx1"/>
                </a:solidFill>
                <a:latin typeface="+mn-lt"/>
              </a:rPr>
            </a:br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72840-43A4-78D5-E77A-F97D61F6328D}"/>
              </a:ext>
            </a:extLst>
          </p:cNvPr>
          <p:cNvSpPr txBox="1"/>
          <p:nvPr/>
        </p:nvSpPr>
        <p:spPr>
          <a:xfrm>
            <a:off x="2251710" y="3303270"/>
            <a:ext cx="4960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spit		dog		Spot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spot		split		spots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splat		spat		asphalt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spate		respite	</a:t>
            </a:r>
          </a:p>
        </p:txBody>
      </p:sp>
    </p:spTree>
    <p:extLst>
      <p:ext uri="{BB962C8B-B14F-4D97-AF65-F5344CB8AC3E}">
        <p14:creationId xmlns:p14="http://schemas.microsoft.com/office/powerpoint/2010/main" val="1169560830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7560</TotalTime>
  <Words>2088</Words>
  <Application>Microsoft Macintosh PowerPoint</Application>
  <PresentationFormat>On-screen Show (16:9)</PresentationFormat>
  <Paragraphs>332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Chalkboard SE</vt:lpstr>
      <vt:lpstr>Courier</vt:lpstr>
      <vt:lpstr>Dosis</vt:lpstr>
      <vt:lpstr>Dosis ExtraLight</vt:lpstr>
      <vt:lpstr>Merriweather</vt:lpstr>
      <vt:lpstr>Roboto</vt:lpstr>
      <vt:lpstr>Times New Roman</vt:lpstr>
      <vt:lpstr>Titillium Web Light</vt:lpstr>
      <vt:lpstr>Mowbray template</vt:lpstr>
      <vt:lpstr>13 – Navigating Code</vt:lpstr>
      <vt:lpstr>Navigating Code</vt:lpstr>
      <vt:lpstr>The find Command</vt:lpstr>
      <vt:lpstr>The find Command Exercises</vt:lpstr>
      <vt:lpstr>The grep Command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 Exercise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 Exercise</vt:lpstr>
      <vt:lpstr>The find Command revisited…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 – Basic Unix System Administration</dc:title>
  <dc:creator>Braught, Grant</dc:creator>
  <cp:lastModifiedBy>Goble, William</cp:lastModifiedBy>
  <cp:revision>207</cp:revision>
  <cp:lastPrinted>2023-05-03T16:41:42Z</cp:lastPrinted>
  <dcterms:created xsi:type="dcterms:W3CDTF">2020-09-16T11:58:51Z</dcterms:created>
  <dcterms:modified xsi:type="dcterms:W3CDTF">2023-08-16T20:29:51Z</dcterms:modified>
</cp:coreProperties>
</file>