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90" r:id="rId2"/>
    <p:sldId id="322" r:id="rId3"/>
    <p:sldId id="323" r:id="rId4"/>
    <p:sldId id="310" r:id="rId5"/>
    <p:sldId id="327" r:id="rId6"/>
    <p:sldId id="328" r:id="rId7"/>
    <p:sldId id="329" r:id="rId8"/>
    <p:sldId id="330" r:id="rId9"/>
    <p:sldId id="338" r:id="rId10"/>
    <p:sldId id="333" r:id="rId11"/>
    <p:sldId id="339" r:id="rId12"/>
    <p:sldId id="332" r:id="rId13"/>
    <p:sldId id="334" r:id="rId14"/>
    <p:sldId id="305" r:id="rId15"/>
    <p:sldId id="301" r:id="rId16"/>
    <p:sldId id="326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/>
    <p:restoredTop sz="70704"/>
  </p:normalViewPr>
  <p:slideViewPr>
    <p:cSldViewPr snapToGrid="0" snapToObjects="1">
      <p:cViewPr varScale="1">
        <p:scale>
          <a:sx n="114" d="100"/>
          <a:sy n="114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3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are accessing properties in data in any of the code in the Vue instance</a:t>
            </a:r>
          </a:p>
          <a:p>
            <a:r>
              <a:rPr lang="en-US" dirty="0"/>
              <a:t>  - In the methods, life-cycle hooks, or computed properties</a:t>
            </a:r>
          </a:p>
          <a:p>
            <a:r>
              <a:rPr lang="en-US" dirty="0"/>
              <a:t>  - you need to use this in order to access the property</a:t>
            </a:r>
          </a:p>
          <a:p>
            <a:r>
              <a:rPr lang="en-US" dirty="0"/>
              <a:t>    - e.g. </a:t>
            </a:r>
            <a:r>
              <a:rPr lang="en-US" dirty="0" err="1"/>
              <a:t>this.farmName</a:t>
            </a:r>
            <a:r>
              <a:rPr lang="en-US" dirty="0"/>
              <a:t> where </a:t>
            </a:r>
            <a:r>
              <a:rPr lang="en-US" dirty="0" err="1"/>
              <a:t>farmName</a:t>
            </a:r>
            <a:r>
              <a:rPr lang="en-US" dirty="0"/>
              <a:t> is a property defined in the data object.</a:t>
            </a:r>
          </a:p>
        </p:txBody>
      </p:sp>
    </p:spTree>
    <p:extLst>
      <p:ext uri="{BB962C8B-B14F-4D97-AF65-F5344CB8AC3E}">
        <p14:creationId xmlns:p14="http://schemas.microsoft.com/office/powerpoint/2010/main" val="3584420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much like last time…</a:t>
            </a:r>
          </a:p>
          <a:p>
            <a:r>
              <a:rPr lang="en-US" dirty="0"/>
              <a:t>  - But the list of crops and areas are populated from the database</a:t>
            </a:r>
          </a:p>
          <a:p>
            <a:r>
              <a:rPr lang="en-US" dirty="0"/>
              <a:t>  - Some of the information in the report comes from the database too</a:t>
            </a:r>
          </a:p>
          <a:p>
            <a:r>
              <a:rPr lang="en-US" dirty="0"/>
              <a:t>    - Farm Name</a:t>
            </a:r>
          </a:p>
          <a:p>
            <a:r>
              <a:rPr lang="en-US" dirty="0"/>
              <a:t>    - Username</a:t>
            </a:r>
          </a:p>
          <a:p>
            <a:r>
              <a:rPr lang="en-US" dirty="0"/>
              <a:t>    - Language</a:t>
            </a:r>
          </a:p>
          <a:p>
            <a:endParaRPr lang="en-US" dirty="0"/>
          </a:p>
          <a:p>
            <a:r>
              <a:rPr lang="en-US" dirty="0"/>
              <a:t>We will be learning </a:t>
            </a:r>
          </a:p>
          <a:p>
            <a:r>
              <a:rPr lang="en-US" dirty="0"/>
              <a:t>  - how to request that information from the database</a:t>
            </a:r>
          </a:p>
          <a:p>
            <a:r>
              <a:rPr lang="en-US" dirty="0"/>
              <a:t>  - how to integrate it into our pages using Vue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restfulapi.net</a:t>
            </a:r>
            <a:r>
              <a:rPr lang="en-US" dirty="0"/>
              <a:t>/http-methods/</a:t>
            </a:r>
          </a:p>
        </p:txBody>
      </p:sp>
    </p:spTree>
    <p:extLst>
      <p:ext uri="{BB962C8B-B14F-4D97-AF65-F5344CB8AC3E}">
        <p14:creationId xmlns:p14="http://schemas.microsoft.com/office/powerpoint/2010/main" val="31357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Convenient way to examine and test API responses.</a:t>
            </a:r>
          </a:p>
          <a:p>
            <a:endParaRPr lang="en-US" dirty="0"/>
          </a:p>
          <a:p>
            <a:r>
              <a:rPr lang="en-US" dirty="0"/>
              <a:t>Recall FarmData2 is built on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manages the data about crops, areas, and plantings and harvests, etc.</a:t>
            </a:r>
          </a:p>
          <a:p>
            <a:r>
              <a:rPr lang="en-US" dirty="0"/>
              <a:t>FarmData2 accesses the data in </a:t>
            </a:r>
            <a:r>
              <a:rPr lang="en-US" dirty="0" err="1"/>
              <a:t>farmOS</a:t>
            </a:r>
            <a:r>
              <a:rPr lang="en-US" dirty="0"/>
              <a:t> via the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9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66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of asynchronous processing here.</a:t>
            </a:r>
          </a:p>
        </p:txBody>
      </p:sp>
    </p:spTree>
    <p:extLst>
      <p:ext uri="{BB962C8B-B14F-4D97-AF65-F5344CB8AC3E}">
        <p14:creationId xmlns:p14="http://schemas.microsoft.com/office/powerpoint/2010/main" val="305128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we saw earlier</a:t>
            </a:r>
          </a:p>
          <a:p>
            <a:r>
              <a:rPr lang="en-US" dirty="0"/>
              <a:t>  - But because we are getting the data from </a:t>
            </a:r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  - It wraps the JSON in the data property inside the response object.</a:t>
            </a:r>
          </a:p>
          <a:p>
            <a:r>
              <a:rPr lang="en-US" dirty="0"/>
              <a:t>  - So just use </a:t>
            </a:r>
            <a:r>
              <a:rPr lang="en-US" dirty="0" err="1"/>
              <a:t>response.data</a:t>
            </a:r>
            <a:r>
              <a:rPr lang="en-US" dirty="0"/>
              <a:t> before whatever else you would have used.</a:t>
            </a:r>
          </a:p>
        </p:txBody>
      </p:sp>
    </p:spTree>
    <p:extLst>
      <p:ext uri="{BB962C8B-B14F-4D97-AF65-F5344CB8AC3E}">
        <p14:creationId xmlns:p14="http://schemas.microsoft.com/office/powerpoint/2010/main" val="26570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05 – Web APIs and </a:t>
            </a:r>
            <a:r>
              <a:rPr lang="en-US" altLang="en-US" sz="3600" dirty="0" err="1">
                <a:latin typeface="Dosis ExtraLight"/>
                <a:ea typeface="Dosis ExtraLight"/>
                <a:cs typeface="Dosis ExtraLight"/>
                <a:sym typeface="Dosis ExtraLight"/>
              </a:rPr>
              <a:t>Axios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Library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Goble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D7D1-B747-3D49-BA09-2E71CD4F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-185070"/>
            <a:ext cx="4736200" cy="8574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Axios</a:t>
            </a:r>
            <a:r>
              <a:rPr lang="en-US" sz="3200" dirty="0"/>
              <a:t>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EA18-8910-8443-A455-B402EF96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0021"/>
            <a:ext cx="2478795" cy="2980500"/>
          </a:xfrm>
        </p:spPr>
        <p:txBody>
          <a:bodyPr/>
          <a:lstStyle/>
          <a:p>
            <a:r>
              <a:rPr lang="en-US" sz="2000" dirty="0" err="1"/>
              <a:t>Axios</a:t>
            </a:r>
            <a:r>
              <a:rPr lang="en-US" sz="2000" dirty="0"/>
              <a:t> is the JavaScript library that FarmData2 uses to make and process API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379B6-54BD-7E4C-C8E1-CFC9BA557243}"/>
              </a:ext>
            </a:extLst>
          </p:cNvPr>
          <p:cNvSpPr txBox="1"/>
          <p:nvPr/>
        </p:nvSpPr>
        <p:spPr>
          <a:xfrm>
            <a:off x="2156971" y="680740"/>
            <a:ext cx="57408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DIN Condensed" pitchFamily="2" charset="0"/>
                <a:ea typeface="Times New Roman" panose="02020603050405020304" pitchFamily="18" charset="0"/>
              </a:rPr>
              <a:t>axios.get</a:t>
            </a: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('</a:t>
            </a:r>
            <a:r>
              <a:rPr lang="en-US" sz="1800" i="1" dirty="0" err="1">
                <a:effectLst/>
                <a:latin typeface="DIN Condensed" pitchFamily="2" charset="0"/>
                <a:ea typeface="Times New Roman" panose="02020603050405020304" pitchFamily="18" charset="0"/>
              </a:rPr>
              <a:t>api</a:t>
            </a:r>
            <a:r>
              <a:rPr lang="en-US" sz="1800" i="1" dirty="0">
                <a:effectLst/>
                <a:latin typeface="DIN Condensed" pitchFamily="2" charset="0"/>
                <a:ea typeface="Times New Roman" panose="02020603050405020304" pitchFamily="18" charset="0"/>
              </a:rPr>
              <a:t>/endpoint/goes/here</a:t>
            </a: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')  // this line sends the request.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.then((response) =&gt; {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A: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Code here executes when the response is received.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response is an Object created from the “Response Body” JSON.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})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.catch((error) =&gt; {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B: 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Code here executes if an error occurs processing the request.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error is an Object describing the error that occurred.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})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C: </a:t>
            </a:r>
            <a:endParaRPr lang="en-US" sz="1800" dirty="0">
              <a:highlight>
                <a:srgbClr val="FFFF00"/>
              </a:highlight>
              <a:latin typeface="DIN Condensed" pitchFamily="2" charset="0"/>
              <a:ea typeface="Times New Roman" panose="02020603050405020304" pitchFamily="18" charset="0"/>
            </a:endParaRP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Code here runs immediately after the request is sent,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which will be before the code in then() or catch(),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and before the response is received.</a:t>
            </a:r>
          </a:p>
        </p:txBody>
      </p:sp>
    </p:spTree>
    <p:extLst>
      <p:ext uri="{BB962C8B-B14F-4D97-AF65-F5344CB8AC3E}">
        <p14:creationId xmlns:p14="http://schemas.microsoft.com/office/powerpoint/2010/main" val="126078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2C6B-0DF9-8D3C-39D0-010F5817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0397"/>
            <a:ext cx="6761100" cy="8574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Axios</a:t>
            </a:r>
            <a:r>
              <a:rPr lang="en-US" sz="3200" dirty="0"/>
              <a:t> </a:t>
            </a:r>
            <a:r>
              <a:rPr lang="en-US" sz="3200" dirty="0">
                <a:latin typeface="Courier" pitchFamily="2" charset="0"/>
              </a:rPr>
              <a:t>response</a:t>
            </a:r>
            <a:r>
              <a:rPr lang="en-US" sz="3200" dirty="0"/>
              <a:t> Object: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9761C-3B44-70BC-FEDA-B81A36B7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2704"/>
            <a:ext cx="6761100" cy="3601346"/>
          </a:xfrm>
        </p:spPr>
        <p:txBody>
          <a:bodyPr/>
          <a:lstStyle/>
          <a:p>
            <a:r>
              <a:rPr lang="en-US" sz="2000" dirty="0" err="1"/>
              <a:t>Axios</a:t>
            </a:r>
            <a:r>
              <a:rPr lang="en-US" sz="2000" dirty="0"/>
              <a:t> wraps the JSON API response (i.e. what you see in </a:t>
            </a:r>
            <a:r>
              <a:rPr lang="en-US" sz="2000" dirty="0" err="1"/>
              <a:t>Hoppscotch</a:t>
            </a:r>
            <a:r>
              <a:rPr lang="en-US" sz="2000" dirty="0"/>
              <a:t>) in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of the </a:t>
            </a:r>
            <a:r>
              <a:rPr lang="en-US" sz="2000" dirty="0">
                <a:latin typeface="Courier" pitchFamily="2" charset="0"/>
              </a:rPr>
              <a:t>response</a:t>
            </a:r>
            <a:r>
              <a:rPr lang="en-US" sz="2000" dirty="0"/>
              <a:t>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So, to access an element of the JSON response you need to use: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 err="1">
                <a:latin typeface="Courier" pitchFamily="2" charset="0"/>
              </a:rPr>
              <a:t>response.data.name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response.data.user.name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response.data.languages.en.name</a:t>
            </a:r>
            <a:endParaRPr lang="en-US" sz="2000" dirty="0">
              <a:latin typeface="Courier" pitchFamily="2" charset="0"/>
            </a:endParaRPr>
          </a:p>
          <a:p>
            <a:pPr lvl="2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805B0-41EF-8734-C205-BC96899CCB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00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E216-5F8C-104B-A022-B4E59E00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162"/>
            <a:ext cx="6761100" cy="857400"/>
          </a:xfrm>
        </p:spPr>
        <p:txBody>
          <a:bodyPr/>
          <a:lstStyle/>
          <a:p>
            <a:r>
              <a:rPr lang="en-US" sz="3200" dirty="0"/>
              <a:t>Vue Lifecycle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DA11-4AD8-FE48-A503-9F9DDE3C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887562"/>
            <a:ext cx="6761100" cy="3679907"/>
          </a:xfrm>
        </p:spPr>
        <p:txBody>
          <a:bodyPr/>
          <a:lstStyle/>
          <a:p>
            <a:r>
              <a:rPr lang="en-US" sz="2400" i="1" dirty="0"/>
              <a:t>Lifecycle hooks </a:t>
            </a:r>
            <a:r>
              <a:rPr lang="en-US" sz="2400" dirty="0"/>
              <a:t>are methods that are run as a Vue instance enters or leaves different states. </a:t>
            </a:r>
          </a:p>
          <a:p>
            <a:pPr lvl="1"/>
            <a:r>
              <a:rPr lang="en-US" sz="2400" b="1" dirty="0"/>
              <a:t>created</a:t>
            </a:r>
          </a:p>
          <a:p>
            <a:pPr lvl="1"/>
            <a:r>
              <a:rPr lang="en-US" sz="2400" dirty="0"/>
              <a:t>mounted</a:t>
            </a:r>
          </a:p>
          <a:p>
            <a:pPr lvl="1"/>
            <a:r>
              <a:rPr lang="en-US" sz="2400" dirty="0"/>
              <a:t>updated</a:t>
            </a:r>
          </a:p>
          <a:p>
            <a:pPr lvl="1"/>
            <a:r>
              <a:rPr lang="en-US" sz="2400" dirty="0"/>
              <a:t>destroyed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13D4-C189-2547-9813-3E28EB6407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91253-B26D-604A-A7B3-373F95E2B7C8}"/>
              </a:ext>
            </a:extLst>
          </p:cNvPr>
          <p:cNvSpPr txBox="1"/>
          <p:nvPr/>
        </p:nvSpPr>
        <p:spPr>
          <a:xfrm>
            <a:off x="3348089" y="1884279"/>
            <a:ext cx="43396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let spike = new Vue ({</a:t>
            </a:r>
          </a:p>
          <a:p>
            <a:r>
              <a:rPr lang="en-US" sz="2000" dirty="0">
                <a:latin typeface="Courier" pitchFamily="2" charset="0"/>
              </a:rPr>
              <a:t>    el: '#</a:t>
            </a:r>
            <a:r>
              <a:rPr lang="en-US" sz="2000" dirty="0" err="1">
                <a:latin typeface="Courier" pitchFamily="2" charset="0"/>
              </a:rPr>
              <a:t>axiosspike</a:t>
            </a:r>
            <a:r>
              <a:rPr lang="en-US" sz="2000" dirty="0">
                <a:latin typeface="Courier" pitchFamily="2" charset="0"/>
              </a:rPr>
              <a:t>’,</a:t>
            </a:r>
          </a:p>
          <a:p>
            <a:r>
              <a:rPr lang="en-US" sz="2000" dirty="0">
                <a:latin typeface="Courier" pitchFamily="2" charset="0"/>
              </a:rPr>
              <a:t>    data: { …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    created() { …</a:t>
            </a:r>
          </a:p>
          <a:p>
            <a:r>
              <a:rPr lang="en-US" sz="2000" dirty="0">
                <a:latin typeface="Courier" pitchFamily="2" charset="0"/>
              </a:rPr>
              <a:t>	&lt;initialization code&gt;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    methods: { …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});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F5EB07-4F46-3A9D-5AA4-1DD84C491ABB}"/>
              </a:ext>
            </a:extLst>
          </p:cNvPr>
          <p:cNvSpPr/>
          <p:nvPr/>
        </p:nvSpPr>
        <p:spPr>
          <a:xfrm>
            <a:off x="3955053" y="3171873"/>
            <a:ext cx="3732685" cy="959452"/>
          </a:xfrm>
          <a:prstGeom prst="roundRect">
            <a:avLst>
              <a:gd name="adj" fmla="val 63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21A5-BA5D-5246-A07E-83DE56BC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10565"/>
            <a:ext cx="6761100" cy="8574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Remember this…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69FF-29F3-6F46-A5E8-D25FA334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67965"/>
            <a:ext cx="6761100" cy="3646085"/>
          </a:xfrm>
        </p:spPr>
        <p:txBody>
          <a:bodyPr/>
          <a:lstStyle/>
          <a:p>
            <a:r>
              <a:rPr lang="en-US" sz="2400" dirty="0"/>
              <a:t>Don’t forget </a:t>
            </a:r>
            <a:r>
              <a:rPr lang="en-US" sz="2400" b="1" u="sng" dirty="0">
                <a:latin typeface="Courier" pitchFamily="2" charset="0"/>
              </a:rPr>
              <a:t>this</a:t>
            </a:r>
            <a:r>
              <a:rPr lang="en-US" sz="2400" dirty="0">
                <a:latin typeface="+mn-lt"/>
              </a:rPr>
              <a:t>.</a:t>
            </a:r>
          </a:p>
          <a:p>
            <a:r>
              <a:rPr lang="en-US" sz="2400" dirty="0"/>
              <a:t>I’ll bet you forget this!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3D0B-CF7B-B64D-8B47-D24CFF5015D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40F20-4C2D-624C-3D98-5BF27F82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7" y="2231835"/>
            <a:ext cx="7980523" cy="27011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AF0059-C269-06C3-F3AE-A25E8AB836E3}"/>
              </a:ext>
            </a:extLst>
          </p:cNvPr>
          <p:cNvSpPr/>
          <p:nvPr/>
        </p:nvSpPr>
        <p:spPr>
          <a:xfrm>
            <a:off x="2081034" y="3675649"/>
            <a:ext cx="706233" cy="925776"/>
          </a:xfrm>
          <a:prstGeom prst="roundRect">
            <a:avLst>
              <a:gd name="adj" fmla="val 814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05</a:t>
            </a:r>
          </a:p>
          <a:p>
            <a:pPr lvl="1"/>
            <a:r>
              <a:rPr lang="en-US" sz="1800" dirty="0"/>
              <a:t>Due next Friday 1:30pm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Prepare for discussion of the posted reading.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1E50-B62A-1A41-96A3-00F87ACF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Anticipated Summer Openings!!!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6F54-5036-8F41-9347-53889A342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Two 8-week summer positions</a:t>
            </a:r>
          </a:p>
          <a:p>
            <a:r>
              <a:rPr lang="en-US" sz="2000" dirty="0"/>
              <a:t>FarmData2 Development</a:t>
            </a:r>
          </a:p>
          <a:p>
            <a:r>
              <a:rPr lang="en-US" sz="2000" dirty="0"/>
              <a:t>Includes stipend and (hopefully) room and board.</a:t>
            </a:r>
          </a:p>
          <a:p>
            <a:r>
              <a:rPr lang="en-US" sz="2000" dirty="0"/>
              <a:t>First preference will be for 190/290 students</a:t>
            </a:r>
          </a:p>
          <a:p>
            <a:r>
              <a:rPr lang="en-US" sz="2000" dirty="0"/>
              <a:t>Look for announcement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6491D-AF08-B44F-9851-546DF3DAAE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A04 </a:t>
            </a:r>
            <a:r>
              <a:rPr lang="en-US" sz="36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Vue Events?</a:t>
            </a:r>
          </a:p>
          <a:p>
            <a:pPr lvl="1"/>
            <a:r>
              <a:rPr lang="en-US" sz="2000" dirty="0"/>
              <a:t>JavaScript?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5617" y="790339"/>
            <a:ext cx="5153140" cy="235646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81874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25129" y="4711398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919476" y="2059795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227012"/>
            <a:ext cx="3328498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Getting </a:t>
            </a:r>
            <a:r>
              <a:rPr lang="en-US" sz="3200" i="1" dirty="0"/>
              <a:t>some</a:t>
            </a:r>
            <a:r>
              <a:rPr lang="en-US" sz="3200" dirty="0"/>
              <a:t>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91476-ABD3-4C71-8105-90A73A03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36" y="195339"/>
            <a:ext cx="6130740" cy="4752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2DB67-58F5-D908-348A-CD47CD91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4" y="2819400"/>
            <a:ext cx="2449271" cy="209708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BF133B-A049-9707-A0A2-AC7C415DD481}"/>
              </a:ext>
            </a:extLst>
          </p:cNvPr>
          <p:cNvSpPr/>
          <p:nvPr/>
        </p:nvSpPr>
        <p:spPr>
          <a:xfrm>
            <a:off x="2898219" y="3955055"/>
            <a:ext cx="2433945" cy="38601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E678E-FBC1-00DD-A86F-F77985958001}"/>
              </a:ext>
            </a:extLst>
          </p:cNvPr>
          <p:cNvSpPr/>
          <p:nvPr/>
        </p:nvSpPr>
        <p:spPr>
          <a:xfrm>
            <a:off x="5589638" y="267069"/>
            <a:ext cx="1428107" cy="4114061"/>
          </a:xfrm>
          <a:prstGeom prst="roundRect">
            <a:avLst>
              <a:gd name="adj" fmla="val 761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752750-64E3-B301-69AF-5FED3D046ACF}"/>
              </a:ext>
            </a:extLst>
          </p:cNvPr>
          <p:cNvSpPr/>
          <p:nvPr/>
        </p:nvSpPr>
        <p:spPr>
          <a:xfrm>
            <a:off x="364875" y="3350450"/>
            <a:ext cx="1309690" cy="57155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143B-36E7-1348-80F6-164B20B1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1FF2-9960-9D43-9724-43F17185F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Web</a:t>
            </a:r>
            <a:r>
              <a:rPr lang="en-US" sz="2400" i="1" dirty="0"/>
              <a:t> </a:t>
            </a:r>
            <a:r>
              <a:rPr lang="en-US" sz="2400" b="1" i="1" dirty="0"/>
              <a:t>Application Programming Interface (API)</a:t>
            </a:r>
            <a:r>
              <a:rPr lang="en-US" sz="2400" i="1" dirty="0"/>
              <a:t> </a:t>
            </a:r>
            <a:r>
              <a:rPr lang="en-US" sz="2400" dirty="0"/>
              <a:t>allows </a:t>
            </a:r>
            <a:r>
              <a:rPr lang="en-US" sz="2400" b="1" i="1" dirty="0"/>
              <a:t>client-side code</a:t>
            </a:r>
            <a:r>
              <a:rPr lang="en-US" sz="2400" b="1" dirty="0"/>
              <a:t> </a:t>
            </a:r>
            <a:r>
              <a:rPr lang="en-US" sz="2400" dirty="0"/>
              <a:t>to access and manipulate </a:t>
            </a:r>
            <a:r>
              <a:rPr lang="en-US" sz="2400" b="1" i="1" dirty="0"/>
              <a:t>server-side resources</a:t>
            </a:r>
            <a:r>
              <a:rPr lang="en-US" sz="2400" b="1" dirty="0"/>
              <a:t> </a:t>
            </a:r>
            <a:r>
              <a:rPr lang="en-US" sz="2400" dirty="0"/>
              <a:t>through a well-defined set of </a:t>
            </a:r>
            <a:r>
              <a:rPr lang="en-US" sz="2400" b="1" i="1" dirty="0"/>
              <a:t>API endpoints </a:t>
            </a:r>
            <a:r>
              <a:rPr lang="en-US" sz="2400" dirty="0"/>
              <a:t>(i.e. URLs).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5758-3081-3042-9147-5DFF2CB15DF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2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F51-1F8D-BD4E-9517-7942884E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2ED4-54FC-A44E-80AD-C1081F66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REST – Representational State Transfer</a:t>
            </a:r>
          </a:p>
          <a:p>
            <a:endParaRPr lang="en-US" sz="2000" dirty="0"/>
          </a:p>
          <a:p>
            <a:pPr lvl="1"/>
            <a:r>
              <a:rPr lang="en-US" sz="2000" dirty="0"/>
              <a:t>Set of API design conventions.</a:t>
            </a:r>
          </a:p>
          <a:p>
            <a:pPr lvl="2"/>
            <a:r>
              <a:rPr lang="en-US" sz="2000" dirty="0"/>
              <a:t>Fast and Lightweight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Runs over HTTP (Hypertext Transfer Protocol)</a:t>
            </a:r>
          </a:p>
          <a:p>
            <a:pPr lvl="1"/>
            <a:r>
              <a:rPr lang="en-US" sz="2000" dirty="0"/>
              <a:t>Stateless</a:t>
            </a:r>
          </a:p>
          <a:p>
            <a:pPr lvl="1"/>
            <a:r>
              <a:rPr lang="en-US" sz="2000" dirty="0"/>
              <a:t>Cacheable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B0EB2-E2A3-D74F-8000-6997876133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9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8311-A310-C447-A6B7-B60CFED0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39375"/>
            <a:ext cx="3559786" cy="857400"/>
          </a:xfrm>
        </p:spPr>
        <p:txBody>
          <a:bodyPr/>
          <a:lstStyle/>
          <a:p>
            <a:r>
              <a:rPr lang="en-US" sz="3200" dirty="0"/>
              <a:t>HTTP Request Methods: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AEB1-4B67-6A4B-BFCC-0550F063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3559786" cy="2980500"/>
          </a:xfrm>
        </p:spPr>
        <p:txBody>
          <a:bodyPr/>
          <a:lstStyle/>
          <a:p>
            <a:r>
              <a:rPr lang="en-US" sz="2000" dirty="0"/>
              <a:t>The HTTP provides request methods that are used to build REST API’s.</a:t>
            </a:r>
          </a:p>
          <a:p>
            <a:endParaRPr lang="en-US" sz="2000" dirty="0"/>
          </a:p>
          <a:p>
            <a:r>
              <a:rPr lang="en-US" sz="2000" dirty="0"/>
              <a:t>CRUD – alternative formulation of operations in a non-protocol specific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A8C7-788D-3144-BE87-57CCCA12C6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015C6-0BCA-4042-86A4-CB648DA2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8171"/>
            <a:ext cx="2891973" cy="45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C232-12B3-9249-B25E-F0D3C544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6707"/>
            <a:ext cx="6761100" cy="614071"/>
          </a:xfrm>
        </p:spPr>
        <p:txBody>
          <a:bodyPr/>
          <a:lstStyle/>
          <a:p>
            <a:r>
              <a:rPr lang="en-US" sz="3200" dirty="0"/>
              <a:t>Demo </a:t>
            </a:r>
            <a:r>
              <a:rPr lang="en-US" sz="3200" dirty="0" err="1"/>
              <a:t>Hoppscotch</a:t>
            </a:r>
            <a:r>
              <a:rPr lang="en-US" sz="3200" dirty="0"/>
              <a:t> w/ </a:t>
            </a:r>
            <a:r>
              <a:rPr lang="en-US" sz="3200" dirty="0" err="1"/>
              <a:t>farmOS</a:t>
            </a:r>
            <a:r>
              <a:rPr lang="en-US" sz="3200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B9F2-00AD-B741-A4FF-2D0F2951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71" y="650778"/>
            <a:ext cx="7305229" cy="406327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Hoppscotch</a:t>
            </a:r>
            <a:r>
              <a:rPr lang="en-US" sz="2000" dirty="0"/>
              <a:t> Application</a:t>
            </a:r>
          </a:p>
          <a:p>
            <a:pPr lvl="1"/>
            <a:r>
              <a:rPr lang="en-US" sz="1800" dirty="0"/>
              <a:t>﻿https://</a:t>
            </a:r>
            <a:r>
              <a:rPr lang="en-US" sz="1800" dirty="0" err="1"/>
              <a:t>hoppscotch.io</a:t>
            </a:r>
            <a:r>
              <a:rPr lang="en-US" sz="1800" dirty="0"/>
              <a:t> </a:t>
            </a:r>
          </a:p>
          <a:p>
            <a:r>
              <a:rPr lang="en-US" sz="2000" dirty="0"/>
              <a:t>The</a:t>
            </a:r>
            <a:r>
              <a:rPr lang="en-US" sz="20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0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2000" dirty="0">
                <a:effectLst/>
              </a:rPr>
              <a:t> </a:t>
            </a:r>
            <a:r>
              <a:rPr lang="en-US" sz="2000" dirty="0"/>
              <a:t>endpoint</a:t>
            </a:r>
          </a:p>
          <a:p>
            <a:pPr lvl="1"/>
            <a:r>
              <a:rPr lang="en-US" sz="1800" dirty="0"/>
              <a:t>GET </a:t>
            </a:r>
            <a:r>
              <a:rPr lang="en-US" sz="18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http://fd2_farmdata2/</a:t>
            </a:r>
            <a:r>
              <a:rPr lang="en-US" sz="18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1800" dirty="0">
                <a:effectLst/>
              </a:rPr>
              <a:t> 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34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5E9B-D040-224B-B685-C006493CD6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EAF4B-CA3C-0E7E-9BE5-6DCE5FD3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54" y="2080369"/>
            <a:ext cx="5036362" cy="29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5A43-9AB4-D4DB-BBFB-AB9EDEC98F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ABC3E-DEAD-E326-7768-9A16A47D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30" y="567721"/>
            <a:ext cx="3447770" cy="45118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0C93A4-FBE1-0BBA-3774-8B861E69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44465"/>
            <a:ext cx="3559786" cy="857400"/>
          </a:xfrm>
        </p:spPr>
        <p:txBody>
          <a:bodyPr/>
          <a:lstStyle/>
          <a:p>
            <a:r>
              <a:rPr lang="en-US" sz="3200" dirty="0"/>
              <a:t>JSON Responses: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B1708F-CA9D-F4FD-224D-584E95BF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2" y="1081500"/>
            <a:ext cx="3932237" cy="2980500"/>
          </a:xfrm>
        </p:spPr>
        <p:txBody>
          <a:bodyPr/>
          <a:lstStyle/>
          <a:p>
            <a:r>
              <a:rPr lang="en-US" sz="2000" dirty="0"/>
              <a:t>Responses from the </a:t>
            </a:r>
            <a:r>
              <a:rPr lang="en-US" sz="2000" dirty="0" err="1"/>
              <a:t>farmOS</a:t>
            </a:r>
            <a:r>
              <a:rPr lang="en-US" sz="2000" dirty="0"/>
              <a:t> API are in </a:t>
            </a:r>
            <a:r>
              <a:rPr lang="en-US" sz="2000" b="1" i="1" dirty="0"/>
              <a:t>JavaScript Object Notation </a:t>
            </a:r>
            <a:r>
              <a:rPr lang="en-US" sz="2000" dirty="0"/>
              <a:t>(JSON).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b="1" i="1" dirty="0"/>
              <a:t>dot notation </a:t>
            </a:r>
            <a:r>
              <a:rPr lang="en-US" sz="2000" dirty="0"/>
              <a:t>to reference properties in the response:</a:t>
            </a:r>
          </a:p>
          <a:p>
            <a:pPr lvl="1"/>
            <a:r>
              <a:rPr lang="en-US" sz="2000" dirty="0">
                <a:latin typeface="Courier" pitchFamily="2" charset="0"/>
              </a:rPr>
              <a:t>name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user.name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languages.en.name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0FC56-B4BA-FE16-8099-446D24774537}"/>
              </a:ext>
            </a:extLst>
          </p:cNvPr>
          <p:cNvSpPr txBox="1"/>
          <p:nvPr/>
        </p:nvSpPr>
        <p:spPr>
          <a:xfrm>
            <a:off x="5116530" y="47710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Endpoint</a:t>
            </a:r>
            <a:r>
              <a:rPr lang="en-US" sz="3200" dirty="0">
                <a:effectLst/>
              </a:rPr>
              <a:t> 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807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19103</TotalTime>
  <Words>972</Words>
  <Application>Microsoft Macintosh PowerPoint</Application>
  <PresentationFormat>On-screen Show (16:9)</PresentationFormat>
  <Paragraphs>166</Paragraphs>
  <Slides>16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Courier</vt:lpstr>
      <vt:lpstr>DIN Condensed</vt:lpstr>
      <vt:lpstr>Dosis</vt:lpstr>
      <vt:lpstr>Dosis ExtraLight</vt:lpstr>
      <vt:lpstr>Titillium Web Light</vt:lpstr>
      <vt:lpstr>Mowbray template</vt:lpstr>
      <vt:lpstr>05 – Web APIs and Axios Library Spike</vt:lpstr>
      <vt:lpstr>A04 Questions</vt:lpstr>
      <vt:lpstr>PowerPoint Presentation</vt:lpstr>
      <vt:lpstr>Demo:  Getting some real data</vt:lpstr>
      <vt:lpstr>Web APIs</vt:lpstr>
      <vt:lpstr>REST APIs</vt:lpstr>
      <vt:lpstr>HTTP Request Methods:</vt:lpstr>
      <vt:lpstr>Demo Hoppscotch w/ farmOS API</vt:lpstr>
      <vt:lpstr>JSON Responses:</vt:lpstr>
      <vt:lpstr>The Axios Library</vt:lpstr>
      <vt:lpstr>The Axios response Object:</vt:lpstr>
      <vt:lpstr>Vue Lifecycle Hooks</vt:lpstr>
      <vt:lpstr>Remember this…</vt:lpstr>
      <vt:lpstr>What’s Next</vt:lpstr>
      <vt:lpstr>Acknowledgments:</vt:lpstr>
      <vt:lpstr>Anticipated Summer Openings!!!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Goble, William</cp:lastModifiedBy>
  <cp:revision>210</cp:revision>
  <dcterms:created xsi:type="dcterms:W3CDTF">2020-08-18T12:38:13Z</dcterms:created>
  <dcterms:modified xsi:type="dcterms:W3CDTF">2023-08-16T19:40:59Z</dcterms:modified>
</cp:coreProperties>
</file>