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23" r:id="rId3"/>
    <p:sldId id="339" r:id="rId4"/>
    <p:sldId id="345" r:id="rId5"/>
    <p:sldId id="340" r:id="rId6"/>
    <p:sldId id="346" r:id="rId7"/>
    <p:sldId id="341" r:id="rId8"/>
    <p:sldId id="342" r:id="rId9"/>
    <p:sldId id="347" r:id="rId10"/>
    <p:sldId id="348" r:id="rId11"/>
    <p:sldId id="343" r:id="rId12"/>
    <p:sldId id="344" r:id="rId13"/>
    <p:sldId id="349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06"/>
    <p:restoredTop sz="73093"/>
  </p:normalViewPr>
  <p:slideViewPr>
    <p:cSldViewPr snapToGrid="0" snapToObjects="1">
      <p:cViewPr varScale="1">
        <p:scale>
          <a:sx n="105" d="100"/>
          <a:sy n="105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resource you can use to find sample code that illustrates how to do things.</a:t>
            </a:r>
          </a:p>
          <a:p>
            <a:r>
              <a:rPr lang="en-US" dirty="0"/>
              <a:t>  - in this activity you’ll use the UI sub-tab</a:t>
            </a:r>
          </a:p>
          <a:p>
            <a:r>
              <a:rPr lang="en-US" dirty="0"/>
              <a:t>  - The API subtab is particularly useful when interacting with the database</a:t>
            </a:r>
          </a:p>
          <a:p>
            <a:r>
              <a:rPr lang="en-US" dirty="0"/>
              <a:t>    - creating logs</a:t>
            </a:r>
          </a:p>
          <a:p>
            <a:r>
              <a:rPr lang="en-US" dirty="0"/>
              <a:t>    - deleting logs</a:t>
            </a:r>
          </a:p>
          <a:p>
            <a:r>
              <a:rPr lang="en-US" dirty="0"/>
              <a:t>    - modifying logs.</a:t>
            </a:r>
          </a:p>
        </p:txBody>
      </p:sp>
    </p:spTree>
    <p:extLst>
      <p:ext uri="{BB962C8B-B14F-4D97-AF65-F5344CB8AC3E}">
        <p14:creationId xmlns:p14="http://schemas.microsoft.com/office/powerpoint/2010/main" val="370449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one </a:t>
            </a:r>
            <a:r>
              <a:rPr lang="en-US" dirty="0" err="1"/>
              <a:t>DropdownWithAllComponent</a:t>
            </a:r>
            <a:endParaRPr lang="en-US" dirty="0"/>
          </a:p>
          <a:p>
            <a:r>
              <a:rPr lang="en-US" dirty="0"/>
              <a:t>  - Then [data-cy=option0] uniquely identifies the first option in the component.</a:t>
            </a:r>
          </a:p>
          <a:p>
            <a:endParaRPr lang="en-US" dirty="0"/>
          </a:p>
          <a:p>
            <a:r>
              <a:rPr lang="en-US" dirty="0"/>
              <a:t>But each </a:t>
            </a:r>
            <a:r>
              <a:rPr lang="en-US" dirty="0" err="1"/>
              <a:t>DropDownWithAllComponent</a:t>
            </a:r>
            <a:r>
              <a:rPr lang="en-US" dirty="0"/>
              <a:t> will have the same data-cy attributes.</a:t>
            </a:r>
          </a:p>
          <a:p>
            <a:r>
              <a:rPr lang="en-US" dirty="0"/>
              <a:t>  - Thus, if there are multiple </a:t>
            </a:r>
            <a:r>
              <a:rPr lang="en-US" dirty="0" err="1"/>
              <a:t>DropDownWithAllComponents</a:t>
            </a:r>
            <a:r>
              <a:rPr lang="en-US" dirty="0"/>
              <a:t> then we need to be more specific.</a:t>
            </a:r>
          </a:p>
          <a:p>
            <a:r>
              <a:rPr lang="en-US" dirty="0"/>
              <a:t>  - We start with the component itself.</a:t>
            </a:r>
          </a:p>
          <a:p>
            <a:r>
              <a:rPr lang="en-US" dirty="0"/>
              <a:t>    - [data-cy=crop-dropdown] </a:t>
            </a:r>
          </a:p>
          <a:p>
            <a:r>
              <a:rPr lang="en-US" dirty="0"/>
              <a:t>      - For example, you would need to change this to whatever data-cy value to assigned to the component in your page</a:t>
            </a:r>
          </a:p>
          <a:p>
            <a:r>
              <a:rPr lang="en-US" dirty="0"/>
              <a:t>  - Then within that component we get the element with [data-cy=dropdown-input]</a:t>
            </a:r>
          </a:p>
          <a:p>
            <a:r>
              <a:rPr lang="en-US" dirty="0"/>
              <a:t>    - This is the &lt;select&gt; element.</a:t>
            </a:r>
          </a:p>
          <a:p>
            <a:r>
              <a:rPr lang="en-US" dirty="0"/>
              <a:t>  - Then inside the select element we get the element with [data-cy=option0]</a:t>
            </a:r>
          </a:p>
          <a:p>
            <a:r>
              <a:rPr lang="en-US" dirty="0"/>
              <a:t>    - This is the &lt;option&gt; element containing the name of the crop.</a:t>
            </a:r>
          </a:p>
          <a:p>
            <a:endParaRPr lang="en-US" dirty="0"/>
          </a:p>
          <a:p>
            <a:r>
              <a:rPr lang="en-US" dirty="0"/>
              <a:t>This can get tricky to get correct.</a:t>
            </a:r>
          </a:p>
          <a:p>
            <a:r>
              <a:rPr lang="en-US" dirty="0"/>
              <a:t>  - Sometimes you have to go look at the code in the component itself to understand the structure enough to get it right.</a:t>
            </a:r>
          </a:p>
          <a:p>
            <a:r>
              <a:rPr lang="en-US" dirty="0"/>
              <a:t>  - Not ideal.  But we try to minimize it.</a:t>
            </a:r>
          </a:p>
        </p:txBody>
      </p:sp>
    </p:spTree>
    <p:extLst>
      <p:ext uri="{BB962C8B-B14F-4D97-AF65-F5344CB8AC3E}">
        <p14:creationId xmlns:p14="http://schemas.microsoft.com/office/powerpoint/2010/main" val="185116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lot to the </a:t>
            </a:r>
            <a:r>
              <a:rPr lang="en-US" dirty="0" err="1"/>
              <a:t>CustomTableComponent</a:t>
            </a:r>
            <a:r>
              <a:rPr lang="en-US" dirty="0"/>
              <a:t>…</a:t>
            </a:r>
          </a:p>
          <a:p>
            <a:r>
              <a:rPr lang="en-US" dirty="0"/>
              <a:t>  - The important stuff for this assignment is really just understanding how to specify the columns and rows.</a:t>
            </a:r>
          </a:p>
          <a:p>
            <a:r>
              <a:rPr lang="en-US" dirty="0"/>
              <a:t>  - This slide shows the </a:t>
            </a:r>
            <a:r>
              <a:rPr lang="en-US" dirty="0" err="1"/>
              <a:t>CustomTableComponent</a:t>
            </a:r>
            <a:r>
              <a:rPr lang="en-US" dirty="0"/>
              <a:t> example from the UI sub-tab in the FD2 Example tab.</a:t>
            </a:r>
          </a:p>
          <a:p>
            <a:endParaRPr lang="en-US" dirty="0"/>
          </a:p>
          <a:p>
            <a:r>
              <a:rPr lang="en-US" dirty="0"/>
              <a:t>The columns prop is bound to an array named columns in the Vue instance data.</a:t>
            </a:r>
          </a:p>
          <a:p>
            <a:endParaRPr lang="en-US" dirty="0"/>
          </a:p>
          <a:p>
            <a:r>
              <a:rPr lang="en-US" dirty="0"/>
              <a:t>The columns array specifies each of the columns.</a:t>
            </a:r>
          </a:p>
          <a:p>
            <a:r>
              <a:rPr lang="en-US" dirty="0"/>
              <a:t>  - there is one object in the array for each column.</a:t>
            </a:r>
          </a:p>
          <a:p>
            <a:r>
              <a:rPr lang="en-US" dirty="0"/>
              <a:t>  - In that object the properties are</a:t>
            </a:r>
          </a:p>
          <a:p>
            <a:r>
              <a:rPr lang="en-US" dirty="0"/>
              <a:t>    - header – the text that appears at the top of the column.</a:t>
            </a:r>
          </a:p>
          <a:p>
            <a:r>
              <a:rPr lang="en-US" dirty="0"/>
              <a:t>    - visible – indicates if the column is visible in the table.</a:t>
            </a:r>
          </a:p>
          <a:p>
            <a:r>
              <a:rPr lang="en-US" dirty="0"/>
              <a:t>      - allows columns to be shown and hidden.</a:t>
            </a:r>
          </a:p>
          <a:p>
            <a:r>
              <a:rPr lang="en-US" dirty="0"/>
              <a:t>    - </a:t>
            </a:r>
            <a:r>
              <a:rPr lang="en-US" dirty="0" err="1"/>
              <a:t>inputType</a:t>
            </a:r>
            <a:r>
              <a:rPr lang="en-US" dirty="0"/>
              <a:t> – provides information about how the value in the column is displayed and edited if the edit button is clicked.</a:t>
            </a:r>
          </a:p>
          <a:p>
            <a:r>
              <a:rPr lang="en-US" dirty="0"/>
              <a:t>      - we won’t be too worried about this in this activity.</a:t>
            </a:r>
          </a:p>
        </p:txBody>
      </p:sp>
    </p:spTree>
    <p:extLst>
      <p:ext uri="{BB962C8B-B14F-4D97-AF65-F5344CB8AC3E}">
        <p14:creationId xmlns:p14="http://schemas.microsoft.com/office/powerpoint/2010/main" val="413170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lot to the </a:t>
            </a:r>
            <a:r>
              <a:rPr lang="en-US" dirty="0" err="1"/>
              <a:t>CustomTableComponent</a:t>
            </a:r>
            <a:r>
              <a:rPr lang="en-US" dirty="0"/>
              <a:t>…</a:t>
            </a:r>
          </a:p>
          <a:p>
            <a:r>
              <a:rPr lang="en-US" dirty="0"/>
              <a:t>  - The important stuff for this assignment is really just understanding how to specify the columns and rows.</a:t>
            </a:r>
          </a:p>
          <a:p>
            <a:r>
              <a:rPr lang="en-US" dirty="0"/>
              <a:t>  - This slide shows the </a:t>
            </a:r>
            <a:r>
              <a:rPr lang="en-US" dirty="0" err="1"/>
              <a:t>CustomTableComponent</a:t>
            </a:r>
            <a:r>
              <a:rPr lang="en-US" dirty="0"/>
              <a:t> example from the UI sub-tab in the FD2 Example tab.</a:t>
            </a:r>
          </a:p>
          <a:p>
            <a:endParaRPr lang="en-US" dirty="0"/>
          </a:p>
          <a:p>
            <a:r>
              <a:rPr lang="en-US" dirty="0"/>
              <a:t>The row prop is bound to an array named </a:t>
            </a:r>
            <a:r>
              <a:rPr lang="en-US" dirty="0" err="1"/>
              <a:t>tableData</a:t>
            </a:r>
            <a:r>
              <a:rPr lang="en-US" dirty="0"/>
              <a:t> in the Vue instance data.</a:t>
            </a:r>
          </a:p>
          <a:p>
            <a:r>
              <a:rPr lang="en-US" dirty="0"/>
              <a:t>  - there is one object in the array for each row of the table.</a:t>
            </a:r>
          </a:p>
          <a:p>
            <a:r>
              <a:rPr lang="en-US" dirty="0"/>
              <a:t>  - The properties in the object are:</a:t>
            </a:r>
          </a:p>
          <a:p>
            <a:r>
              <a:rPr lang="en-US" dirty="0"/>
              <a:t>    - id: an identifier for the row.</a:t>
            </a:r>
          </a:p>
          <a:p>
            <a:r>
              <a:rPr lang="en-US" dirty="0"/>
              <a:t>      - This is used to map from the table row, back to the data in the page that generated it.</a:t>
            </a:r>
          </a:p>
          <a:p>
            <a:r>
              <a:rPr lang="en-US" dirty="0"/>
              <a:t>      - useful for editing and deleting rows.</a:t>
            </a:r>
          </a:p>
          <a:p>
            <a:r>
              <a:rPr lang="en-US" dirty="0"/>
              <a:t>    - data: An array containing the data for the row.</a:t>
            </a:r>
          </a:p>
          <a:p>
            <a:r>
              <a:rPr lang="en-US" dirty="0"/>
              <a:t>      - One array entry for each column in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r>
              <a:rPr lang="en-US" dirty="0"/>
              <a:t>Cypress End-To-End Testing</a:t>
            </a:r>
          </a:p>
          <a:p>
            <a:r>
              <a:rPr lang="en-US" dirty="0"/>
              <a:t>  - How we will write automated tests that support the application over time.</a:t>
            </a:r>
          </a:p>
          <a:p>
            <a:r>
              <a:rPr lang="en-US" dirty="0"/>
              <a:t>  - Tests that can be run over and over again</a:t>
            </a:r>
          </a:p>
          <a:p>
            <a:r>
              <a:rPr lang="en-US" dirty="0"/>
              <a:t>  - Protecting against unintentional change and the introduction of bugs.</a:t>
            </a:r>
          </a:p>
          <a:p>
            <a:endParaRPr lang="en-US" dirty="0"/>
          </a:p>
          <a:p>
            <a:r>
              <a:rPr lang="en-US" dirty="0"/>
              <a:t>FarmData2 Components</a:t>
            </a:r>
          </a:p>
          <a:p>
            <a:r>
              <a:rPr lang="en-US" dirty="0"/>
              <a:t>  - A look at how we get from your Harvest Report to something that looks and feels more like a FD2 page.</a:t>
            </a:r>
          </a:p>
          <a:p>
            <a:r>
              <a:rPr lang="en-US" dirty="0"/>
              <a:t>  - This will involve using some custom Vue Components that have been created for FarmData2.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Here:</a:t>
            </a:r>
          </a:p>
          <a:p>
            <a:r>
              <a:rPr lang="en-US" dirty="0"/>
              <a:t>  - Crop dropdown now has an “All” option.</a:t>
            </a:r>
          </a:p>
          <a:p>
            <a:r>
              <a:rPr lang="en-US" dirty="0"/>
              <a:t>     - You may have added that in a prior activity as an extra.</a:t>
            </a:r>
          </a:p>
          <a:p>
            <a:r>
              <a:rPr lang="en-US" dirty="0"/>
              <a:t>     - It is a common thing to want in FD2 so there is a special component to do it.</a:t>
            </a:r>
          </a:p>
          <a:p>
            <a:r>
              <a:rPr lang="en-US" dirty="0"/>
              <a:t>  - Table is formatted like a FD2 table.</a:t>
            </a:r>
          </a:p>
          <a:p>
            <a:r>
              <a:rPr lang="en-US" dirty="0"/>
              <a:t>    - This is also done using a 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DropdownWithAllComponent</a:t>
            </a:r>
            <a:endParaRPr lang="en-US" dirty="0"/>
          </a:p>
          <a:p>
            <a:r>
              <a:rPr lang="en-US" dirty="0"/>
              <a:t>  - A dropdown that automatically includes All as the first element if requested. </a:t>
            </a:r>
          </a:p>
          <a:p>
            <a:r>
              <a:rPr lang="en-US" dirty="0"/>
              <a:t>    - Includes the code to add that option.</a:t>
            </a:r>
          </a:p>
          <a:p>
            <a:r>
              <a:rPr lang="en-US" dirty="0"/>
              <a:t>  - Used for most dropdowns in FD2 so that we can look at all crops, all areas, all seeding types, etc.</a:t>
            </a:r>
          </a:p>
          <a:p>
            <a:endParaRPr lang="en-US" dirty="0"/>
          </a:p>
          <a:p>
            <a:r>
              <a:rPr lang="en-US" dirty="0" err="1"/>
              <a:t>DateRangeSelectionComponent</a:t>
            </a:r>
            <a:endParaRPr lang="en-US" dirty="0"/>
          </a:p>
          <a:p>
            <a:r>
              <a:rPr lang="en-US" dirty="0"/>
              <a:t>  - Allows collection of a start and an end date.</a:t>
            </a:r>
          </a:p>
          <a:p>
            <a:r>
              <a:rPr lang="en-US" dirty="0"/>
              <a:t>  - Dates are coupled so start cannot come after end or vice versa.</a:t>
            </a:r>
          </a:p>
          <a:p>
            <a:r>
              <a:rPr lang="en-US" dirty="0"/>
              <a:t>    - Includes the code that manages those constraints.</a:t>
            </a:r>
          </a:p>
          <a:p>
            <a:r>
              <a:rPr lang="en-US" dirty="0"/>
              <a:t>    - Like what you did in your page, but this way that code doesn’t have to be repeated in every page.</a:t>
            </a:r>
          </a:p>
          <a:p>
            <a:endParaRPr lang="en-US" dirty="0"/>
          </a:p>
          <a:p>
            <a:r>
              <a:rPr lang="en-US" dirty="0" err="1"/>
              <a:t>CustomTableComponent</a:t>
            </a:r>
            <a:endParaRPr lang="en-US" dirty="0"/>
          </a:p>
          <a:p>
            <a:r>
              <a:rPr lang="en-US" dirty="0"/>
              <a:t>  - Provides a consistent table appearance across pages</a:t>
            </a:r>
          </a:p>
          <a:p>
            <a:r>
              <a:rPr lang="en-US" dirty="0"/>
              <a:t>  - Includes functionality for:</a:t>
            </a:r>
          </a:p>
          <a:p>
            <a:r>
              <a:rPr lang="en-US" dirty="0"/>
              <a:t>    - Editing the data in a row (pencil icon)</a:t>
            </a:r>
          </a:p>
          <a:p>
            <a:r>
              <a:rPr lang="en-US" dirty="0"/>
              <a:t>    - Deleting rows (trash icon)</a:t>
            </a:r>
          </a:p>
          <a:p>
            <a:r>
              <a:rPr lang="en-US" dirty="0"/>
              <a:t>    - Downloading the table as CSV (down arrow icon)</a:t>
            </a:r>
          </a:p>
          <a:p>
            <a:endParaRPr lang="en-US" dirty="0"/>
          </a:p>
          <a:p>
            <a:r>
              <a:rPr lang="en-US" dirty="0"/>
              <a:t>There are a few others…</a:t>
            </a:r>
          </a:p>
          <a:p>
            <a:r>
              <a:rPr lang="en-US" dirty="0"/>
              <a:t>  - </a:t>
            </a:r>
            <a:r>
              <a:rPr lang="en-US" dirty="0" err="1"/>
              <a:t>DateSelectionComponent</a:t>
            </a:r>
            <a:r>
              <a:rPr lang="en-US" dirty="0"/>
              <a:t> – just a single date.</a:t>
            </a:r>
          </a:p>
          <a:p>
            <a:r>
              <a:rPr lang="en-US" dirty="0"/>
              <a:t>  - </a:t>
            </a:r>
            <a:r>
              <a:rPr lang="en-US" dirty="0" err="1"/>
              <a:t>ErrorBannerComponent</a:t>
            </a:r>
            <a:r>
              <a:rPr lang="en-US" dirty="0"/>
              <a:t> – consistent way to display error messages on a page.</a:t>
            </a:r>
          </a:p>
          <a:p>
            <a:r>
              <a:rPr lang="en-US" dirty="0"/>
              <a:t>    - Has evolved to just be </a:t>
            </a:r>
            <a:r>
              <a:rPr lang="en-US" dirty="0" err="1"/>
              <a:t>BannerComponent</a:t>
            </a:r>
            <a:r>
              <a:rPr lang="en-US" dirty="0"/>
              <a:t>… </a:t>
            </a:r>
          </a:p>
          <a:p>
            <a:r>
              <a:rPr lang="en-US" dirty="0"/>
              <a:t>    - Can display different kinds of messages, not just errors.</a:t>
            </a:r>
          </a:p>
          <a:p>
            <a:r>
              <a:rPr lang="en-US" dirty="0"/>
              <a:t>    - But has not been merged into main yet.</a:t>
            </a:r>
          </a:p>
          <a:p>
            <a:r>
              <a:rPr lang="en-US" dirty="0"/>
              <a:t>  - </a:t>
            </a:r>
            <a:r>
              <a:rPr lang="en-US" dirty="0" err="1"/>
              <a:t>RegexInputComponent</a:t>
            </a:r>
            <a:r>
              <a:rPr lang="en-US" dirty="0"/>
              <a:t> – allows only input that matches a particular pattern</a:t>
            </a:r>
          </a:p>
          <a:p>
            <a:r>
              <a:rPr lang="en-US" dirty="0"/>
              <a:t>    - E.g. only integers, or only decimals, or whatever you need.</a:t>
            </a:r>
          </a:p>
          <a:p>
            <a:r>
              <a:rPr lang="en-US" dirty="0"/>
              <a:t>    - User specifies the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6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props are just for initialization.</a:t>
            </a:r>
          </a:p>
          <a:p>
            <a:r>
              <a:rPr lang="en-US" dirty="0"/>
              <a:t>  - the value is set using the value of the bound variable at the moment the component is created in the page.</a:t>
            </a:r>
          </a:p>
          <a:p>
            <a:endParaRPr lang="en-US" dirty="0"/>
          </a:p>
          <a:p>
            <a:r>
              <a:rPr lang="en-US" dirty="0"/>
              <a:t>Other props are dynamic:</a:t>
            </a:r>
          </a:p>
          <a:p>
            <a:r>
              <a:rPr lang="en-US" dirty="0"/>
              <a:t>  - So if the data to which the prop is  bound changes, then the component will notice that change and adapt.</a:t>
            </a:r>
          </a:p>
          <a:p>
            <a:r>
              <a:rPr lang="en-US" dirty="0"/>
              <a:t>  - For example in the </a:t>
            </a:r>
            <a:r>
              <a:rPr lang="en-US" dirty="0" err="1"/>
              <a:t>DropdownWithAll</a:t>
            </a:r>
            <a:r>
              <a:rPr lang="en-US" dirty="0"/>
              <a:t> component</a:t>
            </a:r>
          </a:p>
          <a:p>
            <a:r>
              <a:rPr lang="en-US" dirty="0"/>
              <a:t>    - selected-</a:t>
            </a:r>
            <a:r>
              <a:rPr lang="en-US" dirty="0" err="1"/>
              <a:t>val</a:t>
            </a:r>
            <a:r>
              <a:rPr lang="en-US" dirty="0"/>
              <a:t> – if the value of crop is changed in the page, then the selected crop will change in the dropdown.</a:t>
            </a:r>
          </a:p>
          <a:p>
            <a:r>
              <a:rPr lang="en-US" dirty="0"/>
              <a:t>    - dropdown-list – if the </a:t>
            </a:r>
            <a:r>
              <a:rPr lang="en-US" dirty="0" err="1"/>
              <a:t>cropNames</a:t>
            </a:r>
            <a:r>
              <a:rPr lang="en-US" dirty="0"/>
              <a:t> array is changed in the page, then the options in the dropdown will change.</a:t>
            </a:r>
          </a:p>
          <a:p>
            <a:r>
              <a:rPr lang="en-US" dirty="0"/>
              <a:t>    - Changes to the includes-all prop do not affect the component after creation.</a:t>
            </a:r>
          </a:p>
          <a:p>
            <a:r>
              <a:rPr lang="en-US" dirty="0"/>
              <a:t>      - It either has All or it does not.</a:t>
            </a:r>
          </a:p>
          <a:p>
            <a:endParaRPr lang="en-US" dirty="0"/>
          </a:p>
          <a:p>
            <a:r>
              <a:rPr lang="en-US" dirty="0"/>
              <a:t>Refer to the documentation if you need to know. </a:t>
            </a:r>
          </a:p>
        </p:txBody>
      </p:sp>
    </p:spTree>
    <p:extLst>
      <p:ext uri="{BB962C8B-B14F-4D97-AF65-F5344CB8AC3E}">
        <p14:creationId xmlns:p14="http://schemas.microsoft.com/office/powerpoint/2010/main" val="372042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DropdownWithAllComponent</a:t>
            </a:r>
            <a:r>
              <a:rPr lang="en-US" dirty="0"/>
              <a:t> emits the event ”</a:t>
            </a:r>
            <a:r>
              <a:rPr lang="en-US" dirty="0" err="1"/>
              <a:t>selecton</a:t>
            </a:r>
            <a:r>
              <a:rPr lang="en-US" dirty="0"/>
              <a:t>-changed” when the selected item changes.</a:t>
            </a:r>
          </a:p>
          <a:p>
            <a:endParaRPr lang="en-US" dirty="0"/>
          </a:p>
          <a:p>
            <a:r>
              <a:rPr lang="en-US" dirty="0"/>
              <a:t>Here the </a:t>
            </a:r>
            <a:r>
              <a:rPr lang="en-US" dirty="0" err="1"/>
              <a:t>cropChanged</a:t>
            </a:r>
            <a:r>
              <a:rPr lang="en-US" dirty="0"/>
              <a:t> function is assigned as the </a:t>
            </a:r>
            <a:r>
              <a:rPr lang="en-US" dirty="0" err="1"/>
              <a:t>eent</a:t>
            </a:r>
            <a:r>
              <a:rPr lang="en-US" dirty="0"/>
              <a:t> handler for the “selection-changed” event.</a:t>
            </a:r>
          </a:p>
          <a:p>
            <a:r>
              <a:rPr lang="en-US" dirty="0"/>
              <a:t>  - Thus, the </a:t>
            </a:r>
            <a:r>
              <a:rPr lang="en-US" dirty="0" err="1"/>
              <a:t>cropChanged</a:t>
            </a:r>
            <a:r>
              <a:rPr lang="en-US" dirty="0"/>
              <a:t> function is called anytime the selected item is changed in the dropdown menu.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cropChanged</a:t>
            </a:r>
            <a:r>
              <a:rPr lang="en-US" dirty="0"/>
              <a:t> function has one parameter.</a:t>
            </a:r>
          </a:p>
          <a:p>
            <a:r>
              <a:rPr lang="en-US" dirty="0"/>
              <a:t>  - This is because the “selection-changed” event has a payload.</a:t>
            </a:r>
          </a:p>
          <a:p>
            <a:r>
              <a:rPr lang="en-US" dirty="0"/>
              <a:t>  - A payload is an argument that is passed to the event handler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the case of the ”selection-changed” parameter </a:t>
            </a:r>
          </a:p>
          <a:p>
            <a:r>
              <a:rPr lang="en-US" dirty="0"/>
              <a:t>  - The payload is a string that indicates the newly selected item.</a:t>
            </a:r>
          </a:p>
          <a:p>
            <a:r>
              <a:rPr lang="en-US" dirty="0"/>
              <a:t>  - In this case, that’s the crop so the parameter was named </a:t>
            </a:r>
            <a:r>
              <a:rPr lang="en-US" dirty="0" err="1"/>
              <a:t>newCrop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05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documentation contains the information about what props and events a component provides.</a:t>
            </a:r>
          </a:p>
          <a:p>
            <a:r>
              <a:rPr lang="en-US" dirty="0"/>
              <a:t>Use the docs!</a:t>
            </a:r>
          </a:p>
        </p:txBody>
      </p:sp>
    </p:spTree>
    <p:extLst>
      <p:ext uri="{BB962C8B-B14F-4D97-AF65-F5344CB8AC3E}">
        <p14:creationId xmlns:p14="http://schemas.microsoft.com/office/powerpoint/2010/main" val="1264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08 – FarmData2 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Components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7C8EE-BF88-828B-8703-EC966D4FB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35425">
            <a:off x="5281300" y="3477739"/>
            <a:ext cx="2612124" cy="10617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CBD730-0643-D3BD-21DA-4C7A3C4AAC1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 rot="21378501">
            <a:off x="2819599" y="2705385"/>
            <a:ext cx="2241244" cy="22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F06F1-1AB0-7CE8-0671-F63E71A6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236" y="1115238"/>
            <a:ext cx="3756164" cy="3658934"/>
          </a:xfrm>
        </p:spPr>
        <p:txBody>
          <a:bodyPr/>
          <a:lstStyle/>
          <a:p>
            <a:r>
              <a:rPr lang="en-US" sz="2000" dirty="0"/>
              <a:t>The sub-tabs on the FD2 Example tab provide examples of how to do different things in FarmData2.</a:t>
            </a:r>
          </a:p>
          <a:p>
            <a:pPr lvl="1"/>
            <a:r>
              <a:rPr lang="en-US" sz="1800" dirty="0"/>
              <a:t>E.g. The UI sub-tab gives an example of using each of the custom Vue components.</a:t>
            </a:r>
          </a:p>
          <a:p>
            <a:pPr lvl="1"/>
            <a:r>
              <a:rPr lang="en-US" sz="1800" dirty="0"/>
              <a:t>Look at the associated </a:t>
            </a:r>
            <a:r>
              <a:rPr lang="en-US" sz="1800" dirty="0">
                <a:latin typeface="Courier" pitchFamily="2" charset="0"/>
              </a:rPr>
              <a:t>.html </a:t>
            </a:r>
            <a:r>
              <a:rPr lang="en-US" sz="1800" dirty="0"/>
              <a:t>files for the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E896C-E742-FF5C-D2E4-5395BCD24D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3D98A2-E9E0-D66F-054C-E0CD0634DE26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The FD2 Example Tab</a:t>
            </a:r>
            <a:endParaRPr lang="en-US" sz="3200" kern="0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E338C-1805-26D8-5E0A-454F1DE3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866" y="887562"/>
            <a:ext cx="4771898" cy="41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24AF-7E34-3C39-3E79-C58CBB03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21725"/>
            <a:ext cx="6761100" cy="3826488"/>
          </a:xfrm>
        </p:spPr>
        <p:txBody>
          <a:bodyPr/>
          <a:lstStyle/>
          <a:p>
            <a:r>
              <a:rPr lang="en-US" sz="2400" dirty="0"/>
              <a:t>Each component has </a:t>
            </a:r>
            <a:r>
              <a:rPr lang="en-US" sz="2400" dirty="0">
                <a:latin typeface="Courier" pitchFamily="2" charset="0"/>
              </a:rPr>
              <a:t>data-cy</a:t>
            </a:r>
            <a:r>
              <a:rPr lang="en-US" sz="2400" dirty="0"/>
              <a:t> attributes to facilitate testing pages with components.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AE1A-4E9D-1D19-6F5A-9CA6B42ADE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31831C-2A45-03F6-4044-3041BBA46EE5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Components and </a:t>
            </a:r>
            <a:r>
              <a:rPr lang="en-US" sz="3200" kern="0" dirty="0">
                <a:latin typeface="Courier" pitchFamily="2" charset="0"/>
              </a:rPr>
              <a:t>data-cy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3D289-226D-767F-8127-888CF6D4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13" y="1836666"/>
            <a:ext cx="4412774" cy="1525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11C1D-F54B-D173-D82A-42C036BD01AB}"/>
              </a:ext>
            </a:extLst>
          </p:cNvPr>
          <p:cNvSpPr txBox="1"/>
          <p:nvPr/>
        </p:nvSpPr>
        <p:spPr>
          <a:xfrm>
            <a:off x="471829" y="3637395"/>
            <a:ext cx="584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venir Next Condensed" panose="020B0506020202020204" pitchFamily="34" charset="0"/>
              </a:rPr>
              <a:t>cy.get</a:t>
            </a:r>
            <a:r>
              <a:rPr lang="en-US" sz="2400" dirty="0">
                <a:latin typeface="Avenir Next Condensed" panose="020B0506020202020204" pitchFamily="34" charset="0"/>
              </a:rPr>
              <a:t>("[data-cy=option0]").should("</a:t>
            </a:r>
            <a:r>
              <a:rPr lang="en-US" sz="2400" dirty="0" err="1">
                <a:latin typeface="Avenir Next Condensed" panose="020B0506020202020204" pitchFamily="34" charset="0"/>
              </a:rPr>
              <a:t>have.text","All</a:t>
            </a:r>
            <a:r>
              <a:rPr lang="en-US" sz="2400" dirty="0">
                <a:latin typeface="Avenir Next Condensed" panose="020B0506020202020204" pitchFamily="34" charset="0"/>
              </a:rPr>
              <a:t>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08C0B-68FB-30F1-8A7B-D494B07DAA46}"/>
              </a:ext>
            </a:extLst>
          </p:cNvPr>
          <p:cNvSpPr txBox="1"/>
          <p:nvPr/>
        </p:nvSpPr>
        <p:spPr>
          <a:xfrm>
            <a:off x="471829" y="4264009"/>
            <a:ext cx="725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venir Next Condensed" panose="020B0506020202020204" pitchFamily="34" charset="0"/>
              </a:rPr>
              <a:t>cy.get</a:t>
            </a:r>
            <a:r>
              <a:rPr lang="en-US" sz="2400" dirty="0">
                <a:latin typeface="Avenir Next Condensed" panose="020B0506020202020204" pitchFamily="34" charset="0"/>
              </a:rPr>
              <a:t>("[data-cy=crop-dropdown] &gt; [data-cy=dropdown-input] &gt; </a:t>
            </a:r>
          </a:p>
          <a:p>
            <a:r>
              <a:rPr lang="en-US" sz="2400" dirty="0">
                <a:latin typeface="Avenir Next Condensed" panose="020B0506020202020204" pitchFamily="34" charset="0"/>
              </a:rPr>
              <a:t>	[data-cy=option0]").should("</a:t>
            </a:r>
            <a:r>
              <a:rPr lang="en-US" sz="2400" dirty="0" err="1">
                <a:latin typeface="Avenir Next Condensed" panose="020B0506020202020204" pitchFamily="34" charset="0"/>
              </a:rPr>
              <a:t>have.text","All</a:t>
            </a:r>
            <a:r>
              <a:rPr lang="en-US" sz="2400" dirty="0">
                <a:latin typeface="Avenir Next Condensed" panose="020B0506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56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42A17-0711-A2B4-C744-2AAEF04515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D6D83F-2E20-E66E-B607-60D94FB1644B}"/>
              </a:ext>
            </a:extLst>
          </p:cNvPr>
          <p:cNvSpPr txBox="1">
            <a:spLocks/>
          </p:cNvSpPr>
          <p:nvPr/>
        </p:nvSpPr>
        <p:spPr bwMode="auto">
          <a:xfrm>
            <a:off x="199748" y="0"/>
            <a:ext cx="8127388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The </a:t>
            </a:r>
            <a:r>
              <a:rPr lang="en-US" sz="3200" kern="0" dirty="0" err="1">
                <a:latin typeface="Courier" pitchFamily="2" charset="0"/>
              </a:rPr>
              <a:t>CustomTableComponent</a:t>
            </a:r>
            <a:r>
              <a:rPr lang="en-US" sz="3200" kern="0" dirty="0">
                <a:latin typeface="+mn-lt"/>
              </a:rPr>
              <a:t> (Columns)</a:t>
            </a:r>
            <a:endParaRPr lang="en-US" sz="3200" kern="0" dirty="0"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BF61E-B64B-F9F7-C65F-CF4426AA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12" y="978148"/>
            <a:ext cx="65532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594C0-B250-E5B2-BBC2-BFAF15C9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" y="3479702"/>
            <a:ext cx="9051925" cy="1564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134F-9779-8D68-4EAA-2688A063D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8" y="1093337"/>
            <a:ext cx="2346156" cy="206832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A98EBE-55B2-9B8B-51B2-44FD904920A4}"/>
              </a:ext>
            </a:extLst>
          </p:cNvPr>
          <p:cNvSpPr/>
          <p:nvPr/>
        </p:nvSpPr>
        <p:spPr>
          <a:xfrm>
            <a:off x="267121" y="1663799"/>
            <a:ext cx="1525104" cy="1893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7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42A17-0711-A2B4-C744-2AAEF04515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D6D83F-2E20-E66E-B607-60D94FB1644B}"/>
              </a:ext>
            </a:extLst>
          </p:cNvPr>
          <p:cNvSpPr txBox="1">
            <a:spLocks/>
          </p:cNvSpPr>
          <p:nvPr/>
        </p:nvSpPr>
        <p:spPr bwMode="auto">
          <a:xfrm>
            <a:off x="199748" y="0"/>
            <a:ext cx="8127388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The </a:t>
            </a:r>
            <a:r>
              <a:rPr lang="en-US" sz="3200" kern="0" dirty="0" err="1">
                <a:latin typeface="Courier" pitchFamily="2" charset="0"/>
              </a:rPr>
              <a:t>CustomTableComponent</a:t>
            </a:r>
            <a:r>
              <a:rPr lang="en-US" sz="3200" kern="0" dirty="0">
                <a:latin typeface="+mn-lt"/>
              </a:rPr>
              <a:t> (Rows)</a:t>
            </a:r>
            <a:endParaRPr lang="en-US" sz="3200" kern="0" dirty="0"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BF61E-B64B-F9F7-C65F-CF4426AA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12" y="1100068"/>
            <a:ext cx="6553200" cy="229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134F-9779-8D68-4EAA-2688A063D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8" y="1215257"/>
            <a:ext cx="2346156" cy="206832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A98EBE-55B2-9B8B-51B2-44FD904920A4}"/>
              </a:ext>
            </a:extLst>
          </p:cNvPr>
          <p:cNvSpPr/>
          <p:nvPr/>
        </p:nvSpPr>
        <p:spPr>
          <a:xfrm>
            <a:off x="267121" y="1944215"/>
            <a:ext cx="1525104" cy="1893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87B83-5CBB-8D4D-38A9-2526ABB2A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22" y="3634522"/>
            <a:ext cx="7890356" cy="12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08</a:t>
            </a:r>
          </a:p>
          <a:p>
            <a:pPr lvl="1"/>
            <a:r>
              <a:rPr lang="en-US" sz="1800" dirty="0"/>
              <a:t>Due next Wednesday at noon.</a:t>
            </a:r>
          </a:p>
          <a:p>
            <a:pPr lvl="1"/>
            <a:endParaRPr lang="en-US" sz="1800" dirty="0"/>
          </a:p>
          <a:p>
            <a:r>
              <a:rPr lang="en-US" sz="1800" dirty="0"/>
              <a:t>Reading and prepare for discussion.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1347" y="829214"/>
            <a:ext cx="5108912" cy="23415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strike="sngStrike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Components</a:t>
            </a:r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15772" y="1795391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287421" y="4373767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690666" y="2092846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166" y="1100467"/>
            <a:ext cx="3771684" cy="2942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258DD-DA3D-FFF4-04D4-B414E4AC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30" y="234948"/>
            <a:ext cx="3530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79"/>
            <a:ext cx="6761100" cy="857400"/>
          </a:xfrm>
        </p:spPr>
        <p:txBody>
          <a:bodyPr/>
          <a:lstStyle/>
          <a:p>
            <a:r>
              <a:rPr lang="en-US" sz="3200" dirty="0"/>
              <a:t>Vue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80679"/>
            <a:ext cx="6761100" cy="3436763"/>
          </a:xfrm>
        </p:spPr>
        <p:txBody>
          <a:bodyPr/>
          <a:lstStyle/>
          <a:p>
            <a:r>
              <a:rPr lang="en-US" sz="2000" b="1" i="1" dirty="0"/>
              <a:t>Vue Components </a:t>
            </a:r>
            <a:r>
              <a:rPr lang="en-US" sz="2000" dirty="0"/>
              <a:t>provide a mechanism to create custom UI elements.</a:t>
            </a:r>
          </a:p>
          <a:p>
            <a:pPr lvl="1"/>
            <a:r>
              <a:rPr lang="en-US" sz="1800" dirty="0"/>
              <a:t>FarmData2 uses custom Vue Components to encapsulate capture common UI use patterns.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112A5-5224-A20D-6CC7-992EC9A8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193" y="3772724"/>
            <a:ext cx="5375384" cy="124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4BFB0-3EC8-C595-A596-2CD21B0008E7}"/>
              </a:ext>
            </a:extLst>
          </p:cNvPr>
          <p:cNvSpPr txBox="1"/>
          <p:nvPr/>
        </p:nvSpPr>
        <p:spPr>
          <a:xfrm>
            <a:off x="335966" y="338760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DropdownWithAllComponent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F4422-1E17-BD85-873D-DE1441C7B641}"/>
              </a:ext>
            </a:extLst>
          </p:cNvPr>
          <p:cNvSpPr txBox="1"/>
          <p:nvPr/>
        </p:nvSpPr>
        <p:spPr>
          <a:xfrm>
            <a:off x="2788859" y="2416624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DateRangeSelectionComponent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87D95-1373-3655-DF4E-3839F60B5223}"/>
              </a:ext>
            </a:extLst>
          </p:cNvPr>
          <p:cNvSpPr txBox="1"/>
          <p:nvPr/>
        </p:nvSpPr>
        <p:spPr>
          <a:xfrm>
            <a:off x="5233827" y="3495722"/>
            <a:ext cx="2154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CustomTableComponent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0743B-6E7F-A7C3-F767-7006410F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38" y="3671296"/>
            <a:ext cx="2591973" cy="1274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042008-99F4-5005-F9C5-709CBB7C7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117" y="2724401"/>
            <a:ext cx="2410162" cy="6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599"/>
            <a:ext cx="6761100" cy="857400"/>
          </a:xfrm>
        </p:spPr>
        <p:txBody>
          <a:bodyPr/>
          <a:lstStyle/>
          <a:p>
            <a:r>
              <a:rPr lang="en-US" sz="3200" dirty="0"/>
              <a:t>Vue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05294"/>
            <a:ext cx="6761100" cy="2980500"/>
          </a:xfrm>
        </p:spPr>
        <p:txBody>
          <a:bodyPr/>
          <a:lstStyle/>
          <a:p>
            <a:r>
              <a:rPr lang="en-US" sz="2400" dirty="0"/>
              <a:t>Custom Vue Components are added to pages by:</a:t>
            </a:r>
          </a:p>
          <a:p>
            <a:pPr lvl="1"/>
            <a:r>
              <a:rPr lang="en-US" sz="2000" dirty="0"/>
              <a:t>Assigning an HTML tag name to the component in the </a:t>
            </a:r>
            <a:r>
              <a:rPr lang="en-US" sz="2000" dirty="0">
                <a:latin typeface="Courier" pitchFamily="2" charset="0"/>
              </a:rPr>
              <a:t>components</a:t>
            </a:r>
            <a:r>
              <a:rPr lang="en-US" sz="2000" dirty="0"/>
              <a:t> property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/>
              <a:t> instance.</a:t>
            </a:r>
          </a:p>
          <a:p>
            <a:pPr lvl="1"/>
            <a:r>
              <a:rPr lang="en-US" sz="2000" dirty="0"/>
              <a:t>Using that HTML tag in the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26EC6-DB37-843B-0E44-4611FD92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0" y="3207645"/>
            <a:ext cx="4548418" cy="137420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418D2C-C662-3E63-2752-13E831C927EC}"/>
              </a:ext>
            </a:extLst>
          </p:cNvPr>
          <p:cNvSpPr/>
          <p:nvPr/>
        </p:nvSpPr>
        <p:spPr>
          <a:xfrm>
            <a:off x="342178" y="3624620"/>
            <a:ext cx="4355019" cy="71485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AD31E-27B9-A2D0-FF32-56B087088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268" y="3075064"/>
            <a:ext cx="4207388" cy="179331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D81DAD-6433-E522-D211-61391947B9E3}"/>
              </a:ext>
            </a:extLst>
          </p:cNvPr>
          <p:cNvSpPr/>
          <p:nvPr/>
        </p:nvSpPr>
        <p:spPr>
          <a:xfrm>
            <a:off x="4826884" y="3071961"/>
            <a:ext cx="1915292" cy="28083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9C72045-38FE-358A-B768-BE4CE4CCE13E}"/>
              </a:ext>
            </a:extLst>
          </p:cNvPr>
          <p:cNvSpPr/>
          <p:nvPr/>
        </p:nvSpPr>
        <p:spPr>
          <a:xfrm>
            <a:off x="4758156" y="4605678"/>
            <a:ext cx="2215667" cy="28083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4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0162"/>
            <a:ext cx="6761100" cy="857400"/>
          </a:xfrm>
        </p:spPr>
        <p:txBody>
          <a:bodyPr/>
          <a:lstStyle/>
          <a:p>
            <a:r>
              <a:rPr lang="en-US" sz="3200" dirty="0"/>
              <a:t>Vue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87563"/>
            <a:ext cx="3791712" cy="4225776"/>
          </a:xfrm>
        </p:spPr>
        <p:txBody>
          <a:bodyPr/>
          <a:lstStyle/>
          <a:p>
            <a:r>
              <a:rPr lang="en-US" sz="2400" dirty="0"/>
              <a:t>Pages interact with Vue Components via </a:t>
            </a:r>
            <a:r>
              <a:rPr lang="en-US" sz="2400" b="1" i="1" dirty="0"/>
              <a:t>props</a:t>
            </a:r>
            <a:r>
              <a:rPr lang="en-US" sz="2400" dirty="0"/>
              <a:t> (properties) and </a:t>
            </a:r>
            <a:r>
              <a:rPr lang="en-US" sz="2400" b="1" i="1" dirty="0"/>
              <a:t>events</a:t>
            </a:r>
            <a:r>
              <a:rPr lang="en-US" sz="2400" dirty="0"/>
              <a:t>.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1800" b="1" dirty="0"/>
              <a:t>Props</a:t>
            </a:r>
            <a:r>
              <a:rPr lang="en-US" sz="1800" dirty="0"/>
              <a:t> are used by the page to configure and control the component.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b="1" dirty="0"/>
              <a:t>Events</a:t>
            </a:r>
            <a:r>
              <a:rPr lang="en-US" sz="1800" dirty="0"/>
              <a:t> are used by the component to signal changes and return information to the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6C42-0E3C-8585-39A8-7C726CB6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698" y="1842027"/>
            <a:ext cx="4958350" cy="211339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ABF9B23-E6AE-CF2F-7C87-6AAAC2DD2A7F}"/>
              </a:ext>
            </a:extLst>
          </p:cNvPr>
          <p:cNvSpPr/>
          <p:nvPr/>
        </p:nvSpPr>
        <p:spPr>
          <a:xfrm>
            <a:off x="4267200" y="2121408"/>
            <a:ext cx="304800" cy="1024128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D904A2B-3D21-BCDA-71B3-1A79BEE1F11A}"/>
              </a:ext>
            </a:extLst>
          </p:cNvPr>
          <p:cNvSpPr/>
          <p:nvPr/>
        </p:nvSpPr>
        <p:spPr>
          <a:xfrm flipH="1">
            <a:off x="3322320" y="2706624"/>
            <a:ext cx="304800" cy="829056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CE4BB85-C495-9688-F692-4D4AD7C5DCB3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flipV="1">
            <a:off x="3627120" y="2633472"/>
            <a:ext cx="640080" cy="487680"/>
          </a:xfrm>
          <a:prstGeom prst="curvedConnector3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E767E06E-4705-FF5E-D2BF-3C9DA57D098D}"/>
              </a:ext>
            </a:extLst>
          </p:cNvPr>
          <p:cNvSpPr/>
          <p:nvPr/>
        </p:nvSpPr>
        <p:spPr>
          <a:xfrm flipH="1">
            <a:off x="3323489" y="3666140"/>
            <a:ext cx="304800" cy="1164345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8B42DD0-6138-2A6F-35EF-E183525FAF25}"/>
              </a:ext>
            </a:extLst>
          </p:cNvPr>
          <p:cNvSpPr/>
          <p:nvPr/>
        </p:nvSpPr>
        <p:spPr>
          <a:xfrm>
            <a:off x="4267200" y="3201090"/>
            <a:ext cx="304800" cy="223827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2DD52EC-37D6-B942-6157-1AB0825BF57D}"/>
              </a:ext>
            </a:extLst>
          </p:cNvPr>
          <p:cNvSpPr/>
          <p:nvPr/>
        </p:nvSpPr>
        <p:spPr>
          <a:xfrm>
            <a:off x="3572256" y="3313003"/>
            <a:ext cx="694944" cy="921800"/>
          </a:xfrm>
          <a:custGeom>
            <a:avLst/>
            <a:gdLst>
              <a:gd name="connsiteX0" fmla="*/ 694944 w 694944"/>
              <a:gd name="connsiteY0" fmla="*/ 0 h 975360"/>
              <a:gd name="connsiteX1" fmla="*/ 536448 w 694944"/>
              <a:gd name="connsiteY1" fmla="*/ 48768 h 975360"/>
              <a:gd name="connsiteX2" fmla="*/ 499872 w 694944"/>
              <a:gd name="connsiteY2" fmla="*/ 60960 h 975360"/>
              <a:gd name="connsiteX3" fmla="*/ 463296 w 694944"/>
              <a:gd name="connsiteY3" fmla="*/ 73152 h 975360"/>
              <a:gd name="connsiteX4" fmla="*/ 390144 w 694944"/>
              <a:gd name="connsiteY4" fmla="*/ 121920 h 975360"/>
              <a:gd name="connsiteX5" fmla="*/ 341376 w 694944"/>
              <a:gd name="connsiteY5" fmla="*/ 195072 h 975360"/>
              <a:gd name="connsiteX6" fmla="*/ 316992 w 694944"/>
              <a:gd name="connsiteY6" fmla="*/ 231648 h 975360"/>
              <a:gd name="connsiteX7" fmla="*/ 280416 w 694944"/>
              <a:gd name="connsiteY7" fmla="*/ 341376 h 975360"/>
              <a:gd name="connsiteX8" fmla="*/ 268224 w 694944"/>
              <a:gd name="connsiteY8" fmla="*/ 377952 h 975360"/>
              <a:gd name="connsiteX9" fmla="*/ 256032 w 694944"/>
              <a:gd name="connsiteY9" fmla="*/ 414528 h 975360"/>
              <a:gd name="connsiteX10" fmla="*/ 243840 w 694944"/>
              <a:gd name="connsiteY10" fmla="*/ 487680 h 975360"/>
              <a:gd name="connsiteX11" fmla="*/ 231648 w 694944"/>
              <a:gd name="connsiteY11" fmla="*/ 731520 h 975360"/>
              <a:gd name="connsiteX12" fmla="*/ 219456 w 694944"/>
              <a:gd name="connsiteY12" fmla="*/ 853440 h 975360"/>
              <a:gd name="connsiteX13" fmla="*/ 207264 w 694944"/>
              <a:gd name="connsiteY13" fmla="*/ 890016 h 975360"/>
              <a:gd name="connsiteX14" fmla="*/ 97536 w 694944"/>
              <a:gd name="connsiteY14" fmla="*/ 938784 h 975360"/>
              <a:gd name="connsiteX15" fmla="*/ 60960 w 694944"/>
              <a:gd name="connsiteY15" fmla="*/ 950976 h 975360"/>
              <a:gd name="connsiteX16" fmla="*/ 24384 w 694944"/>
              <a:gd name="connsiteY16" fmla="*/ 963168 h 975360"/>
              <a:gd name="connsiteX17" fmla="*/ 0 w 694944"/>
              <a:gd name="connsiteY17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4944" h="975360">
                <a:moveTo>
                  <a:pt x="694944" y="0"/>
                </a:moveTo>
                <a:cubicBezTo>
                  <a:pt x="584886" y="31445"/>
                  <a:pt x="637668" y="15028"/>
                  <a:pt x="536448" y="48768"/>
                </a:cubicBezTo>
                <a:lnTo>
                  <a:pt x="499872" y="60960"/>
                </a:lnTo>
                <a:cubicBezTo>
                  <a:pt x="487680" y="65024"/>
                  <a:pt x="473989" y="66023"/>
                  <a:pt x="463296" y="73152"/>
                </a:cubicBezTo>
                <a:lnTo>
                  <a:pt x="390144" y="121920"/>
                </a:lnTo>
                <a:lnTo>
                  <a:pt x="341376" y="195072"/>
                </a:lnTo>
                <a:cubicBezTo>
                  <a:pt x="333248" y="207264"/>
                  <a:pt x="321626" y="217747"/>
                  <a:pt x="316992" y="231648"/>
                </a:cubicBezTo>
                <a:lnTo>
                  <a:pt x="280416" y="341376"/>
                </a:lnTo>
                <a:lnTo>
                  <a:pt x="268224" y="377952"/>
                </a:lnTo>
                <a:cubicBezTo>
                  <a:pt x="264160" y="390144"/>
                  <a:pt x="258145" y="401851"/>
                  <a:pt x="256032" y="414528"/>
                </a:cubicBezTo>
                <a:lnTo>
                  <a:pt x="243840" y="487680"/>
                </a:lnTo>
                <a:cubicBezTo>
                  <a:pt x="239776" y="568960"/>
                  <a:pt x="237061" y="650319"/>
                  <a:pt x="231648" y="731520"/>
                </a:cubicBezTo>
                <a:cubicBezTo>
                  <a:pt x="228931" y="772272"/>
                  <a:pt x="225666" y="813072"/>
                  <a:pt x="219456" y="853440"/>
                </a:cubicBezTo>
                <a:cubicBezTo>
                  <a:pt x="217502" y="866142"/>
                  <a:pt x="215292" y="879981"/>
                  <a:pt x="207264" y="890016"/>
                </a:cubicBezTo>
                <a:cubicBezTo>
                  <a:pt x="186187" y="916362"/>
                  <a:pt x="119888" y="931333"/>
                  <a:pt x="97536" y="938784"/>
                </a:cubicBezTo>
                <a:lnTo>
                  <a:pt x="60960" y="950976"/>
                </a:lnTo>
                <a:cubicBezTo>
                  <a:pt x="48768" y="955040"/>
                  <a:pt x="35879" y="957421"/>
                  <a:pt x="24384" y="963168"/>
                </a:cubicBezTo>
                <a:lnTo>
                  <a:pt x="0" y="97536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6702-CB2F-DCD6-BA8D-D22D8682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61" y="1036320"/>
            <a:ext cx="4031159" cy="3677730"/>
          </a:xfrm>
        </p:spPr>
        <p:txBody>
          <a:bodyPr/>
          <a:lstStyle/>
          <a:p>
            <a:r>
              <a:rPr lang="en-US" sz="2000" dirty="0"/>
              <a:t>Props can be bound to Vue properties.</a:t>
            </a:r>
          </a:p>
          <a:p>
            <a:pPr lvl="1"/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properties</a:t>
            </a:r>
          </a:p>
          <a:p>
            <a:pPr lvl="1"/>
            <a:r>
              <a:rPr lang="en-US" sz="2000" dirty="0">
                <a:latin typeface="Courier" pitchFamily="2" charset="0"/>
              </a:rPr>
              <a:t>computed</a:t>
            </a:r>
            <a:r>
              <a:rPr lang="en-US" sz="2000" dirty="0"/>
              <a:t> properties</a:t>
            </a:r>
          </a:p>
          <a:p>
            <a:endParaRPr lang="en-US" sz="800" dirty="0"/>
          </a:p>
          <a:p>
            <a:r>
              <a:rPr lang="en-US" sz="2000" dirty="0"/>
              <a:t>Boolean props </a:t>
            </a:r>
          </a:p>
          <a:p>
            <a:pPr lvl="1"/>
            <a:r>
              <a:rPr lang="en-US" sz="1800" dirty="0">
                <a:latin typeface="Courier" pitchFamily="2" charset="0"/>
              </a:rPr>
              <a:t>includes-all</a:t>
            </a:r>
            <a:r>
              <a:rPr lang="en-US" sz="1800" dirty="0"/>
              <a:t>, </a:t>
            </a:r>
            <a:r>
              <a:rPr lang="en-US" sz="1800" dirty="0">
                <a:latin typeface="Courier" pitchFamily="2" charset="0"/>
              </a:rPr>
              <a:t>disabled</a:t>
            </a:r>
          </a:p>
          <a:p>
            <a:pPr lvl="1"/>
            <a:r>
              <a:rPr lang="en-US" sz="1800" dirty="0"/>
              <a:t>Included → true</a:t>
            </a:r>
          </a:p>
          <a:p>
            <a:pPr lvl="1"/>
            <a:r>
              <a:rPr lang="en-US" sz="1800" dirty="0"/>
              <a:t>Omitted → false</a:t>
            </a:r>
          </a:p>
          <a:p>
            <a:pPr lvl="1"/>
            <a:r>
              <a:rPr lang="en-US" sz="1800" dirty="0"/>
              <a:t>Or use binding</a:t>
            </a:r>
          </a:p>
          <a:p>
            <a:pPr lvl="2"/>
            <a:r>
              <a:rPr lang="en-US" dirty="0">
                <a:latin typeface="Courier" pitchFamily="2" charset="0"/>
              </a:rPr>
              <a:t>:includes-all="true"</a:t>
            </a:r>
          </a:p>
          <a:p>
            <a:pPr lvl="2"/>
            <a:r>
              <a:rPr lang="en-US" dirty="0">
                <a:latin typeface="Courier" pitchFamily="2" charset="0"/>
              </a:rPr>
              <a:t>:disabled="</a:t>
            </a:r>
            <a:r>
              <a:rPr lang="en-US" dirty="0" err="1">
                <a:latin typeface="Courier" pitchFamily="2" charset="0"/>
              </a:rPr>
              <a:t>cropEnabled</a:t>
            </a:r>
            <a:r>
              <a:rPr lang="en-US" dirty="0">
                <a:latin typeface="Courier" pitchFamily="2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5A98-64C9-5FCF-85B3-12C273EB68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367E73-BA78-7596-2368-EC27BE0FE1E2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 Props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AD895-4367-8829-EFB4-C18A6B11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698" y="1842027"/>
            <a:ext cx="4958350" cy="211339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E316F2-256A-53BA-BAB5-FB6863465AF6}"/>
              </a:ext>
            </a:extLst>
          </p:cNvPr>
          <p:cNvSpPr/>
          <p:nvPr/>
        </p:nvSpPr>
        <p:spPr>
          <a:xfrm>
            <a:off x="4413504" y="2135944"/>
            <a:ext cx="3230880" cy="103397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7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DB0F4-D455-B86F-C5C0-1E9D3601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76" y="1182624"/>
            <a:ext cx="3822936" cy="3531426"/>
          </a:xfrm>
        </p:spPr>
        <p:txBody>
          <a:bodyPr/>
          <a:lstStyle/>
          <a:p>
            <a:r>
              <a:rPr lang="en-US" sz="2000" dirty="0"/>
              <a:t>Vue Components </a:t>
            </a:r>
            <a:r>
              <a:rPr lang="en-US" sz="2000" b="1" i="1" dirty="0"/>
              <a:t>emit events</a:t>
            </a:r>
            <a:r>
              <a:rPr lang="en-US" sz="2000" dirty="0"/>
              <a:t> and have </a:t>
            </a:r>
            <a:r>
              <a:rPr lang="en-US" sz="2000" b="1" i="1" dirty="0"/>
              <a:t>event handlers</a:t>
            </a:r>
            <a:r>
              <a:rPr lang="en-US" sz="2000" dirty="0"/>
              <a:t> like other HTML elements.</a:t>
            </a:r>
            <a:endParaRPr lang="en-US" sz="1800" dirty="0"/>
          </a:p>
          <a:p>
            <a:endParaRPr lang="en-US" sz="1800" dirty="0"/>
          </a:p>
          <a:p>
            <a:pPr lvl="1"/>
            <a:r>
              <a:rPr lang="en-US" sz="1800" dirty="0"/>
              <a:t>Vue Events can have </a:t>
            </a:r>
            <a:r>
              <a:rPr lang="en-US" sz="1800" b="1" i="1" dirty="0"/>
              <a:t>payload(s)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Payload(s) are passed to event handlers as  parameter(s).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2044A-846C-4824-4006-BAE333048EC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BE79F2-2305-1F46-37FB-F671BBA8F60B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 Event Handlers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A8A0D-D916-4108-7942-72CEE211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74" y="965947"/>
            <a:ext cx="4958350" cy="211339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204251-E480-8767-5A69-6B16E5ABBB41}"/>
              </a:ext>
            </a:extLst>
          </p:cNvPr>
          <p:cNvSpPr/>
          <p:nvPr/>
        </p:nvSpPr>
        <p:spPr>
          <a:xfrm>
            <a:off x="4436784" y="2277191"/>
            <a:ext cx="4098643" cy="27017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E6B0D-4CEE-9185-73CD-1F3E7DE3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056" y="3436462"/>
            <a:ext cx="4542152" cy="11355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AB1F8C-B73C-811A-AE79-3039DECB3FF2}"/>
              </a:ext>
            </a:extLst>
          </p:cNvPr>
          <p:cNvSpPr/>
          <p:nvPr/>
        </p:nvSpPr>
        <p:spPr>
          <a:xfrm>
            <a:off x="4662336" y="3723522"/>
            <a:ext cx="4098643" cy="27017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E898C-174B-0E9B-ADE4-8C8B3EB94C6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44EB09-2990-9E84-AC58-97D0614CFCD7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 Documentation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E0638-5C84-B808-6C17-F92B3526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24" y="871075"/>
            <a:ext cx="4572900" cy="416485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52B3DB-0908-371B-F7AA-605965CA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76" y="1872159"/>
            <a:ext cx="4187316" cy="1739202"/>
          </a:xfrm>
        </p:spPr>
        <p:txBody>
          <a:bodyPr/>
          <a:lstStyle/>
          <a:p>
            <a:r>
              <a:rPr lang="en-US" sz="2000" dirty="0"/>
              <a:t>The FarmData2 documentation contains information about the Props and Events provided by each of the components.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289135-150D-2C9A-9A18-A68CF4CEB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42" y="116182"/>
            <a:ext cx="768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9183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30686</TotalTime>
  <Words>1852</Words>
  <Application>Microsoft Macintosh PowerPoint</Application>
  <PresentationFormat>On-screen Show (16:9)</PresentationFormat>
  <Paragraphs>222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Avenir Next Condensed</vt:lpstr>
      <vt:lpstr>Courier</vt:lpstr>
      <vt:lpstr>Dosis</vt:lpstr>
      <vt:lpstr>Dosis ExtraLight</vt:lpstr>
      <vt:lpstr>Titillium Web Light</vt:lpstr>
      <vt:lpstr>Mowbray template</vt:lpstr>
      <vt:lpstr>08 – FarmData2   Components Spike</vt:lpstr>
      <vt:lpstr>PowerPoint Presentation</vt:lpstr>
      <vt:lpstr>Demo</vt:lpstr>
      <vt:lpstr>Vue Components</vt:lpstr>
      <vt:lpstr>Vue Components</vt:lpstr>
      <vt:lpstr>Vue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291</cp:revision>
  <dcterms:created xsi:type="dcterms:W3CDTF">2020-08-18T12:38:13Z</dcterms:created>
  <dcterms:modified xsi:type="dcterms:W3CDTF">2023-03-22T00:49:40Z</dcterms:modified>
</cp:coreProperties>
</file>