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90" r:id="rId2"/>
    <p:sldId id="309" r:id="rId3"/>
    <p:sldId id="308" r:id="rId4"/>
    <p:sldId id="327" r:id="rId5"/>
    <p:sldId id="314" r:id="rId6"/>
    <p:sldId id="316" r:id="rId7"/>
    <p:sldId id="315" r:id="rId8"/>
    <p:sldId id="317" r:id="rId9"/>
    <p:sldId id="319" r:id="rId10"/>
    <p:sldId id="320" r:id="rId11"/>
    <p:sldId id="321" r:id="rId12"/>
    <p:sldId id="322" r:id="rId13"/>
    <p:sldId id="323" r:id="rId14"/>
    <p:sldId id="324" r:id="rId15"/>
    <p:sldId id="325" r:id="rId16"/>
    <p:sldId id="326" r:id="rId17"/>
    <p:sldId id="331" r:id="rId18"/>
    <p:sldId id="310" r:id="rId19"/>
    <p:sldId id="311" r:id="rId20"/>
    <p:sldId id="312" r:id="rId21"/>
    <p:sldId id="328" r:id="rId22"/>
    <p:sldId id="318" r:id="rId23"/>
    <p:sldId id="301" r:id="rId24"/>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3093"/>
  </p:normalViewPr>
  <p:slideViewPr>
    <p:cSldViewPr snapToGrid="0" snapToObjects="1">
      <p:cViewPr varScale="1">
        <p:scale>
          <a:sx n="120" d="100"/>
          <a:sy n="120" d="100"/>
        </p:scale>
        <p:origin x="9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team wants to begin work on a new issue or feature…</a:t>
            </a:r>
          </a:p>
          <a:p>
            <a:endParaRPr lang="en-US" dirty="0"/>
          </a:p>
          <a:p>
            <a:r>
              <a:rPr lang="en-US" dirty="0"/>
              <a:t>The team creates a feature branch in the repo in the organization (i.e. in the origin)</a:t>
            </a:r>
          </a:p>
          <a:p>
            <a:r>
              <a:rPr lang="en-US" dirty="0"/>
              <a:t>  - This is the branch that the team will use to create a PR to the upstream.</a:t>
            </a:r>
          </a:p>
          <a:p>
            <a:r>
              <a:rPr lang="en-US" dirty="0"/>
              <a:t>  - Can’t do that yet though… because it does not have any changes in it</a:t>
            </a:r>
          </a:p>
          <a:p>
            <a:endParaRPr lang="en-US" dirty="0"/>
          </a:p>
          <a:p>
            <a:r>
              <a:rPr lang="en-US" dirty="0"/>
              <a:t>Every team member pulls the new branch.</a:t>
            </a:r>
          </a:p>
        </p:txBody>
      </p:sp>
    </p:spTree>
    <p:extLst>
      <p:ext uri="{BB962C8B-B14F-4D97-AF65-F5344CB8AC3E}">
        <p14:creationId xmlns:p14="http://schemas.microsoft.com/office/powerpoint/2010/main" val="14792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team member will be doing some work and </a:t>
            </a:r>
          </a:p>
        </p:txBody>
      </p:sp>
    </p:spTree>
    <p:extLst>
      <p:ext uri="{BB962C8B-B14F-4D97-AF65-F5344CB8AC3E}">
        <p14:creationId xmlns:p14="http://schemas.microsoft.com/office/powerpoint/2010/main" val="349519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team member has code to share </a:t>
            </a:r>
          </a:p>
          <a:p>
            <a:r>
              <a:rPr lang="en-US" dirty="0"/>
              <a:t>  - with the rest of the team or with the upstream</a:t>
            </a:r>
          </a:p>
          <a:p>
            <a:endParaRPr lang="en-US" dirty="0"/>
          </a:p>
          <a:p>
            <a:r>
              <a:rPr lang="en-US" dirty="0"/>
              <a:t>They push the branch to the origin.</a:t>
            </a:r>
          </a:p>
          <a:p>
            <a:endParaRPr lang="en-US" dirty="0"/>
          </a:p>
          <a:p>
            <a:r>
              <a:rPr lang="en-US" dirty="0"/>
              <a:t>The team then make a Pull request for that branch to the upstream.</a:t>
            </a:r>
          </a:p>
          <a:p>
            <a:r>
              <a:rPr lang="en-US" dirty="0"/>
              <a:t>  - Probably a draft pull request at this point.</a:t>
            </a:r>
          </a:p>
          <a:p>
            <a:r>
              <a:rPr lang="en-US" dirty="0"/>
              <a:t>  - Lets the project know that some work is going on.</a:t>
            </a:r>
          </a:p>
          <a:p>
            <a:r>
              <a:rPr lang="en-US" dirty="0"/>
              <a:t>    - In class, it lets the instructor know you are working.</a:t>
            </a:r>
          </a:p>
          <a:p>
            <a:endParaRPr lang="en-US" dirty="0"/>
          </a:p>
          <a:p>
            <a:endParaRPr lang="en-US" dirty="0"/>
          </a:p>
        </p:txBody>
      </p:sp>
    </p:spTree>
    <p:extLst>
      <p:ext uri="{BB962C8B-B14F-4D97-AF65-F5344CB8AC3E}">
        <p14:creationId xmlns:p14="http://schemas.microsoft.com/office/powerpoint/2010/main" val="168395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teammates will need to pull the changes to the feature branch.</a:t>
            </a:r>
          </a:p>
          <a:p>
            <a:endParaRPr lang="en-US" dirty="0"/>
          </a:p>
          <a:p>
            <a:r>
              <a:rPr lang="en-US" dirty="0"/>
              <a:t>Remember that pull will attempt to merge changes in the origin into your local branch.</a:t>
            </a:r>
          </a:p>
          <a:p>
            <a:r>
              <a:rPr lang="en-US" dirty="0"/>
              <a:t>  - If the changes do not conflict then this will be easy.</a:t>
            </a:r>
          </a:p>
          <a:p>
            <a:r>
              <a:rPr lang="en-US" dirty="0"/>
              <a:t>  - If the changes conflict, then this will require you to resolved the merge conflicts.</a:t>
            </a:r>
          </a:p>
          <a:p>
            <a:r>
              <a:rPr lang="en-US" dirty="0"/>
              <a:t>    - </a:t>
            </a:r>
            <a:r>
              <a:rPr lang="en-US" dirty="0" err="1"/>
              <a:t>VSCode</a:t>
            </a:r>
            <a:r>
              <a:rPr lang="en-US" dirty="0"/>
              <a:t> has a pretty good tool for doing that.</a:t>
            </a:r>
          </a:p>
          <a:p>
            <a:r>
              <a:rPr lang="en-US" dirty="0"/>
              <a:t>    - Meld (which we used in COMP190) is also available in the Development Environment.</a:t>
            </a:r>
          </a:p>
          <a:p>
            <a:endParaRPr lang="en-US" dirty="0"/>
          </a:p>
          <a:p>
            <a:r>
              <a:rPr lang="en-US" dirty="0"/>
              <a:t>Getting practice with merging your code is part of the the experience you are supposed to have.</a:t>
            </a:r>
          </a:p>
          <a:p>
            <a:r>
              <a:rPr lang="en-US" dirty="0"/>
              <a:t>  - So while it may be easier and faster to just rewrite stuff</a:t>
            </a:r>
          </a:p>
          <a:p>
            <a:r>
              <a:rPr lang="en-US" dirty="0"/>
              <a:t>  - Take the time and try the merges so that you gain practice with them.</a:t>
            </a:r>
          </a:p>
          <a:p>
            <a:endParaRPr lang="en-US" dirty="0"/>
          </a:p>
        </p:txBody>
      </p:sp>
    </p:spTree>
    <p:extLst>
      <p:ext uri="{BB962C8B-B14F-4D97-AF65-F5344CB8AC3E}">
        <p14:creationId xmlns:p14="http://schemas.microsoft.com/office/powerpoint/2010/main" val="251263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said, you still want to minimize the number of conflicts and the time spent doing merges.</a:t>
            </a:r>
          </a:p>
          <a:p>
            <a:r>
              <a:rPr lang="en-US" dirty="0"/>
              <a:t>Here are some strategies…</a:t>
            </a:r>
          </a:p>
          <a:p>
            <a:endParaRPr lang="en-US" dirty="0"/>
          </a:p>
        </p:txBody>
      </p:sp>
    </p:spTree>
    <p:extLst>
      <p:ext uri="{BB962C8B-B14F-4D97-AF65-F5344CB8AC3E}">
        <p14:creationId xmlns:p14="http://schemas.microsoft.com/office/powerpoint/2010/main" val="306502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Instead of copying your work to a scratch a more “git” way to do this is to use ”git stash</a:t>
            </a:r>
          </a:p>
          <a:p>
            <a:endParaRPr lang="en-US" dirty="0"/>
          </a:p>
          <a:p>
            <a:r>
              <a:rPr lang="en-US" dirty="0"/>
              <a:t>  - git stash</a:t>
            </a:r>
          </a:p>
          <a:p>
            <a:r>
              <a:rPr lang="en-US" dirty="0"/>
              <a:t>    - places your uncommitted changes on a stack</a:t>
            </a:r>
          </a:p>
          <a:p>
            <a:r>
              <a:rPr lang="en-US" dirty="0"/>
              <a:t>  - then do the fetch and reset</a:t>
            </a:r>
          </a:p>
          <a:p>
            <a:r>
              <a:rPr lang="en-US" dirty="0"/>
              <a:t>  - git stash pop</a:t>
            </a:r>
          </a:p>
          <a:p>
            <a:r>
              <a:rPr lang="en-US" dirty="0"/>
              <a:t>    - pops your changes off of the stack into the current branch</a:t>
            </a:r>
          </a:p>
          <a:p>
            <a:r>
              <a:rPr lang="en-US" dirty="0"/>
              <a:t>  - stage and commit.</a:t>
            </a:r>
          </a:p>
          <a:p>
            <a:endParaRPr lang="en-US" dirty="0"/>
          </a:p>
        </p:txBody>
      </p:sp>
    </p:spTree>
    <p:extLst>
      <p:ext uri="{BB962C8B-B14F-4D97-AF65-F5344CB8AC3E}">
        <p14:creationId xmlns:p14="http://schemas.microsoft.com/office/powerpoint/2010/main" val="32715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6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 page will have data-cy attributes for every element that you need.</a:t>
            </a:r>
          </a:p>
          <a:p>
            <a:r>
              <a:rPr lang="en-US" dirty="0"/>
              <a:t>There are a lot of them in there, but you may want/need others.</a:t>
            </a:r>
          </a:p>
          <a:p>
            <a:r>
              <a:rPr lang="en-US" dirty="0"/>
              <a:t>If so, add them carefully and precisely. </a:t>
            </a:r>
          </a:p>
          <a:p>
            <a:r>
              <a:rPr lang="en-US" dirty="0"/>
              <a:t>  - Think about exactly which element you need and why</a:t>
            </a:r>
          </a:p>
          <a:p>
            <a:r>
              <a:rPr lang="en-US" dirty="0"/>
              <a:t>  - Think about exactly what that data-cy attribute value should be</a:t>
            </a:r>
          </a:p>
          <a:p>
            <a:r>
              <a:rPr lang="en-US" dirty="0"/>
              <a:t>    - Make the value descriptive.</a:t>
            </a:r>
          </a:p>
          <a:p>
            <a:r>
              <a:rPr lang="en-US" dirty="0"/>
              <a:t>    - Use the values of other data-cy attributes as examples.</a:t>
            </a:r>
          </a:p>
          <a:p>
            <a:endParaRPr lang="en-US" dirty="0"/>
          </a:p>
          <a:p>
            <a:r>
              <a:rPr lang="en-US" dirty="0"/>
              <a:t>You might know what data-cy=test1 means now…</a:t>
            </a:r>
          </a:p>
          <a:p>
            <a:r>
              <a:rPr lang="en-US" dirty="0"/>
              <a:t>  - but someone reading that later will have no idea what that means.</a:t>
            </a:r>
          </a:p>
          <a:p>
            <a:r>
              <a:rPr lang="en-US" dirty="0"/>
              <a:t>  - and remember the code you are writing is not for this assignment…</a:t>
            </a:r>
          </a:p>
          <a:p>
            <a:r>
              <a:rPr lang="en-US" dirty="0"/>
              <a:t>     - it is going into the FarmData2 product</a:t>
            </a:r>
          </a:p>
          <a:p>
            <a:r>
              <a:rPr lang="en-US" dirty="0"/>
              <a:t>     - others will have to deal with what you write later.</a:t>
            </a:r>
          </a:p>
          <a:p>
            <a:r>
              <a:rPr lang="en-US" dirty="0"/>
              <a:t>     - be helpful and kind to them.</a:t>
            </a:r>
          </a:p>
          <a:p>
            <a:endParaRPr lang="en-US" dirty="0"/>
          </a:p>
        </p:txBody>
      </p:sp>
    </p:spTree>
    <p:extLst>
      <p:ext uri="{BB962C8B-B14F-4D97-AF65-F5344CB8AC3E}">
        <p14:creationId xmlns:p14="http://schemas.microsoft.com/office/powerpoint/2010/main" val="21446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get responses that refer you to the readings and ask for clarification of your question, revision of the question or additional information.  You are expected to respond to those requests.</a:t>
            </a:r>
          </a:p>
        </p:txBody>
      </p:sp>
    </p:spTree>
    <p:extLst>
      <p:ext uri="{BB962C8B-B14F-4D97-AF65-F5344CB8AC3E}">
        <p14:creationId xmlns:p14="http://schemas.microsoft.com/office/powerpoint/2010/main" val="30986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02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FarmData2 Contributions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Teams will collaboratively produce, test, revise and contribute code that addresses FarmData2 issues.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Team Meetings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Class time will be allocated (weekly or bi-weekly announced in the prior class) for meetings between the team and the instructor. </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err="1">
                <a:effectLst/>
                <a:latin typeface="Calibri" panose="020F0502020204030204" pitchFamily="34" charset="0"/>
                <a:ea typeface="Times New Roman" panose="02020603050405020304" pitchFamily="18" charset="0"/>
              </a:rPr>
              <a:t>WiD</a:t>
            </a:r>
            <a:r>
              <a:rPr lang="en-US" sz="1800" b="1" dirty="0">
                <a:effectLst/>
                <a:latin typeface="Calibri" panose="020F0502020204030204" pitchFamily="34" charset="0"/>
                <a:ea typeface="Times New Roman" panose="02020603050405020304" pitchFamily="18" charset="0"/>
              </a:rPr>
              <a:t> Assignment</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individual will complete a Writing in the Discipline (</a:t>
            </a:r>
            <a:r>
              <a:rPr lang="en-US" sz="1800" dirty="0" err="1">
                <a:effectLst/>
                <a:latin typeface="Calibri" panose="020F0502020204030204" pitchFamily="34" charset="0"/>
                <a:ea typeface="Times New Roman" panose="02020603050405020304" pitchFamily="18" charset="0"/>
              </a:rPr>
              <a:t>WiD</a:t>
            </a:r>
            <a:r>
              <a:rPr lang="en-US" sz="1800" dirty="0">
                <a:effectLst/>
                <a:latin typeface="Calibri" panose="020F0502020204030204" pitchFamily="34" charset="0"/>
                <a:ea typeface="Times New Roman" panose="02020603050405020304" pitchFamily="18" charset="0"/>
              </a:rPr>
              <a:t>) assignment for this course.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Final Team Presentation</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team will give a final presentation of their project 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571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64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will complete and issue labeled “Good First Issue” </a:t>
            </a:r>
          </a:p>
          <a:p>
            <a:r>
              <a:rPr lang="en-US" dirty="0"/>
              <a:t>  - These will interact with pages to ensure that they are working correctly.</a:t>
            </a:r>
          </a:p>
          <a:p>
            <a:r>
              <a:rPr lang="en-US" dirty="0"/>
              <a:t>  - But they will not make any changes to the database that need to be checked.</a:t>
            </a:r>
          </a:p>
          <a:p>
            <a:endParaRPr lang="en-US" dirty="0"/>
          </a:p>
          <a:p>
            <a:r>
              <a:rPr lang="en-US" dirty="0"/>
              <a:t>Teams that complete a “Good First Issue” will work on a “Good Second Issue”</a:t>
            </a:r>
          </a:p>
          <a:p>
            <a:r>
              <a:rPr lang="en-US" dirty="0"/>
              <a:t>  - These will interact which pages that modify the database </a:t>
            </a:r>
          </a:p>
          <a:p>
            <a:r>
              <a:rPr lang="en-US" dirty="0"/>
              <a:t>  - Thus, they will require that the tests directly access the database to check the operations.</a:t>
            </a:r>
          </a:p>
          <a:p>
            <a:endParaRPr lang="en-US" dirty="0"/>
          </a:p>
          <a:p>
            <a:r>
              <a:rPr lang="en-US" dirty="0"/>
              <a:t>Teams that complete a “Good Second Issue” will work on additional issues:</a:t>
            </a:r>
          </a:p>
          <a:p>
            <a:r>
              <a:rPr lang="en-US" dirty="0"/>
              <a:t>  - These issues will be drawn from the current issue tracker in the ”live” FarmData2 project.</a:t>
            </a:r>
          </a:p>
          <a:p>
            <a:r>
              <a:rPr lang="en-US" dirty="0"/>
              <a:t>  - They will include:</a:t>
            </a:r>
          </a:p>
          <a:p>
            <a:r>
              <a:rPr lang="en-US" dirty="0"/>
              <a:t>    - Additional testing issues.</a:t>
            </a:r>
          </a:p>
          <a:p>
            <a:r>
              <a:rPr lang="en-US" dirty="0"/>
              <a:t>    - Bug fixes for known bugs that exist in the live FarmData2 application.</a:t>
            </a:r>
          </a:p>
          <a:p>
            <a:r>
              <a:rPr lang="en-US" dirty="0"/>
              <a:t>    - Enhancements to existing FarmData2 features.</a:t>
            </a:r>
          </a:p>
          <a:p>
            <a:endParaRPr lang="en-US" dirty="0"/>
          </a:p>
        </p:txBody>
      </p:sp>
    </p:spTree>
    <p:extLst>
      <p:ext uri="{BB962C8B-B14F-4D97-AF65-F5344CB8AC3E}">
        <p14:creationId xmlns:p14="http://schemas.microsoft.com/office/powerpoint/2010/main" val="26120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7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 learned in COMP190</a:t>
            </a:r>
          </a:p>
          <a:p>
            <a:r>
              <a:rPr lang="en-US" dirty="0"/>
              <a:t>And what you have been using for the 290 activities up until now.</a:t>
            </a:r>
          </a:p>
          <a:p>
            <a:endParaRPr lang="en-US" dirty="0"/>
          </a:p>
          <a:p>
            <a:r>
              <a:rPr lang="en-US" dirty="0"/>
              <a:t>You fork the upstream repository into your own GitHub space.</a:t>
            </a:r>
          </a:p>
          <a:p>
            <a:r>
              <a:rPr lang="en-US" dirty="0"/>
              <a:t>You then clone that to your local machine where you work on the files using the Development Container.</a:t>
            </a:r>
          </a:p>
        </p:txBody>
      </p:sp>
    </p:spTree>
    <p:extLst>
      <p:ext uri="{BB962C8B-B14F-4D97-AF65-F5344CB8AC3E}">
        <p14:creationId xmlns:p14="http://schemas.microsoft.com/office/powerpoint/2010/main" val="13893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working locally you:</a:t>
            </a:r>
          </a:p>
          <a:p>
            <a:r>
              <a:rPr lang="en-US" dirty="0"/>
              <a:t>  - Create a feature branch for the work you want to do.</a:t>
            </a:r>
          </a:p>
          <a:p>
            <a:r>
              <a:rPr lang="en-US" dirty="0"/>
              <a:t>  - Switch to that feature branch.</a:t>
            </a:r>
          </a:p>
          <a:p>
            <a:r>
              <a:rPr lang="en-US" dirty="0"/>
              <a:t>  - Edit the local files (in the Development Container) to implement your changes.</a:t>
            </a:r>
          </a:p>
          <a:p>
            <a:r>
              <a:rPr lang="en-US" dirty="0"/>
              <a:t>  - When you have completed a nameable unit of work</a:t>
            </a:r>
          </a:p>
          <a:p>
            <a:r>
              <a:rPr lang="en-US" dirty="0"/>
              <a:t>    - Stage your changes</a:t>
            </a:r>
          </a:p>
          <a:p>
            <a:r>
              <a:rPr lang="en-US" dirty="0"/>
              <a:t>    - Commit them to your feature branch</a:t>
            </a:r>
          </a:p>
          <a:p>
            <a:r>
              <a:rPr lang="en-US" dirty="0"/>
              <a:t>  - Repeat edit / stage / commit as much as necessary to complete the larger task. </a:t>
            </a:r>
          </a:p>
          <a:p>
            <a:r>
              <a:rPr lang="en-US" dirty="0"/>
              <a:t> </a:t>
            </a:r>
          </a:p>
          <a:p>
            <a:endParaRPr lang="en-US" dirty="0"/>
          </a:p>
        </p:txBody>
      </p:sp>
    </p:spTree>
    <p:extLst>
      <p:ext uri="{BB962C8B-B14F-4D97-AF65-F5344CB8AC3E}">
        <p14:creationId xmlns:p14="http://schemas.microsoft.com/office/powerpoint/2010/main" val="31024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you work</a:t>
            </a:r>
          </a:p>
          <a:p>
            <a:r>
              <a:rPr lang="en-US" dirty="0"/>
              <a:t>  - Or have work you want feedback on</a:t>
            </a:r>
          </a:p>
          <a:p>
            <a:r>
              <a:rPr lang="en-US" dirty="0"/>
              <a:t>Push the feature branch to the origin (on GitHub)</a:t>
            </a:r>
          </a:p>
          <a:p>
            <a:r>
              <a:rPr lang="en-US" dirty="0"/>
              <a:t>Make a pull request to the upstream for your branch.</a:t>
            </a:r>
          </a:p>
          <a:p>
            <a:r>
              <a:rPr lang="en-US" dirty="0"/>
              <a:t>  - If you are looking for feedback on your work and it is not finished yet this should be a draft PR</a:t>
            </a:r>
          </a:p>
          <a:p>
            <a:r>
              <a:rPr lang="en-US" dirty="0"/>
              <a:t>  - When your work is ready for review, this should be switched to a full PR.</a:t>
            </a:r>
          </a:p>
          <a:p>
            <a:endParaRPr lang="en-US" dirty="0"/>
          </a:p>
        </p:txBody>
      </p:sp>
    </p:spTree>
    <p:extLst>
      <p:ext uri="{BB962C8B-B14F-4D97-AF65-F5344CB8AC3E}">
        <p14:creationId xmlns:p14="http://schemas.microsoft.com/office/powerpoint/2010/main" val="29711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changes have been merged into the upstream main branch…</a:t>
            </a:r>
          </a:p>
          <a:p>
            <a:r>
              <a:rPr lang="en-US" dirty="0"/>
              <a:t>  - Either changes from you or changes from other contributors</a:t>
            </a:r>
          </a:p>
          <a:p>
            <a:r>
              <a:rPr lang="en-US" dirty="0"/>
              <a:t>You synchronize your main branch by </a:t>
            </a:r>
          </a:p>
          <a:p>
            <a:r>
              <a:rPr lang="en-US" dirty="0"/>
              <a:t>  - pulling the up to date main branch from the upstream repo.</a:t>
            </a:r>
          </a:p>
          <a:p>
            <a:r>
              <a:rPr lang="en-US" dirty="0"/>
              <a:t>  - pushing the up to date main branch to your origin.</a:t>
            </a:r>
          </a:p>
          <a:p>
            <a:endParaRPr lang="en-US" dirty="0"/>
          </a:p>
          <a:p>
            <a:r>
              <a:rPr lang="en-US" dirty="0"/>
              <a:t>Then you are ready to begin work on a new issue.</a:t>
            </a:r>
          </a:p>
        </p:txBody>
      </p:sp>
    </p:spTree>
    <p:extLst>
      <p:ext uri="{BB962C8B-B14F-4D97-AF65-F5344CB8AC3E}">
        <p14:creationId xmlns:p14="http://schemas.microsoft.com/office/powerpoint/2010/main" val="194643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teams are working you will</a:t>
            </a:r>
          </a:p>
          <a:p>
            <a:r>
              <a:rPr lang="en-US" dirty="0"/>
              <a:t>  - Create a GitHub organization for your team.</a:t>
            </a:r>
          </a:p>
          <a:p>
            <a:r>
              <a:rPr lang="en-US" dirty="0"/>
              <a:t>  - Add all team members as owners or admins of the organization.</a:t>
            </a:r>
          </a:p>
          <a:p>
            <a:r>
              <a:rPr lang="en-US" dirty="0"/>
              <a:t>    - This will give all of the team members write access to the repositories in the organization.</a:t>
            </a:r>
          </a:p>
          <a:p>
            <a:r>
              <a:rPr lang="en-US" dirty="0"/>
              <a:t>  - Fork the upstream into your Team’s organization</a:t>
            </a:r>
          </a:p>
          <a:p>
            <a:r>
              <a:rPr lang="en-US" dirty="0"/>
              <a:t> </a:t>
            </a:r>
          </a:p>
          <a:p>
            <a:r>
              <a:rPr lang="en-US" dirty="0"/>
              <a:t>Then each team member will fork the repository from the organization.</a:t>
            </a:r>
          </a:p>
          <a:p>
            <a:endParaRPr lang="en-US" dirty="0"/>
          </a:p>
        </p:txBody>
      </p:sp>
    </p:spTree>
    <p:extLst>
      <p:ext uri="{BB962C8B-B14F-4D97-AF65-F5344CB8AC3E}">
        <p14:creationId xmlns:p14="http://schemas.microsoft.com/office/powerpoint/2010/main" val="207680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hyperlink" Target="https://creativecommons.org/licenses/by/4.0/"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9314" cy="1158875"/>
          </a:xfrm>
        </p:spPr>
        <p:txBody>
          <a:bodyPr/>
          <a:lstStyle/>
          <a:p>
            <a:pPr>
              <a:spcBef>
                <a:spcPct val="0"/>
              </a:spcBef>
              <a:spcAft>
                <a:spcPct val="0"/>
              </a:spcAft>
              <a:buFont typeface="Dosis ExtraLight"/>
              <a:buNone/>
            </a:pPr>
            <a:r>
              <a:rPr lang="en-US" altLang="en-US" sz="3600" dirty="0">
                <a:latin typeface="Dosis ExtraLight"/>
                <a:ea typeface="Dosis ExtraLight"/>
                <a:cs typeface="Dosis ExtraLight"/>
                <a:sym typeface="Dosis ExtraLight"/>
              </a:rPr>
              <a:t>09 – FarmData2 </a:t>
            </a:r>
            <a:br>
              <a:rPr lang="en-US" altLang="en-US" sz="3600" dirty="0">
                <a:latin typeface="Dosis ExtraLight"/>
                <a:ea typeface="Dosis ExtraLight"/>
                <a:cs typeface="Dosis ExtraLight"/>
                <a:sym typeface="Dosis ExtraLight"/>
              </a:rPr>
            </a:br>
            <a:r>
              <a:rPr lang="en-US" altLang="en-US" sz="3600" dirty="0">
                <a:latin typeface="Dosis ExtraLight"/>
                <a:ea typeface="Dosis ExtraLight"/>
                <a:cs typeface="Dosis ExtraLight"/>
                <a:sym typeface="Dosis ExtraLight"/>
              </a:rPr>
              <a:t>	Project Work</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2701317" cy="738664"/>
          </a:xfrm>
          <a:prstGeom prst="rect">
            <a:avLst/>
          </a:prstGeom>
          <a:noFill/>
        </p:spPr>
        <p:txBody>
          <a:bodyPr wrap="none" rtlCol="0">
            <a:spAutoFit/>
          </a:bodyPr>
          <a:lstStyle/>
          <a:p>
            <a:r>
              <a:rPr lang="en-US" dirty="0">
                <a:solidFill>
                  <a:schemeClr val="accent4">
                    <a:lumMod val="20000"/>
                    <a:lumOff val="80000"/>
                  </a:schemeClr>
                </a:solidFill>
              </a:rPr>
              <a:t>COMP 290 – Dickinson College</a:t>
            </a:r>
          </a:p>
          <a:p>
            <a:r>
              <a:rPr lang="en-US" dirty="0">
                <a:solidFill>
                  <a:schemeClr val="accent4">
                    <a:lumMod val="20000"/>
                    <a:lumOff val="80000"/>
                  </a:schemeClr>
                </a:solidFill>
              </a:rPr>
              <a:t>Prof. </a:t>
            </a:r>
            <a:r>
              <a:rPr lang="en-US" dirty="0" err="1">
                <a:solidFill>
                  <a:schemeClr val="accent4">
                    <a:lumMod val="20000"/>
                    <a:lumOff val="80000"/>
                  </a:schemeClr>
                </a:solidFill>
              </a:rPr>
              <a:t>Braught</a:t>
            </a:r>
            <a:endParaRPr lang="en-US" dirty="0">
              <a:solidFill>
                <a:schemeClr val="accent4">
                  <a:lumMod val="20000"/>
                  <a:lumOff val="80000"/>
                </a:schemeClr>
              </a:solidFill>
            </a:endParaRPr>
          </a:p>
          <a:p>
            <a:r>
              <a:rPr lang="en-US" dirty="0">
                <a:solidFill>
                  <a:schemeClr val="accent4">
                    <a:lumMod val="20000"/>
                    <a:lumOff val="80000"/>
                  </a:schemeClr>
                </a:solidFill>
              </a:rPr>
              <a:t>Spring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3"/>
          <a:stretch>
            <a:fillRect/>
          </a:stretch>
        </p:blipFill>
        <p:spPr>
          <a:xfrm rot="21166374">
            <a:off x="516532" y="3335923"/>
            <a:ext cx="1471463" cy="850179"/>
          </a:xfrm>
          <a:prstGeom prst="rect">
            <a:avLst/>
          </a:prstGeom>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07C8EE-BF88-828B-8703-EC966D4FBB82}"/>
              </a:ext>
            </a:extLst>
          </p:cNvPr>
          <p:cNvPicPr>
            <a:picLocks noChangeAspect="1"/>
          </p:cNvPicPr>
          <p:nvPr/>
        </p:nvPicPr>
        <p:blipFill>
          <a:blip r:embed="rId5"/>
          <a:stretch>
            <a:fillRect/>
          </a:stretch>
        </p:blipFill>
        <p:spPr>
          <a:xfrm rot="635425">
            <a:off x="5281300" y="3477739"/>
            <a:ext cx="2612124" cy="1061702"/>
          </a:xfrm>
          <a:prstGeom prst="rect">
            <a:avLst/>
          </a:prstGeom>
        </p:spPr>
      </p:pic>
      <p:pic>
        <p:nvPicPr>
          <p:cNvPr id="2" name="Picture 1">
            <a:extLst>
              <a:ext uri="{FF2B5EF4-FFF2-40B4-BE49-F238E27FC236}">
                <a16:creationId xmlns:a16="http://schemas.microsoft.com/office/drawing/2014/main" id="{F8CBD730-0643-D3BD-21DA-4C7A3C4AAC18}"/>
              </a:ext>
            </a:extLst>
          </p:cNvPr>
          <p:cNvPicPr>
            <a:picLocks noChangeAspect="1"/>
          </p:cNvPicPr>
          <p:nvPr/>
        </p:nvPicPr>
        <p:blipFill>
          <a:blip r:embed="rId6">
            <a:clrChange>
              <a:clrFrom>
                <a:srgbClr val="F8F8F8"/>
              </a:clrFrom>
              <a:clrTo>
                <a:srgbClr val="F8F8F8">
                  <a:alpha val="0"/>
                </a:srgbClr>
              </a:clrTo>
            </a:clrChange>
          </a:blip>
          <a:stretch>
            <a:fillRect/>
          </a:stretch>
        </p:blipFill>
        <p:spPr>
          <a:xfrm rot="21378501">
            <a:off x="2819599" y="2705385"/>
            <a:ext cx="2241244" cy="2241244"/>
          </a:xfrm>
          <a:prstGeom prst="rect">
            <a:avLst/>
          </a:prstGeom>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7C2C-D574-36F8-9430-D6C095F56443}"/>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C7477C-D066-8850-5B7B-E54D009E8398}"/>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7EBAACCE-5E37-72C5-2472-CFE087F6DD7D}"/>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5D61B3-4DBD-D272-CE67-26F8B6FFB1DD}"/>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581F357F-6551-794C-FDD5-B18305AF72E9}"/>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A764EF-5AE4-2491-209C-3BF3B73FFB9C}"/>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EAB84B-CABC-AF9F-0F64-3B268165FE1F}"/>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044C5AFF-DBBA-0AB6-7BFE-E4251FAA173A}"/>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11762-29AB-4CDB-D9E6-517A3730F1F6}"/>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CA7B40C6-6D74-A475-DA6E-85BB3F1F0FDC}"/>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93181-573C-2FDC-FFBE-91D89BB5020E}"/>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0C8A2E-C5EC-C544-CCE5-A24F402BB594}"/>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7" name="Curved Connector 6">
            <a:extLst>
              <a:ext uri="{FF2B5EF4-FFF2-40B4-BE49-F238E27FC236}">
                <a16:creationId xmlns:a16="http://schemas.microsoft.com/office/drawing/2014/main" id="{A205E8F5-E9E8-0394-162C-92086CB32F99}"/>
              </a:ext>
            </a:extLst>
          </p:cNvPr>
          <p:cNvCxnSpPr>
            <a:cxnSpLocks/>
            <a:stCxn id="5"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39831B-64A6-8F28-1B7C-2DFCBE707AF5}"/>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9" name="Curved Connector 8">
            <a:extLst>
              <a:ext uri="{FF2B5EF4-FFF2-40B4-BE49-F238E27FC236}">
                <a16:creationId xmlns:a16="http://schemas.microsoft.com/office/drawing/2014/main" id="{2758A084-8446-94FF-8EB0-81853DE064B8}"/>
              </a:ext>
            </a:extLst>
          </p:cNvPr>
          <p:cNvCxnSpPr>
            <a:cxnSpLocks/>
            <a:stCxn id="8"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7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A9BA4-23D2-C48C-CAA5-001CD65514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18488" y="887243"/>
            <a:ext cx="4974336" cy="418453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267D1F-D7C5-D05F-A3A0-4277BF58F43A}"/>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DD63DACA-AA0F-1A8C-6DEB-BDD9ACC59B69}"/>
              </a:ext>
            </a:extLst>
          </p:cNvPr>
          <p:cNvCxnSpPr>
            <a:cxnSpLocks/>
            <a:stCxn id="3"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8467BF-29C8-5223-C487-D926E587398A}"/>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6D9B8479-660D-65A6-72E7-DF65AD108ADA}"/>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EB6-4983-7387-CDD7-3C94BB4EADF4}"/>
              </a:ext>
            </a:extLst>
          </p:cNvPr>
          <p:cNvSpPr>
            <a:spLocks noGrp="1"/>
          </p:cNvSpPr>
          <p:nvPr>
            <p:ph type="title"/>
          </p:nvPr>
        </p:nvSpPr>
        <p:spPr>
          <a:xfrm>
            <a:off x="718300" y="750"/>
            <a:ext cx="7313592" cy="857400"/>
          </a:xfrm>
        </p:spPr>
        <p:txBody>
          <a:bodyPr/>
          <a:lstStyle/>
          <a:p>
            <a:r>
              <a:rPr lang="en-US" sz="3200" dirty="0"/>
              <a:t>Avoiding (minimizing) Merge Conflicts</a:t>
            </a:r>
          </a:p>
        </p:txBody>
      </p:sp>
      <p:sp>
        <p:nvSpPr>
          <p:cNvPr id="3" name="Text Placeholder 2">
            <a:extLst>
              <a:ext uri="{FF2B5EF4-FFF2-40B4-BE49-F238E27FC236}">
                <a16:creationId xmlns:a16="http://schemas.microsoft.com/office/drawing/2014/main" id="{E512E165-5D09-1D0C-AE90-5E55609A9A9B}"/>
              </a:ext>
            </a:extLst>
          </p:cNvPr>
          <p:cNvSpPr>
            <a:spLocks noGrp="1"/>
          </p:cNvSpPr>
          <p:nvPr>
            <p:ph type="body" idx="1"/>
          </p:nvPr>
        </p:nvSpPr>
        <p:spPr>
          <a:xfrm>
            <a:off x="718300" y="1013253"/>
            <a:ext cx="6761100" cy="3651369"/>
          </a:xfrm>
        </p:spPr>
        <p:txBody>
          <a:bodyPr/>
          <a:lstStyle/>
          <a:p>
            <a:r>
              <a:rPr lang="en-US" sz="2400" dirty="0"/>
              <a:t>Work on different files.</a:t>
            </a:r>
          </a:p>
          <a:p>
            <a:r>
              <a:rPr lang="en-US" sz="2400" dirty="0"/>
              <a:t>Work on different parts of a file.</a:t>
            </a:r>
          </a:p>
          <a:p>
            <a:pPr lvl="1"/>
            <a:r>
              <a:rPr lang="en-US" sz="2000" dirty="0"/>
              <a:t>Create a base file as a starting point.</a:t>
            </a:r>
          </a:p>
          <a:p>
            <a:pPr lvl="1"/>
            <a:r>
              <a:rPr lang="en-US" sz="2000" dirty="0"/>
              <a:t>Add the </a:t>
            </a:r>
            <a:r>
              <a:rPr lang="en-US" sz="2000" dirty="0" err="1">
                <a:latin typeface="Courier" pitchFamily="2" charset="0"/>
              </a:rPr>
              <a:t>beforeEach</a:t>
            </a:r>
            <a:r>
              <a:rPr lang="en-US" sz="2000" dirty="0"/>
              <a:t> and an </a:t>
            </a:r>
            <a:r>
              <a:rPr lang="en-US" sz="2000" dirty="0">
                <a:latin typeface="Courier" pitchFamily="2" charset="0"/>
              </a:rPr>
              <a:t>it</a:t>
            </a:r>
            <a:r>
              <a:rPr lang="en-US" sz="2000" dirty="0"/>
              <a:t> for each team member.</a:t>
            </a:r>
          </a:p>
          <a:p>
            <a:pPr lvl="1"/>
            <a:r>
              <a:rPr lang="en-US" sz="2000" dirty="0"/>
              <a:t>Limit changes to your part of the file.</a:t>
            </a:r>
          </a:p>
          <a:p>
            <a:r>
              <a:rPr lang="en-US" sz="2400" dirty="0"/>
              <a:t>Pull frequently:</a:t>
            </a:r>
          </a:p>
          <a:p>
            <a:pPr lvl="1"/>
            <a:r>
              <a:rPr lang="en-US" sz="2000" dirty="0"/>
              <a:t>Pull before working</a:t>
            </a:r>
          </a:p>
          <a:p>
            <a:pPr lvl="1"/>
            <a:r>
              <a:rPr lang="en-US" sz="2000" dirty="0"/>
              <a:t>Pull before pushing</a:t>
            </a:r>
          </a:p>
          <a:p>
            <a:pPr lvl="1"/>
            <a:r>
              <a:rPr lang="en-US" sz="2000" dirty="0"/>
              <a:t>Pull if it’s been a while since you pulled</a:t>
            </a:r>
          </a:p>
          <a:p>
            <a:r>
              <a:rPr lang="en-US" sz="2400" dirty="0"/>
              <a:t>Push complete work frequently</a:t>
            </a:r>
          </a:p>
        </p:txBody>
      </p:sp>
      <p:sp>
        <p:nvSpPr>
          <p:cNvPr id="4" name="Slide Number Placeholder 3">
            <a:extLst>
              <a:ext uri="{FF2B5EF4-FFF2-40B4-BE49-F238E27FC236}">
                <a16:creationId xmlns:a16="http://schemas.microsoft.com/office/drawing/2014/main" id="{3FE6C16E-A400-4632-F82A-38EF3C5D30CA}"/>
              </a:ext>
            </a:extLst>
          </p:cNvPr>
          <p:cNvSpPr>
            <a:spLocks noGrp="1"/>
          </p:cNvSpPr>
          <p:nvPr>
            <p:ph type="sldNum" idx="10"/>
          </p:nvPr>
        </p:nvSpPr>
        <p:spPr/>
        <p:txBody>
          <a:bodyPr/>
          <a:lstStyle/>
          <a:p>
            <a:fld id="{BDFCAF28-37E0-B74A-A667-EBA3961B24E0}" type="slidenum">
              <a:rPr lang="en-US" altLang="en-US" smtClean="0"/>
              <a:pPr/>
              <a:t>14</a:t>
            </a:fld>
            <a:endParaRPr lang="en-US" altLang="en-US"/>
          </a:p>
        </p:txBody>
      </p:sp>
    </p:spTree>
    <p:extLst>
      <p:ext uri="{BB962C8B-B14F-4D97-AF65-F5344CB8AC3E}">
        <p14:creationId xmlns:p14="http://schemas.microsoft.com/office/powerpoint/2010/main" val="238767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29A5D-94EE-6074-2B04-4383813C57B6}"/>
              </a:ext>
            </a:extLst>
          </p:cNvPr>
          <p:cNvSpPr>
            <a:spLocks noGrp="1"/>
          </p:cNvSpPr>
          <p:nvPr>
            <p:ph type="body" idx="1"/>
          </p:nvPr>
        </p:nvSpPr>
        <p:spPr>
          <a:xfrm>
            <a:off x="718300" y="1161534"/>
            <a:ext cx="6761100" cy="3552515"/>
          </a:xfrm>
        </p:spPr>
        <p:txBody>
          <a:bodyPr/>
          <a:lstStyle/>
          <a:p>
            <a:r>
              <a:rPr lang="en-US" sz="2400" dirty="0"/>
              <a:t>You will </a:t>
            </a:r>
            <a:r>
              <a:rPr lang="en-US" sz="2400" i="1" dirty="0">
                <a:latin typeface="Courier" pitchFamily="2" charset="0"/>
              </a:rPr>
              <a:t>git</a:t>
            </a:r>
            <a:r>
              <a:rPr lang="en-US" sz="2400" dirty="0"/>
              <a:t> into situations that are difficult to resolve…</a:t>
            </a:r>
            <a:endParaRPr lang="en-US" sz="800" dirty="0"/>
          </a:p>
          <a:p>
            <a:endParaRPr lang="en-US" sz="800" dirty="0"/>
          </a:p>
          <a:p>
            <a:r>
              <a:rPr lang="en-US" sz="2400" dirty="0"/>
              <a:t>One quick solution:</a:t>
            </a:r>
          </a:p>
          <a:p>
            <a:pPr lvl="1"/>
            <a:r>
              <a:rPr lang="en-US" sz="2000" dirty="0"/>
              <a:t>Copy your local work to a scratch file.</a:t>
            </a:r>
          </a:p>
          <a:p>
            <a:pPr lvl="1"/>
            <a:r>
              <a:rPr lang="en-US" sz="2000" dirty="0"/>
              <a:t>Reset your branch to match the </a:t>
            </a:r>
            <a:r>
              <a:rPr lang="en-US" sz="2000" dirty="0">
                <a:latin typeface="Courier" pitchFamily="2" charset="0"/>
              </a:rPr>
              <a:t>origin</a:t>
            </a:r>
          </a:p>
          <a:p>
            <a:pPr lvl="2"/>
            <a:r>
              <a:rPr lang="en-US" sz="2000" dirty="0">
                <a:latin typeface="Courier" pitchFamily="2" charset="0"/>
              </a:rPr>
              <a:t>git fetch origin &lt;branch&gt;</a:t>
            </a:r>
          </a:p>
          <a:p>
            <a:pPr lvl="2"/>
            <a:r>
              <a:rPr lang="en-US" sz="2000" dirty="0">
                <a:latin typeface="Courier" pitchFamily="2" charset="0"/>
              </a:rPr>
              <a:t>git reset --hard origin/&lt;branch&gt;</a:t>
            </a:r>
            <a:endParaRPr lang="en-US" sz="1600" dirty="0">
              <a:latin typeface="Courier" pitchFamily="2" charset="0"/>
            </a:endParaRPr>
          </a:p>
          <a:p>
            <a:pPr lvl="1"/>
            <a:r>
              <a:rPr lang="en-US" sz="2000" dirty="0"/>
              <a:t>Readd your work.</a:t>
            </a:r>
          </a:p>
          <a:p>
            <a:pPr lvl="1"/>
            <a:r>
              <a:rPr lang="en-US" sz="2000" dirty="0"/>
              <a:t>Pull any new changes from the </a:t>
            </a:r>
            <a:r>
              <a:rPr lang="en-US" sz="2000" dirty="0">
                <a:latin typeface="Courier" pitchFamily="2" charset="0"/>
              </a:rPr>
              <a:t>origin</a:t>
            </a:r>
            <a:r>
              <a:rPr lang="en-US" sz="2000" dirty="0"/>
              <a:t>.</a:t>
            </a:r>
          </a:p>
          <a:p>
            <a:pPr lvl="1"/>
            <a:r>
              <a:rPr lang="en-US" sz="2000" dirty="0"/>
              <a:t>Push the branch to the </a:t>
            </a:r>
            <a:r>
              <a:rPr lang="en-US" sz="2000" dirty="0">
                <a:latin typeface="Courier" pitchFamily="2" charset="0"/>
              </a:rPr>
              <a:t>origin</a:t>
            </a:r>
            <a:r>
              <a:rPr lang="en-US" sz="2000" dirty="0"/>
              <a:t>.</a:t>
            </a:r>
          </a:p>
        </p:txBody>
      </p:sp>
      <p:sp>
        <p:nvSpPr>
          <p:cNvPr id="4" name="Slide Number Placeholder 3">
            <a:extLst>
              <a:ext uri="{FF2B5EF4-FFF2-40B4-BE49-F238E27FC236}">
                <a16:creationId xmlns:a16="http://schemas.microsoft.com/office/drawing/2014/main" id="{03BAA914-EF69-235B-17FF-D1997CE49B37}"/>
              </a:ext>
            </a:extLst>
          </p:cNvPr>
          <p:cNvSpPr>
            <a:spLocks noGrp="1"/>
          </p:cNvSpPr>
          <p:nvPr>
            <p:ph type="sldNum" idx="10"/>
          </p:nvPr>
        </p:nvSpPr>
        <p:spPr/>
        <p:txBody>
          <a:bodyPr/>
          <a:lstStyle/>
          <a:p>
            <a:fld id="{BDFCAF28-37E0-B74A-A667-EBA3961B24E0}" type="slidenum">
              <a:rPr lang="en-US" altLang="en-US" smtClean="0"/>
              <a:pPr/>
              <a:t>15</a:t>
            </a:fld>
            <a:endParaRPr lang="en-US" altLang="en-US"/>
          </a:p>
        </p:txBody>
      </p:sp>
      <p:sp>
        <p:nvSpPr>
          <p:cNvPr id="5" name="Title 1">
            <a:extLst>
              <a:ext uri="{FF2B5EF4-FFF2-40B4-BE49-F238E27FC236}">
                <a16:creationId xmlns:a16="http://schemas.microsoft.com/office/drawing/2014/main" id="{CCED86E4-300E-6124-4EAE-09B899CF5E4A}"/>
              </a:ext>
            </a:extLst>
          </p:cNvPr>
          <p:cNvSpPr txBox="1">
            <a:spLocks/>
          </p:cNvSpPr>
          <p:nvPr/>
        </p:nvSpPr>
        <p:spPr bwMode="auto">
          <a:xfrm>
            <a:off x="718300" y="750"/>
            <a:ext cx="7313592"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Recovering by Resetting</a:t>
            </a:r>
          </a:p>
        </p:txBody>
      </p:sp>
    </p:spTree>
    <p:extLst>
      <p:ext uri="{BB962C8B-B14F-4D97-AF65-F5344CB8AC3E}">
        <p14:creationId xmlns:p14="http://schemas.microsoft.com/office/powerpoint/2010/main" val="28683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89D1-3EEF-2D8D-AB62-38FEB961D9F0}"/>
              </a:ext>
            </a:extLst>
          </p:cNvPr>
          <p:cNvSpPr>
            <a:spLocks noGrp="1"/>
          </p:cNvSpPr>
          <p:nvPr>
            <p:ph type="title"/>
          </p:nvPr>
        </p:nvSpPr>
        <p:spPr>
          <a:xfrm>
            <a:off x="718300" y="0"/>
            <a:ext cx="6761100" cy="857400"/>
          </a:xfrm>
        </p:spPr>
        <p:txBody>
          <a:bodyPr/>
          <a:lstStyle/>
          <a:p>
            <a:r>
              <a:rPr lang="en-US" sz="3200" dirty="0"/>
              <a:t>Co-Authoring Commits</a:t>
            </a:r>
          </a:p>
        </p:txBody>
      </p:sp>
      <p:sp>
        <p:nvSpPr>
          <p:cNvPr id="3" name="Text Placeholder 2">
            <a:extLst>
              <a:ext uri="{FF2B5EF4-FFF2-40B4-BE49-F238E27FC236}">
                <a16:creationId xmlns:a16="http://schemas.microsoft.com/office/drawing/2014/main" id="{938BD0B6-1BBE-1D7E-95CC-6B51FAC3A6CF}"/>
              </a:ext>
            </a:extLst>
          </p:cNvPr>
          <p:cNvSpPr>
            <a:spLocks noGrp="1"/>
          </p:cNvSpPr>
          <p:nvPr>
            <p:ph type="body" idx="1"/>
          </p:nvPr>
        </p:nvSpPr>
        <p:spPr>
          <a:xfrm>
            <a:off x="192226" y="1011936"/>
            <a:ext cx="7683806" cy="3565339"/>
          </a:xfrm>
        </p:spPr>
        <p:txBody>
          <a:bodyPr/>
          <a:lstStyle/>
          <a:p>
            <a:r>
              <a:rPr lang="en-US" sz="2400" dirty="0"/>
              <a:t>If you collaborate on the code in a commit, then make the commit </a:t>
            </a:r>
            <a:r>
              <a:rPr lang="en-US" sz="2400" b="1" i="1" dirty="0"/>
              <a:t>a co-authored commit</a:t>
            </a:r>
            <a:r>
              <a:rPr lang="en-US" sz="2400" dirty="0"/>
              <a:t>:</a:t>
            </a:r>
            <a:endParaRPr lang="en-US" sz="800" dirty="0"/>
          </a:p>
          <a:p>
            <a:endParaRPr lang="en-US" sz="800" dirty="0"/>
          </a:p>
          <a:p>
            <a:pPr lvl="1"/>
            <a:r>
              <a:rPr lang="en-US" sz="2400" dirty="0">
                <a:latin typeface="Courier" pitchFamily="2" charset="0"/>
              </a:rPr>
              <a:t>git commit</a:t>
            </a:r>
            <a:r>
              <a:rPr lang="en-US" sz="2400" dirty="0"/>
              <a:t>		</a:t>
            </a:r>
            <a:r>
              <a:rPr lang="en-US" sz="1600" dirty="0"/>
              <a:t>(without the </a:t>
            </a:r>
            <a:r>
              <a:rPr lang="en-US" sz="1600" dirty="0">
                <a:latin typeface="Courier" pitchFamily="2" charset="0"/>
              </a:rPr>
              <a:t>-m "…"</a:t>
            </a:r>
            <a:r>
              <a:rPr lang="en-US" sz="1600" dirty="0"/>
              <a:t>)</a:t>
            </a:r>
          </a:p>
          <a:p>
            <a:pPr lvl="2"/>
            <a:r>
              <a:rPr lang="en-US" sz="2400" dirty="0"/>
              <a:t>The </a:t>
            </a:r>
            <a:r>
              <a:rPr lang="en-US" sz="2400" dirty="0">
                <a:latin typeface="Courier" pitchFamily="2" charset="0"/>
              </a:rPr>
              <a:t>nano</a:t>
            </a:r>
            <a:r>
              <a:rPr lang="en-US" sz="2400" dirty="0"/>
              <a:t> editor will open</a:t>
            </a:r>
          </a:p>
          <a:p>
            <a:pPr lvl="2"/>
            <a:r>
              <a:rPr lang="en-US" sz="2400" dirty="0"/>
              <a:t>Enter the commit message</a:t>
            </a:r>
          </a:p>
          <a:p>
            <a:pPr lvl="2"/>
            <a:r>
              <a:rPr lang="en-US" sz="2400" dirty="0"/>
              <a:t>A blank line</a:t>
            </a:r>
          </a:p>
          <a:p>
            <a:pPr lvl="2"/>
            <a:r>
              <a:rPr lang="en-US" sz="2000" dirty="0">
                <a:latin typeface="Courier" pitchFamily="2" charset="0"/>
              </a:rPr>
              <a:t>Co-authored-by: NAME &lt;NAME@EXAMPLE.COM&gt;</a:t>
            </a:r>
          </a:p>
          <a:p>
            <a:pPr lvl="3"/>
            <a:r>
              <a:rPr lang="en-US" sz="1800" dirty="0">
                <a:latin typeface="+mn-lt"/>
              </a:rPr>
              <a:t>Use the e-mail that your co-author used </a:t>
            </a:r>
            <a:br>
              <a:rPr lang="en-US" sz="1800" dirty="0">
                <a:latin typeface="+mn-lt"/>
              </a:rPr>
            </a:br>
            <a:r>
              <a:rPr lang="en-US" sz="1800" dirty="0">
                <a:latin typeface="+mn-lt"/>
              </a:rPr>
              <a:t>to create their GitHub account.</a:t>
            </a:r>
          </a:p>
          <a:p>
            <a:pPr lvl="3"/>
            <a:r>
              <a:rPr lang="en-US" sz="1800" dirty="0">
                <a:latin typeface="+mn-lt"/>
              </a:rPr>
              <a:t>Can have multiple </a:t>
            </a:r>
            <a:r>
              <a:rPr lang="en-US" sz="1800" dirty="0">
                <a:latin typeface="Courier" pitchFamily="2" charset="0"/>
              </a:rPr>
              <a:t>Co-authored-by: </a:t>
            </a:r>
            <a:r>
              <a:rPr lang="en-US" sz="1800" dirty="0">
                <a:latin typeface="+mn-lt"/>
              </a:rPr>
              <a:t>lines.</a:t>
            </a:r>
          </a:p>
        </p:txBody>
      </p:sp>
      <p:sp>
        <p:nvSpPr>
          <p:cNvPr id="4" name="Slide Number Placeholder 3">
            <a:extLst>
              <a:ext uri="{FF2B5EF4-FFF2-40B4-BE49-F238E27FC236}">
                <a16:creationId xmlns:a16="http://schemas.microsoft.com/office/drawing/2014/main" id="{70A47999-BBE4-59C4-0589-683954A4BA61}"/>
              </a:ext>
            </a:extLst>
          </p:cNvPr>
          <p:cNvSpPr>
            <a:spLocks noGrp="1"/>
          </p:cNvSpPr>
          <p:nvPr>
            <p:ph type="sldNum" idx="10"/>
          </p:nvPr>
        </p:nvSpPr>
        <p:spPr/>
        <p:txBody>
          <a:bodyPr/>
          <a:lstStyle/>
          <a:p>
            <a:fld id="{BDFCAF28-37E0-B74A-A667-EBA3961B24E0}" type="slidenum">
              <a:rPr lang="en-US" altLang="en-US" smtClean="0"/>
              <a:pPr/>
              <a:t>16</a:t>
            </a:fld>
            <a:endParaRPr lang="en-US" altLang="en-US"/>
          </a:p>
        </p:txBody>
      </p:sp>
    </p:spTree>
    <p:extLst>
      <p:ext uri="{BB962C8B-B14F-4D97-AF65-F5344CB8AC3E}">
        <p14:creationId xmlns:p14="http://schemas.microsoft.com/office/powerpoint/2010/main" val="110402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67E-4387-EEA8-4F41-17A00BA761C1}"/>
              </a:ext>
            </a:extLst>
          </p:cNvPr>
          <p:cNvSpPr>
            <a:spLocks noGrp="1"/>
          </p:cNvSpPr>
          <p:nvPr>
            <p:ph type="title"/>
          </p:nvPr>
        </p:nvSpPr>
        <p:spPr>
          <a:xfrm>
            <a:off x="718300" y="750"/>
            <a:ext cx="6761100" cy="857400"/>
          </a:xfrm>
        </p:spPr>
        <p:txBody>
          <a:bodyPr/>
          <a:lstStyle/>
          <a:p>
            <a:r>
              <a:rPr lang="en-US" sz="3200" dirty="0"/>
              <a:t>Testing Tips:</a:t>
            </a:r>
          </a:p>
        </p:txBody>
      </p:sp>
      <p:sp>
        <p:nvSpPr>
          <p:cNvPr id="3" name="Text Placeholder 2">
            <a:extLst>
              <a:ext uri="{FF2B5EF4-FFF2-40B4-BE49-F238E27FC236}">
                <a16:creationId xmlns:a16="http://schemas.microsoft.com/office/drawing/2014/main" id="{0D3EFB91-D41A-ECBD-4A08-618C94EE1D06}"/>
              </a:ext>
            </a:extLst>
          </p:cNvPr>
          <p:cNvSpPr>
            <a:spLocks noGrp="1"/>
          </p:cNvSpPr>
          <p:nvPr>
            <p:ph type="body" idx="1"/>
          </p:nvPr>
        </p:nvSpPr>
        <p:spPr>
          <a:xfrm>
            <a:off x="718300" y="858150"/>
            <a:ext cx="6865124" cy="3855900"/>
          </a:xfrm>
        </p:spPr>
        <p:txBody>
          <a:bodyPr/>
          <a:lstStyle/>
          <a:p>
            <a:r>
              <a:rPr lang="en-US" sz="2400" dirty="0"/>
              <a:t>A few helpful tips for working on testing issues:</a:t>
            </a:r>
            <a:endParaRPr lang="en-US" sz="800" dirty="0"/>
          </a:p>
          <a:p>
            <a:endParaRPr lang="en-US" sz="800" dirty="0"/>
          </a:p>
          <a:p>
            <a:pPr lvl="1"/>
            <a:r>
              <a:rPr lang="en-US" sz="2000" dirty="0"/>
              <a:t>Use the source code for the page being tested to find the </a:t>
            </a:r>
            <a:r>
              <a:rPr lang="en-US" sz="2000" dirty="0">
                <a:latin typeface="Courier" pitchFamily="2" charset="0"/>
              </a:rPr>
              <a:t>data-cy</a:t>
            </a:r>
            <a:r>
              <a:rPr lang="en-US" sz="2000" dirty="0"/>
              <a:t> attributes for elements you need.</a:t>
            </a:r>
            <a:endParaRPr lang="en-US" sz="800" dirty="0"/>
          </a:p>
          <a:p>
            <a:pPr lvl="1"/>
            <a:endParaRPr lang="en-US" sz="800" dirty="0"/>
          </a:p>
          <a:p>
            <a:pPr lvl="1"/>
            <a:r>
              <a:rPr lang="en-US" sz="2000" dirty="0"/>
              <a:t>Add </a:t>
            </a:r>
            <a:r>
              <a:rPr lang="en-US" sz="2000" dirty="0">
                <a:latin typeface="Courier" pitchFamily="2" charset="0"/>
              </a:rPr>
              <a:t>data-cy</a:t>
            </a:r>
            <a:r>
              <a:rPr lang="en-US" sz="2000" dirty="0"/>
              <a:t> attributes to elements in the page as necessary.</a:t>
            </a:r>
          </a:p>
          <a:p>
            <a:pPr lvl="2"/>
            <a:r>
              <a:rPr lang="en-US" sz="1600" dirty="0"/>
              <a:t>Pick elements carefully.</a:t>
            </a:r>
          </a:p>
          <a:p>
            <a:pPr lvl="2"/>
            <a:r>
              <a:rPr lang="en-US" sz="1600" dirty="0"/>
              <a:t>Choose meaningful values.</a:t>
            </a:r>
            <a:endParaRPr lang="en-US" sz="600" dirty="0"/>
          </a:p>
          <a:p>
            <a:pPr lvl="1"/>
            <a:endParaRPr lang="en-US" sz="800" dirty="0"/>
          </a:p>
          <a:p>
            <a:pPr lvl="1"/>
            <a:r>
              <a:rPr lang="en-US" sz="2000" dirty="0"/>
              <a:t>You can use the </a:t>
            </a:r>
            <a:r>
              <a:rPr lang="en-US" sz="2000" dirty="0" err="1">
                <a:latin typeface="Courier" pitchFamily="2" charset="0"/>
              </a:rPr>
              <a:t>dayjs</a:t>
            </a:r>
            <a:r>
              <a:rPr lang="en-US" sz="2000" dirty="0"/>
              <a:t> library in your tests.  Add the following line above the describe:</a:t>
            </a:r>
          </a:p>
          <a:p>
            <a:pPr lvl="2"/>
            <a:r>
              <a:rPr lang="en-US" sz="2000" dirty="0">
                <a:effectLst/>
                <a:latin typeface="Courier" pitchFamily="2" charset="0"/>
                <a:ea typeface="Calibri" panose="020F0502020204030204" pitchFamily="34" charset="0"/>
                <a:cs typeface="Times New Roman" panose="02020603050405020304" pitchFamily="18" charset="0"/>
              </a:rPr>
              <a:t>const </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 = require('</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a:t>
            </a:r>
            <a:endParaRPr lang="en-US" sz="2000" dirty="0">
              <a:latin typeface="Courier" pitchFamily="2" charset="0"/>
            </a:endParaRPr>
          </a:p>
          <a:p>
            <a:pPr lvl="1"/>
            <a:endParaRPr lang="en-US" sz="2000" dirty="0"/>
          </a:p>
        </p:txBody>
      </p:sp>
      <p:sp>
        <p:nvSpPr>
          <p:cNvPr id="4" name="Slide Number Placeholder 3">
            <a:extLst>
              <a:ext uri="{FF2B5EF4-FFF2-40B4-BE49-F238E27FC236}">
                <a16:creationId xmlns:a16="http://schemas.microsoft.com/office/drawing/2014/main" id="{6BE99D60-DCD2-7ADF-59C2-546DE4DCC75B}"/>
              </a:ext>
            </a:extLst>
          </p:cNvPr>
          <p:cNvSpPr>
            <a:spLocks noGrp="1"/>
          </p:cNvSpPr>
          <p:nvPr>
            <p:ph type="sldNum" idx="10"/>
          </p:nvPr>
        </p:nvSpPr>
        <p:spPr/>
        <p:txBody>
          <a:bodyPr/>
          <a:lstStyle/>
          <a:p>
            <a:fld id="{BDFCAF28-37E0-B74A-A667-EBA3961B24E0}" type="slidenum">
              <a:rPr lang="en-US" altLang="en-US" smtClean="0"/>
              <a:pPr/>
              <a:t>17</a:t>
            </a:fld>
            <a:endParaRPr lang="en-US" altLang="en-US"/>
          </a:p>
        </p:txBody>
      </p:sp>
    </p:spTree>
    <p:extLst>
      <p:ext uri="{BB962C8B-B14F-4D97-AF65-F5344CB8AC3E}">
        <p14:creationId xmlns:p14="http://schemas.microsoft.com/office/powerpoint/2010/main" val="35262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D8F9-FE01-896B-344E-CC9776D7036C}"/>
              </a:ext>
            </a:extLst>
          </p:cNvPr>
          <p:cNvSpPr>
            <a:spLocks noGrp="1"/>
          </p:cNvSpPr>
          <p:nvPr>
            <p:ph type="title"/>
          </p:nvPr>
        </p:nvSpPr>
        <p:spPr>
          <a:xfrm>
            <a:off x="718300" y="750"/>
            <a:ext cx="6761100" cy="857400"/>
          </a:xfrm>
        </p:spPr>
        <p:txBody>
          <a:bodyPr/>
          <a:lstStyle/>
          <a:p>
            <a:r>
              <a:rPr lang="en-US" sz="3600" dirty="0"/>
              <a:t>Team Meetings</a:t>
            </a:r>
          </a:p>
        </p:txBody>
      </p:sp>
      <p:sp>
        <p:nvSpPr>
          <p:cNvPr id="3" name="Text Placeholder 2">
            <a:extLst>
              <a:ext uri="{FF2B5EF4-FFF2-40B4-BE49-F238E27FC236}">
                <a16:creationId xmlns:a16="http://schemas.microsoft.com/office/drawing/2014/main" id="{413984B0-158F-31F4-3E05-2135E40591BB}"/>
              </a:ext>
            </a:extLst>
          </p:cNvPr>
          <p:cNvSpPr>
            <a:spLocks noGrp="1"/>
          </p:cNvSpPr>
          <p:nvPr>
            <p:ph type="body" idx="1"/>
          </p:nvPr>
        </p:nvSpPr>
        <p:spPr>
          <a:xfrm>
            <a:off x="718300" y="1377696"/>
            <a:ext cx="6761100" cy="3336354"/>
          </a:xfrm>
        </p:spPr>
        <p:txBody>
          <a:bodyPr/>
          <a:lstStyle/>
          <a:p>
            <a:r>
              <a:rPr lang="en-US" sz="2400" dirty="0"/>
              <a:t>10-15 minute meetings with team and instructor during class time.</a:t>
            </a:r>
          </a:p>
          <a:p>
            <a:pPr lvl="1"/>
            <a:r>
              <a:rPr lang="en-US" sz="2000" dirty="0">
                <a:effectLst/>
                <a:latin typeface="Calibri" panose="020F0502020204030204" pitchFamily="34" charset="0"/>
                <a:ea typeface="Times New Roman" panose="02020603050405020304" pitchFamily="18" charset="0"/>
              </a:rPr>
              <a:t>Identify what each team member has accomplished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latin typeface="Calibri" panose="020F0502020204030204" pitchFamily="34" charset="0"/>
                <a:ea typeface="Times New Roman" panose="02020603050405020304" pitchFamily="18" charset="0"/>
              </a:rPr>
              <a:t>D</a:t>
            </a:r>
            <a:r>
              <a:rPr lang="en-US" sz="2000" dirty="0">
                <a:effectLst/>
                <a:latin typeface="Calibri" panose="020F0502020204030204" pitchFamily="34" charset="0"/>
                <a:ea typeface="Times New Roman" panose="02020603050405020304" pitchFamily="18" charset="0"/>
              </a:rPr>
              <a:t>emonstrate the progress that has been made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effectLst/>
                <a:latin typeface="Calibri" panose="020F0502020204030204" pitchFamily="34" charset="0"/>
                <a:ea typeface="Times New Roman" panose="02020603050405020304" pitchFamily="18" charset="0"/>
              </a:rPr>
              <a:t>Describe any challenges that are currently being faced by the team.</a:t>
            </a:r>
            <a:endParaRPr lang="en-US" sz="2000" dirty="0">
              <a:effectLst/>
              <a:latin typeface="Times New Roman" panose="02020603050405020304" pitchFamily="18" charset="0"/>
              <a:ea typeface="Times New Roman" panose="02020603050405020304" pitchFamily="18" charset="0"/>
            </a:endParaRPr>
          </a:p>
          <a:p>
            <a:pPr marL="533400" lvl="1"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B1395D-3C5A-DEF2-7D0C-FAE22F7EF8D0}"/>
              </a:ext>
            </a:extLst>
          </p:cNvPr>
          <p:cNvSpPr>
            <a:spLocks noGrp="1"/>
          </p:cNvSpPr>
          <p:nvPr>
            <p:ph type="sldNum" idx="10"/>
          </p:nvPr>
        </p:nvSpPr>
        <p:spPr/>
        <p:txBody>
          <a:bodyPr/>
          <a:lstStyle/>
          <a:p>
            <a:fld id="{BDFCAF28-37E0-B74A-A667-EBA3961B24E0}" type="slidenum">
              <a:rPr lang="en-US" altLang="en-US" smtClean="0"/>
              <a:pPr/>
              <a:t>18</a:t>
            </a:fld>
            <a:endParaRPr lang="en-US" altLang="en-US"/>
          </a:p>
        </p:txBody>
      </p:sp>
    </p:spTree>
    <p:extLst>
      <p:ext uri="{BB962C8B-B14F-4D97-AF65-F5344CB8AC3E}">
        <p14:creationId xmlns:p14="http://schemas.microsoft.com/office/powerpoint/2010/main" val="139344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ED-C8A3-914F-53D9-D7E31F5D86EF}"/>
              </a:ext>
            </a:extLst>
          </p:cNvPr>
          <p:cNvSpPr>
            <a:spLocks noGrp="1"/>
          </p:cNvSpPr>
          <p:nvPr>
            <p:ph type="title"/>
          </p:nvPr>
        </p:nvSpPr>
        <p:spPr>
          <a:xfrm>
            <a:off x="718300" y="750"/>
            <a:ext cx="6761100" cy="857400"/>
          </a:xfrm>
        </p:spPr>
        <p:txBody>
          <a:bodyPr/>
          <a:lstStyle/>
          <a:p>
            <a:r>
              <a:rPr lang="en-US" sz="3200" dirty="0"/>
              <a:t>Writing in the Discipline (</a:t>
            </a:r>
            <a:r>
              <a:rPr lang="en-US" sz="3200" dirty="0" err="1"/>
              <a:t>WiD</a:t>
            </a:r>
            <a:r>
              <a:rPr lang="en-US" sz="3200" dirty="0"/>
              <a:t>)</a:t>
            </a:r>
          </a:p>
        </p:txBody>
      </p:sp>
      <p:sp>
        <p:nvSpPr>
          <p:cNvPr id="3" name="Text Placeholder 2">
            <a:extLst>
              <a:ext uri="{FF2B5EF4-FFF2-40B4-BE49-F238E27FC236}">
                <a16:creationId xmlns:a16="http://schemas.microsoft.com/office/drawing/2014/main" id="{AD12E4E4-49CD-5FE2-79DB-83BD652AA42F}"/>
              </a:ext>
            </a:extLst>
          </p:cNvPr>
          <p:cNvSpPr>
            <a:spLocks noGrp="1"/>
          </p:cNvSpPr>
          <p:nvPr>
            <p:ph type="body" idx="1"/>
          </p:nvPr>
        </p:nvSpPr>
        <p:spPr>
          <a:xfrm>
            <a:off x="718300" y="1036320"/>
            <a:ext cx="6761100" cy="3677730"/>
          </a:xfrm>
        </p:spPr>
        <p:txBody>
          <a:bodyPr/>
          <a:lstStyle/>
          <a:p>
            <a:r>
              <a:rPr lang="en-US" sz="2400" dirty="0"/>
              <a:t>Post a question to an Issue Ticket or a PR at some point during the project work.</a:t>
            </a:r>
          </a:p>
          <a:p>
            <a:pPr lvl="1"/>
            <a:r>
              <a:rPr lang="en-US" sz="2000" dirty="0"/>
              <a:t>Review the readings on how to write good questions. </a:t>
            </a:r>
          </a:p>
          <a:p>
            <a:pPr lvl="1"/>
            <a:r>
              <a:rPr lang="en-US" sz="2000" dirty="0"/>
              <a:t>Write your question for the community, not for your instructor.</a:t>
            </a:r>
          </a:p>
          <a:p>
            <a:pPr lvl="1"/>
            <a:r>
              <a:rPr lang="en-US" sz="2000" dirty="0"/>
              <a:t>Follow up on comments that your question receives.</a:t>
            </a:r>
          </a:p>
          <a:p>
            <a:pPr lvl="1"/>
            <a:r>
              <a:rPr lang="en-US" sz="2000" dirty="0"/>
              <a:t>Post a PDF of the entire Issue Ticket or PR containing your question to your </a:t>
            </a:r>
            <a:r>
              <a:rPr lang="en-US" sz="2000" dirty="0" err="1"/>
              <a:t>WiD</a:t>
            </a:r>
            <a:r>
              <a:rPr lang="en-US" sz="2000" dirty="0"/>
              <a:t> repository.</a:t>
            </a:r>
          </a:p>
        </p:txBody>
      </p:sp>
      <p:sp>
        <p:nvSpPr>
          <p:cNvPr id="4" name="Slide Number Placeholder 3">
            <a:extLst>
              <a:ext uri="{FF2B5EF4-FFF2-40B4-BE49-F238E27FC236}">
                <a16:creationId xmlns:a16="http://schemas.microsoft.com/office/drawing/2014/main" id="{FCBBB417-03AD-5D4A-6899-2E6714D6C269}"/>
              </a:ext>
            </a:extLst>
          </p:cNvPr>
          <p:cNvSpPr>
            <a:spLocks noGrp="1"/>
          </p:cNvSpPr>
          <p:nvPr>
            <p:ph type="sldNum" idx="10"/>
          </p:nvPr>
        </p:nvSpPr>
        <p:spPr/>
        <p:txBody>
          <a:bodyPr/>
          <a:lstStyle/>
          <a:p>
            <a:fld id="{BDFCAF28-37E0-B74A-A667-EBA3961B24E0}" type="slidenum">
              <a:rPr lang="en-US" altLang="en-US" smtClean="0"/>
              <a:pPr/>
              <a:t>19</a:t>
            </a:fld>
            <a:endParaRPr lang="en-US" altLang="en-US"/>
          </a:p>
        </p:txBody>
      </p:sp>
    </p:spTree>
    <p:extLst>
      <p:ext uri="{BB962C8B-B14F-4D97-AF65-F5344CB8AC3E}">
        <p14:creationId xmlns:p14="http://schemas.microsoft.com/office/powerpoint/2010/main" val="405748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A236-41FF-9E5B-5740-64079FEED548}"/>
              </a:ext>
            </a:extLst>
          </p:cNvPr>
          <p:cNvSpPr>
            <a:spLocks noGrp="1"/>
          </p:cNvSpPr>
          <p:nvPr>
            <p:ph type="title"/>
          </p:nvPr>
        </p:nvSpPr>
        <p:spPr/>
        <p:txBody>
          <a:bodyPr/>
          <a:lstStyle/>
          <a:p>
            <a:r>
              <a:rPr lang="en-US" sz="3200" dirty="0"/>
              <a:t>Activities and Deliverables</a:t>
            </a:r>
          </a:p>
        </p:txBody>
      </p:sp>
      <p:sp>
        <p:nvSpPr>
          <p:cNvPr id="3" name="Text Placeholder 2">
            <a:extLst>
              <a:ext uri="{FF2B5EF4-FFF2-40B4-BE49-F238E27FC236}">
                <a16:creationId xmlns:a16="http://schemas.microsoft.com/office/drawing/2014/main" id="{5AA17CED-C120-B0E9-E58D-CE6C6C7C5A67}"/>
              </a:ext>
            </a:extLst>
          </p:cNvPr>
          <p:cNvSpPr>
            <a:spLocks noGrp="1"/>
          </p:cNvSpPr>
          <p:nvPr>
            <p:ph type="body" idx="1"/>
          </p:nvPr>
        </p:nvSpPr>
        <p:spPr/>
        <p:txBody>
          <a:bodyPr/>
          <a:lstStyle/>
          <a:p>
            <a:r>
              <a:rPr lang="en-US" sz="2400" dirty="0"/>
              <a:t>Project work will be assessed based on the following activities and deliverables:</a:t>
            </a:r>
          </a:p>
          <a:p>
            <a:pPr lvl="1"/>
            <a:r>
              <a:rPr lang="en-US" sz="2400" dirty="0"/>
              <a:t>FarmData2 Contributions</a:t>
            </a:r>
          </a:p>
          <a:p>
            <a:pPr lvl="1"/>
            <a:r>
              <a:rPr lang="en-US" sz="2400" dirty="0"/>
              <a:t>Team Meetings</a:t>
            </a:r>
          </a:p>
          <a:p>
            <a:pPr lvl="1"/>
            <a:r>
              <a:rPr lang="en-US" sz="2400" dirty="0" err="1"/>
              <a:t>WiD</a:t>
            </a:r>
            <a:r>
              <a:rPr lang="en-US" sz="2400" dirty="0"/>
              <a:t> Assignment</a:t>
            </a:r>
          </a:p>
          <a:p>
            <a:pPr lvl="1"/>
            <a:r>
              <a:rPr lang="en-US" sz="2400" dirty="0"/>
              <a:t>Final Team Presentation</a:t>
            </a:r>
          </a:p>
        </p:txBody>
      </p:sp>
      <p:sp>
        <p:nvSpPr>
          <p:cNvPr id="4" name="Slide Number Placeholder 3">
            <a:extLst>
              <a:ext uri="{FF2B5EF4-FFF2-40B4-BE49-F238E27FC236}">
                <a16:creationId xmlns:a16="http://schemas.microsoft.com/office/drawing/2014/main" id="{767442B8-12C0-0FEF-87F0-373C8D500B38}"/>
              </a:ext>
            </a:extLst>
          </p:cNvPr>
          <p:cNvSpPr>
            <a:spLocks noGrp="1"/>
          </p:cNvSpPr>
          <p:nvPr>
            <p:ph type="sldNum" idx="10"/>
          </p:nvPr>
        </p:nvSpPr>
        <p:spPr/>
        <p:txBody>
          <a:bodyPr/>
          <a:lstStyle/>
          <a:p>
            <a:fld id="{BDFCAF28-37E0-B74A-A667-EBA3961B24E0}" type="slidenum">
              <a:rPr lang="en-US" altLang="en-US" smtClean="0"/>
              <a:pPr/>
              <a:t>2</a:t>
            </a:fld>
            <a:endParaRPr lang="en-US" altLang="en-US"/>
          </a:p>
        </p:txBody>
      </p:sp>
    </p:spTree>
    <p:extLst>
      <p:ext uri="{BB962C8B-B14F-4D97-AF65-F5344CB8AC3E}">
        <p14:creationId xmlns:p14="http://schemas.microsoft.com/office/powerpoint/2010/main" val="39461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296D-BCBE-80B3-6F2D-97BD6C96601B}"/>
              </a:ext>
            </a:extLst>
          </p:cNvPr>
          <p:cNvSpPr>
            <a:spLocks noGrp="1"/>
          </p:cNvSpPr>
          <p:nvPr>
            <p:ph type="title"/>
          </p:nvPr>
        </p:nvSpPr>
        <p:spPr>
          <a:xfrm>
            <a:off x="718300" y="750"/>
            <a:ext cx="6761100" cy="857400"/>
          </a:xfrm>
        </p:spPr>
        <p:txBody>
          <a:bodyPr/>
          <a:lstStyle/>
          <a:p>
            <a:r>
              <a:rPr lang="en-US" sz="3200" dirty="0"/>
              <a:t>Final Presentation</a:t>
            </a:r>
          </a:p>
        </p:txBody>
      </p:sp>
      <p:sp>
        <p:nvSpPr>
          <p:cNvPr id="3" name="Text Placeholder 2">
            <a:extLst>
              <a:ext uri="{FF2B5EF4-FFF2-40B4-BE49-F238E27FC236}">
                <a16:creationId xmlns:a16="http://schemas.microsoft.com/office/drawing/2014/main" id="{60926283-DC22-EB14-96C9-13A3C8F0258D}"/>
              </a:ext>
            </a:extLst>
          </p:cNvPr>
          <p:cNvSpPr>
            <a:spLocks noGrp="1"/>
          </p:cNvSpPr>
          <p:nvPr>
            <p:ph type="body" idx="1"/>
          </p:nvPr>
        </p:nvSpPr>
        <p:spPr>
          <a:xfrm>
            <a:off x="718300" y="858150"/>
            <a:ext cx="6761100" cy="3855900"/>
          </a:xfrm>
        </p:spPr>
        <p:txBody>
          <a:bodyPr/>
          <a:lstStyle/>
          <a:p>
            <a:r>
              <a:rPr lang="en-US" sz="2400" dirty="0"/>
              <a:t>15-20 minutes during the final exam period.</a:t>
            </a:r>
            <a:endParaRPr lang="en-US" sz="2000" dirty="0"/>
          </a:p>
          <a:p>
            <a:pPr lvl="1"/>
            <a:r>
              <a:rPr lang="en-US" sz="2000" dirty="0"/>
              <a:t>Present at least one issue on which the team worked.</a:t>
            </a:r>
          </a:p>
          <a:p>
            <a:pPr lvl="2"/>
            <a:r>
              <a:rPr lang="en-US" sz="1800" dirty="0"/>
              <a:t>The issue should be explained so that the audience can understand the issue.</a:t>
            </a:r>
          </a:p>
          <a:p>
            <a:pPr lvl="2"/>
            <a:r>
              <a:rPr lang="en-US" sz="1800" dirty="0"/>
              <a:t>Demonstrate and explain the code in the team’s the pull request for the issue.</a:t>
            </a:r>
          </a:p>
          <a:p>
            <a:pPr lvl="1"/>
            <a:r>
              <a:rPr lang="en-US" sz="2000" dirty="0"/>
              <a:t>Discuss some of the challenges faced.</a:t>
            </a:r>
          </a:p>
          <a:p>
            <a:pPr lvl="1"/>
            <a:r>
              <a:rPr lang="en-US" sz="2000" dirty="0"/>
              <a:t>Reflect on what was learned during the project work.</a:t>
            </a:r>
            <a:endParaRPr lang="en-US" sz="2400" dirty="0"/>
          </a:p>
          <a:p>
            <a:pPr lvl="1"/>
            <a:r>
              <a:rPr lang="en-US" sz="2000" dirty="0"/>
              <a:t>Involve approximately equal participation by all team members.</a:t>
            </a:r>
          </a:p>
          <a:p>
            <a:pPr lvl="1"/>
            <a:endParaRPr lang="en-US" sz="2400" dirty="0"/>
          </a:p>
        </p:txBody>
      </p:sp>
      <p:sp>
        <p:nvSpPr>
          <p:cNvPr id="4" name="Slide Number Placeholder 3">
            <a:extLst>
              <a:ext uri="{FF2B5EF4-FFF2-40B4-BE49-F238E27FC236}">
                <a16:creationId xmlns:a16="http://schemas.microsoft.com/office/drawing/2014/main" id="{3FCE1AF4-41AF-BB62-3B83-1591DE94B7E8}"/>
              </a:ext>
            </a:extLst>
          </p:cNvPr>
          <p:cNvSpPr>
            <a:spLocks noGrp="1"/>
          </p:cNvSpPr>
          <p:nvPr>
            <p:ph type="sldNum" idx="10"/>
          </p:nvPr>
        </p:nvSpPr>
        <p:spPr/>
        <p:txBody>
          <a:bodyPr/>
          <a:lstStyle/>
          <a:p>
            <a:fld id="{BDFCAF28-37E0-B74A-A667-EBA3961B24E0}" type="slidenum">
              <a:rPr lang="en-US" altLang="en-US" smtClean="0"/>
              <a:pPr/>
              <a:t>20</a:t>
            </a:fld>
            <a:endParaRPr lang="en-US" altLang="en-US"/>
          </a:p>
        </p:txBody>
      </p:sp>
    </p:spTree>
    <p:extLst>
      <p:ext uri="{BB962C8B-B14F-4D97-AF65-F5344CB8AC3E}">
        <p14:creationId xmlns:p14="http://schemas.microsoft.com/office/powerpoint/2010/main" val="381811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EB3A-2AB6-2C4D-1B2B-DA53FD9BAA09}"/>
              </a:ext>
            </a:extLst>
          </p:cNvPr>
          <p:cNvSpPr>
            <a:spLocks noGrp="1"/>
          </p:cNvSpPr>
          <p:nvPr>
            <p:ph type="title"/>
          </p:nvPr>
        </p:nvSpPr>
        <p:spPr/>
        <p:txBody>
          <a:bodyPr/>
          <a:lstStyle/>
          <a:p>
            <a:r>
              <a:rPr lang="en-US" sz="3200" dirty="0"/>
              <a:t>The Teams:</a:t>
            </a:r>
          </a:p>
        </p:txBody>
      </p:sp>
      <p:sp>
        <p:nvSpPr>
          <p:cNvPr id="3" name="Text Placeholder 2">
            <a:extLst>
              <a:ext uri="{FF2B5EF4-FFF2-40B4-BE49-F238E27FC236}">
                <a16:creationId xmlns:a16="http://schemas.microsoft.com/office/drawing/2014/main" id="{D14DD567-02B5-F244-DD22-E7EDF8CEF029}"/>
              </a:ext>
            </a:extLst>
          </p:cNvPr>
          <p:cNvSpPr>
            <a:spLocks noGrp="1"/>
          </p:cNvSpPr>
          <p:nvPr>
            <p:ph type="body" idx="1"/>
          </p:nvPr>
        </p:nvSpPr>
        <p:spPr/>
        <p:txBody>
          <a:bodyPr/>
          <a:lstStyle/>
          <a:p>
            <a:r>
              <a:rPr lang="en-US" sz="2000" dirty="0"/>
              <a:t>Team1:	</a:t>
            </a:r>
            <a:r>
              <a:rPr lang="en-US" sz="2000" dirty="0" err="1"/>
              <a:t>Souha</a:t>
            </a:r>
            <a:r>
              <a:rPr lang="en-US" sz="2000" dirty="0"/>
              <a:t>, </a:t>
            </a:r>
            <a:r>
              <a:rPr lang="en-US" sz="2000" dirty="0" err="1"/>
              <a:t>Udval</a:t>
            </a:r>
            <a:r>
              <a:rPr lang="en-US" sz="2000" dirty="0"/>
              <a:t>, George		#154</a:t>
            </a:r>
          </a:p>
          <a:p>
            <a:r>
              <a:rPr lang="en-US" sz="2000" dirty="0"/>
              <a:t>Team2:	Elias, Sid, Roland		#157</a:t>
            </a:r>
          </a:p>
          <a:p>
            <a:r>
              <a:rPr lang="en-US" sz="2000" dirty="0"/>
              <a:t>Team3:	Andrew, Pranav, Alexandria	#156</a:t>
            </a:r>
          </a:p>
          <a:p>
            <a:r>
              <a:rPr lang="en-US" sz="2000" dirty="0"/>
              <a:t>Team4:	Sai, Mel, Maisa			#152</a:t>
            </a:r>
          </a:p>
          <a:p>
            <a:r>
              <a:rPr lang="en-US" sz="2000" dirty="0"/>
              <a:t>Team5:	</a:t>
            </a:r>
            <a:r>
              <a:rPr lang="en-US" sz="2000" dirty="0" err="1"/>
              <a:t>Dzung</a:t>
            </a:r>
            <a:r>
              <a:rPr lang="en-US" sz="2000" dirty="0"/>
              <a:t>, Michael, Nathan		#155</a:t>
            </a:r>
          </a:p>
        </p:txBody>
      </p:sp>
      <p:sp>
        <p:nvSpPr>
          <p:cNvPr id="4" name="Slide Number Placeholder 3">
            <a:extLst>
              <a:ext uri="{FF2B5EF4-FFF2-40B4-BE49-F238E27FC236}">
                <a16:creationId xmlns:a16="http://schemas.microsoft.com/office/drawing/2014/main" id="{4C08C0F2-CE24-EDD1-68B6-F7FB489C4BB4}"/>
              </a:ext>
            </a:extLst>
          </p:cNvPr>
          <p:cNvSpPr>
            <a:spLocks noGrp="1"/>
          </p:cNvSpPr>
          <p:nvPr>
            <p:ph type="sldNum" idx="10"/>
          </p:nvPr>
        </p:nvSpPr>
        <p:spPr/>
        <p:txBody>
          <a:bodyPr/>
          <a:lstStyle/>
          <a:p>
            <a:fld id="{BDFCAF28-37E0-B74A-A667-EBA3961B24E0}" type="slidenum">
              <a:rPr lang="en-US" altLang="en-US" smtClean="0"/>
              <a:pPr/>
              <a:t>21</a:t>
            </a:fld>
            <a:endParaRPr lang="en-US" altLang="en-US"/>
          </a:p>
        </p:txBody>
      </p:sp>
    </p:spTree>
    <p:extLst>
      <p:ext uri="{BB962C8B-B14F-4D97-AF65-F5344CB8AC3E}">
        <p14:creationId xmlns:p14="http://schemas.microsoft.com/office/powerpoint/2010/main" val="391676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BB1-6AE2-C9E5-B301-2A8A40A3E61B}"/>
              </a:ext>
            </a:extLst>
          </p:cNvPr>
          <p:cNvSpPr>
            <a:spLocks noGrp="1"/>
          </p:cNvSpPr>
          <p:nvPr>
            <p:ph type="title"/>
          </p:nvPr>
        </p:nvSpPr>
        <p:spPr>
          <a:xfrm>
            <a:off x="718300" y="258762"/>
            <a:ext cx="6761100" cy="857400"/>
          </a:xfrm>
        </p:spPr>
        <p:txBody>
          <a:bodyPr/>
          <a:lstStyle/>
          <a:p>
            <a:r>
              <a:rPr lang="en-US" sz="3200" dirty="0"/>
              <a:t>What do you need to do:</a:t>
            </a:r>
          </a:p>
        </p:txBody>
      </p:sp>
      <p:sp>
        <p:nvSpPr>
          <p:cNvPr id="3" name="Text Placeholder 2">
            <a:extLst>
              <a:ext uri="{FF2B5EF4-FFF2-40B4-BE49-F238E27FC236}">
                <a16:creationId xmlns:a16="http://schemas.microsoft.com/office/drawing/2014/main" id="{31F3B78A-5538-58A3-A6AD-0018E303D679}"/>
              </a:ext>
            </a:extLst>
          </p:cNvPr>
          <p:cNvSpPr>
            <a:spLocks noGrp="1"/>
          </p:cNvSpPr>
          <p:nvPr>
            <p:ph type="body" idx="1"/>
          </p:nvPr>
        </p:nvSpPr>
        <p:spPr>
          <a:xfrm>
            <a:off x="718300" y="1286850"/>
            <a:ext cx="6761100" cy="3427200"/>
          </a:xfrm>
        </p:spPr>
        <p:txBody>
          <a:bodyPr/>
          <a:lstStyle/>
          <a:p>
            <a:r>
              <a:rPr lang="en-US" sz="2400" dirty="0"/>
              <a:t>Review the assignment sheet.</a:t>
            </a:r>
          </a:p>
          <a:p>
            <a:r>
              <a:rPr lang="en-US" sz="2400" dirty="0"/>
              <a:t>Begin working through the steps in the FarmData2 Contributions Section.</a:t>
            </a:r>
          </a:p>
          <a:p>
            <a:pPr lvl="1"/>
            <a:r>
              <a:rPr lang="en-US" sz="2000" dirty="0"/>
              <a:t>It is expected that you will spend ~4 hours/week on the project work.</a:t>
            </a:r>
          </a:p>
          <a:p>
            <a:r>
              <a:rPr lang="en-US" sz="2400" dirty="0"/>
              <a:t>Come next week prepared for a team meeting.</a:t>
            </a:r>
          </a:p>
          <a:p>
            <a:r>
              <a:rPr lang="en-US" sz="2400" dirty="0"/>
              <a:t>Keep an eye out for opportunities to post your </a:t>
            </a:r>
            <a:r>
              <a:rPr lang="en-US" sz="2400" dirty="0" err="1"/>
              <a:t>WiD</a:t>
            </a:r>
            <a:r>
              <a:rPr lang="en-US" sz="2400" dirty="0"/>
              <a:t> question.</a:t>
            </a:r>
          </a:p>
        </p:txBody>
      </p:sp>
      <p:sp>
        <p:nvSpPr>
          <p:cNvPr id="4" name="Slide Number Placeholder 3">
            <a:extLst>
              <a:ext uri="{FF2B5EF4-FFF2-40B4-BE49-F238E27FC236}">
                <a16:creationId xmlns:a16="http://schemas.microsoft.com/office/drawing/2014/main" id="{B1D2E163-533A-3AA2-5569-68C63A6CBB69}"/>
              </a:ext>
            </a:extLst>
          </p:cNvPr>
          <p:cNvSpPr>
            <a:spLocks noGrp="1"/>
          </p:cNvSpPr>
          <p:nvPr>
            <p:ph type="sldNum" idx="10"/>
          </p:nvPr>
        </p:nvSpPr>
        <p:spPr/>
        <p:txBody>
          <a:bodyPr/>
          <a:lstStyle/>
          <a:p>
            <a:fld id="{BDFCAF28-37E0-B74A-A667-EBA3961B24E0}" type="slidenum">
              <a:rPr lang="en-US" altLang="en-US" smtClean="0"/>
              <a:pPr/>
              <a:t>22</a:t>
            </a:fld>
            <a:endParaRPr lang="en-US" altLang="en-US"/>
          </a:p>
        </p:txBody>
      </p:sp>
    </p:spTree>
    <p:extLst>
      <p:ext uri="{BB962C8B-B14F-4D97-AF65-F5344CB8AC3E}">
        <p14:creationId xmlns:p14="http://schemas.microsoft.com/office/powerpoint/2010/main" val="72794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23</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1C23-6249-089A-65C4-32F73AE330AD}"/>
              </a:ext>
            </a:extLst>
          </p:cNvPr>
          <p:cNvSpPr>
            <a:spLocks noGrp="1"/>
          </p:cNvSpPr>
          <p:nvPr>
            <p:ph type="title"/>
          </p:nvPr>
        </p:nvSpPr>
        <p:spPr>
          <a:xfrm>
            <a:off x="718300" y="750"/>
            <a:ext cx="6761100" cy="857400"/>
          </a:xfrm>
        </p:spPr>
        <p:txBody>
          <a:bodyPr/>
          <a:lstStyle/>
          <a:p>
            <a:r>
              <a:rPr lang="en-US" sz="3200" dirty="0"/>
              <a:t>FarmData2 Contributions</a:t>
            </a:r>
          </a:p>
        </p:txBody>
      </p:sp>
      <p:sp>
        <p:nvSpPr>
          <p:cNvPr id="3" name="Text Placeholder 2">
            <a:extLst>
              <a:ext uri="{FF2B5EF4-FFF2-40B4-BE49-F238E27FC236}">
                <a16:creationId xmlns:a16="http://schemas.microsoft.com/office/drawing/2014/main" id="{6E036B90-BA1A-1021-DE11-5EEDCC5D374D}"/>
              </a:ext>
            </a:extLst>
          </p:cNvPr>
          <p:cNvSpPr>
            <a:spLocks noGrp="1"/>
          </p:cNvSpPr>
          <p:nvPr>
            <p:ph type="body" idx="1"/>
          </p:nvPr>
        </p:nvSpPr>
        <p:spPr>
          <a:xfrm>
            <a:off x="718300" y="987553"/>
            <a:ext cx="6761100" cy="3726498"/>
          </a:xfrm>
        </p:spPr>
        <p:txBody>
          <a:bodyPr/>
          <a:lstStyle/>
          <a:p>
            <a:r>
              <a:rPr lang="en-US" sz="2000" dirty="0"/>
              <a:t>Project teams will work to address issues listed in the Issue Tracker:</a:t>
            </a:r>
          </a:p>
          <a:p>
            <a:pPr lvl="1"/>
            <a:r>
              <a:rPr lang="en-US" sz="2000" dirty="0"/>
              <a:t>Good First Issues</a:t>
            </a:r>
          </a:p>
          <a:p>
            <a:pPr lvl="2"/>
            <a:r>
              <a:rPr lang="en-US" sz="2000" dirty="0"/>
              <a:t>Testing that does not require tests to perform database operations.</a:t>
            </a:r>
          </a:p>
          <a:p>
            <a:pPr lvl="1"/>
            <a:r>
              <a:rPr lang="en-US" sz="2000" dirty="0"/>
              <a:t>Good Second Issues</a:t>
            </a:r>
          </a:p>
          <a:p>
            <a:pPr lvl="2"/>
            <a:r>
              <a:rPr lang="en-US" sz="2000" dirty="0"/>
              <a:t>Testing that may require tests to perform database operations.</a:t>
            </a:r>
          </a:p>
          <a:p>
            <a:pPr lvl="1"/>
            <a:r>
              <a:rPr lang="en-US" sz="2000" dirty="0"/>
              <a:t>Additional Issues:</a:t>
            </a:r>
          </a:p>
          <a:p>
            <a:pPr lvl="2"/>
            <a:r>
              <a:rPr lang="en-US" sz="2000" dirty="0"/>
              <a:t>More testing issues.</a:t>
            </a:r>
          </a:p>
          <a:p>
            <a:pPr lvl="2"/>
            <a:r>
              <a:rPr lang="en-US" sz="2000" dirty="0"/>
              <a:t>Bug fixes</a:t>
            </a:r>
          </a:p>
          <a:p>
            <a:pPr lvl="2"/>
            <a:r>
              <a:rPr lang="en-US" sz="2000" dirty="0"/>
              <a:t>Feature enhancements</a:t>
            </a:r>
          </a:p>
          <a:p>
            <a:endParaRPr lang="en-US" sz="2000" dirty="0"/>
          </a:p>
        </p:txBody>
      </p:sp>
      <p:sp>
        <p:nvSpPr>
          <p:cNvPr id="4" name="Slide Number Placeholder 3">
            <a:extLst>
              <a:ext uri="{FF2B5EF4-FFF2-40B4-BE49-F238E27FC236}">
                <a16:creationId xmlns:a16="http://schemas.microsoft.com/office/drawing/2014/main" id="{1770838E-FBE0-7B9B-D41B-FDE6EA3CF4F2}"/>
              </a:ext>
            </a:extLst>
          </p:cNvPr>
          <p:cNvSpPr>
            <a:spLocks noGrp="1"/>
          </p:cNvSpPr>
          <p:nvPr>
            <p:ph type="sldNum" idx="10"/>
          </p:nvPr>
        </p:nvSpPr>
        <p:spPr/>
        <p:txBody>
          <a:bodyPr/>
          <a:lstStyle/>
          <a:p>
            <a:fld id="{BDFCAF28-37E0-B74A-A667-EBA3961B24E0}" type="slidenum">
              <a:rPr lang="en-US" altLang="en-US" smtClean="0"/>
              <a:pPr/>
              <a:t>3</a:t>
            </a:fld>
            <a:endParaRPr lang="en-US" altLang="en-US"/>
          </a:p>
        </p:txBody>
      </p:sp>
    </p:spTree>
    <p:extLst>
      <p:ext uri="{BB962C8B-B14F-4D97-AF65-F5344CB8AC3E}">
        <p14:creationId xmlns:p14="http://schemas.microsoft.com/office/powerpoint/2010/main" val="39333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96386-C562-3ADE-46EC-55A1CDCC5D27}"/>
              </a:ext>
            </a:extLst>
          </p:cNvPr>
          <p:cNvSpPr>
            <a:spLocks noGrp="1"/>
          </p:cNvSpPr>
          <p:nvPr>
            <p:ph type="ctrTitle"/>
          </p:nvPr>
        </p:nvSpPr>
        <p:spPr/>
        <p:txBody>
          <a:bodyPr/>
          <a:lstStyle/>
          <a:p>
            <a:r>
              <a:rPr lang="en-US" dirty="0"/>
              <a:t>Team Workflow</a:t>
            </a:r>
          </a:p>
        </p:txBody>
      </p:sp>
      <p:sp>
        <p:nvSpPr>
          <p:cNvPr id="4" name="Slide Number Placeholder 3">
            <a:extLst>
              <a:ext uri="{FF2B5EF4-FFF2-40B4-BE49-F238E27FC236}">
                <a16:creationId xmlns:a16="http://schemas.microsoft.com/office/drawing/2014/main" id="{1F254408-4A47-977C-CAD1-C084F7425F69}"/>
              </a:ext>
            </a:extLst>
          </p:cNvPr>
          <p:cNvSpPr>
            <a:spLocks noGrp="1"/>
          </p:cNvSpPr>
          <p:nvPr>
            <p:ph type="sldNum" idx="4294967295"/>
          </p:nvPr>
        </p:nvSpPr>
        <p:spPr>
          <a:xfrm>
            <a:off x="0" y="4719638"/>
            <a:ext cx="547688" cy="393700"/>
          </a:xfrm>
        </p:spPr>
        <p:txBody>
          <a:bodyPr/>
          <a:lstStyle/>
          <a:p>
            <a:fld id="{BDFCAF28-37E0-B74A-A667-EBA3961B24E0}" type="slidenum">
              <a:rPr lang="en-US" altLang="en-US" smtClean="0"/>
              <a:pPr/>
              <a:t>4</a:t>
            </a:fld>
            <a:endParaRPr lang="en-US" altLang="en-US"/>
          </a:p>
        </p:txBody>
      </p:sp>
    </p:spTree>
    <p:extLst>
      <p:ext uri="{BB962C8B-B14F-4D97-AF65-F5344CB8AC3E}">
        <p14:creationId xmlns:p14="http://schemas.microsoft.com/office/powerpoint/2010/main" val="20493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1E4AA-C5A8-53EB-9897-45EBA4AFC1ED}"/>
              </a:ext>
            </a:extLst>
          </p:cNvPr>
          <p:cNvPicPr>
            <a:picLocks noChangeAspect="1"/>
          </p:cNvPicPr>
          <p:nvPr/>
        </p:nvPicPr>
        <p:blipFill>
          <a:blip r:embed="rId3"/>
          <a:stretch>
            <a:fillRect/>
          </a:stretch>
        </p:blipFill>
        <p:spPr>
          <a:xfrm>
            <a:off x="1618488" y="84124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Forking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0F115C-F4B4-FBFD-3C4C-0AEC16653C03}"/>
              </a:ext>
            </a:extLst>
          </p:cNvPr>
          <p:cNvPicPr>
            <a:picLocks noChangeAspect="1"/>
          </p:cNvPicPr>
          <p:nvPr/>
        </p:nvPicPr>
        <p:blipFill>
          <a:blip r:embed="rId3"/>
          <a:stretch>
            <a:fillRect/>
          </a:stretch>
        </p:blipFill>
        <p:spPr>
          <a:xfrm>
            <a:off x="1618488" y="886968"/>
            <a:ext cx="4974336" cy="4309707"/>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39274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45284-8874-01C6-A0AD-B79F81A6A22A}"/>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963D19E9-171F-A5AF-F5E0-B0DE6F8F8783}"/>
              </a:ext>
            </a:extLst>
          </p:cNvPr>
          <p:cNvSpPr txBox="1">
            <a:spLocks/>
          </p:cNvSpPr>
          <p:nvPr/>
        </p:nvSpPr>
        <p:spPr bwMode="auto">
          <a:xfrm>
            <a:off x="718300" y="-198871"/>
            <a:ext cx="67611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Forking Workflow</a:t>
            </a:r>
          </a:p>
        </p:txBody>
      </p:sp>
    </p:spTree>
    <p:extLst>
      <p:ext uri="{BB962C8B-B14F-4D97-AF65-F5344CB8AC3E}">
        <p14:creationId xmlns:p14="http://schemas.microsoft.com/office/powerpoint/2010/main" val="9845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CE178-1540-AD32-3275-6506EF948C12}"/>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27408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837723CF-FC94-77C3-4435-5B9A3DCE2900}"/>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8E6CDCE-537F-48A7-D55B-28AE31B8B9F0}"/>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65" name="Curved Connector 64">
            <a:extLst>
              <a:ext uri="{FF2B5EF4-FFF2-40B4-BE49-F238E27FC236}">
                <a16:creationId xmlns:a16="http://schemas.microsoft.com/office/drawing/2014/main" id="{60C13D54-ABDF-4BD1-8B84-5C3850754E78}"/>
              </a:ext>
            </a:extLst>
          </p:cNvPr>
          <p:cNvCxnSpPr>
            <a:cxnSpLocks/>
            <a:stCxn id="6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680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35652</TotalTime>
  <Words>2070</Words>
  <Application>Microsoft Macintosh PowerPoint</Application>
  <PresentationFormat>On-screen Show (16:9)</PresentationFormat>
  <Paragraphs>309</Paragraphs>
  <Slides>23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Chalkboard SE</vt:lpstr>
      <vt:lpstr>Courier</vt:lpstr>
      <vt:lpstr>Dosis</vt:lpstr>
      <vt:lpstr>Dosis ExtraLight</vt:lpstr>
      <vt:lpstr>Symbol</vt:lpstr>
      <vt:lpstr>Times New Roman</vt:lpstr>
      <vt:lpstr>Titillium Web Light</vt:lpstr>
      <vt:lpstr>Mowbray template</vt:lpstr>
      <vt:lpstr>09 – FarmData2   Project Work</vt:lpstr>
      <vt:lpstr>Activities and Deliverables</vt:lpstr>
      <vt:lpstr>FarmData2 Contributions</vt:lpstr>
      <vt:lpstr>Team Workflow</vt:lpstr>
      <vt:lpstr>Forking Workflow</vt:lpstr>
      <vt:lpstr>Forking Workflow</vt:lpstr>
      <vt:lpstr>PowerPoint Presentation</vt:lpstr>
      <vt:lpstr>Forking Workflow</vt:lpstr>
      <vt:lpstr>Modified Feature Branch Workflow</vt:lpstr>
      <vt:lpstr>Modified Feature Branch Workflow</vt:lpstr>
      <vt:lpstr>Modified Feature Branch Workflow</vt:lpstr>
      <vt:lpstr>Modified Feature Branch Workflow</vt:lpstr>
      <vt:lpstr>Modified Feature Branch Workflow</vt:lpstr>
      <vt:lpstr>Avoiding (minimizing) Merge Conflicts</vt:lpstr>
      <vt:lpstr>PowerPoint Presentation</vt:lpstr>
      <vt:lpstr>Co-Authoring Commits</vt:lpstr>
      <vt:lpstr>Testing Tips:</vt:lpstr>
      <vt:lpstr>Team Meetings</vt:lpstr>
      <vt:lpstr>Writing in the Discipline (WiD)</vt:lpstr>
      <vt:lpstr>Final Presentation</vt:lpstr>
      <vt:lpstr>The Teams:</vt:lpstr>
      <vt:lpstr>What do you need to do:</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Braught, Grant</cp:lastModifiedBy>
  <cp:revision>350</cp:revision>
  <dcterms:created xsi:type="dcterms:W3CDTF">2020-08-18T12:38:13Z</dcterms:created>
  <dcterms:modified xsi:type="dcterms:W3CDTF">2023-03-29T15:48:43Z</dcterms:modified>
</cp:coreProperties>
</file>