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71" r:id="rId10"/>
    <p:sldId id="272" r:id="rId11"/>
    <p:sldId id="264" r:id="rId12"/>
    <p:sldId id="265" r:id="rId13"/>
    <p:sldId id="266" r:id="rId14"/>
    <p:sldId id="267" r:id="rId15"/>
    <p:sldId id="268" r:id="rId16"/>
    <p:sldId id="269" r:id="rId17"/>
    <p:sldId id="270" r:id="rId18"/>
  </p:sldIdLst>
  <p:sldSz cx="9144000" cy="5143500" type="screen16x9"/>
  <p:notesSz cx="6858000" cy="9144000"/>
  <p:embeddedFontLst>
    <p:embeddedFont>
      <p:font typeface="Ubuntu" charset="0"/>
      <p:regular r:id="rId20"/>
      <p:bold r:id="rId21"/>
      <p:italic r:id="rId22"/>
      <p:boldItalic r:id="rId23"/>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2" d="100"/>
          <a:sy n="102" d="100"/>
        </p:scale>
        <p:origin x="-44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56179551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1" name="Shape 1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311708" y="744575"/>
            <a:ext cx="8520599" cy="2052599"/>
          </a:xfrm>
          <a:prstGeom prst="rect">
            <a:avLst/>
          </a:prstGeom>
        </p:spPr>
        <p:txBody>
          <a:bodyPr lIns="91425" tIns="91425" rIns="91425" bIns="91425" anchor="b" anchorCtr="0"/>
          <a:lstStyle>
            <a:lvl1pPr algn="ctr">
              <a:spcBef>
                <a:spcPts val="0"/>
              </a:spcBef>
              <a:buSzPct val="100000"/>
              <a:defRPr sz="5200"/>
            </a:lvl1pPr>
            <a:lvl2pPr algn="ctr">
              <a:spcBef>
                <a:spcPts val="0"/>
              </a:spcBef>
              <a:buSzPct val="100000"/>
              <a:defRPr sz="5200"/>
            </a:lvl2pPr>
            <a:lvl3pPr algn="ctr">
              <a:spcBef>
                <a:spcPts val="0"/>
              </a:spcBef>
              <a:buSzPct val="100000"/>
              <a:defRPr sz="5200"/>
            </a:lvl3pPr>
            <a:lvl4pPr algn="ctr">
              <a:spcBef>
                <a:spcPts val="0"/>
              </a:spcBef>
              <a:buSzPct val="100000"/>
              <a:defRPr sz="5200"/>
            </a:lvl4pPr>
            <a:lvl5pPr algn="ctr">
              <a:spcBef>
                <a:spcPts val="0"/>
              </a:spcBef>
              <a:buSzPct val="100000"/>
              <a:defRPr sz="5200"/>
            </a:lvl5pPr>
            <a:lvl6pPr algn="ctr">
              <a:spcBef>
                <a:spcPts val="0"/>
              </a:spcBef>
              <a:buSzPct val="100000"/>
              <a:defRPr sz="5200"/>
            </a:lvl6pPr>
            <a:lvl7pPr algn="ctr">
              <a:spcBef>
                <a:spcPts val="0"/>
              </a:spcBef>
              <a:buSzPct val="100000"/>
              <a:defRPr sz="5200"/>
            </a:lvl7pPr>
            <a:lvl8pPr algn="ctr">
              <a:spcBef>
                <a:spcPts val="0"/>
              </a:spcBef>
              <a:buSzPct val="100000"/>
              <a:defRPr sz="5200"/>
            </a:lvl8pPr>
            <a:lvl9pPr algn="ctr">
              <a:spcBef>
                <a:spcPts val="0"/>
              </a:spcBef>
              <a:buSzPct val="100000"/>
              <a:defRPr sz="5200"/>
            </a:lvl9pPr>
          </a:lstStyle>
          <a:p>
            <a:endParaRPr/>
          </a:p>
        </p:txBody>
      </p:sp>
      <p:sp>
        <p:nvSpPr>
          <p:cNvPr id="10" name="Shape 10"/>
          <p:cNvSpPr txBox="1">
            <a:spLocks noGrp="1"/>
          </p:cNvSpPr>
          <p:nvPr>
            <p:ph type="subTitle" idx="1"/>
          </p:nvPr>
        </p:nvSpPr>
        <p:spPr>
          <a:xfrm>
            <a:off x="311700" y="2834125"/>
            <a:ext cx="8520599" cy="792600"/>
          </a:xfrm>
          <a:prstGeom prst="rect">
            <a:avLst/>
          </a:prstGeom>
        </p:spPr>
        <p:txBody>
          <a:bodyPr lIns="91425" tIns="91425" rIns="91425" bIns="91425" anchor="t" anchorCtr="0"/>
          <a:lstStyle>
            <a:lvl1pPr algn="ctr">
              <a:lnSpc>
                <a:spcPct val="100000"/>
              </a:lnSpc>
              <a:spcBef>
                <a:spcPts val="0"/>
              </a:spcBef>
              <a:spcAft>
                <a:spcPts val="0"/>
              </a:spcAft>
              <a:buSzPct val="100000"/>
              <a:buNone/>
              <a:defRPr sz="2800"/>
            </a:lvl1pPr>
            <a:lvl2pPr algn="ctr">
              <a:lnSpc>
                <a:spcPct val="100000"/>
              </a:lnSpc>
              <a:spcBef>
                <a:spcPts val="0"/>
              </a:spcBef>
              <a:spcAft>
                <a:spcPts val="0"/>
              </a:spcAft>
              <a:buSzPct val="100000"/>
              <a:buNone/>
              <a:defRPr sz="2800"/>
            </a:lvl2pPr>
            <a:lvl3pPr algn="ctr">
              <a:lnSpc>
                <a:spcPct val="100000"/>
              </a:lnSpc>
              <a:spcBef>
                <a:spcPts val="0"/>
              </a:spcBef>
              <a:spcAft>
                <a:spcPts val="0"/>
              </a:spcAft>
              <a:buSzPct val="100000"/>
              <a:buNone/>
              <a:defRPr sz="2800"/>
            </a:lvl3pPr>
            <a:lvl4pPr algn="ctr">
              <a:lnSpc>
                <a:spcPct val="100000"/>
              </a:lnSpc>
              <a:spcBef>
                <a:spcPts val="0"/>
              </a:spcBef>
              <a:spcAft>
                <a:spcPts val="0"/>
              </a:spcAft>
              <a:buSzPct val="100000"/>
              <a:buNone/>
              <a:defRPr sz="2800"/>
            </a:lvl4pPr>
            <a:lvl5pPr algn="ctr">
              <a:lnSpc>
                <a:spcPct val="100000"/>
              </a:lnSpc>
              <a:spcBef>
                <a:spcPts val="0"/>
              </a:spcBef>
              <a:spcAft>
                <a:spcPts val="0"/>
              </a:spcAft>
              <a:buSzPct val="100000"/>
              <a:buNone/>
              <a:defRPr sz="2800"/>
            </a:lvl5pPr>
            <a:lvl6pPr algn="ctr">
              <a:lnSpc>
                <a:spcPct val="100000"/>
              </a:lnSpc>
              <a:spcBef>
                <a:spcPts val="0"/>
              </a:spcBef>
              <a:spcAft>
                <a:spcPts val="0"/>
              </a:spcAft>
              <a:buSzPct val="100000"/>
              <a:buNone/>
              <a:defRPr sz="2800"/>
            </a:lvl6pPr>
            <a:lvl7pPr algn="ctr">
              <a:lnSpc>
                <a:spcPct val="100000"/>
              </a:lnSpc>
              <a:spcBef>
                <a:spcPts val="0"/>
              </a:spcBef>
              <a:spcAft>
                <a:spcPts val="0"/>
              </a:spcAft>
              <a:buSzPct val="100000"/>
              <a:buNone/>
              <a:defRPr sz="2800"/>
            </a:lvl7pPr>
            <a:lvl8pPr algn="ctr">
              <a:lnSpc>
                <a:spcPct val="100000"/>
              </a:lnSpc>
              <a:spcBef>
                <a:spcPts val="0"/>
              </a:spcBef>
              <a:spcAft>
                <a:spcPts val="0"/>
              </a:spcAft>
              <a:buSzPct val="100000"/>
              <a:buNone/>
              <a:defRPr sz="2800"/>
            </a:lvl8pPr>
            <a:lvl9pPr algn="ctr">
              <a:lnSpc>
                <a:spcPct val="100000"/>
              </a:lnSpc>
              <a:spcBef>
                <a:spcPts val="0"/>
              </a:spcBef>
              <a:spcAft>
                <a:spcPts val="0"/>
              </a:spcAft>
              <a:buSzPct val="100000"/>
              <a:buNone/>
              <a:defRPr sz="2800"/>
            </a:lvl9pPr>
          </a:lstStyle>
          <a:p>
            <a:endParaRPr/>
          </a:p>
        </p:txBody>
      </p:sp>
      <p:sp>
        <p:nvSpPr>
          <p:cNvPr id="11" name="Shape 1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1106125"/>
            <a:ext cx="8520599" cy="1963500"/>
          </a:xfrm>
          <a:prstGeom prst="rect">
            <a:avLst/>
          </a:prstGeom>
        </p:spPr>
        <p:txBody>
          <a:bodyPr lIns="91425" tIns="91425" rIns="91425" bIns="91425" anchor="b" anchorCtr="0"/>
          <a:lstStyle>
            <a:lvl1pPr algn="ctr">
              <a:spcBef>
                <a:spcPts val="0"/>
              </a:spcBef>
              <a:buSzPct val="100000"/>
              <a:defRPr sz="12000"/>
            </a:lvl1pPr>
            <a:lvl2pPr algn="ctr">
              <a:spcBef>
                <a:spcPts val="0"/>
              </a:spcBef>
              <a:buSzPct val="100000"/>
              <a:defRPr sz="12000"/>
            </a:lvl2pPr>
            <a:lvl3pPr algn="ctr">
              <a:spcBef>
                <a:spcPts val="0"/>
              </a:spcBef>
              <a:buSzPct val="100000"/>
              <a:defRPr sz="12000"/>
            </a:lvl3pPr>
            <a:lvl4pPr algn="ctr">
              <a:spcBef>
                <a:spcPts val="0"/>
              </a:spcBef>
              <a:buSzPct val="100000"/>
              <a:defRPr sz="12000"/>
            </a:lvl4pPr>
            <a:lvl5pPr algn="ctr">
              <a:spcBef>
                <a:spcPts val="0"/>
              </a:spcBef>
              <a:buSzPct val="100000"/>
              <a:defRPr sz="12000"/>
            </a:lvl5pPr>
            <a:lvl6pPr algn="ctr">
              <a:spcBef>
                <a:spcPts val="0"/>
              </a:spcBef>
              <a:buSzPct val="100000"/>
              <a:defRPr sz="12000"/>
            </a:lvl6pPr>
            <a:lvl7pPr algn="ctr">
              <a:spcBef>
                <a:spcPts val="0"/>
              </a:spcBef>
              <a:buSzPct val="100000"/>
              <a:defRPr sz="12000"/>
            </a:lvl7pPr>
            <a:lvl8pPr algn="ctr">
              <a:spcBef>
                <a:spcPts val="0"/>
              </a:spcBef>
              <a:buSzPct val="100000"/>
              <a:defRPr sz="12000"/>
            </a:lvl8pPr>
            <a:lvl9pPr algn="ctr">
              <a:spcBef>
                <a:spcPts val="0"/>
              </a:spcBef>
              <a:buSzPct val="100000"/>
              <a:defRPr sz="12000"/>
            </a:lvl9pPr>
          </a:lstStyle>
          <a:p>
            <a:endParaRPr/>
          </a:p>
        </p:txBody>
      </p:sp>
      <p:sp>
        <p:nvSpPr>
          <p:cNvPr id="45" name="Shape 45"/>
          <p:cNvSpPr txBox="1">
            <a:spLocks noGrp="1"/>
          </p:cNvSpPr>
          <p:nvPr>
            <p:ph type="body" idx="1"/>
          </p:nvPr>
        </p:nvSpPr>
        <p:spPr>
          <a:xfrm>
            <a:off x="311700" y="3152225"/>
            <a:ext cx="8520599" cy="1300800"/>
          </a:xfrm>
          <a:prstGeom prst="rect">
            <a:avLst/>
          </a:prstGeom>
        </p:spPr>
        <p:txBody>
          <a:bodyPr lIns="91425" tIns="91425" rIns="91425" bIns="91425" anchor="t"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a:endParaRPr/>
          </a:p>
        </p:txBody>
      </p:sp>
      <p:sp>
        <p:nvSpPr>
          <p:cNvPr id="46" name="Shape 46"/>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7"/>
        <p:cNvGrpSpPr/>
        <p:nvPr/>
      </p:nvGrpSpPr>
      <p:grpSpPr>
        <a:xfrm>
          <a:off x="0" y="0"/>
          <a:ext cx="0" cy="0"/>
          <a:chOff x="0" y="0"/>
          <a:chExt cx="0" cy="0"/>
        </a:xfrm>
      </p:grpSpPr>
      <p:sp>
        <p:nvSpPr>
          <p:cNvPr id="48" name="Shape 48"/>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Title">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311700" y="2150850"/>
            <a:ext cx="8520599" cy="841800"/>
          </a:xfrm>
          <a:prstGeom prst="rect">
            <a:avLst/>
          </a:prstGeom>
        </p:spPr>
        <p:txBody>
          <a:bodyPr lIns="91425" tIns="91425" rIns="91425" bIns="91425" anchor="ctr" anchorCtr="0"/>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a:endParaRPr/>
          </a:p>
        </p:txBody>
      </p:sp>
      <p:sp>
        <p:nvSpPr>
          <p:cNvPr id="14" name="Shape 1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311700" y="445025"/>
            <a:ext cx="8520599" cy="572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7" name="Shape 17"/>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311700" y="445025"/>
            <a:ext cx="8520599" cy="572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1" name="Shape 21"/>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2" name="Shape 22"/>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3" name="Shape 2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599" cy="572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311700" y="555600"/>
            <a:ext cx="2807999" cy="755699"/>
          </a:xfrm>
          <a:prstGeom prst="rect">
            <a:avLst/>
          </a:prstGeom>
        </p:spPr>
        <p:txBody>
          <a:bodyPr lIns="91425" tIns="91425" rIns="91425" bIns="91425" anchor="b" anchorCtr="0"/>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a:endParaRPr/>
          </a:p>
        </p:txBody>
      </p:sp>
      <p:sp>
        <p:nvSpPr>
          <p:cNvPr id="29" name="Shape 29"/>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30" name="Shape 3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90250" y="450150"/>
            <a:ext cx="6367800" cy="4090800"/>
          </a:xfrm>
          <a:prstGeom prst="rect">
            <a:avLst/>
          </a:prstGeom>
        </p:spPr>
        <p:txBody>
          <a:bodyPr lIns="91425" tIns="91425" rIns="91425" bIns="91425" anchor="ctr" anchorCtr="0"/>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a:endParaRPr/>
          </a:p>
        </p:txBody>
      </p:sp>
      <p:sp>
        <p:nvSpPr>
          <p:cNvPr id="33" name="Shape 3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4"/>
        <p:cNvGrpSpPr/>
        <p:nvPr/>
      </p:nvGrpSpPr>
      <p:grpSpPr>
        <a:xfrm>
          <a:off x="0" y="0"/>
          <a:ext cx="0" cy="0"/>
          <a:chOff x="0" y="0"/>
          <a:chExt cx="0" cy="0"/>
        </a:xfrm>
      </p:grpSpPr>
      <p:sp>
        <p:nvSpPr>
          <p:cNvPr id="35" name="Shape 35"/>
          <p:cNvSpPr/>
          <p:nvPr/>
        </p:nvSpPr>
        <p:spPr>
          <a:xfrm>
            <a:off x="4572000" y="25"/>
            <a:ext cx="4572000" cy="5143499"/>
          </a:xfrm>
          <a:prstGeom prst="rect">
            <a:avLst/>
          </a:prstGeom>
          <a:solidFill>
            <a:schemeClr val="dk2"/>
          </a:solidFill>
          <a:ln>
            <a:noFill/>
          </a:ln>
        </p:spPr>
        <p:txBody>
          <a:bodyPr lIns="91425" tIns="91425" rIns="91425" bIns="91425" anchor="ctr" anchorCtr="0">
            <a:noAutofit/>
          </a:bodyPr>
          <a:lstStyle/>
          <a:p>
            <a:pPr>
              <a:spcBef>
                <a:spcPts val="0"/>
              </a:spcBef>
              <a:buNone/>
            </a:pPr>
            <a:endParaRPr/>
          </a:p>
        </p:txBody>
      </p:sp>
      <p:sp>
        <p:nvSpPr>
          <p:cNvPr id="36" name="Shape 36"/>
          <p:cNvSpPr txBox="1">
            <a:spLocks noGrp="1"/>
          </p:cNvSpPr>
          <p:nvPr>
            <p:ph type="title"/>
          </p:nvPr>
        </p:nvSpPr>
        <p:spPr>
          <a:xfrm>
            <a:off x="265500" y="1233175"/>
            <a:ext cx="4045199" cy="1482300"/>
          </a:xfrm>
          <a:prstGeom prst="rect">
            <a:avLst/>
          </a:prstGeom>
        </p:spPr>
        <p:txBody>
          <a:bodyPr lIns="91425" tIns="91425" rIns="91425" bIns="91425" anchor="b" anchorCtr="0"/>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a:endParaRPr/>
          </a:p>
        </p:txBody>
      </p:sp>
      <p:sp>
        <p:nvSpPr>
          <p:cNvPr id="37" name="Shape 37"/>
          <p:cNvSpPr txBox="1">
            <a:spLocks noGrp="1"/>
          </p:cNvSpPr>
          <p:nvPr>
            <p:ph type="subTitle" idx="1"/>
          </p:nvPr>
        </p:nvSpPr>
        <p:spPr>
          <a:xfrm>
            <a:off x="265500" y="2803075"/>
            <a:ext cx="4045199" cy="1235100"/>
          </a:xfrm>
          <a:prstGeom prst="rect">
            <a:avLst/>
          </a:prstGeom>
        </p:spPr>
        <p:txBody>
          <a:bodyPr lIns="91425" tIns="91425" rIns="91425" bIns="91425" anchor="t" anchorCtr="0"/>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a:endParaRPr/>
          </a:p>
        </p:txBody>
      </p:sp>
      <p:sp>
        <p:nvSpPr>
          <p:cNvPr id="38" name="Shape 38"/>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a:spcBef>
                <a:spcPts val="0"/>
              </a:spcBef>
              <a:buClr>
                <a:schemeClr val="dk1"/>
              </a:buClr>
              <a:defRPr>
                <a:solidFill>
                  <a:schemeClr val="dk1"/>
                </a:solidFill>
              </a:defRPr>
            </a:lvl1pPr>
            <a:lvl2pPr>
              <a:spcBef>
                <a:spcPts val="0"/>
              </a:spcBef>
              <a:buClr>
                <a:schemeClr val="dk1"/>
              </a:buClr>
              <a:defRPr>
                <a:solidFill>
                  <a:schemeClr val="dk1"/>
                </a:solidFill>
              </a:defRPr>
            </a:lvl2pPr>
            <a:lvl3pPr>
              <a:spcBef>
                <a:spcPts val="0"/>
              </a:spcBef>
              <a:buClr>
                <a:schemeClr val="dk1"/>
              </a:buClr>
              <a:defRPr>
                <a:solidFill>
                  <a:schemeClr val="dk1"/>
                </a:solidFill>
              </a:defRPr>
            </a:lvl3pPr>
            <a:lvl4pPr>
              <a:spcBef>
                <a:spcPts val="0"/>
              </a:spcBef>
              <a:buClr>
                <a:schemeClr val="dk1"/>
              </a:buClr>
              <a:defRPr>
                <a:solidFill>
                  <a:schemeClr val="dk1"/>
                </a:solidFill>
              </a:defRPr>
            </a:lvl4pPr>
            <a:lvl5pPr>
              <a:spcBef>
                <a:spcPts val="0"/>
              </a:spcBef>
              <a:buClr>
                <a:schemeClr val="dk1"/>
              </a:buClr>
              <a:defRPr>
                <a:solidFill>
                  <a:schemeClr val="dk1"/>
                </a:solidFill>
              </a:defRPr>
            </a:lvl5pPr>
            <a:lvl6pPr>
              <a:spcBef>
                <a:spcPts val="0"/>
              </a:spcBef>
              <a:buClr>
                <a:schemeClr val="dk1"/>
              </a:buClr>
              <a:defRPr>
                <a:solidFill>
                  <a:schemeClr val="dk1"/>
                </a:solidFill>
              </a:defRPr>
            </a:lvl6pPr>
            <a:lvl7pPr>
              <a:spcBef>
                <a:spcPts val="0"/>
              </a:spcBef>
              <a:buClr>
                <a:schemeClr val="dk1"/>
              </a:buClr>
              <a:defRPr>
                <a:solidFill>
                  <a:schemeClr val="dk1"/>
                </a:solidFill>
              </a:defRPr>
            </a:lvl7pPr>
            <a:lvl8pPr>
              <a:spcBef>
                <a:spcPts val="0"/>
              </a:spcBef>
              <a:buClr>
                <a:schemeClr val="dk1"/>
              </a:buClr>
              <a:defRPr>
                <a:solidFill>
                  <a:schemeClr val="dk1"/>
                </a:solidFill>
              </a:defRPr>
            </a:lvl8pPr>
            <a:lvl9pPr>
              <a:spcBef>
                <a:spcPts val="0"/>
              </a:spcBef>
              <a:buClr>
                <a:schemeClr val="dk1"/>
              </a:buClr>
              <a:defRPr>
                <a:solidFill>
                  <a:schemeClr val="dk1"/>
                </a:solidFill>
              </a:defRPr>
            </a:lvl9pPr>
          </a:lstStyle>
          <a:p>
            <a:endParaRPr/>
          </a:p>
        </p:txBody>
      </p:sp>
      <p:sp>
        <p:nvSpPr>
          <p:cNvPr id="39" name="Shape 3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0"/>
        <p:cNvGrpSpPr/>
        <p:nvPr/>
      </p:nvGrpSpPr>
      <p:grpSpPr>
        <a:xfrm>
          <a:off x="0" y="0"/>
          <a:ext cx="0" cy="0"/>
          <a:chOff x="0" y="0"/>
          <a:chExt cx="0" cy="0"/>
        </a:xfrm>
      </p:grpSpPr>
      <p:sp>
        <p:nvSpPr>
          <p:cNvPr id="41" name="Shape 41"/>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a:lnSpc>
                <a:spcPct val="100000"/>
              </a:lnSpc>
              <a:spcBef>
                <a:spcPts val="0"/>
              </a:spcBef>
              <a:spcAft>
                <a:spcPts val="0"/>
              </a:spcAft>
              <a:buNone/>
              <a:defRPr/>
            </a:lvl1pPr>
          </a:lstStyle>
          <a:p>
            <a:endParaRPr/>
          </a:p>
        </p:txBody>
      </p:sp>
      <p:sp>
        <p:nvSpPr>
          <p:cNvPr id="42" name="Shape 4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a:spcBef>
                <a:spcPts val="0"/>
              </a:spcBef>
              <a:buClr>
                <a:schemeClr val="dk1"/>
              </a:buClr>
              <a:buSzPct val="100000"/>
              <a:buNone/>
              <a:defRPr sz="2800">
                <a:solidFill>
                  <a:schemeClr val="dk1"/>
                </a:solidFill>
              </a:defRPr>
            </a:lvl1pPr>
            <a:lvl2pPr>
              <a:spcBef>
                <a:spcPts val="0"/>
              </a:spcBef>
              <a:buClr>
                <a:schemeClr val="dk1"/>
              </a:buClr>
              <a:buSzPct val="100000"/>
              <a:buNone/>
              <a:defRPr sz="2800">
                <a:solidFill>
                  <a:schemeClr val="dk1"/>
                </a:solidFill>
              </a:defRPr>
            </a:lvl2pPr>
            <a:lvl3pPr>
              <a:spcBef>
                <a:spcPts val="0"/>
              </a:spcBef>
              <a:buClr>
                <a:schemeClr val="dk1"/>
              </a:buClr>
              <a:buSzPct val="100000"/>
              <a:buNone/>
              <a:defRPr sz="2800">
                <a:solidFill>
                  <a:schemeClr val="dk1"/>
                </a:solidFill>
              </a:defRPr>
            </a:lvl3pPr>
            <a:lvl4pPr>
              <a:spcBef>
                <a:spcPts val="0"/>
              </a:spcBef>
              <a:buClr>
                <a:schemeClr val="dk1"/>
              </a:buClr>
              <a:buSzPct val="100000"/>
              <a:buNone/>
              <a:defRPr sz="2800">
                <a:solidFill>
                  <a:schemeClr val="dk1"/>
                </a:solidFill>
              </a:defRPr>
            </a:lvl4pPr>
            <a:lvl5pPr>
              <a:spcBef>
                <a:spcPts val="0"/>
              </a:spcBef>
              <a:buClr>
                <a:schemeClr val="dk1"/>
              </a:buClr>
              <a:buSzPct val="100000"/>
              <a:buNone/>
              <a:defRPr sz="2800">
                <a:solidFill>
                  <a:schemeClr val="dk1"/>
                </a:solidFill>
              </a:defRPr>
            </a:lvl5pPr>
            <a:lvl6pPr>
              <a:spcBef>
                <a:spcPts val="0"/>
              </a:spcBef>
              <a:buClr>
                <a:schemeClr val="dk1"/>
              </a:buClr>
              <a:buSzPct val="100000"/>
              <a:buNone/>
              <a:defRPr sz="2800">
                <a:solidFill>
                  <a:schemeClr val="dk1"/>
                </a:solidFill>
              </a:defRPr>
            </a:lvl6pPr>
            <a:lvl7pPr>
              <a:spcBef>
                <a:spcPts val="0"/>
              </a:spcBef>
              <a:buClr>
                <a:schemeClr val="dk1"/>
              </a:buClr>
              <a:buSzPct val="100000"/>
              <a:buNone/>
              <a:defRPr sz="2800">
                <a:solidFill>
                  <a:schemeClr val="dk1"/>
                </a:solidFill>
              </a:defRPr>
            </a:lvl7pPr>
            <a:lvl8pPr>
              <a:spcBef>
                <a:spcPts val="0"/>
              </a:spcBef>
              <a:buClr>
                <a:schemeClr val="dk1"/>
              </a:buClr>
              <a:buSzPct val="100000"/>
              <a:buNone/>
              <a:defRPr sz="2800">
                <a:solidFill>
                  <a:schemeClr val="dk1"/>
                </a:solidFill>
              </a:defRPr>
            </a:lvl8pPr>
            <a:lvl9pPr>
              <a:spcBef>
                <a:spcPts val="0"/>
              </a:spcBef>
              <a:buClr>
                <a:schemeClr val="dk1"/>
              </a:buClr>
              <a:buSzPct val="100000"/>
              <a:buNone/>
              <a:defRPr sz="2800">
                <a:solidFill>
                  <a:schemeClr val="dk1"/>
                </a:solidFill>
              </a:defRPr>
            </a:lvl9pPr>
          </a:lstStyle>
          <a:p>
            <a:endParaRPr/>
          </a:p>
        </p:txBody>
      </p:sp>
      <p:sp>
        <p:nvSpPr>
          <p:cNvPr id="6" name="Shape 6"/>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a:lnSpc>
                <a:spcPct val="115000"/>
              </a:lnSpc>
              <a:spcBef>
                <a:spcPts val="0"/>
              </a:spcBef>
              <a:spcAft>
                <a:spcPts val="1600"/>
              </a:spcAft>
              <a:buClr>
                <a:schemeClr val="lt2"/>
              </a:buClr>
              <a:buSzPct val="100000"/>
              <a:defRPr sz="1800">
                <a:solidFill>
                  <a:schemeClr val="lt2"/>
                </a:solidFill>
              </a:defRPr>
            </a:lvl1pPr>
            <a:lvl2pPr>
              <a:lnSpc>
                <a:spcPct val="115000"/>
              </a:lnSpc>
              <a:spcBef>
                <a:spcPts val="0"/>
              </a:spcBef>
              <a:spcAft>
                <a:spcPts val="1600"/>
              </a:spcAft>
              <a:buClr>
                <a:schemeClr val="lt2"/>
              </a:buClr>
              <a:defRPr>
                <a:solidFill>
                  <a:schemeClr val="lt2"/>
                </a:solidFill>
              </a:defRPr>
            </a:lvl2pPr>
            <a:lvl3pPr>
              <a:lnSpc>
                <a:spcPct val="115000"/>
              </a:lnSpc>
              <a:spcBef>
                <a:spcPts val="0"/>
              </a:spcBef>
              <a:spcAft>
                <a:spcPts val="1600"/>
              </a:spcAft>
              <a:buClr>
                <a:schemeClr val="lt2"/>
              </a:buClr>
              <a:defRPr>
                <a:solidFill>
                  <a:schemeClr val="lt2"/>
                </a:solidFill>
              </a:defRPr>
            </a:lvl3pPr>
            <a:lvl4pPr>
              <a:lnSpc>
                <a:spcPct val="115000"/>
              </a:lnSpc>
              <a:spcBef>
                <a:spcPts val="0"/>
              </a:spcBef>
              <a:spcAft>
                <a:spcPts val="1600"/>
              </a:spcAft>
              <a:buClr>
                <a:schemeClr val="lt2"/>
              </a:buClr>
              <a:defRPr>
                <a:solidFill>
                  <a:schemeClr val="lt2"/>
                </a:solidFill>
              </a:defRPr>
            </a:lvl4pPr>
            <a:lvl5pPr>
              <a:lnSpc>
                <a:spcPct val="115000"/>
              </a:lnSpc>
              <a:spcBef>
                <a:spcPts val="0"/>
              </a:spcBef>
              <a:spcAft>
                <a:spcPts val="1600"/>
              </a:spcAft>
              <a:buClr>
                <a:schemeClr val="lt2"/>
              </a:buClr>
              <a:defRPr>
                <a:solidFill>
                  <a:schemeClr val="lt2"/>
                </a:solidFill>
              </a:defRPr>
            </a:lvl5pPr>
            <a:lvl6pPr>
              <a:lnSpc>
                <a:spcPct val="115000"/>
              </a:lnSpc>
              <a:spcBef>
                <a:spcPts val="0"/>
              </a:spcBef>
              <a:spcAft>
                <a:spcPts val="1600"/>
              </a:spcAft>
              <a:buClr>
                <a:schemeClr val="lt2"/>
              </a:buClr>
              <a:defRPr>
                <a:solidFill>
                  <a:schemeClr val="lt2"/>
                </a:solidFill>
              </a:defRPr>
            </a:lvl6pPr>
            <a:lvl7pPr>
              <a:lnSpc>
                <a:spcPct val="115000"/>
              </a:lnSpc>
              <a:spcBef>
                <a:spcPts val="0"/>
              </a:spcBef>
              <a:spcAft>
                <a:spcPts val="1600"/>
              </a:spcAft>
              <a:buClr>
                <a:schemeClr val="lt2"/>
              </a:buClr>
              <a:defRPr>
                <a:solidFill>
                  <a:schemeClr val="lt2"/>
                </a:solidFill>
              </a:defRPr>
            </a:lvl7pPr>
            <a:lvl8pPr>
              <a:lnSpc>
                <a:spcPct val="115000"/>
              </a:lnSpc>
              <a:spcBef>
                <a:spcPts val="0"/>
              </a:spcBef>
              <a:spcAft>
                <a:spcPts val="1600"/>
              </a:spcAft>
              <a:buClr>
                <a:schemeClr val="lt2"/>
              </a:buClr>
              <a:defRPr>
                <a:solidFill>
                  <a:schemeClr val="lt2"/>
                </a:solidFill>
              </a:defRPr>
            </a:lvl8pPr>
            <a:lvl9pPr>
              <a:lnSpc>
                <a:spcPct val="115000"/>
              </a:lnSpc>
              <a:spcBef>
                <a:spcPts val="0"/>
              </a:spcBef>
              <a:spcAft>
                <a:spcPts val="1600"/>
              </a:spcAft>
              <a:buClr>
                <a:schemeClr val="lt2"/>
              </a:buClr>
              <a:defRPr>
                <a:solidFill>
                  <a:schemeClr val="lt2"/>
                </a:solidFill>
              </a:defRPr>
            </a:lvl9pPr>
          </a:lstStyle>
          <a:p>
            <a:endParaRPr/>
          </a:p>
        </p:txBody>
      </p:sp>
      <p:sp>
        <p:nvSpPr>
          <p:cNvPr id="7" name="Shape 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en" sz="1000">
                <a:solidFill>
                  <a:schemeClr val="lt2"/>
                </a:solidFill>
              </a:rPr>
              <a:t>‹#›</a:t>
            </a:fld>
            <a:endParaRPr lang="en" sz="1000">
              <a:solidFill>
                <a:schemeClr val="lt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L-WgKMFuhE"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L-WgKMFuhE"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ctrTitle"/>
          </p:nvPr>
        </p:nvSpPr>
        <p:spPr>
          <a:xfrm>
            <a:off x="608075" y="1751775"/>
            <a:ext cx="8269500" cy="1022399"/>
          </a:xfrm>
          <a:prstGeom prst="rect">
            <a:avLst/>
          </a:prstGeom>
          <a:ln w="9525" cap="flat" cmpd="sng">
            <a:solidFill>
              <a:srgbClr val="000000"/>
            </a:solidFill>
            <a:prstDash val="solid"/>
            <a:round/>
            <a:headEnd type="none" w="med" len="med"/>
            <a:tailEnd type="none" w="med" len="med"/>
          </a:ln>
        </p:spPr>
        <p:txBody>
          <a:bodyPr lIns="91425" tIns="91425" rIns="91425" bIns="91425" anchor="b" anchorCtr="0">
            <a:noAutofit/>
          </a:bodyPr>
          <a:lstStyle/>
          <a:p>
            <a:pPr lvl="0" rtl="0">
              <a:lnSpc>
                <a:spcPct val="120000"/>
              </a:lnSpc>
              <a:spcBef>
                <a:spcPts val="0"/>
              </a:spcBef>
              <a:buNone/>
            </a:pPr>
            <a:r>
              <a:rPr lang="en" sz="1800"/>
              <a:t>TGD3351 Game Algorithms</a:t>
            </a:r>
          </a:p>
          <a:p>
            <a:pPr lvl="0" rtl="0">
              <a:lnSpc>
                <a:spcPct val="120000"/>
              </a:lnSpc>
              <a:spcBef>
                <a:spcPts val="0"/>
              </a:spcBef>
              <a:buClr>
                <a:schemeClr val="dk1"/>
              </a:buClr>
              <a:buSzPct val="61111"/>
              <a:buFont typeface="Arial"/>
              <a:buNone/>
            </a:pPr>
            <a:r>
              <a:rPr lang="en" sz="1800"/>
              <a:t>Trimester 1 2015/16</a:t>
            </a:r>
          </a:p>
          <a:p>
            <a:pPr rtl="0">
              <a:spcBef>
                <a:spcPts val="0"/>
              </a:spcBef>
              <a:buNone/>
            </a:pPr>
            <a:r>
              <a:rPr lang="en" sz="3000"/>
              <a:t>Game Algorithms Project</a:t>
            </a:r>
          </a:p>
          <a:p>
            <a:pPr>
              <a:spcBef>
                <a:spcPts val="0"/>
              </a:spcBef>
              <a:buNone/>
            </a:pPr>
            <a:r>
              <a:rPr lang="en" sz="3000"/>
              <a:t>Spell Alchemy: The Fortress Escape</a:t>
            </a:r>
          </a:p>
        </p:txBody>
      </p:sp>
      <p:sp>
        <p:nvSpPr>
          <p:cNvPr id="51" name="Shape 51"/>
          <p:cNvSpPr txBox="1">
            <a:spLocks noGrp="1"/>
          </p:cNvSpPr>
          <p:nvPr>
            <p:ph type="subTitle" idx="1"/>
          </p:nvPr>
        </p:nvSpPr>
        <p:spPr>
          <a:xfrm>
            <a:off x="311700" y="2834125"/>
            <a:ext cx="8520599" cy="1661700"/>
          </a:xfrm>
          <a:prstGeom prst="rect">
            <a:avLst/>
          </a:prstGeom>
        </p:spPr>
        <p:txBody>
          <a:bodyPr lIns="91425" tIns="91425" rIns="91425" bIns="91425" anchor="t" anchorCtr="0">
            <a:noAutofit/>
          </a:bodyPr>
          <a:lstStyle/>
          <a:p>
            <a:pPr rtl="0">
              <a:spcBef>
                <a:spcPts val="0"/>
              </a:spcBef>
              <a:buNone/>
            </a:pPr>
            <a:r>
              <a:rPr lang="en"/>
              <a:t>Presented by</a:t>
            </a:r>
          </a:p>
          <a:p>
            <a:pPr rtl="0">
              <a:spcBef>
                <a:spcPts val="0"/>
              </a:spcBef>
              <a:buNone/>
            </a:pPr>
            <a:r>
              <a:rPr lang="en"/>
              <a:t>Chia JianFei 1131120642</a:t>
            </a:r>
          </a:p>
          <a:p>
            <a:pPr>
              <a:spcBef>
                <a:spcPts val="0"/>
              </a:spcBef>
              <a:buNone/>
            </a:pPr>
            <a:r>
              <a:rPr lang="en"/>
              <a:t>LIm Wan Ping 1121119034</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lnSpc>
                <a:spcPct val="100000"/>
              </a:lnSpc>
            </a:pPr>
            <a:r>
              <a:rPr lang="en-MY" u="sng" dirty="0">
                <a:solidFill>
                  <a:schemeClr val="tx1">
                    <a:lumMod val="75000"/>
                  </a:schemeClr>
                </a:solidFill>
                <a:latin typeface="+mj-lt"/>
              </a:rPr>
              <a:t>Score </a:t>
            </a:r>
            <a:r>
              <a:rPr lang="en-MY" u="sng" dirty="0" smtClean="0">
                <a:solidFill>
                  <a:schemeClr val="tx1">
                    <a:lumMod val="75000"/>
                  </a:schemeClr>
                </a:solidFill>
                <a:latin typeface="+mj-lt"/>
              </a:rPr>
              <a:t>System</a:t>
            </a:r>
            <a:endParaRPr lang="en-MY" dirty="0" smtClean="0">
              <a:solidFill>
                <a:schemeClr val="tx1">
                  <a:lumMod val="75000"/>
                </a:schemeClr>
              </a:solidFill>
              <a:latin typeface="+mj-lt"/>
            </a:endParaRPr>
          </a:p>
          <a:p>
            <a:pPr>
              <a:lnSpc>
                <a:spcPct val="100000"/>
              </a:lnSpc>
            </a:pPr>
            <a:r>
              <a:rPr lang="en-MY" dirty="0">
                <a:solidFill>
                  <a:schemeClr val="tx1">
                    <a:lumMod val="75000"/>
                  </a:schemeClr>
                </a:solidFill>
                <a:latin typeface="+mj-lt"/>
              </a:rPr>
              <a:t/>
            </a:r>
            <a:br>
              <a:rPr lang="en-MY" dirty="0">
                <a:solidFill>
                  <a:schemeClr val="tx1">
                    <a:lumMod val="75000"/>
                  </a:schemeClr>
                </a:solidFill>
                <a:latin typeface="+mj-lt"/>
              </a:rPr>
            </a:br>
            <a:r>
              <a:rPr lang="en-MY" dirty="0">
                <a:solidFill>
                  <a:schemeClr val="tx1">
                    <a:lumMod val="75000"/>
                  </a:schemeClr>
                </a:solidFill>
                <a:latin typeface="+mj-lt"/>
              </a:rPr>
              <a:t>The score is computed using the following formula:</a:t>
            </a:r>
          </a:p>
          <a:p>
            <a:pPr>
              <a:lnSpc>
                <a:spcPct val="100000"/>
              </a:lnSpc>
            </a:pPr>
            <a:r>
              <a:rPr lang="en-MY" dirty="0">
                <a:solidFill>
                  <a:schemeClr val="tx1">
                    <a:lumMod val="75000"/>
                  </a:schemeClr>
                </a:solidFill>
                <a:latin typeface="+mj-lt"/>
              </a:rPr>
              <a:t>Score = Estimated finishing time (in seconds)/Total finishing time (in seconds) * 100 + </a:t>
            </a:r>
            <a:r>
              <a:rPr lang="en-MY" dirty="0" smtClean="0">
                <a:solidFill>
                  <a:schemeClr val="tx1">
                    <a:lumMod val="75000"/>
                  </a:schemeClr>
                </a:solidFill>
                <a:latin typeface="+mj-lt"/>
              </a:rPr>
              <a:t>Number </a:t>
            </a:r>
            <a:r>
              <a:rPr lang="en-MY" dirty="0">
                <a:solidFill>
                  <a:schemeClr val="tx1">
                    <a:lumMod val="75000"/>
                  </a:schemeClr>
                </a:solidFill>
                <a:latin typeface="+mj-lt"/>
              </a:rPr>
              <a:t>of stars looted * bonus marks a star carries</a:t>
            </a:r>
          </a:p>
        </p:txBody>
      </p:sp>
    </p:spTree>
    <p:extLst>
      <p:ext uri="{BB962C8B-B14F-4D97-AF65-F5344CB8AC3E}">
        <p14:creationId xmlns:p14="http://schemas.microsoft.com/office/powerpoint/2010/main" val="2295459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lgn="ctr">
              <a:spcBef>
                <a:spcPts val="0"/>
              </a:spcBef>
              <a:buNone/>
            </a:pPr>
            <a:r>
              <a:rPr lang="en"/>
              <a:t>Game Development Issues</a:t>
            </a:r>
          </a:p>
        </p:txBody>
      </p:sp>
      <p:sp>
        <p:nvSpPr>
          <p:cNvPr id="101" name="Shape 101"/>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rtl="0">
              <a:spcBef>
                <a:spcPts val="0"/>
              </a:spcBef>
              <a:buNone/>
            </a:pPr>
            <a:r>
              <a:rPr lang="en" u="sng" dirty="0">
                <a:solidFill>
                  <a:srgbClr val="D9D9D9"/>
                </a:solidFill>
              </a:rPr>
              <a:t>Attraction Point</a:t>
            </a:r>
          </a:p>
          <a:p>
            <a:pPr algn="just" rtl="0">
              <a:lnSpc>
                <a:spcPct val="138000"/>
              </a:lnSpc>
              <a:spcBef>
                <a:spcPts val="0"/>
              </a:spcBef>
              <a:spcAft>
                <a:spcPts val="0"/>
              </a:spcAft>
              <a:buNone/>
            </a:pPr>
            <a:r>
              <a:rPr lang="en" dirty="0">
                <a:solidFill>
                  <a:srgbClr val="D9D9D9"/>
                </a:solidFill>
              </a:rPr>
              <a:t>The main attraction point of this game is the hide-and-seek mechanics itself. As the almighty Dark Wizard will keep chasing after player when he is not in the hideout, the difficulty designed has provided a significant boost to the thrilling fun factor to the game.</a:t>
            </a:r>
          </a:p>
          <a:p>
            <a:pPr>
              <a:spcBef>
                <a:spcPts val="0"/>
              </a:spcBef>
              <a:buNone/>
            </a:pPr>
            <a:endParaRPr dirty="0">
              <a:solidFill>
                <a:srgbClr val="D9D9D9"/>
              </a:solidFill>
            </a:endParaRP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311700" y="213675"/>
            <a:ext cx="8520599" cy="4457999"/>
          </a:xfrm>
          <a:prstGeom prst="rect">
            <a:avLst/>
          </a:prstGeom>
        </p:spPr>
        <p:txBody>
          <a:bodyPr lIns="91425" tIns="91425" rIns="91425" bIns="91425" anchor="t" anchorCtr="0">
            <a:noAutofit/>
          </a:bodyPr>
          <a:lstStyle/>
          <a:p>
            <a:pPr rtl="0">
              <a:lnSpc>
                <a:spcPct val="138000"/>
              </a:lnSpc>
              <a:spcBef>
                <a:spcPts val="0"/>
              </a:spcBef>
              <a:spcAft>
                <a:spcPts val="0"/>
              </a:spcAft>
              <a:buNone/>
            </a:pPr>
            <a:r>
              <a:rPr lang="en" sz="1700" u="sng">
                <a:solidFill>
                  <a:srgbClr val="EFEFEF"/>
                </a:solidFill>
              </a:rPr>
              <a:t>Changes Made</a:t>
            </a:r>
          </a:p>
          <a:p>
            <a:pPr algn="just" rtl="0">
              <a:lnSpc>
                <a:spcPct val="138000"/>
              </a:lnSpc>
              <a:spcBef>
                <a:spcPts val="0"/>
              </a:spcBef>
              <a:spcAft>
                <a:spcPts val="0"/>
              </a:spcAft>
              <a:buNone/>
            </a:pPr>
            <a:r>
              <a:rPr lang="en" sz="1700">
                <a:solidFill>
                  <a:srgbClr val="EFEFEF"/>
                </a:solidFill>
              </a:rPr>
              <a:t>1) Coins mechanisms that can be used to unlock special abilities -&gt; Star mechanisms for bonus score calculation. </a:t>
            </a:r>
          </a:p>
          <a:p>
            <a:pPr algn="just" rtl="0">
              <a:lnSpc>
                <a:spcPct val="138000"/>
              </a:lnSpc>
              <a:spcBef>
                <a:spcPts val="0"/>
              </a:spcBef>
              <a:spcAft>
                <a:spcPts val="0"/>
              </a:spcAft>
              <a:buNone/>
            </a:pPr>
            <a:r>
              <a:rPr lang="en" sz="1700">
                <a:solidFill>
                  <a:srgbClr val="F6B26B"/>
                </a:solidFill>
              </a:rPr>
              <a:t>Reason: Such ability might decrease the difficulty of the gameplay, which makes the concept of hiding become optional, and not a key feature.</a:t>
            </a:r>
          </a:p>
          <a:p>
            <a:pPr rtl="0">
              <a:spcBef>
                <a:spcPts val="0"/>
              </a:spcBef>
              <a:spcAft>
                <a:spcPts val="0"/>
              </a:spcAft>
              <a:buNone/>
            </a:pPr>
            <a:endParaRPr sz="1700">
              <a:solidFill>
                <a:srgbClr val="EFEFEF"/>
              </a:solidFill>
            </a:endParaRPr>
          </a:p>
          <a:p>
            <a:pPr algn="just" rtl="0">
              <a:lnSpc>
                <a:spcPct val="138000"/>
              </a:lnSpc>
              <a:spcBef>
                <a:spcPts val="0"/>
              </a:spcBef>
              <a:spcAft>
                <a:spcPts val="0"/>
              </a:spcAft>
              <a:buNone/>
            </a:pPr>
            <a:r>
              <a:rPr lang="en" sz="1700">
                <a:solidFill>
                  <a:srgbClr val="EFEFEF"/>
                </a:solidFill>
              </a:rPr>
              <a:t>2) The idea of implementing Checkpoints is removed. </a:t>
            </a:r>
          </a:p>
          <a:p>
            <a:pPr algn="just" rtl="0">
              <a:lnSpc>
                <a:spcPct val="138000"/>
              </a:lnSpc>
              <a:spcBef>
                <a:spcPts val="0"/>
              </a:spcBef>
              <a:spcAft>
                <a:spcPts val="0"/>
              </a:spcAft>
              <a:buNone/>
            </a:pPr>
            <a:r>
              <a:rPr lang="en" sz="1700">
                <a:solidFill>
                  <a:srgbClr val="F6B26B"/>
                </a:solidFill>
              </a:rPr>
              <a:t>Reason: Low priority and  time constraints.</a:t>
            </a:r>
          </a:p>
          <a:p>
            <a:pPr rtl="0">
              <a:spcBef>
                <a:spcPts val="0"/>
              </a:spcBef>
              <a:spcAft>
                <a:spcPts val="0"/>
              </a:spcAft>
              <a:buNone/>
            </a:pPr>
            <a:endParaRPr sz="1700">
              <a:solidFill>
                <a:srgbClr val="EFEFEF"/>
              </a:solidFill>
            </a:endParaRPr>
          </a:p>
          <a:p>
            <a:pPr algn="just" rtl="0">
              <a:lnSpc>
                <a:spcPct val="138000"/>
              </a:lnSpc>
              <a:spcBef>
                <a:spcPts val="0"/>
              </a:spcBef>
              <a:spcAft>
                <a:spcPts val="0"/>
              </a:spcAft>
              <a:buNone/>
            </a:pPr>
            <a:r>
              <a:rPr lang="en" sz="1700">
                <a:solidFill>
                  <a:srgbClr val="EFEFEF"/>
                </a:solidFill>
              </a:rPr>
              <a:t>3) Wizard now does 3 damages to the player upon contact instead of killing the player instantly.</a:t>
            </a:r>
          </a:p>
          <a:p>
            <a:pPr algn="just" rtl="0">
              <a:lnSpc>
                <a:spcPct val="138000"/>
              </a:lnSpc>
              <a:spcBef>
                <a:spcPts val="0"/>
              </a:spcBef>
              <a:spcAft>
                <a:spcPts val="0"/>
              </a:spcAft>
              <a:buNone/>
            </a:pPr>
            <a:r>
              <a:rPr lang="en" sz="1700">
                <a:solidFill>
                  <a:srgbClr val="F6B26B"/>
                </a:solidFill>
              </a:rPr>
              <a:t>Reason: Tuning is done here because It is extremely difficult to play if the player is instantly killed upon touching the wizard.</a:t>
            </a:r>
          </a:p>
          <a:p>
            <a:pPr>
              <a:spcBef>
                <a:spcPts val="0"/>
              </a:spcBef>
              <a:buNone/>
            </a:pPr>
            <a:endParaRPr sz="1700">
              <a:solidFill>
                <a:srgbClr val="EFEFEF"/>
              </a:solidFill>
            </a:endParaRP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311700" y="752975"/>
            <a:ext cx="8520599" cy="3416400"/>
          </a:xfrm>
          <a:prstGeom prst="rect">
            <a:avLst/>
          </a:prstGeom>
        </p:spPr>
        <p:txBody>
          <a:bodyPr lIns="91425" tIns="91425" rIns="91425" bIns="91425" anchor="t" anchorCtr="0">
            <a:noAutofit/>
          </a:bodyPr>
          <a:lstStyle/>
          <a:p>
            <a:pPr rtl="0">
              <a:lnSpc>
                <a:spcPct val="115000"/>
              </a:lnSpc>
              <a:spcBef>
                <a:spcPts val="0"/>
              </a:spcBef>
              <a:spcAft>
                <a:spcPts val="0"/>
              </a:spcAft>
              <a:buNone/>
            </a:pPr>
            <a:endParaRPr sz="1700">
              <a:solidFill>
                <a:srgbClr val="EFEFEF"/>
              </a:solidFill>
            </a:endParaRPr>
          </a:p>
          <a:p>
            <a:pPr algn="just" rtl="0">
              <a:lnSpc>
                <a:spcPct val="115000"/>
              </a:lnSpc>
              <a:spcBef>
                <a:spcPts val="0"/>
              </a:spcBef>
              <a:spcAft>
                <a:spcPts val="0"/>
              </a:spcAft>
              <a:buNone/>
            </a:pPr>
            <a:r>
              <a:rPr lang="en" sz="1700">
                <a:solidFill>
                  <a:srgbClr val="EFEFEF"/>
                </a:solidFill>
              </a:rPr>
              <a:t>4) Penalties are removed, and power-up are altered. Instead of placing “Illusion” or “Invisible” power-ups, “HP potions” are implemented. </a:t>
            </a:r>
          </a:p>
          <a:p>
            <a:pPr algn="just" rtl="0">
              <a:lnSpc>
                <a:spcPct val="115000"/>
              </a:lnSpc>
              <a:spcBef>
                <a:spcPts val="0"/>
              </a:spcBef>
              <a:spcAft>
                <a:spcPts val="0"/>
              </a:spcAft>
              <a:buNone/>
            </a:pPr>
            <a:r>
              <a:rPr lang="en" sz="1700">
                <a:solidFill>
                  <a:srgbClr val="F6B26B"/>
                </a:solidFill>
              </a:rPr>
              <a:t>Reason: it can make the hard game even harder.</a:t>
            </a:r>
          </a:p>
          <a:p>
            <a:pPr algn="just" rtl="0">
              <a:lnSpc>
                <a:spcPct val="115000"/>
              </a:lnSpc>
              <a:spcBef>
                <a:spcPts val="0"/>
              </a:spcBef>
              <a:spcAft>
                <a:spcPts val="0"/>
              </a:spcAft>
              <a:buNone/>
            </a:pPr>
            <a:r>
              <a:rPr lang="en" sz="1700">
                <a:solidFill>
                  <a:srgbClr val="F6B26B"/>
                </a:solidFill>
              </a:rPr>
              <a:t>“HP potions” are implemented to decrease the game difficulties.</a:t>
            </a:r>
          </a:p>
          <a:p>
            <a:pPr rtl="0">
              <a:lnSpc>
                <a:spcPct val="115000"/>
              </a:lnSpc>
              <a:spcBef>
                <a:spcPts val="0"/>
              </a:spcBef>
              <a:spcAft>
                <a:spcPts val="0"/>
              </a:spcAft>
              <a:buNone/>
            </a:pPr>
            <a:endParaRPr sz="1700">
              <a:solidFill>
                <a:srgbClr val="EFEFEF"/>
              </a:solidFill>
            </a:endParaRPr>
          </a:p>
          <a:p>
            <a:pPr rtl="0">
              <a:lnSpc>
                <a:spcPct val="115000"/>
              </a:lnSpc>
              <a:spcBef>
                <a:spcPts val="0"/>
              </a:spcBef>
              <a:buNone/>
            </a:pPr>
            <a:r>
              <a:rPr lang="en" sz="1700">
                <a:solidFill>
                  <a:srgbClr val="EFEFEF"/>
                </a:solidFill>
              </a:rPr>
              <a:t>5) The idea of alchemy is simplified into collecting multiple key items to leave the fortress, instead of mixing the items to obtain the key item. </a:t>
            </a:r>
          </a:p>
          <a:p>
            <a:pPr>
              <a:lnSpc>
                <a:spcPct val="115000"/>
              </a:lnSpc>
              <a:spcBef>
                <a:spcPts val="0"/>
              </a:spcBef>
              <a:buNone/>
            </a:pPr>
            <a:r>
              <a:rPr lang="en" sz="1700">
                <a:solidFill>
                  <a:srgbClr val="F6B26B"/>
                </a:solidFill>
              </a:rPr>
              <a:t>Reason: Time constraints. </a:t>
            </a: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311700" y="482550"/>
            <a:ext cx="8520599" cy="4178399"/>
          </a:xfrm>
          <a:prstGeom prst="rect">
            <a:avLst/>
          </a:prstGeom>
        </p:spPr>
        <p:txBody>
          <a:bodyPr lIns="91425" tIns="91425" rIns="91425" bIns="91425" anchor="t" anchorCtr="0">
            <a:noAutofit/>
          </a:bodyPr>
          <a:lstStyle/>
          <a:p>
            <a:pPr marL="0" lvl="0" indent="0" algn="just" rtl="0">
              <a:lnSpc>
                <a:spcPct val="115000"/>
              </a:lnSpc>
              <a:spcBef>
                <a:spcPts val="0"/>
              </a:spcBef>
              <a:spcAft>
                <a:spcPts val="0"/>
              </a:spcAft>
              <a:buNone/>
            </a:pPr>
            <a:r>
              <a:rPr lang="en" u="sng" dirty="0">
                <a:solidFill>
                  <a:srgbClr val="D9D9D9"/>
                </a:solidFill>
              </a:rPr>
              <a:t>Discussion</a:t>
            </a:r>
          </a:p>
          <a:p>
            <a:pPr marL="0" indent="0" algn="just" rtl="0">
              <a:lnSpc>
                <a:spcPct val="115000"/>
              </a:lnSpc>
              <a:spcBef>
                <a:spcPts val="0"/>
              </a:spcBef>
              <a:spcAft>
                <a:spcPts val="0"/>
              </a:spcAft>
              <a:buNone/>
            </a:pPr>
            <a:r>
              <a:rPr lang="en" dirty="0">
                <a:solidFill>
                  <a:srgbClr val="D9D9D9"/>
                </a:solidFill>
              </a:rPr>
              <a:t>If more time is given in this project:</a:t>
            </a:r>
          </a:p>
          <a:p>
            <a:pPr marL="0" lvl="0" indent="0" algn="just" rtl="0">
              <a:lnSpc>
                <a:spcPct val="115000"/>
              </a:lnSpc>
              <a:spcBef>
                <a:spcPts val="0"/>
              </a:spcBef>
              <a:spcAft>
                <a:spcPts val="0"/>
              </a:spcAft>
              <a:buNone/>
            </a:pPr>
            <a:endParaRPr dirty="0">
              <a:solidFill>
                <a:srgbClr val="D9D9D9"/>
              </a:solidFill>
            </a:endParaRPr>
          </a:p>
          <a:p>
            <a:pPr marL="457200" lvl="0" indent="-228600" algn="just" rtl="0">
              <a:lnSpc>
                <a:spcPct val="115000"/>
              </a:lnSpc>
              <a:spcBef>
                <a:spcPts val="0"/>
              </a:spcBef>
              <a:spcAft>
                <a:spcPts val="0"/>
              </a:spcAft>
              <a:buClr>
                <a:srgbClr val="D9D9D9"/>
              </a:buClr>
              <a:buAutoNum type="arabicPeriod"/>
            </a:pPr>
            <a:r>
              <a:rPr lang="en" dirty="0">
                <a:solidFill>
                  <a:srgbClr val="D9D9D9"/>
                </a:solidFill>
              </a:rPr>
              <a:t>Few elements can be developed better to enrich the player’s gameplay experience, including </a:t>
            </a:r>
          </a:p>
          <a:p>
            <a:pPr marL="914400" lvl="0" indent="-228600" algn="just" rtl="0">
              <a:lnSpc>
                <a:spcPct val="115000"/>
              </a:lnSpc>
              <a:spcBef>
                <a:spcPts val="0"/>
              </a:spcBef>
              <a:spcAft>
                <a:spcPts val="0"/>
              </a:spcAft>
              <a:buClr>
                <a:srgbClr val="D9D9D9"/>
              </a:buClr>
              <a:buAutoNum type="alphaLcPeriod"/>
            </a:pPr>
            <a:r>
              <a:rPr lang="en" dirty="0">
                <a:solidFill>
                  <a:srgbClr val="D9D9D9"/>
                </a:solidFill>
              </a:rPr>
              <a:t>Adding different types of minions, different moving and decision making behaviours. </a:t>
            </a:r>
          </a:p>
          <a:p>
            <a:pPr marL="914400" lvl="0" indent="-228600" algn="just" rtl="0">
              <a:lnSpc>
                <a:spcPct val="115000"/>
              </a:lnSpc>
              <a:spcBef>
                <a:spcPts val="0"/>
              </a:spcBef>
              <a:spcAft>
                <a:spcPts val="0"/>
              </a:spcAft>
              <a:buClr>
                <a:srgbClr val="D9D9D9"/>
              </a:buClr>
              <a:buAutoNum type="alphaLcPeriod"/>
            </a:pPr>
            <a:r>
              <a:rPr lang="en" dirty="0">
                <a:solidFill>
                  <a:srgbClr val="D9D9D9"/>
                </a:solidFill>
              </a:rPr>
              <a:t>Increasing more level designs</a:t>
            </a:r>
          </a:p>
          <a:p>
            <a:pPr marL="914400" lvl="0" indent="-228600" algn="just" rtl="0">
              <a:lnSpc>
                <a:spcPct val="115000"/>
              </a:lnSpc>
              <a:spcBef>
                <a:spcPts val="0"/>
              </a:spcBef>
              <a:spcAft>
                <a:spcPts val="0"/>
              </a:spcAft>
              <a:buClr>
                <a:srgbClr val="D9D9D9"/>
              </a:buClr>
              <a:buAutoNum type="alphaLcPeriod"/>
            </a:pPr>
            <a:r>
              <a:rPr lang="en" dirty="0">
                <a:solidFill>
                  <a:srgbClr val="D9D9D9"/>
                </a:solidFill>
              </a:rPr>
              <a:t>Implementing more power-ups</a:t>
            </a:r>
          </a:p>
          <a:p>
            <a:pPr lvl="0" algn="just" rtl="0">
              <a:lnSpc>
                <a:spcPct val="115000"/>
              </a:lnSpc>
              <a:spcBef>
                <a:spcPts val="0"/>
              </a:spcBef>
              <a:spcAft>
                <a:spcPts val="0"/>
              </a:spcAft>
              <a:buNone/>
            </a:pPr>
            <a:endParaRPr dirty="0">
              <a:solidFill>
                <a:srgbClr val="D9D9D9"/>
              </a:solidFill>
            </a:endParaRPr>
          </a:p>
          <a:p>
            <a:pPr lvl="0" rtl="0">
              <a:lnSpc>
                <a:spcPct val="115000"/>
              </a:lnSpc>
              <a:spcBef>
                <a:spcPts val="0"/>
              </a:spcBef>
              <a:spcAft>
                <a:spcPts val="0"/>
              </a:spcAft>
              <a:buNone/>
            </a:pPr>
            <a:r>
              <a:rPr lang="en" dirty="0">
                <a:solidFill>
                  <a:srgbClr val="D9D9D9"/>
                </a:solidFill>
              </a:rPr>
              <a:t>2. Incorporate a fusion system to the current existing simplified alchemy system,</a:t>
            </a: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23528" y="195486"/>
            <a:ext cx="8520599" cy="572699"/>
          </a:xfrm>
          <a:prstGeom prst="rect">
            <a:avLst/>
          </a:prstGeom>
        </p:spPr>
        <p:txBody>
          <a:bodyPr lIns="91425" tIns="91425" rIns="91425" bIns="91425" anchor="t" anchorCtr="0">
            <a:noAutofit/>
          </a:bodyPr>
          <a:lstStyle/>
          <a:p>
            <a:pPr algn="ctr">
              <a:spcBef>
                <a:spcPts val="0"/>
              </a:spcBef>
              <a:buNone/>
            </a:pPr>
            <a:r>
              <a:rPr lang="en" dirty="0"/>
              <a:t>User Manual</a:t>
            </a:r>
          </a:p>
        </p:txBody>
      </p:sp>
      <p:sp>
        <p:nvSpPr>
          <p:cNvPr id="122" name="Shape 122"/>
          <p:cNvSpPr txBox="1">
            <a:spLocks noGrp="1"/>
          </p:cNvSpPr>
          <p:nvPr>
            <p:ph type="body" idx="1"/>
          </p:nvPr>
        </p:nvSpPr>
        <p:spPr>
          <a:xfrm>
            <a:off x="251520" y="895954"/>
            <a:ext cx="8520599" cy="4262099"/>
          </a:xfrm>
          <a:prstGeom prst="rect">
            <a:avLst/>
          </a:prstGeom>
          <a:ln>
            <a:noFill/>
          </a:ln>
        </p:spPr>
        <p:txBody>
          <a:bodyPr lIns="91425" tIns="91425" rIns="91425" bIns="91425" anchor="t" anchorCtr="0">
            <a:noAutofit/>
          </a:bodyPr>
          <a:lstStyle/>
          <a:p>
            <a:pPr marL="228600" lvl="0">
              <a:lnSpc>
                <a:spcPct val="100000"/>
              </a:lnSpc>
              <a:buClr>
                <a:srgbClr val="D9D9D9"/>
              </a:buClr>
            </a:pPr>
            <a:r>
              <a:rPr lang="en-MY" dirty="0" smtClean="0"/>
              <a:t>* At </a:t>
            </a:r>
            <a:r>
              <a:rPr lang="en-MY" dirty="0"/>
              <a:t>the home screen, simply left click or press space on the keyboard to start the game. </a:t>
            </a:r>
            <a:endParaRPr lang="en" dirty="0" smtClean="0">
              <a:solidFill>
                <a:srgbClr val="D9D9D9"/>
              </a:solidFill>
            </a:endParaRPr>
          </a:p>
          <a:p>
            <a:pPr marL="457200" lvl="0" indent="-228600" rtl="0">
              <a:lnSpc>
                <a:spcPct val="100000"/>
              </a:lnSpc>
              <a:spcBef>
                <a:spcPts val="0"/>
              </a:spcBef>
              <a:buClr>
                <a:srgbClr val="D9D9D9"/>
              </a:buClr>
              <a:buAutoNum type="arabicPeriod"/>
            </a:pPr>
            <a:r>
              <a:rPr lang="en" dirty="0" smtClean="0">
                <a:solidFill>
                  <a:srgbClr val="D9D9D9"/>
                </a:solidFill>
              </a:rPr>
              <a:t>The </a:t>
            </a:r>
            <a:r>
              <a:rPr lang="en" dirty="0">
                <a:solidFill>
                  <a:srgbClr val="D9D9D9"/>
                </a:solidFill>
              </a:rPr>
              <a:t>player (       )can move by using arrow keys (Up, Down, Left, Right) or using ‘WASD’ key similar to arrow keys.</a:t>
            </a:r>
          </a:p>
          <a:p>
            <a:pPr marL="457200" lvl="0" indent="-228600" rtl="0">
              <a:lnSpc>
                <a:spcPct val="100000"/>
              </a:lnSpc>
              <a:spcBef>
                <a:spcPts val="0"/>
              </a:spcBef>
              <a:buClr>
                <a:srgbClr val="D9D9D9"/>
              </a:buClr>
              <a:buAutoNum type="arabicPeriod"/>
            </a:pPr>
            <a:r>
              <a:rPr lang="en" dirty="0">
                <a:solidFill>
                  <a:srgbClr val="D9D9D9"/>
                </a:solidFill>
              </a:rPr>
              <a:t>Your mission is to collect all spell items (         ) in the fortress and make your way out to the exit without getting captured by the dark wizard (       ). The player can make use of the enchanted location (        ) as hideout to avoid being detected by the dark wizard. </a:t>
            </a:r>
          </a:p>
          <a:p>
            <a:pPr marL="457200" lvl="0" indent="-228600" rtl="0">
              <a:lnSpc>
                <a:spcPct val="100000"/>
              </a:lnSpc>
              <a:spcBef>
                <a:spcPts val="0"/>
              </a:spcBef>
              <a:buClr>
                <a:srgbClr val="D9D9D9"/>
              </a:buClr>
              <a:buAutoNum type="arabicPeriod"/>
            </a:pPr>
            <a:r>
              <a:rPr lang="en" dirty="0">
                <a:solidFill>
                  <a:srgbClr val="D9D9D9"/>
                </a:solidFill>
              </a:rPr>
              <a:t>There is a time limit (few seconds)  you can stay in a hideout, exceeding the time limit would force you out of it. </a:t>
            </a:r>
          </a:p>
          <a:p>
            <a:pPr lvl="0">
              <a:lnSpc>
                <a:spcPct val="100000"/>
              </a:lnSpc>
              <a:spcBef>
                <a:spcPts val="0"/>
              </a:spcBef>
              <a:buNone/>
            </a:pPr>
            <a:endParaRPr dirty="0">
              <a:solidFill>
                <a:srgbClr val="D9D9D9"/>
              </a:solidFill>
            </a:endParaRPr>
          </a:p>
        </p:txBody>
      </p:sp>
      <p:pic>
        <p:nvPicPr>
          <p:cNvPr id="123" name="Shape 123"/>
          <p:cNvPicPr preferRelativeResize="0"/>
          <p:nvPr/>
        </p:nvPicPr>
        <p:blipFill>
          <a:blip r:embed="rId3">
            <a:alphaModFix/>
          </a:blip>
          <a:stretch>
            <a:fillRect/>
          </a:stretch>
        </p:blipFill>
        <p:spPr>
          <a:xfrm>
            <a:off x="4964428" y="2499742"/>
            <a:ext cx="276225" cy="276225"/>
          </a:xfrm>
          <a:prstGeom prst="rect">
            <a:avLst/>
          </a:prstGeom>
          <a:noFill/>
          <a:ln>
            <a:noFill/>
          </a:ln>
        </p:spPr>
      </p:pic>
      <p:pic>
        <p:nvPicPr>
          <p:cNvPr id="124" name="Shape 124"/>
          <p:cNvPicPr preferRelativeResize="0"/>
          <p:nvPr/>
        </p:nvPicPr>
        <p:blipFill>
          <a:blip r:embed="rId4">
            <a:alphaModFix/>
          </a:blip>
          <a:stretch>
            <a:fillRect/>
          </a:stretch>
        </p:blipFill>
        <p:spPr>
          <a:xfrm>
            <a:off x="7276526" y="2775967"/>
            <a:ext cx="304800" cy="304800"/>
          </a:xfrm>
          <a:prstGeom prst="rect">
            <a:avLst/>
          </a:prstGeom>
          <a:noFill/>
          <a:ln>
            <a:noFill/>
          </a:ln>
        </p:spPr>
      </p:pic>
      <p:pic>
        <p:nvPicPr>
          <p:cNvPr id="125" name="Shape 125"/>
          <p:cNvPicPr preferRelativeResize="0"/>
          <p:nvPr/>
        </p:nvPicPr>
        <p:blipFill>
          <a:blip r:embed="rId5">
            <a:alphaModFix/>
          </a:blip>
          <a:stretch>
            <a:fillRect/>
          </a:stretch>
        </p:blipFill>
        <p:spPr>
          <a:xfrm>
            <a:off x="5732811" y="3052995"/>
            <a:ext cx="304800" cy="304800"/>
          </a:xfrm>
          <a:prstGeom prst="rect">
            <a:avLst/>
          </a:prstGeom>
          <a:noFill/>
          <a:ln>
            <a:noFill/>
          </a:ln>
        </p:spPr>
      </p:pic>
      <p:pic>
        <p:nvPicPr>
          <p:cNvPr id="126" name="Shape 126"/>
          <p:cNvPicPr preferRelativeResize="0"/>
          <p:nvPr/>
        </p:nvPicPr>
        <p:blipFill>
          <a:blip r:embed="rId6">
            <a:alphaModFix/>
          </a:blip>
          <a:stretch>
            <a:fillRect/>
          </a:stretch>
        </p:blipFill>
        <p:spPr>
          <a:xfrm>
            <a:off x="2064269" y="1707654"/>
            <a:ext cx="304800" cy="3048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lvl="0" rtl="0">
              <a:lnSpc>
                <a:spcPct val="150000"/>
              </a:lnSpc>
              <a:spcBef>
                <a:spcPts val="0"/>
              </a:spcBef>
              <a:buNone/>
            </a:pPr>
            <a:r>
              <a:rPr lang="en" dirty="0">
                <a:solidFill>
                  <a:srgbClr val="D9D9D9"/>
                </a:solidFill>
              </a:rPr>
              <a:t>3. There is red potion in the fortress, when looted, it will give player’s HP a cure. </a:t>
            </a:r>
          </a:p>
          <a:p>
            <a:pPr rtl="0">
              <a:lnSpc>
                <a:spcPct val="150000"/>
              </a:lnSpc>
              <a:spcBef>
                <a:spcPts val="0"/>
              </a:spcBef>
              <a:buNone/>
            </a:pPr>
            <a:r>
              <a:rPr lang="en" dirty="0">
                <a:solidFill>
                  <a:srgbClr val="D9D9D9"/>
                </a:solidFill>
              </a:rPr>
              <a:t>4. Random stars scattered around the fortress that are meant to add bonus marks to the game score. </a:t>
            </a:r>
          </a:p>
          <a:p>
            <a:pPr lvl="0" rtl="0">
              <a:lnSpc>
                <a:spcPct val="150000"/>
              </a:lnSpc>
              <a:spcBef>
                <a:spcPts val="0"/>
              </a:spcBef>
              <a:buNone/>
            </a:pPr>
            <a:r>
              <a:rPr lang="en" dirty="0">
                <a:solidFill>
                  <a:srgbClr val="D9D9D9"/>
                </a:solidFill>
              </a:rPr>
              <a:t>5. The game score will vary depending on the</a:t>
            </a:r>
            <a:r>
              <a:rPr lang="en" b="1" dirty="0">
                <a:solidFill>
                  <a:srgbClr val="D9D9D9"/>
                </a:solidFill>
              </a:rPr>
              <a:t> total time</a:t>
            </a:r>
            <a:r>
              <a:rPr lang="en" dirty="0">
                <a:solidFill>
                  <a:srgbClr val="D9D9D9"/>
                </a:solidFill>
              </a:rPr>
              <a:t> player spend on clearing the stage and the </a:t>
            </a:r>
            <a:r>
              <a:rPr lang="en" b="1" dirty="0">
                <a:solidFill>
                  <a:srgbClr val="D9D9D9"/>
                </a:solidFill>
              </a:rPr>
              <a:t>number of stars looted</a:t>
            </a:r>
            <a:r>
              <a:rPr lang="en" dirty="0">
                <a:solidFill>
                  <a:srgbClr val="D9D9D9"/>
                </a:solidFill>
              </a:rPr>
              <a:t>.</a:t>
            </a:r>
          </a:p>
          <a:p>
            <a:pPr>
              <a:lnSpc>
                <a:spcPct val="150000"/>
              </a:lnSpc>
              <a:spcBef>
                <a:spcPts val="0"/>
              </a:spcBef>
              <a:buNone/>
            </a:pPr>
            <a:endParaRPr dirty="0"/>
          </a:p>
        </p:txBody>
      </p:sp>
      <p:pic>
        <p:nvPicPr>
          <p:cNvPr id="132" name="Shape 132"/>
          <p:cNvPicPr preferRelativeResize="0"/>
          <p:nvPr/>
        </p:nvPicPr>
        <p:blipFill>
          <a:blip r:embed="rId3">
            <a:alphaModFix/>
          </a:blip>
          <a:stretch>
            <a:fillRect/>
          </a:stretch>
        </p:blipFill>
        <p:spPr>
          <a:xfrm>
            <a:off x="1820300" y="921425"/>
            <a:ext cx="247650" cy="276225"/>
          </a:xfrm>
          <a:prstGeom prst="rect">
            <a:avLst/>
          </a:prstGeom>
          <a:noFill/>
          <a:ln>
            <a:noFill/>
          </a:ln>
        </p:spPr>
      </p:pic>
      <p:pic>
        <p:nvPicPr>
          <p:cNvPr id="133" name="Shape 133"/>
          <p:cNvPicPr preferRelativeResize="0"/>
          <p:nvPr/>
        </p:nvPicPr>
        <p:blipFill>
          <a:blip r:embed="rId4">
            <a:alphaModFix/>
          </a:blip>
          <a:stretch>
            <a:fillRect/>
          </a:stretch>
        </p:blipFill>
        <p:spPr>
          <a:xfrm>
            <a:off x="1294600" y="1646825"/>
            <a:ext cx="304800" cy="3048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251775" y="984350"/>
            <a:ext cx="8520599" cy="2792400"/>
          </a:xfrm>
          <a:prstGeom prst="rect">
            <a:avLst/>
          </a:prstGeom>
        </p:spPr>
        <p:txBody>
          <a:bodyPr lIns="91425" tIns="91425" rIns="91425" bIns="91425" anchor="t" anchorCtr="0">
            <a:noAutofit/>
          </a:bodyPr>
          <a:lstStyle/>
          <a:p>
            <a:pPr algn="ctr" rtl="0">
              <a:spcBef>
                <a:spcPts val="0"/>
              </a:spcBef>
              <a:buNone/>
            </a:pPr>
            <a:r>
              <a:rPr lang="en" sz="5000"/>
              <a:t>Demo </a:t>
            </a:r>
          </a:p>
          <a:p>
            <a:pPr algn="ctr" rtl="0">
              <a:spcBef>
                <a:spcPts val="0"/>
              </a:spcBef>
              <a:buNone/>
            </a:pPr>
            <a:r>
              <a:rPr lang="en" sz="5000"/>
              <a:t>/</a:t>
            </a:r>
          </a:p>
          <a:p>
            <a:pPr algn="ctr">
              <a:spcBef>
                <a:spcPts val="0"/>
              </a:spcBef>
              <a:buNone/>
            </a:pPr>
            <a:r>
              <a:rPr lang="en" sz="5000"/>
              <a:t>Q&amp;A</a:t>
            </a: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lgn="ctr">
              <a:spcBef>
                <a:spcPts val="0"/>
              </a:spcBef>
              <a:buNone/>
            </a:pPr>
            <a:r>
              <a:rPr lang="en"/>
              <a:t>Game Overview</a:t>
            </a:r>
          </a:p>
        </p:txBody>
      </p:sp>
      <p:sp>
        <p:nvSpPr>
          <p:cNvPr id="57" name="Shape 57"/>
          <p:cNvSpPr txBox="1">
            <a:spLocks noGrp="1"/>
          </p:cNvSpPr>
          <p:nvPr>
            <p:ph type="body" idx="1"/>
          </p:nvPr>
        </p:nvSpPr>
        <p:spPr>
          <a:xfrm>
            <a:off x="0" y="1059582"/>
            <a:ext cx="8520599" cy="3416400"/>
          </a:xfrm>
          <a:prstGeom prst="rect">
            <a:avLst/>
          </a:prstGeom>
        </p:spPr>
        <p:txBody>
          <a:bodyPr lIns="91425" tIns="91425" rIns="91425" bIns="91425" anchor="t" anchorCtr="0">
            <a:noAutofit/>
          </a:bodyPr>
          <a:lstStyle/>
          <a:p>
            <a:pPr marL="971550" lvl="1" indent="-285750" algn="just" rtl="0">
              <a:lnSpc>
                <a:spcPct val="138000"/>
              </a:lnSpc>
              <a:spcBef>
                <a:spcPts val="0"/>
              </a:spcBef>
              <a:spcAft>
                <a:spcPts val="0"/>
              </a:spcAft>
              <a:buClr>
                <a:srgbClr val="D9D9D9"/>
              </a:buClr>
              <a:buSzPct val="100000"/>
              <a:buFont typeface="Arial" pitchFamily="34" charset="0"/>
              <a:buChar char="•"/>
            </a:pPr>
            <a:r>
              <a:rPr lang="en" sz="1700" i="1" dirty="0">
                <a:solidFill>
                  <a:srgbClr val="D9D9D9"/>
                </a:solidFill>
              </a:rPr>
              <a:t>Spell Alchemy: The Fortress Escape</a:t>
            </a:r>
            <a:r>
              <a:rPr lang="en" sz="1700" dirty="0">
                <a:solidFill>
                  <a:srgbClr val="D9D9D9"/>
                </a:solidFill>
              </a:rPr>
              <a:t> is a basic hide-and-seek game. </a:t>
            </a:r>
          </a:p>
          <a:p>
            <a:pPr marL="971550" lvl="1" indent="-285750" algn="just" rtl="0">
              <a:lnSpc>
                <a:spcPct val="138000"/>
              </a:lnSpc>
              <a:spcBef>
                <a:spcPts val="0"/>
              </a:spcBef>
              <a:spcAft>
                <a:spcPts val="0"/>
              </a:spcAft>
              <a:buClr>
                <a:srgbClr val="D9D9D9"/>
              </a:buClr>
              <a:buSzPct val="100000"/>
              <a:buFont typeface="Arial" pitchFamily="34" charset="0"/>
              <a:buChar char="•"/>
            </a:pPr>
            <a:r>
              <a:rPr lang="en" sz="1700" dirty="0">
                <a:solidFill>
                  <a:srgbClr val="D9D9D9"/>
                </a:solidFill>
              </a:rPr>
              <a:t>The stage was set as Chandler is inside the fortress and spotted by Dark Wizard. </a:t>
            </a:r>
          </a:p>
          <a:p>
            <a:pPr marL="971550" lvl="1" indent="-285750" algn="just" rtl="0">
              <a:lnSpc>
                <a:spcPct val="138000"/>
              </a:lnSpc>
              <a:spcBef>
                <a:spcPts val="0"/>
              </a:spcBef>
              <a:spcAft>
                <a:spcPts val="0"/>
              </a:spcAft>
              <a:buClr>
                <a:srgbClr val="D9D9D9"/>
              </a:buClr>
              <a:buSzPct val="100000"/>
              <a:buFont typeface="Arial" pitchFamily="34" charset="0"/>
              <a:buChar char="•"/>
            </a:pPr>
            <a:r>
              <a:rPr lang="en" sz="1700" dirty="0">
                <a:solidFill>
                  <a:srgbClr val="D9D9D9"/>
                </a:solidFill>
              </a:rPr>
              <a:t>To escape the fortress, Chandler must use the invisible spell on specific location, provided that location have enough power to conceal his presence towards Dark Wizard. </a:t>
            </a:r>
          </a:p>
          <a:p>
            <a:pPr marL="971550" lvl="1" indent="-285750" algn="just" rtl="0">
              <a:lnSpc>
                <a:spcPct val="138000"/>
              </a:lnSpc>
              <a:spcBef>
                <a:spcPts val="0"/>
              </a:spcBef>
              <a:spcAft>
                <a:spcPts val="0"/>
              </a:spcAft>
              <a:buClr>
                <a:srgbClr val="D9D9D9"/>
              </a:buClr>
              <a:buSzPct val="100000"/>
              <a:buFont typeface="Arial" pitchFamily="34" charset="0"/>
              <a:buChar char="•"/>
            </a:pPr>
            <a:r>
              <a:rPr lang="en" sz="1700" dirty="0">
                <a:solidFill>
                  <a:srgbClr val="D9D9D9"/>
                </a:solidFill>
              </a:rPr>
              <a:t>To win this game, player must make his way to the exit with all the quest items collected. </a:t>
            </a:r>
          </a:p>
          <a:p>
            <a:pPr marL="971550" lvl="1" indent="-285750" algn="just" rtl="0">
              <a:lnSpc>
                <a:spcPct val="138000"/>
              </a:lnSpc>
              <a:spcBef>
                <a:spcPts val="0"/>
              </a:spcBef>
              <a:spcAft>
                <a:spcPts val="0"/>
              </a:spcAft>
              <a:buClr>
                <a:srgbClr val="D9D9D9"/>
              </a:buClr>
              <a:buSzPct val="100000"/>
              <a:buFont typeface="Arial" pitchFamily="34" charset="0"/>
              <a:buChar char="•"/>
            </a:pPr>
            <a:r>
              <a:rPr lang="en" sz="1700" dirty="0">
                <a:solidFill>
                  <a:srgbClr val="D9D9D9"/>
                </a:solidFill>
              </a:rPr>
              <a:t>The game score will then be computed based on the time taken to finish the stage mission and also the number of bonus stars looted.</a:t>
            </a:r>
          </a:p>
          <a:p>
            <a:pPr lvl="0">
              <a:spcBef>
                <a:spcPts val="0"/>
              </a:spcBef>
              <a:buNone/>
            </a:pPr>
            <a:endParaRPr sz="1700" dirty="0">
              <a:solidFill>
                <a:srgbClr val="D9D9D9"/>
              </a:solidFill>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lgn="ctr">
              <a:spcBef>
                <a:spcPts val="0"/>
              </a:spcBef>
              <a:buNone/>
            </a:pPr>
            <a:r>
              <a:rPr lang="en"/>
              <a:t>Game Design</a:t>
            </a:r>
          </a:p>
        </p:txBody>
      </p:sp>
      <p:sp>
        <p:nvSpPr>
          <p:cNvPr id="63" name="Shape 63"/>
          <p:cNvSpPr txBox="1">
            <a:spLocks noGrp="1"/>
          </p:cNvSpPr>
          <p:nvPr>
            <p:ph type="body" idx="1"/>
          </p:nvPr>
        </p:nvSpPr>
        <p:spPr>
          <a:xfrm>
            <a:off x="311700" y="950300"/>
            <a:ext cx="8520599" cy="3618600"/>
          </a:xfrm>
          <a:prstGeom prst="rect">
            <a:avLst/>
          </a:prstGeom>
        </p:spPr>
        <p:txBody>
          <a:bodyPr lIns="91425" tIns="91425" rIns="91425" bIns="91425" anchor="t" anchorCtr="0">
            <a:noAutofit/>
          </a:bodyPr>
          <a:lstStyle/>
          <a:p>
            <a:pPr marL="457200" lvl="0" indent="-228600" rtl="0">
              <a:spcBef>
                <a:spcPts val="0"/>
              </a:spcBef>
              <a:buClr>
                <a:srgbClr val="EFEFEF"/>
              </a:buClr>
              <a:buAutoNum type="arabicParenR"/>
            </a:pPr>
            <a:r>
              <a:rPr lang="en">
                <a:solidFill>
                  <a:srgbClr val="EFEFEF"/>
                </a:solidFill>
              </a:rPr>
              <a:t>Level Design</a:t>
            </a:r>
          </a:p>
          <a:p>
            <a:pPr>
              <a:spcBef>
                <a:spcPts val="0"/>
              </a:spcBef>
              <a:buNone/>
            </a:pPr>
            <a:endParaRPr>
              <a:solidFill>
                <a:srgbClr val="EFEFEF"/>
              </a:solidFill>
            </a:endParaRPr>
          </a:p>
        </p:txBody>
      </p:sp>
      <p:pic>
        <p:nvPicPr>
          <p:cNvPr id="64" name="Shape 64"/>
          <p:cNvPicPr preferRelativeResize="0"/>
          <p:nvPr/>
        </p:nvPicPr>
        <p:blipFill>
          <a:blip r:embed="rId3">
            <a:alphaModFix/>
          </a:blip>
          <a:stretch>
            <a:fillRect/>
          </a:stretch>
        </p:blipFill>
        <p:spPr>
          <a:xfrm>
            <a:off x="2935125" y="1368500"/>
            <a:ext cx="3361799" cy="3341475"/>
          </a:xfrm>
          <a:prstGeom prst="rect">
            <a:avLst/>
          </a:prstGeom>
          <a:noFill/>
          <a:ln>
            <a:noFill/>
          </a:ln>
        </p:spPr>
      </p:pic>
      <p:sp>
        <p:nvSpPr>
          <p:cNvPr id="65" name="Shape 65"/>
          <p:cNvSpPr txBox="1"/>
          <p:nvPr/>
        </p:nvSpPr>
        <p:spPr>
          <a:xfrm>
            <a:off x="3071987" y="1462350"/>
            <a:ext cx="3000000" cy="3000000"/>
          </a:xfrm>
          <a:prstGeom prst="rect">
            <a:avLst/>
          </a:prstGeom>
          <a:noFill/>
          <a:ln>
            <a:noFill/>
          </a:ln>
        </p:spPr>
        <p:txBody>
          <a:bodyPr lIns="91425" tIns="91425" rIns="91425" bIns="91425" anchor="ctr" anchorCtr="0">
            <a:noAutofit/>
          </a:bodyPr>
          <a:lstStyle/>
          <a:p>
            <a:pPr lvl="0" rtl="0">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311700" y="663100"/>
            <a:ext cx="8520599" cy="3416400"/>
          </a:xfrm>
          <a:prstGeom prst="rect">
            <a:avLst/>
          </a:prstGeom>
        </p:spPr>
        <p:txBody>
          <a:bodyPr lIns="91425" tIns="91425" rIns="91425" bIns="91425" anchor="t" anchorCtr="0">
            <a:noAutofit/>
          </a:bodyPr>
          <a:lstStyle/>
          <a:p>
            <a:pPr rtl="0">
              <a:spcBef>
                <a:spcPts val="0"/>
              </a:spcBef>
              <a:buNone/>
            </a:pPr>
            <a:r>
              <a:rPr lang="en">
                <a:solidFill>
                  <a:srgbClr val="EFEFEF"/>
                </a:solidFill>
              </a:rPr>
              <a:t>2) Level Design with HUD &amp; Object Layout</a:t>
            </a:r>
          </a:p>
          <a:p>
            <a:pPr>
              <a:spcBef>
                <a:spcPts val="0"/>
              </a:spcBef>
              <a:buNone/>
            </a:pPr>
            <a:r>
              <a:rPr lang="en">
                <a:solidFill>
                  <a:srgbClr val="EFEFEF"/>
                </a:solidFill>
              </a:rPr>
              <a:t> </a:t>
            </a:r>
          </a:p>
        </p:txBody>
      </p:sp>
      <p:pic>
        <p:nvPicPr>
          <p:cNvPr id="71" name="Shape 71"/>
          <p:cNvPicPr preferRelativeResize="0"/>
          <p:nvPr/>
        </p:nvPicPr>
        <p:blipFill>
          <a:blip r:embed="rId3">
            <a:alphaModFix/>
          </a:blip>
          <a:stretch>
            <a:fillRect/>
          </a:stretch>
        </p:blipFill>
        <p:spPr>
          <a:xfrm>
            <a:off x="2853587" y="1295450"/>
            <a:ext cx="3436814" cy="32385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body" idx="1"/>
          </p:nvPr>
        </p:nvSpPr>
        <p:spPr>
          <a:xfrm>
            <a:off x="311700" y="792925"/>
            <a:ext cx="8520599" cy="3416400"/>
          </a:xfrm>
          <a:prstGeom prst="rect">
            <a:avLst/>
          </a:prstGeom>
        </p:spPr>
        <p:txBody>
          <a:bodyPr lIns="91425" tIns="91425" rIns="91425" bIns="91425" anchor="t" anchorCtr="0">
            <a:noAutofit/>
          </a:bodyPr>
          <a:lstStyle/>
          <a:p>
            <a:pPr>
              <a:spcBef>
                <a:spcPts val="0"/>
              </a:spcBef>
              <a:buNone/>
            </a:pPr>
            <a:r>
              <a:rPr lang="en" b="1" dirty="0">
                <a:solidFill>
                  <a:srgbClr val="EFEFEF"/>
                </a:solidFill>
              </a:rPr>
              <a:t>3) Home Screen		</a:t>
            </a:r>
            <a:r>
              <a:rPr lang="en" b="1" dirty="0" smtClean="0">
                <a:solidFill>
                  <a:srgbClr val="EFEFEF"/>
                </a:solidFill>
              </a:rPr>
              <a:t>4</a:t>
            </a:r>
            <a:r>
              <a:rPr lang="en" b="1" dirty="0">
                <a:solidFill>
                  <a:srgbClr val="EFEFEF"/>
                </a:solidFill>
              </a:rPr>
              <a:t>) Game Over		</a:t>
            </a:r>
            <a:r>
              <a:rPr lang="en" b="1" dirty="0" smtClean="0">
                <a:solidFill>
                  <a:srgbClr val="EFEFEF"/>
                </a:solidFill>
              </a:rPr>
              <a:t>5</a:t>
            </a:r>
            <a:r>
              <a:rPr lang="en" b="1" dirty="0">
                <a:solidFill>
                  <a:srgbClr val="EFEFEF"/>
                </a:solidFill>
              </a:rPr>
              <a:t>) You Won</a:t>
            </a:r>
          </a:p>
        </p:txBody>
      </p:sp>
      <p:pic>
        <p:nvPicPr>
          <p:cNvPr id="77" name="Shape 77"/>
          <p:cNvPicPr preferRelativeResize="0"/>
          <p:nvPr/>
        </p:nvPicPr>
        <p:blipFill>
          <a:blip r:embed="rId3">
            <a:alphaModFix/>
          </a:blip>
          <a:stretch>
            <a:fillRect/>
          </a:stretch>
        </p:blipFill>
        <p:spPr>
          <a:xfrm>
            <a:off x="192350" y="1520650"/>
            <a:ext cx="2771453" cy="2781299"/>
          </a:xfrm>
          <a:prstGeom prst="rect">
            <a:avLst/>
          </a:prstGeom>
          <a:noFill/>
          <a:ln>
            <a:noFill/>
          </a:ln>
        </p:spPr>
      </p:pic>
      <p:pic>
        <p:nvPicPr>
          <p:cNvPr id="78" name="Shape 78"/>
          <p:cNvPicPr preferRelativeResize="0"/>
          <p:nvPr/>
        </p:nvPicPr>
        <p:blipFill>
          <a:blip r:embed="rId4">
            <a:alphaModFix/>
          </a:blip>
          <a:stretch>
            <a:fillRect/>
          </a:stretch>
        </p:blipFill>
        <p:spPr>
          <a:xfrm>
            <a:off x="3096637" y="1525575"/>
            <a:ext cx="2771450" cy="2771450"/>
          </a:xfrm>
          <a:prstGeom prst="rect">
            <a:avLst/>
          </a:prstGeom>
          <a:noFill/>
          <a:ln>
            <a:noFill/>
          </a:ln>
        </p:spPr>
      </p:pic>
      <p:pic>
        <p:nvPicPr>
          <p:cNvPr id="79" name="Shape 79"/>
          <p:cNvPicPr preferRelativeResize="0"/>
          <p:nvPr/>
        </p:nvPicPr>
        <p:blipFill>
          <a:blip r:embed="rId5">
            <a:alphaModFix/>
          </a:blip>
          <a:stretch>
            <a:fillRect/>
          </a:stretch>
        </p:blipFill>
        <p:spPr>
          <a:xfrm>
            <a:off x="6000925" y="1525575"/>
            <a:ext cx="2771450" cy="27714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lgn="ctr">
              <a:spcBef>
                <a:spcPts val="0"/>
              </a:spcBef>
              <a:buNone/>
            </a:pPr>
            <a:r>
              <a:rPr lang="en"/>
              <a:t>Technical Design</a:t>
            </a:r>
          </a:p>
        </p:txBody>
      </p:sp>
      <p:sp>
        <p:nvSpPr>
          <p:cNvPr id="85" name="Shape 85"/>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rtl="0">
              <a:lnSpc>
                <a:spcPct val="138000"/>
              </a:lnSpc>
              <a:spcBef>
                <a:spcPts val="0"/>
              </a:spcBef>
              <a:spcAft>
                <a:spcPts val="0"/>
              </a:spcAft>
              <a:buNone/>
            </a:pPr>
            <a:r>
              <a:rPr lang="en" u="sng" dirty="0">
                <a:solidFill>
                  <a:srgbClr val="D9D9D9"/>
                </a:solidFill>
              </a:rPr>
              <a:t>Wall/Block Detection</a:t>
            </a:r>
          </a:p>
          <a:p>
            <a:pPr marL="514350" lvl="0" indent="-285750" algn="just" rtl="0">
              <a:lnSpc>
                <a:spcPct val="138000"/>
              </a:lnSpc>
              <a:spcBef>
                <a:spcPts val="0"/>
              </a:spcBef>
              <a:spcAft>
                <a:spcPts val="0"/>
              </a:spcAft>
              <a:buClr>
                <a:srgbClr val="D9D9D9"/>
              </a:buClr>
              <a:buFont typeface="Arial" pitchFamily="34" charset="0"/>
              <a:buChar char="•"/>
            </a:pPr>
            <a:r>
              <a:rPr lang="en" dirty="0">
                <a:solidFill>
                  <a:srgbClr val="D9D9D9"/>
                </a:solidFill>
              </a:rPr>
              <a:t>One of the core technical implementations in tile-based game. </a:t>
            </a:r>
          </a:p>
          <a:p>
            <a:pPr marL="514350" lvl="0" indent="-285750" algn="just" rtl="0">
              <a:lnSpc>
                <a:spcPct val="138000"/>
              </a:lnSpc>
              <a:spcBef>
                <a:spcPts val="0"/>
              </a:spcBef>
              <a:spcAft>
                <a:spcPts val="0"/>
              </a:spcAft>
              <a:buClr>
                <a:srgbClr val="D9D9D9"/>
              </a:buClr>
              <a:buFont typeface="Arial" pitchFamily="34" charset="0"/>
              <a:buChar char="•"/>
            </a:pPr>
            <a:r>
              <a:rPr lang="en" dirty="0">
                <a:solidFill>
                  <a:srgbClr val="D9D9D9"/>
                </a:solidFill>
              </a:rPr>
              <a:t>All movement are implemented with unit synchronization (one unit equal to one tile, instead of pixel).</a:t>
            </a:r>
          </a:p>
          <a:p>
            <a:pPr marL="514350" lvl="0" indent="-285750" algn="just" rtl="0">
              <a:lnSpc>
                <a:spcPct val="138000"/>
              </a:lnSpc>
              <a:spcBef>
                <a:spcPts val="0"/>
              </a:spcBef>
              <a:spcAft>
                <a:spcPts val="0"/>
              </a:spcAft>
              <a:buClr>
                <a:srgbClr val="D9D9D9"/>
              </a:buClr>
              <a:buFont typeface="Arial" pitchFamily="34" charset="0"/>
              <a:buChar char="•"/>
            </a:pPr>
            <a:r>
              <a:rPr lang="en" dirty="0">
                <a:solidFill>
                  <a:srgbClr val="D9D9D9"/>
                </a:solidFill>
              </a:rPr>
              <a:t>Find the position of the wall, based on current tile position and the map references.</a:t>
            </a:r>
          </a:p>
          <a:p>
            <a:pPr rtl="0">
              <a:spcBef>
                <a:spcPts val="0"/>
              </a:spcBef>
              <a:spcAft>
                <a:spcPts val="0"/>
              </a:spcAft>
              <a:buNone/>
            </a:pPr>
            <a:endParaRPr dirty="0">
              <a:solidFill>
                <a:srgbClr val="D9D9D9"/>
              </a:solidFill>
            </a:endParaRPr>
          </a:p>
          <a:p>
            <a:pPr>
              <a:spcBef>
                <a:spcPts val="0"/>
              </a:spcBef>
              <a:buNone/>
            </a:pPr>
            <a:endParaRPr dirty="0">
              <a:solidFill>
                <a:srgbClr val="D9D9D9"/>
              </a:solidFill>
            </a:endParaRP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323528" y="699542"/>
            <a:ext cx="8520599" cy="4348199"/>
          </a:xfrm>
          <a:prstGeom prst="rect">
            <a:avLst/>
          </a:prstGeom>
        </p:spPr>
        <p:txBody>
          <a:bodyPr lIns="91425" tIns="91425" rIns="91425" bIns="91425" anchor="t" anchorCtr="0">
            <a:noAutofit/>
          </a:bodyPr>
          <a:lstStyle/>
          <a:p>
            <a:pPr rtl="0">
              <a:lnSpc>
                <a:spcPct val="138000"/>
              </a:lnSpc>
              <a:spcBef>
                <a:spcPts val="0"/>
              </a:spcBef>
              <a:spcAft>
                <a:spcPts val="0"/>
              </a:spcAft>
              <a:buNone/>
            </a:pPr>
            <a:r>
              <a:rPr lang="en" u="sng" dirty="0">
                <a:solidFill>
                  <a:srgbClr val="D9D9D9"/>
                </a:solidFill>
              </a:rPr>
              <a:t>Path finding Algorithm</a:t>
            </a:r>
          </a:p>
          <a:p>
            <a:pPr marL="514350" lvl="0" indent="-285750" algn="just" rtl="0">
              <a:lnSpc>
                <a:spcPct val="138000"/>
              </a:lnSpc>
              <a:spcBef>
                <a:spcPts val="0"/>
              </a:spcBef>
              <a:spcAft>
                <a:spcPts val="0"/>
              </a:spcAft>
              <a:buClr>
                <a:srgbClr val="D9D9D9"/>
              </a:buClr>
              <a:buSzPct val="100000"/>
              <a:buFont typeface="Arial" pitchFamily="34" charset="0"/>
              <a:buChar char="•"/>
            </a:pPr>
            <a:r>
              <a:rPr lang="en" dirty="0">
                <a:solidFill>
                  <a:srgbClr val="D9D9D9"/>
                </a:solidFill>
              </a:rPr>
              <a:t>A* algorithm. </a:t>
            </a:r>
          </a:p>
          <a:p>
            <a:pPr marL="514350" lvl="0" indent="-285750" algn="just" rtl="0">
              <a:lnSpc>
                <a:spcPct val="138000"/>
              </a:lnSpc>
              <a:spcBef>
                <a:spcPts val="0"/>
              </a:spcBef>
              <a:spcAft>
                <a:spcPts val="0"/>
              </a:spcAft>
              <a:buClr>
                <a:srgbClr val="D9D9D9"/>
              </a:buClr>
              <a:buSzPct val="100000"/>
              <a:buFont typeface="Arial" pitchFamily="34" charset="0"/>
              <a:buChar char="•"/>
            </a:pPr>
            <a:r>
              <a:rPr lang="en" dirty="0">
                <a:solidFill>
                  <a:srgbClr val="D9D9D9"/>
                </a:solidFill>
              </a:rPr>
              <a:t>The algorithm searches and adds the adjacent walkable tiles into Open List and compute their cost to the destination.</a:t>
            </a:r>
          </a:p>
          <a:p>
            <a:pPr marL="514350" lvl="0" indent="-285750" algn="just" rtl="0">
              <a:lnSpc>
                <a:spcPct val="138000"/>
              </a:lnSpc>
              <a:spcBef>
                <a:spcPts val="0"/>
              </a:spcBef>
              <a:spcAft>
                <a:spcPts val="0"/>
              </a:spcAft>
              <a:buClr>
                <a:srgbClr val="D9D9D9"/>
              </a:buClr>
              <a:buSzPct val="100000"/>
              <a:buFont typeface="Arial" pitchFamily="34" charset="0"/>
              <a:buChar char="•"/>
            </a:pPr>
            <a:r>
              <a:rPr lang="en" dirty="0">
                <a:solidFill>
                  <a:srgbClr val="D9D9D9"/>
                </a:solidFill>
              </a:rPr>
              <a:t>Once the computation is finished, the algorithm will pick the lowest cost alphabetically or sequentially and add that tile to Close List.</a:t>
            </a:r>
          </a:p>
          <a:p>
            <a:pPr marL="514350" lvl="0" indent="-285750" algn="just" rtl="0">
              <a:lnSpc>
                <a:spcPct val="138000"/>
              </a:lnSpc>
              <a:spcBef>
                <a:spcPts val="0"/>
              </a:spcBef>
              <a:spcAft>
                <a:spcPts val="0"/>
              </a:spcAft>
              <a:buClr>
                <a:srgbClr val="D9D9D9"/>
              </a:buClr>
              <a:buSzPct val="100000"/>
              <a:buFont typeface="Arial" pitchFamily="34" charset="0"/>
              <a:buChar char="•"/>
            </a:pPr>
            <a:r>
              <a:rPr lang="en" dirty="0">
                <a:solidFill>
                  <a:srgbClr val="D9D9D9"/>
                </a:solidFill>
              </a:rPr>
              <a:t>The algorithm is prototyped using the pseudo code, provided at the in the lecture and the youtube lecture on this topic. The reference link is as follows:</a:t>
            </a:r>
            <a:r>
              <a:rPr lang="en" dirty="0">
                <a:solidFill>
                  <a:srgbClr val="D9D9D9"/>
                </a:solidFill>
                <a:hlinkClick r:id="rId3"/>
              </a:rPr>
              <a:t> </a:t>
            </a:r>
            <a:r>
              <a:rPr lang="en" u="sng" dirty="0">
                <a:solidFill>
                  <a:srgbClr val="D9D9D9"/>
                </a:solidFill>
                <a:hlinkClick r:id="rId3"/>
              </a:rPr>
              <a:t>https://www.youtube.com/watch?v=-L-WgKMFuhE</a:t>
            </a:r>
          </a:p>
          <a:p>
            <a:pPr indent="457200" algn="just" rtl="0">
              <a:lnSpc>
                <a:spcPct val="138000"/>
              </a:lnSpc>
              <a:spcBef>
                <a:spcPts val="0"/>
              </a:spcBef>
              <a:spcAft>
                <a:spcPts val="0"/>
              </a:spcAft>
              <a:buNone/>
            </a:pPr>
            <a:endParaRPr dirty="0">
              <a:solidFill>
                <a:srgbClr val="D9D9D9"/>
              </a:solidFill>
            </a:endParaRPr>
          </a:p>
          <a:p>
            <a:pPr>
              <a:spcBef>
                <a:spcPts val="0"/>
              </a:spcBef>
              <a:buNone/>
            </a:pPr>
            <a:endParaRPr dirty="0">
              <a:solidFill>
                <a:srgbClr val="D9D9D9"/>
              </a:solidFill>
            </a:endParaRP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467544" y="-92546"/>
            <a:ext cx="8520599" cy="4158599"/>
          </a:xfrm>
          <a:prstGeom prst="rect">
            <a:avLst/>
          </a:prstGeom>
        </p:spPr>
        <p:txBody>
          <a:bodyPr lIns="91425" tIns="91425" rIns="91425" bIns="91425" anchor="t" anchorCtr="0">
            <a:noAutofit/>
          </a:bodyPr>
          <a:lstStyle/>
          <a:p>
            <a:pPr lvl="0" rtl="0">
              <a:lnSpc>
                <a:spcPct val="100000"/>
              </a:lnSpc>
              <a:spcBef>
                <a:spcPts val="0"/>
              </a:spcBef>
              <a:spcAft>
                <a:spcPts val="0"/>
              </a:spcAft>
              <a:buNone/>
            </a:pPr>
            <a:endParaRPr u="sng" dirty="0">
              <a:solidFill>
                <a:srgbClr val="D9D9D9"/>
              </a:solidFill>
              <a:latin typeface="+mj-lt"/>
              <a:ea typeface="Ubuntu"/>
              <a:cs typeface="Ubuntu"/>
              <a:sym typeface="Ubuntu"/>
              <a:hlinkClick r:id="rId3"/>
            </a:endParaRPr>
          </a:p>
          <a:p>
            <a:pPr lvl="0" rtl="0">
              <a:lnSpc>
                <a:spcPct val="100000"/>
              </a:lnSpc>
              <a:spcBef>
                <a:spcPts val="0"/>
              </a:spcBef>
              <a:spcAft>
                <a:spcPts val="0"/>
              </a:spcAft>
              <a:buNone/>
            </a:pPr>
            <a:r>
              <a:rPr lang="en" u="sng" dirty="0">
                <a:solidFill>
                  <a:srgbClr val="D9D9D9"/>
                </a:solidFill>
                <a:latin typeface="+mj-lt"/>
                <a:ea typeface="Ubuntu"/>
                <a:cs typeface="Ubuntu"/>
                <a:sym typeface="Ubuntu"/>
              </a:rPr>
              <a:t>Finite State Machine</a:t>
            </a:r>
          </a:p>
          <a:p>
            <a:pPr lvl="0" indent="457200" algn="just" rtl="0">
              <a:lnSpc>
                <a:spcPct val="100000"/>
              </a:lnSpc>
              <a:spcBef>
                <a:spcPts val="0"/>
              </a:spcBef>
              <a:spcAft>
                <a:spcPts val="0"/>
              </a:spcAft>
              <a:buNone/>
            </a:pPr>
            <a:r>
              <a:rPr lang="en" dirty="0">
                <a:solidFill>
                  <a:srgbClr val="D9D9D9"/>
                </a:solidFill>
                <a:latin typeface="+mj-lt"/>
                <a:ea typeface="Ubuntu"/>
                <a:cs typeface="Ubuntu"/>
                <a:sym typeface="Ubuntu"/>
              </a:rPr>
              <a:t>A Finite State Machine is introduced in this game on the AI (Wizard and Minions). The involved states including wonder, chasing, line of sight chase (follow) , and stop. All these action are based on player’s hiding status or is in line of sight.</a:t>
            </a:r>
          </a:p>
          <a:p>
            <a:pPr lvl="0" rtl="0">
              <a:lnSpc>
                <a:spcPct val="100000"/>
              </a:lnSpc>
              <a:spcBef>
                <a:spcPts val="0"/>
              </a:spcBef>
              <a:spcAft>
                <a:spcPts val="0"/>
              </a:spcAft>
              <a:buNone/>
            </a:pPr>
            <a:endParaRPr dirty="0">
              <a:solidFill>
                <a:srgbClr val="D9D9D9"/>
              </a:solidFill>
              <a:latin typeface="+mj-lt"/>
              <a:ea typeface="Ubuntu"/>
              <a:cs typeface="Ubuntu"/>
              <a:sym typeface="Ubuntu"/>
            </a:endParaRPr>
          </a:p>
          <a:p>
            <a:pPr lvl="0" indent="0" algn="just" rtl="0">
              <a:lnSpc>
                <a:spcPct val="100000"/>
              </a:lnSpc>
              <a:spcBef>
                <a:spcPts val="0"/>
              </a:spcBef>
              <a:spcAft>
                <a:spcPts val="0"/>
              </a:spcAft>
              <a:buNone/>
            </a:pPr>
            <a:r>
              <a:rPr lang="en" u="sng" dirty="0">
                <a:solidFill>
                  <a:srgbClr val="D9D9D9"/>
                </a:solidFill>
                <a:latin typeface="+mj-lt"/>
                <a:ea typeface="Ubuntu"/>
                <a:cs typeface="Ubuntu"/>
                <a:sym typeface="Ubuntu"/>
              </a:rPr>
              <a:t>Wizard AI Behaviour</a:t>
            </a:r>
          </a:p>
          <a:p>
            <a:pPr lvl="0" indent="457200" algn="just" rtl="0">
              <a:lnSpc>
                <a:spcPct val="100000"/>
              </a:lnSpc>
              <a:spcBef>
                <a:spcPts val="0"/>
              </a:spcBef>
              <a:spcAft>
                <a:spcPts val="0"/>
              </a:spcAft>
              <a:buNone/>
            </a:pPr>
            <a:r>
              <a:rPr lang="en" dirty="0">
                <a:solidFill>
                  <a:srgbClr val="D9D9D9"/>
                </a:solidFill>
                <a:latin typeface="+mj-lt"/>
                <a:ea typeface="Ubuntu"/>
                <a:cs typeface="Ubuntu"/>
                <a:sym typeface="Ubuntu"/>
              </a:rPr>
              <a:t>To improve the thrilling fun factor of the game, the wizard will be constantly on chase mode to chase after player. He will switch to wander mode only if the player is hiding in the hideout.</a:t>
            </a:r>
          </a:p>
          <a:p>
            <a:pPr lvl="0" rtl="0">
              <a:lnSpc>
                <a:spcPct val="100000"/>
              </a:lnSpc>
              <a:spcBef>
                <a:spcPts val="0"/>
              </a:spcBef>
              <a:spcAft>
                <a:spcPts val="0"/>
              </a:spcAft>
              <a:buNone/>
            </a:pPr>
            <a:endParaRPr dirty="0">
              <a:solidFill>
                <a:srgbClr val="D9D9D9"/>
              </a:solidFill>
              <a:latin typeface="+mj-lt"/>
              <a:ea typeface="Ubuntu"/>
              <a:cs typeface="Ubuntu"/>
              <a:sym typeface="Ubuntu"/>
            </a:endParaRPr>
          </a:p>
          <a:p>
            <a:pPr marL="0" lvl="0" indent="0" algn="just" rtl="0">
              <a:lnSpc>
                <a:spcPct val="100000"/>
              </a:lnSpc>
              <a:spcBef>
                <a:spcPts val="0"/>
              </a:spcBef>
              <a:spcAft>
                <a:spcPts val="0"/>
              </a:spcAft>
              <a:buNone/>
            </a:pPr>
            <a:r>
              <a:rPr lang="en" u="sng" dirty="0">
                <a:solidFill>
                  <a:srgbClr val="D9D9D9"/>
                </a:solidFill>
                <a:latin typeface="+mj-lt"/>
                <a:ea typeface="Ubuntu"/>
                <a:cs typeface="Ubuntu"/>
                <a:sym typeface="Ubuntu"/>
              </a:rPr>
              <a:t>Minion AI Behaviour</a:t>
            </a:r>
          </a:p>
          <a:p>
            <a:pPr lvl="0" indent="457200" algn="just">
              <a:lnSpc>
                <a:spcPct val="100000"/>
              </a:lnSpc>
              <a:spcBef>
                <a:spcPts val="0"/>
              </a:spcBef>
              <a:spcAft>
                <a:spcPts val="0"/>
              </a:spcAft>
              <a:buNone/>
            </a:pPr>
            <a:r>
              <a:rPr lang="en" dirty="0">
                <a:solidFill>
                  <a:srgbClr val="D9D9D9"/>
                </a:solidFill>
                <a:latin typeface="+mj-lt"/>
                <a:ea typeface="Ubuntu"/>
                <a:cs typeface="Ubuntu"/>
                <a:sym typeface="Ubuntu"/>
              </a:rPr>
              <a:t>Minions will move back and forth between 2 points in their respective designated patrolling path that is technically calculated with a Starting Patrolling Position and the coverage of the path.</a:t>
            </a: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267494"/>
            <a:ext cx="8520599" cy="3416400"/>
          </a:xfrm>
        </p:spPr>
        <p:txBody>
          <a:bodyPr/>
          <a:lstStyle/>
          <a:p>
            <a:r>
              <a:rPr lang="en-MY" dirty="0" smtClean="0"/>
              <a:t>Finite State Machine for Wizard AI</a:t>
            </a:r>
            <a:endParaRPr lang="en-MY" dirty="0"/>
          </a:p>
        </p:txBody>
      </p:sp>
      <p:pic>
        <p:nvPicPr>
          <p:cNvPr id="4" name="image35.png"/>
          <p:cNvPicPr/>
          <p:nvPr/>
        </p:nvPicPr>
        <p:blipFill>
          <a:blip r:embed="rId2"/>
          <a:srcRect/>
          <a:stretch>
            <a:fillRect/>
          </a:stretch>
        </p:blipFill>
        <p:spPr>
          <a:xfrm>
            <a:off x="1600200" y="774700"/>
            <a:ext cx="5943600" cy="3594100"/>
          </a:xfrm>
          <a:prstGeom prst="rect">
            <a:avLst/>
          </a:prstGeom>
          <a:ln/>
        </p:spPr>
      </p:pic>
    </p:spTree>
    <p:extLst>
      <p:ext uri="{BB962C8B-B14F-4D97-AF65-F5344CB8AC3E}">
        <p14:creationId xmlns:p14="http://schemas.microsoft.com/office/powerpoint/2010/main" val="248603664"/>
      </p:ext>
    </p:extLst>
  </p:cSld>
  <p:clrMapOvr>
    <a:masterClrMapping/>
  </p:clrMapOvr>
</p:sld>
</file>

<file path=ppt/theme/theme1.xml><?xml version="1.0" encoding="utf-8"?>
<a:theme xmlns:a="http://schemas.openxmlformats.org/drawingml/2006/main"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509</TotalTime>
  <Words>930</Words>
  <Application>Microsoft Office PowerPoint</Application>
  <PresentationFormat>On-screen Show (16:9)</PresentationFormat>
  <Paragraphs>80</Paragraphs>
  <Slides>17</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Ubuntu</vt:lpstr>
      <vt:lpstr>simple-dark-2</vt:lpstr>
      <vt:lpstr>TGD3351 Game Algorithms Trimester 1 2015/16 Game Algorithms Project Spell Alchemy: The Fortress Escape</vt:lpstr>
      <vt:lpstr>Game Overview</vt:lpstr>
      <vt:lpstr>Game Design</vt:lpstr>
      <vt:lpstr>PowerPoint Presentation</vt:lpstr>
      <vt:lpstr>PowerPoint Presentation</vt:lpstr>
      <vt:lpstr>Technical Design</vt:lpstr>
      <vt:lpstr>PowerPoint Presentation</vt:lpstr>
      <vt:lpstr>PowerPoint Presentation</vt:lpstr>
      <vt:lpstr>PowerPoint Presentation</vt:lpstr>
      <vt:lpstr>PowerPoint Presentation</vt:lpstr>
      <vt:lpstr>Game Development Issues</vt:lpstr>
      <vt:lpstr>PowerPoint Presentation</vt:lpstr>
      <vt:lpstr>PowerPoint Presentation</vt:lpstr>
      <vt:lpstr>PowerPoint Presentation</vt:lpstr>
      <vt:lpstr>User Manual</vt:lpstr>
      <vt:lpstr>PowerPoint Presentation</vt:lpstr>
      <vt:lpstr>Demo  / 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TGD3351 Game Algorithms Trimester 1 2015/16 Game Algorithms Project Spell Alchemy: The Fortress Escape</dc:title>
  <dc:creator>HNMD</dc:creator>
  <cp:lastModifiedBy>HNMD</cp:lastModifiedBy>
  <cp:revision>8</cp:revision>
  <dcterms:modified xsi:type="dcterms:W3CDTF">2015-09-29T15:16:38Z</dcterms:modified>
</cp:coreProperties>
</file>