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7" r:id="rId7"/>
    <p:sldId id="257" r:id="rId8"/>
    <p:sldId id="261" r:id="rId9"/>
    <p:sldId id="262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6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52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5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0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9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7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68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54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71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6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E501-DC11-460E-9D91-583AB435607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2805-974C-4F32-A7C0-A591D53E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67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000" b="1" dirty="0"/>
              <a:t>Automatic detection of angle and length of lines in images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5999"/>
            <a:ext cx="9144000" cy="1655762"/>
          </a:xfrm>
        </p:spPr>
        <p:txBody>
          <a:bodyPr/>
          <a:lstStyle/>
          <a:p>
            <a:r>
              <a:rPr lang="en-SG" dirty="0" smtClean="0"/>
              <a:t>~Project for MLDDS~</a:t>
            </a:r>
          </a:p>
          <a:p>
            <a:endParaRPr lang="en-SG" dirty="0"/>
          </a:p>
          <a:p>
            <a:r>
              <a:rPr lang="en-SG" sz="1800" dirty="0" smtClean="0"/>
              <a:t>By: Hubert </a:t>
            </a:r>
            <a:r>
              <a:rPr lang="en-SG" sz="1800" dirty="0" err="1" smtClean="0"/>
              <a:t>Pauwels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6801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97" y="365125"/>
            <a:ext cx="10515600" cy="1325563"/>
          </a:xfrm>
        </p:spPr>
        <p:txBody>
          <a:bodyPr/>
          <a:lstStyle/>
          <a:p>
            <a:r>
              <a:rPr lang="en-SG" b="1" dirty="0" smtClean="0"/>
              <a:t>EVALUATION – Line Angle Predictor 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369"/>
            <a:ext cx="5162619" cy="3446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8668" y="5202371"/>
            <a:ext cx="3679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MSE: 0.5173063540368755 </a:t>
            </a:r>
            <a:endParaRPr lang="pt-BR" sz="2400" dirty="0" smtClean="0"/>
          </a:p>
          <a:p>
            <a:r>
              <a:rPr lang="pt-BR" sz="2400" dirty="0" smtClean="0"/>
              <a:t>MAE</a:t>
            </a:r>
            <a:r>
              <a:rPr lang="pt-BR" sz="2400" dirty="0"/>
              <a:t>: </a:t>
            </a:r>
            <a:r>
              <a:rPr lang="pt-BR" sz="2400" dirty="0" smtClean="0"/>
              <a:t>0.5985518233919727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R2: 0.9991722186754859</a:t>
            </a:r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72" y="1710639"/>
            <a:ext cx="5193586" cy="34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97" y="365125"/>
            <a:ext cx="10515600" cy="1325563"/>
          </a:xfrm>
        </p:spPr>
        <p:txBody>
          <a:bodyPr/>
          <a:lstStyle/>
          <a:p>
            <a:r>
              <a:rPr lang="en-SG" b="1" dirty="0" smtClean="0"/>
              <a:t>EVALUATION – Line Angle Classifier </a:t>
            </a:r>
            <a:endParaRPr lang="en-S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1" y="1575595"/>
            <a:ext cx="4618256" cy="319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1646494"/>
            <a:ext cx="4808538" cy="3058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285" y="4660391"/>
            <a:ext cx="5135096" cy="2063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846" y="4775485"/>
            <a:ext cx="226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# Classes of angles</a:t>
            </a:r>
          </a:p>
          <a:p>
            <a:r>
              <a:rPr lang="en-SG" dirty="0"/>
              <a:t>HOR= 0</a:t>
            </a:r>
          </a:p>
          <a:p>
            <a:r>
              <a:rPr lang="en-SG" dirty="0"/>
              <a:t>VER= 1</a:t>
            </a:r>
          </a:p>
          <a:p>
            <a:r>
              <a:rPr lang="en-SG" dirty="0"/>
              <a:t>ASC= 2</a:t>
            </a:r>
          </a:p>
          <a:p>
            <a:r>
              <a:rPr lang="en-SG" dirty="0"/>
              <a:t>DSC= 3</a:t>
            </a:r>
          </a:p>
        </p:txBody>
      </p:sp>
    </p:spTree>
    <p:extLst>
      <p:ext uri="{BB962C8B-B14F-4D97-AF65-F5344CB8AC3E}">
        <p14:creationId xmlns:p14="http://schemas.microsoft.com/office/powerpoint/2010/main" val="39174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97" y="365125"/>
            <a:ext cx="10515600" cy="1325563"/>
          </a:xfrm>
        </p:spPr>
        <p:txBody>
          <a:bodyPr/>
          <a:lstStyle/>
          <a:p>
            <a:r>
              <a:rPr lang="en-SG" b="1" dirty="0" smtClean="0"/>
              <a:t>EVALUATION – Line Length Predictor </a:t>
            </a:r>
            <a:endParaRPr lang="en-S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75"/>
            <a:ext cx="4832135" cy="341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28" y="1514475"/>
            <a:ext cx="5022169" cy="341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4668" y="4927600"/>
            <a:ext cx="3560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MSE: 19.98019253869187 </a:t>
            </a:r>
            <a:endParaRPr lang="pt-BR" sz="2400" dirty="0" smtClean="0"/>
          </a:p>
          <a:p>
            <a:r>
              <a:rPr lang="pt-BR" sz="2400" dirty="0" smtClean="0"/>
              <a:t>MAE</a:t>
            </a:r>
            <a:r>
              <a:rPr lang="pt-BR" sz="2400" dirty="0"/>
              <a:t>: 3.629338985946194 </a:t>
            </a:r>
            <a:endParaRPr lang="pt-BR" sz="2400" dirty="0" smtClean="0"/>
          </a:p>
          <a:p>
            <a:r>
              <a:rPr lang="pt-BR" sz="2400" dirty="0" smtClean="0"/>
              <a:t>R2</a:t>
            </a:r>
            <a:r>
              <a:rPr lang="pt-BR" sz="2400" dirty="0"/>
              <a:t>: 0.9594533763149377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7435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899" y="2867025"/>
            <a:ext cx="3392539" cy="1031875"/>
          </a:xfrm>
        </p:spPr>
        <p:txBody>
          <a:bodyPr>
            <a:normAutofit fontScale="90000"/>
          </a:bodyPr>
          <a:lstStyle/>
          <a:p>
            <a:r>
              <a:rPr lang="en-SG" sz="7200" dirty="0" smtClean="0"/>
              <a:t>~DEMO~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19541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3" y="266802"/>
            <a:ext cx="10515600" cy="1325563"/>
          </a:xfrm>
        </p:spPr>
        <p:txBody>
          <a:bodyPr/>
          <a:lstStyle/>
          <a:p>
            <a:r>
              <a:rPr lang="en-SG" b="1" dirty="0" smtClean="0"/>
              <a:t>OBJECTIVE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32" y="1690688"/>
            <a:ext cx="6962467" cy="4351338"/>
          </a:xfrm>
        </p:spPr>
        <p:txBody>
          <a:bodyPr/>
          <a:lstStyle/>
          <a:p>
            <a:r>
              <a:rPr lang="en-SG" dirty="0"/>
              <a:t>Detecting angles, as well as lengths, of lines in images has practical usage </a:t>
            </a:r>
            <a:r>
              <a:rPr lang="en-SG" dirty="0" smtClean="0"/>
              <a:t> in various fields such as robotics, </a:t>
            </a:r>
            <a:r>
              <a:rPr lang="en-SG" dirty="0" smtClean="0"/>
              <a:t>engineering, medicine </a:t>
            </a:r>
            <a:r>
              <a:rPr lang="en-SG" dirty="0" smtClean="0"/>
              <a:t>and biology.</a:t>
            </a:r>
          </a:p>
          <a:p>
            <a:endParaRPr lang="en-SG" dirty="0"/>
          </a:p>
          <a:p>
            <a:r>
              <a:rPr lang="en-SG" dirty="0" smtClean="0"/>
              <a:t>The </a:t>
            </a:r>
            <a:r>
              <a:rPr lang="en-SG" dirty="0"/>
              <a:t>project’s objective is to try out, and compare various Machine Learning Algorithms as to train models that can automatically detect angles and lengths </a:t>
            </a:r>
            <a:r>
              <a:rPr lang="en-SG" dirty="0" smtClean="0"/>
              <a:t>of single lines </a:t>
            </a:r>
            <a:r>
              <a:rPr lang="en-SG" dirty="0"/>
              <a:t>in images.   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86" y="2244123"/>
            <a:ext cx="3251459" cy="32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2725"/>
            <a:ext cx="10515600" cy="1325563"/>
          </a:xfrm>
        </p:spPr>
        <p:txBody>
          <a:bodyPr/>
          <a:lstStyle/>
          <a:p>
            <a:r>
              <a:rPr lang="en-SG" b="1" dirty="0" smtClean="0"/>
              <a:t>PROBLEM FORMULATION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692633"/>
            <a:ext cx="6073877" cy="2077781"/>
          </a:xfrm>
        </p:spPr>
        <p:txBody>
          <a:bodyPr/>
          <a:lstStyle/>
          <a:p>
            <a:r>
              <a:rPr lang="en-SG" dirty="0"/>
              <a:t>The problem is how to best train a machine learning model in order to determine the length and angle of a </a:t>
            </a:r>
            <a:r>
              <a:rPr lang="en-SG" dirty="0" smtClean="0"/>
              <a:t>single line </a:t>
            </a:r>
            <a:r>
              <a:rPr lang="en-SG" dirty="0"/>
              <a:t>displayed in an image.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39" y="1283544"/>
            <a:ext cx="4177327" cy="40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16" y="3849221"/>
            <a:ext cx="5519151" cy="2768392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6911258" y="3620621"/>
            <a:ext cx="1622323" cy="1422802"/>
          </a:xfrm>
          <a:prstGeom prst="curvedConnector3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95261"/>
            <a:ext cx="10515600" cy="1325563"/>
          </a:xfrm>
        </p:spPr>
        <p:txBody>
          <a:bodyPr/>
          <a:lstStyle/>
          <a:p>
            <a:r>
              <a:rPr lang="en-SG" b="1" dirty="0" smtClean="0"/>
              <a:t>APPROACH</a:t>
            </a:r>
            <a:endParaRPr lang="en-SG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1800" y="1520824"/>
            <a:ext cx="10515600" cy="51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Train three different models each of them to perform a specific task:</a:t>
            </a:r>
            <a:endParaRPr lang="en-SG" dirty="0"/>
          </a:p>
          <a:p>
            <a:pPr lvl="1"/>
            <a:r>
              <a:rPr lang="en-SG" dirty="0" smtClean="0"/>
              <a:t>Line Angle Predictor ( for ascending lines only)</a:t>
            </a:r>
          </a:p>
          <a:p>
            <a:pPr lvl="1"/>
            <a:r>
              <a:rPr lang="en-SG" dirty="0" smtClean="0"/>
              <a:t>Line Angle Classifier ( 4 classes, Horizontal, Vertical, Ascending, Descending)</a:t>
            </a:r>
          </a:p>
          <a:p>
            <a:pPr lvl="1"/>
            <a:r>
              <a:rPr lang="en-SG" dirty="0" smtClean="0"/>
              <a:t>Line Length Predictor</a:t>
            </a:r>
          </a:p>
          <a:p>
            <a:pPr lvl="1"/>
            <a:endParaRPr lang="en-SG" dirty="0" smtClean="0"/>
          </a:p>
          <a:p>
            <a:r>
              <a:rPr lang="en-SG" dirty="0" smtClean="0"/>
              <a:t>Each model will be trained with a tailor-made dataset best suited as to allow for most optimal training</a:t>
            </a:r>
          </a:p>
          <a:p>
            <a:endParaRPr lang="en-SG" dirty="0"/>
          </a:p>
          <a:p>
            <a:r>
              <a:rPr lang="en-SG" dirty="0" smtClean="0"/>
              <a:t>Models expected to ‘work’ together, so as to do better predictions:</a:t>
            </a:r>
          </a:p>
          <a:p>
            <a:pPr marL="0" indent="0">
              <a:buNone/>
            </a:pPr>
            <a:r>
              <a:rPr lang="en-SG" sz="2000" dirty="0"/>
              <a:t>	</a:t>
            </a:r>
            <a:r>
              <a:rPr lang="en-SG" sz="2000" dirty="0" smtClean="0"/>
              <a:t>-E.g. for instance Classifier to determine if line is Descending, then rotate image and </a:t>
            </a:r>
          </a:p>
          <a:p>
            <a:pPr marL="0" indent="0">
              <a:buNone/>
            </a:pPr>
            <a:r>
              <a:rPr lang="en-SG" sz="2000" dirty="0"/>
              <a:t>	</a:t>
            </a:r>
            <a:r>
              <a:rPr lang="en-SG" sz="2000" dirty="0" smtClean="0"/>
              <a:t>predict angle with Line Angle Predictor(trained for ascending lines), then multiply by -1.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6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87" y="238203"/>
            <a:ext cx="10515600" cy="968298"/>
          </a:xfrm>
        </p:spPr>
        <p:txBody>
          <a:bodyPr/>
          <a:lstStyle/>
          <a:p>
            <a:r>
              <a:rPr lang="en-SG" b="1" dirty="0" smtClean="0"/>
              <a:t>DATA PLAN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40" y="1027906"/>
            <a:ext cx="5263928" cy="51247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87" y="1358938"/>
            <a:ext cx="8276713" cy="502916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Three data </a:t>
            </a:r>
            <a:r>
              <a:rPr lang="en-SG" dirty="0"/>
              <a:t>sets for the purpose </a:t>
            </a:r>
            <a:r>
              <a:rPr lang="en-SG" dirty="0" smtClean="0"/>
              <a:t>of training three different models: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[1] Line angle predictor </a:t>
            </a:r>
            <a:r>
              <a:rPr lang="en-SG" sz="2600" dirty="0" smtClean="0"/>
              <a:t>( Linear Regression)</a:t>
            </a:r>
          </a:p>
          <a:p>
            <a:pPr marL="0" indent="0">
              <a:buNone/>
            </a:pPr>
            <a:r>
              <a:rPr lang="en-SG" dirty="0" smtClean="0"/>
              <a:t>	      </a:t>
            </a:r>
            <a:r>
              <a:rPr lang="en-SG" sz="2200" dirty="0" smtClean="0"/>
              <a:t>[Trained for </a:t>
            </a:r>
            <a:r>
              <a:rPr lang="en-SG" sz="2200" dirty="0"/>
              <a:t>ascending </a:t>
            </a:r>
            <a:r>
              <a:rPr lang="en-SG" sz="2200" dirty="0" smtClean="0"/>
              <a:t>lines only]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[2] Line angle classifier </a:t>
            </a:r>
            <a:r>
              <a:rPr lang="en-SG" sz="2600" dirty="0" smtClean="0"/>
              <a:t>(Logistic Regression)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[3] Line length </a:t>
            </a:r>
            <a:r>
              <a:rPr lang="en-SG" dirty="0"/>
              <a:t>predictor </a:t>
            </a:r>
            <a:r>
              <a:rPr lang="en-SG" sz="2600" dirty="0"/>
              <a:t>( Linear Regression</a:t>
            </a:r>
            <a:r>
              <a:rPr lang="en-SG" sz="2600" dirty="0" smtClean="0"/>
              <a:t>)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Using the </a:t>
            </a:r>
            <a:r>
              <a:rPr lang="en-SG" dirty="0"/>
              <a:t>‘</a:t>
            </a:r>
            <a:r>
              <a:rPr lang="en-SG" dirty="0" err="1" smtClean="0"/>
              <a:t>Bresenham</a:t>
            </a:r>
            <a:r>
              <a:rPr lang="en-SG" dirty="0"/>
              <a:t>’ algorithm as to </a:t>
            </a:r>
            <a:r>
              <a:rPr lang="en-SG" dirty="0" smtClean="0"/>
              <a:t>generate lines.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smtClean="0"/>
              <a:t>The training images contain a single  line with </a:t>
            </a:r>
            <a:r>
              <a:rPr lang="en-SG" dirty="0"/>
              <a:t>a pixel width of 1.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3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5" y="282029"/>
            <a:ext cx="9969500" cy="924471"/>
          </a:xfrm>
        </p:spPr>
        <p:txBody>
          <a:bodyPr/>
          <a:lstStyle/>
          <a:p>
            <a:r>
              <a:rPr lang="en-SG" b="1" dirty="0" smtClean="0"/>
              <a:t>FEATURE EXTRACTION</a:t>
            </a:r>
            <a:endParaRPr lang="en-SG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95" y="1495061"/>
            <a:ext cx="4650660" cy="430303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72025" y="1609361"/>
            <a:ext cx="6628170" cy="46898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Rather than passing complete image as feature, I  project a “shadow” of the line on both the y and x-axis. </a:t>
            </a:r>
            <a:r>
              <a:rPr lang="en-SG" dirty="0"/>
              <a:t>I</a:t>
            </a:r>
            <a:r>
              <a:rPr lang="en-SG" dirty="0" smtClean="0"/>
              <a:t> then use these “shadows” as features as to train the model.</a:t>
            </a:r>
          </a:p>
          <a:p>
            <a:endParaRPr lang="en-SG" dirty="0"/>
          </a:p>
          <a:p>
            <a:r>
              <a:rPr lang="en-SG" dirty="0" smtClean="0"/>
              <a:t>Take note that </a:t>
            </a:r>
            <a:r>
              <a:rPr lang="en-SG" i="1" dirty="0" smtClean="0"/>
              <a:t>dx</a:t>
            </a:r>
            <a:r>
              <a:rPr lang="en-SG" dirty="0" smtClean="0"/>
              <a:t> and </a:t>
            </a:r>
            <a:r>
              <a:rPr lang="en-SG" i="1" dirty="0" err="1" smtClean="0"/>
              <a:t>dy</a:t>
            </a:r>
            <a:r>
              <a:rPr lang="en-SG" dirty="0" smtClean="0"/>
              <a:t> can of course also be used directly to calculate angle and length of lines </a:t>
            </a:r>
            <a:r>
              <a:rPr lang="en-SG" sz="2000" dirty="0" smtClean="0"/>
              <a:t>(actually I conveniently use that later as to check if our predictions of test images we produce on the fly are correctly predicted)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79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40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/>
              <a:t>DATA SET 1: FOR LINE ANGLE PREDICTION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7124" y="1143000"/>
            <a:ext cx="5394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Ascending lines with random angles and fixed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All lines starting in the </a:t>
            </a:r>
            <a:r>
              <a:rPr lang="en-SG" dirty="0" smtClean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Total of 1000 images of size 100x100 pixels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06107"/>
            <a:ext cx="11542772" cy="42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424483"/>
            <a:ext cx="11652699" cy="42663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40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/>
              <a:t>DATA SET 2: FOR LINE ANGLE CLASSIFICATION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80100" y="965199"/>
            <a:ext cx="217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25% 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25% 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25% Ascending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25% Descending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54000" y="965200"/>
            <a:ext cx="4479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Random lines with variable 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Random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Random </a:t>
            </a:r>
            <a:r>
              <a:rPr lang="en-SG" dirty="0" smtClean="0"/>
              <a:t>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Total of 1000 images of size 100x100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92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40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/>
              <a:t>DATA SET 3: FOR LINE LENGTH PREDICTION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7124" y="1143000"/>
            <a:ext cx="4479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Random lines with variable 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Random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Random </a:t>
            </a:r>
            <a:r>
              <a:rPr lang="en-SG" dirty="0" smtClean="0"/>
              <a:t>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Total of 1000 images of size 100x100 </a:t>
            </a:r>
            <a:r>
              <a:rPr lang="en-SG" dirty="0" smtClean="0"/>
              <a:t>pixels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80707"/>
            <a:ext cx="10861344" cy="40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Automatic detection of angle and length of lines in images</vt:lpstr>
      <vt:lpstr>OBJECTIVE</vt:lpstr>
      <vt:lpstr>PROBLEM FORMULATION</vt:lpstr>
      <vt:lpstr>APPROACH</vt:lpstr>
      <vt:lpstr>DATA PLAN</vt:lpstr>
      <vt:lpstr>FEATURE EXTRACTION</vt:lpstr>
      <vt:lpstr>PowerPoint Presentation</vt:lpstr>
      <vt:lpstr>PowerPoint Presentation</vt:lpstr>
      <vt:lpstr>PowerPoint Presentation</vt:lpstr>
      <vt:lpstr>EVALUATION – Line Angle Predictor </vt:lpstr>
      <vt:lpstr>EVALUATION – Line Angle Classifier </vt:lpstr>
      <vt:lpstr>EVALUATION – Line Length Predictor </vt:lpstr>
      <vt:lpstr>~DEMO~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detection of angle and length of lines in images</dc:title>
  <dc:creator>admin</dc:creator>
  <cp:lastModifiedBy>admin</cp:lastModifiedBy>
  <cp:revision>20</cp:revision>
  <dcterms:created xsi:type="dcterms:W3CDTF">2018-12-16T03:06:46Z</dcterms:created>
  <dcterms:modified xsi:type="dcterms:W3CDTF">2018-12-17T02:07:22Z</dcterms:modified>
</cp:coreProperties>
</file>