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8" r:id="rId2"/>
    <p:sldId id="259" r:id="rId3"/>
    <p:sldId id="267" r:id="rId4"/>
    <p:sldId id="268" r:id="rId5"/>
    <p:sldId id="269" r:id="rId6"/>
    <p:sldId id="270" r:id="rId7"/>
    <p:sldId id="273"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1E318-8B56-488A-9596-81FBDF7EE0FE}" v="2" dt="2020-07-28T13:36:0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1" autoAdjust="0"/>
    <p:restoredTop sz="85696" autoAdjust="0"/>
  </p:normalViewPr>
  <p:slideViewPr>
    <p:cSldViewPr snapToGrid="0">
      <p:cViewPr varScale="1">
        <p:scale>
          <a:sx n="83" d="100"/>
          <a:sy n="83" d="100"/>
        </p:scale>
        <p:origin x="48" y="6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ansberry" userId="c3560f63c55a0cfc" providerId="LiveId" clId="{B701E318-8B56-488A-9596-81FBDF7EE0FE}"/>
    <pc:docChg chg="custSel addSld modSld">
      <pc:chgData name="kevin ansberry" userId="c3560f63c55a0cfc" providerId="LiveId" clId="{B701E318-8B56-488A-9596-81FBDF7EE0FE}" dt="2020-07-29T14:20:37.462" v="3542" actId="20577"/>
      <pc:docMkLst>
        <pc:docMk/>
      </pc:docMkLst>
      <pc:sldChg chg="modSp mod">
        <pc:chgData name="kevin ansberry" userId="c3560f63c55a0cfc" providerId="LiveId" clId="{B701E318-8B56-488A-9596-81FBDF7EE0FE}" dt="2020-07-28T12:56:46.853" v="26" actId="20577"/>
        <pc:sldMkLst>
          <pc:docMk/>
          <pc:sldMk cId="1342293516" sldId="258"/>
        </pc:sldMkLst>
        <pc:spChg chg="mod">
          <ac:chgData name="kevin ansberry" userId="c3560f63c55a0cfc" providerId="LiveId" clId="{B701E318-8B56-488A-9596-81FBDF7EE0FE}" dt="2020-07-28T12:56:46.853" v="26" actId="20577"/>
          <ac:spMkLst>
            <pc:docMk/>
            <pc:sldMk cId="1342293516" sldId="258"/>
            <ac:spMk id="2" creationId="{00000000-0000-0000-0000-000000000000}"/>
          </ac:spMkLst>
        </pc:spChg>
      </pc:sldChg>
      <pc:sldChg chg="modSp mod">
        <pc:chgData name="kevin ansberry" userId="c3560f63c55a0cfc" providerId="LiveId" clId="{B701E318-8B56-488A-9596-81FBDF7EE0FE}" dt="2020-07-28T13:04:15.723" v="252" actId="33524"/>
        <pc:sldMkLst>
          <pc:docMk/>
          <pc:sldMk cId="3428963513" sldId="267"/>
        </pc:sldMkLst>
        <pc:spChg chg="mod">
          <ac:chgData name="kevin ansberry" userId="c3560f63c55a0cfc" providerId="LiveId" clId="{B701E318-8B56-488A-9596-81FBDF7EE0FE}" dt="2020-07-28T13:04:15.723" v="252" actId="33524"/>
          <ac:spMkLst>
            <pc:docMk/>
            <pc:sldMk cId="3428963513" sldId="267"/>
            <ac:spMk id="3" creationId="{00000000-0000-0000-0000-000000000000}"/>
          </ac:spMkLst>
        </pc:spChg>
        <pc:spChg chg="mod">
          <ac:chgData name="kevin ansberry" userId="c3560f63c55a0cfc" providerId="LiveId" clId="{B701E318-8B56-488A-9596-81FBDF7EE0FE}" dt="2020-07-28T12:57:10.242" v="48" actId="20577"/>
          <ac:spMkLst>
            <pc:docMk/>
            <pc:sldMk cId="3428963513" sldId="267"/>
            <ac:spMk id="12" creationId="{91B0952B-2181-4692-93C7-0FF118F02043}"/>
          </ac:spMkLst>
        </pc:spChg>
      </pc:sldChg>
      <pc:sldChg chg="modSp mod">
        <pc:chgData name="kevin ansberry" userId="c3560f63c55a0cfc" providerId="LiveId" clId="{B701E318-8B56-488A-9596-81FBDF7EE0FE}" dt="2020-07-28T13:07:19.449" v="342" actId="313"/>
        <pc:sldMkLst>
          <pc:docMk/>
          <pc:sldMk cId="2214592349" sldId="268"/>
        </pc:sldMkLst>
        <pc:spChg chg="mod">
          <ac:chgData name="kevin ansberry" userId="c3560f63c55a0cfc" providerId="LiveId" clId="{B701E318-8B56-488A-9596-81FBDF7EE0FE}" dt="2020-07-28T13:07:19.449" v="342" actId="313"/>
          <ac:spMkLst>
            <pc:docMk/>
            <pc:sldMk cId="2214592349" sldId="268"/>
            <ac:spMk id="3" creationId="{00000000-0000-0000-0000-000000000000}"/>
          </ac:spMkLst>
        </pc:spChg>
        <pc:spChg chg="mod">
          <ac:chgData name="kevin ansberry" userId="c3560f63c55a0cfc" providerId="LiveId" clId="{B701E318-8B56-488A-9596-81FBDF7EE0FE}" dt="2020-07-28T12:57:25.354" v="66" actId="20577"/>
          <ac:spMkLst>
            <pc:docMk/>
            <pc:sldMk cId="2214592349" sldId="268"/>
            <ac:spMk id="12" creationId="{91B0952B-2181-4692-93C7-0FF118F02043}"/>
          </ac:spMkLst>
        </pc:spChg>
      </pc:sldChg>
      <pc:sldChg chg="modSp mod">
        <pc:chgData name="kevin ansberry" userId="c3560f63c55a0cfc" providerId="LiveId" clId="{B701E318-8B56-488A-9596-81FBDF7EE0FE}" dt="2020-07-28T13:29:30.462" v="2601" actId="20577"/>
        <pc:sldMkLst>
          <pc:docMk/>
          <pc:sldMk cId="605858238" sldId="269"/>
        </pc:sldMkLst>
        <pc:spChg chg="mod">
          <ac:chgData name="kevin ansberry" userId="c3560f63c55a0cfc" providerId="LiveId" clId="{B701E318-8B56-488A-9596-81FBDF7EE0FE}" dt="2020-07-28T13:29:30.462" v="2601" actId="20577"/>
          <ac:spMkLst>
            <pc:docMk/>
            <pc:sldMk cId="605858238" sldId="269"/>
            <ac:spMk id="3" creationId="{00000000-0000-0000-0000-000000000000}"/>
          </ac:spMkLst>
        </pc:spChg>
        <pc:spChg chg="mod">
          <ac:chgData name="kevin ansberry" userId="c3560f63c55a0cfc" providerId="LiveId" clId="{B701E318-8B56-488A-9596-81FBDF7EE0FE}" dt="2020-07-28T12:57:32.434" v="77" actId="20577"/>
          <ac:spMkLst>
            <pc:docMk/>
            <pc:sldMk cId="605858238" sldId="269"/>
            <ac:spMk id="12" creationId="{91B0952B-2181-4692-93C7-0FF118F02043}"/>
          </ac:spMkLst>
        </pc:spChg>
      </pc:sldChg>
      <pc:sldChg chg="modSp mod">
        <pc:chgData name="kevin ansberry" userId="c3560f63c55a0cfc" providerId="LiveId" clId="{B701E318-8B56-488A-9596-81FBDF7EE0FE}" dt="2020-07-29T14:18:57.583" v="3274" actId="20577"/>
        <pc:sldMkLst>
          <pc:docMk/>
          <pc:sldMk cId="2014916468" sldId="270"/>
        </pc:sldMkLst>
        <pc:spChg chg="mod">
          <ac:chgData name="kevin ansberry" userId="c3560f63c55a0cfc" providerId="LiveId" clId="{B701E318-8B56-488A-9596-81FBDF7EE0FE}" dt="2020-07-29T14:18:57.583" v="3274" actId="20577"/>
          <ac:spMkLst>
            <pc:docMk/>
            <pc:sldMk cId="2014916468" sldId="270"/>
            <ac:spMk id="3" creationId="{00000000-0000-0000-0000-000000000000}"/>
          </ac:spMkLst>
        </pc:spChg>
        <pc:spChg chg="mod">
          <ac:chgData name="kevin ansberry" userId="c3560f63c55a0cfc" providerId="LiveId" clId="{B701E318-8B56-488A-9596-81FBDF7EE0FE}" dt="2020-07-28T12:57:38.488" v="84" actId="20577"/>
          <ac:spMkLst>
            <pc:docMk/>
            <pc:sldMk cId="2014916468" sldId="270"/>
            <ac:spMk id="12" creationId="{91B0952B-2181-4692-93C7-0FF118F02043}"/>
          </ac:spMkLst>
        </pc:spChg>
      </pc:sldChg>
      <pc:sldChg chg="modSp mod">
        <pc:chgData name="kevin ansberry" userId="c3560f63c55a0cfc" providerId="LiveId" clId="{B701E318-8B56-488A-9596-81FBDF7EE0FE}" dt="2020-07-29T14:20:37.462" v="3542" actId="20577"/>
        <pc:sldMkLst>
          <pc:docMk/>
          <pc:sldMk cId="1450910623" sldId="271"/>
        </pc:sldMkLst>
        <pc:spChg chg="mod">
          <ac:chgData name="kevin ansberry" userId="c3560f63c55a0cfc" providerId="LiveId" clId="{B701E318-8B56-488A-9596-81FBDF7EE0FE}" dt="2020-07-29T14:20:37.462" v="3542" actId="20577"/>
          <ac:spMkLst>
            <pc:docMk/>
            <pc:sldMk cId="1450910623" sldId="271"/>
            <ac:spMk id="3" creationId="{00000000-0000-0000-0000-000000000000}"/>
          </ac:spMkLst>
        </pc:spChg>
        <pc:spChg chg="mod">
          <ac:chgData name="kevin ansberry" userId="c3560f63c55a0cfc" providerId="LiveId" clId="{B701E318-8B56-488A-9596-81FBDF7EE0FE}" dt="2020-07-28T12:57:46.988" v="96" actId="20577"/>
          <ac:spMkLst>
            <pc:docMk/>
            <pc:sldMk cId="1450910623" sldId="271"/>
            <ac:spMk id="12" creationId="{91B0952B-2181-4692-93C7-0FF118F02043}"/>
          </ac:spMkLst>
        </pc:spChg>
      </pc:sldChg>
      <pc:sldChg chg="modSp mod">
        <pc:chgData name="kevin ansberry" userId="c3560f63c55a0cfc" providerId="LiveId" clId="{B701E318-8B56-488A-9596-81FBDF7EE0FE}" dt="2020-07-28T12:57:57.259" v="120" actId="20577"/>
        <pc:sldMkLst>
          <pc:docMk/>
          <pc:sldMk cId="2988899999" sldId="272"/>
        </pc:sldMkLst>
        <pc:spChg chg="mod">
          <ac:chgData name="kevin ansberry" userId="c3560f63c55a0cfc" providerId="LiveId" clId="{B701E318-8B56-488A-9596-81FBDF7EE0FE}" dt="2020-07-28T12:57:57.259" v="120" actId="20577"/>
          <ac:spMkLst>
            <pc:docMk/>
            <pc:sldMk cId="2988899999" sldId="272"/>
            <ac:spMk id="12" creationId="{91B0952B-2181-4692-93C7-0FF118F02043}"/>
          </ac:spMkLst>
        </pc:spChg>
      </pc:sldChg>
      <pc:sldChg chg="addSp delSp modSp add mod">
        <pc:chgData name="kevin ansberry" userId="c3560f63c55a0cfc" providerId="LiveId" clId="{B701E318-8B56-488A-9596-81FBDF7EE0FE}" dt="2020-07-29T14:12:41.648" v="3031" actId="1076"/>
        <pc:sldMkLst>
          <pc:docMk/>
          <pc:sldMk cId="1350438563" sldId="273"/>
        </pc:sldMkLst>
        <pc:spChg chg="del mod">
          <ac:chgData name="kevin ansberry" userId="c3560f63c55a0cfc" providerId="LiveId" clId="{B701E318-8B56-488A-9596-81FBDF7EE0FE}" dt="2020-07-28T13:35:51.259" v="2915" actId="21"/>
          <ac:spMkLst>
            <pc:docMk/>
            <pc:sldMk cId="1350438563" sldId="273"/>
            <ac:spMk id="3" creationId="{00000000-0000-0000-0000-000000000000}"/>
          </ac:spMkLst>
        </pc:spChg>
        <pc:spChg chg="add mod">
          <ac:chgData name="kevin ansberry" userId="c3560f63c55a0cfc" providerId="LiveId" clId="{B701E318-8B56-488A-9596-81FBDF7EE0FE}" dt="2020-07-29T14:12:24.821" v="3027" actId="1076"/>
          <ac:spMkLst>
            <pc:docMk/>
            <pc:sldMk cId="1350438563" sldId="273"/>
            <ac:spMk id="5" creationId="{531C18BC-75A2-4A69-B3A8-2674CE7F1E73}"/>
          </ac:spMkLst>
        </pc:spChg>
        <pc:spChg chg="mod">
          <ac:chgData name="kevin ansberry" userId="c3560f63c55a0cfc" providerId="LiveId" clId="{B701E318-8B56-488A-9596-81FBDF7EE0FE}" dt="2020-07-28T13:35:37.866" v="2910" actId="20577"/>
          <ac:spMkLst>
            <pc:docMk/>
            <pc:sldMk cId="1350438563" sldId="273"/>
            <ac:spMk id="12" creationId="{91B0952B-2181-4692-93C7-0FF118F02043}"/>
          </ac:spMkLst>
        </pc:spChg>
        <pc:picChg chg="add mod">
          <ac:chgData name="kevin ansberry" userId="c3560f63c55a0cfc" providerId="LiveId" clId="{B701E318-8B56-488A-9596-81FBDF7EE0FE}" dt="2020-07-29T14:12:41.648" v="3031" actId="1076"/>
          <ac:picMkLst>
            <pc:docMk/>
            <pc:sldMk cId="1350438563" sldId="273"/>
            <ac:picMk id="3" creationId="{743C4C3A-7C26-4A14-89DB-BCDB189CA6E9}"/>
          </ac:picMkLst>
        </pc:picChg>
        <pc:picChg chg="add del mod">
          <ac:chgData name="kevin ansberry" userId="c3560f63c55a0cfc" providerId="LiveId" clId="{B701E318-8B56-488A-9596-81FBDF7EE0FE}" dt="2020-07-28T13:37:19.393" v="3005" actId="21"/>
          <ac:picMkLst>
            <pc:docMk/>
            <pc:sldMk cId="1350438563" sldId="273"/>
            <ac:picMk id="4" creationId="{CF153A56-01C0-454C-810C-21C93605F0CB}"/>
          </ac:picMkLst>
        </pc:picChg>
        <pc:picChg chg="add del mod">
          <ac:chgData name="kevin ansberry" userId="c3560f63c55a0cfc" providerId="LiveId" clId="{B701E318-8B56-488A-9596-81FBDF7EE0FE}" dt="2020-07-29T14:11:49.223" v="3022" actId="21"/>
          <ac:picMkLst>
            <pc:docMk/>
            <pc:sldMk cId="1350438563" sldId="273"/>
            <ac:picMk id="7" creationId="{CAA2F312-FF38-4E3D-B61D-A98DAE85640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7/29/2020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6157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5897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7FBE95E-9360-4856-B5BA-33A9034977AE}"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6362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51879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0379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7531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64227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88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710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012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349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865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2D574-25AB-4ED9-A06D-4279CBFE7127}" type="datetimeFigureOut">
              <a:rPr lang="en-US" smtClean="0"/>
              <a:t>7/29/2020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629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2D574-25AB-4ED9-A06D-4279CBFE712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2392740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2D574-25AB-4ED9-A06D-4279CBFE7127}" type="datetimeFigureOut">
              <a:rPr lang="en-US" smtClean="0"/>
              <a:t>7/29/2020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FBE95E-9360-4856-B5BA-33A9034977AE}"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42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2D574-25AB-4ED9-A06D-4279CBFE7127}" type="datetimeFigureOut">
              <a:rPr lang="en-US" smtClean="0"/>
              <a:t>7/29/2020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FBE95E-9360-4856-B5BA-33A9034977AE}"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97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2D574-25AB-4ED9-A06D-4279CBFE7127}" type="datetimeFigureOut">
              <a:rPr lang="en-US" smtClean="0"/>
              <a:t>7/29/2020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315388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9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12D574-25AB-4ED9-A06D-4279CBFE7127}" type="datetimeFigureOut">
              <a:rPr lang="en-US" smtClean="0"/>
              <a:t>7/29/2020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FBE95E-9360-4856-B5BA-33A9034977AE}" type="slidenum">
              <a:rPr lang="en-US" smtClean="0"/>
              <a:t>‹#›</a:t>
            </a:fld>
            <a:endParaRPr lang="en-US"/>
          </a:p>
        </p:txBody>
      </p:sp>
    </p:spTree>
    <p:extLst>
      <p:ext uri="{BB962C8B-B14F-4D97-AF65-F5344CB8AC3E}">
        <p14:creationId xmlns:p14="http://schemas.microsoft.com/office/powerpoint/2010/main" val="174607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12D574-25AB-4ED9-A06D-4279CBFE7127}" type="datetimeFigureOut">
              <a:rPr lang="en-US" smtClean="0"/>
              <a:t>7/29/2020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FBE95E-9360-4856-B5BA-33A9034977AE}" type="slidenum">
              <a:rPr lang="en-US" smtClean="0"/>
              <a:t>‹#›</a:t>
            </a:fld>
            <a:endParaRPr lang="en-US"/>
          </a:p>
        </p:txBody>
      </p:sp>
    </p:spTree>
    <p:extLst>
      <p:ext uri="{BB962C8B-B14F-4D97-AF65-F5344CB8AC3E}">
        <p14:creationId xmlns:p14="http://schemas.microsoft.com/office/powerpoint/2010/main" val="78251763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441B39E-9CEC-491F-9A5D-487DED644F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8013290" y="1041401"/>
            <a:ext cx="3079006" cy="2345264"/>
          </a:xfrm>
        </p:spPr>
        <p:txBody>
          <a:bodyPr>
            <a:normAutofit fontScale="90000"/>
          </a:bodyPr>
          <a:lstStyle/>
          <a:p>
            <a:r>
              <a:rPr lang="en-US" dirty="0"/>
              <a:t>Selling the Outdoors in Lima</a:t>
            </a:r>
          </a:p>
        </p:txBody>
      </p:sp>
      <p:sp>
        <p:nvSpPr>
          <p:cNvPr id="3" name="Content Placeholder 2"/>
          <p:cNvSpPr>
            <a:spLocks noGrp="1"/>
          </p:cNvSpPr>
          <p:nvPr>
            <p:ph type="subTitle" idx="1"/>
          </p:nvPr>
        </p:nvSpPr>
        <p:spPr>
          <a:xfrm>
            <a:off x="7999431" y="3657596"/>
            <a:ext cx="3092865" cy="1933463"/>
          </a:xfrm>
        </p:spPr>
        <p:txBody>
          <a:bodyPr>
            <a:normAutofit/>
          </a:bodyPr>
          <a:lstStyle/>
          <a:p>
            <a:r>
              <a:rPr lang="en-US" dirty="0"/>
              <a:t>How Data Science can be leveraged to best supply the outdoors lifestyle of Lima with equipment produced for those looking to thrive.</a:t>
            </a:r>
            <a:endParaRPr dirty="0"/>
          </a:p>
        </p:txBody>
      </p:sp>
      <p:sp>
        <p:nvSpPr>
          <p:cNvPr id="13" name="Rectangle 12">
            <a:extLst>
              <a:ext uri="{FF2B5EF4-FFF2-40B4-BE49-F238E27FC236}">
                <a16:creationId xmlns:a16="http://schemas.microsoft.com/office/drawing/2014/main" id="{15572A79-1801-44EB-BDC2-BAEE6B473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FD37111-10AC-4926-81AC-9AD3968FD1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river running through a city&#10;&#10;Description automatically generated">
            <a:extLst>
              <a:ext uri="{FF2B5EF4-FFF2-40B4-BE49-F238E27FC236}">
                <a16:creationId xmlns:a16="http://schemas.microsoft.com/office/drawing/2014/main" id="{B5F021BA-19B2-4A2E-8FC1-F61EB177F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6667" y="1722978"/>
            <a:ext cx="5784083" cy="3253547"/>
          </a:xfrm>
          <a:prstGeom prst="rect">
            <a:avLst/>
          </a:prstGeom>
        </p:spPr>
      </p:pic>
    </p:spTree>
    <p:extLst>
      <p:ext uri="{BB962C8B-B14F-4D97-AF65-F5344CB8AC3E}">
        <p14:creationId xmlns:p14="http://schemas.microsoft.com/office/powerpoint/2010/main" val="134229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3"/>
            <a:ext cx="6809526" cy="3387306"/>
          </a:xfrm>
        </p:spPr>
        <p:txBody>
          <a:bodyPr anchor="ctr">
            <a:normAutofit/>
          </a:bodyPr>
          <a:lstStyle/>
          <a:p>
            <a:r>
              <a:rPr lang="en-US" dirty="0">
                <a:solidFill>
                  <a:srgbClr val="212121"/>
                </a:solidFill>
              </a:rPr>
              <a:t>Introduction</a:t>
            </a:r>
          </a:p>
          <a:p>
            <a:r>
              <a:rPr lang="en-US" dirty="0">
                <a:solidFill>
                  <a:srgbClr val="212121"/>
                </a:solidFill>
              </a:rPr>
              <a:t>Data</a:t>
            </a:r>
          </a:p>
          <a:p>
            <a:r>
              <a:rPr lang="en-US" dirty="0">
                <a:solidFill>
                  <a:srgbClr val="212121"/>
                </a:solidFill>
              </a:rPr>
              <a:t>Methodology</a:t>
            </a:r>
          </a:p>
          <a:p>
            <a:r>
              <a:rPr lang="en-US" dirty="0">
                <a:solidFill>
                  <a:srgbClr val="212121"/>
                </a:solidFill>
              </a:rPr>
              <a:t>Results</a:t>
            </a:r>
          </a:p>
          <a:p>
            <a:r>
              <a:rPr lang="en-US" dirty="0">
                <a:solidFill>
                  <a:srgbClr val="212121"/>
                </a:solidFill>
              </a:rPr>
              <a:t>Discussion</a:t>
            </a:r>
          </a:p>
          <a:p>
            <a:r>
              <a:rPr lang="en-US" dirty="0">
                <a:solidFill>
                  <a:srgbClr val="212121"/>
                </a:solidFill>
              </a:rPr>
              <a:t>Conclusion</a:t>
            </a: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Outline of Presentation</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96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2"/>
            <a:ext cx="6809526" cy="4244196"/>
          </a:xfrm>
        </p:spPr>
        <p:txBody>
          <a:bodyPr anchor="ctr">
            <a:normAutofit/>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I am a business </a:t>
            </a:r>
            <a:r>
              <a:rPr lang="en-US" sz="1600" b="0" i="0" dirty="0">
                <a:solidFill>
                  <a:srgbClr val="000000"/>
                </a:solidFill>
                <a:effectLst/>
                <a:latin typeface="Times New Roman" panose="02020603050405020304" pitchFamily="18" charset="0"/>
                <a:cs typeface="Times New Roman" panose="02020603050405020304" pitchFamily="18" charset="0"/>
              </a:rPr>
              <a:t>consultant working for a venture capital firm in New York City. One of the owners has ties to Peru and has procured a contract to open a retail outdoors store in Lima. It is my job to recommend a location.</a:t>
            </a:r>
          </a:p>
          <a:p>
            <a:pPr marL="0" indent="0">
              <a:buNone/>
            </a:pPr>
            <a:r>
              <a:rPr lang="en-US" sz="1600" b="0" i="0" dirty="0">
                <a:solidFill>
                  <a:srgbClr val="000000"/>
                </a:solidFill>
                <a:effectLst/>
                <a:latin typeface="Times New Roman" panose="02020603050405020304" pitchFamily="18" charset="0"/>
                <a:cs typeface="Times New Roman" panose="02020603050405020304" pitchFamily="18" charset="0"/>
              </a:rPr>
              <a:t>Choosing a location for a retail store involves factoring in many socio-economic variables. First off, the location must include enough people to buy enough goods to pay for the costs of the operation. Moreover, the nearby population must be large enough to make the investment of capital worthwhile, so the projected revenue must provide a large enough margin to fend off future competition. A second key factor in choosing a location is the presence, or lack thereof, of competition. If so, how many competitors are there, and is there enough local purchasing power to support all of us? Finally, a third key factor is the presence of similar stores. If there is already a group of stores selling products to our target population, then that will tell me the marketing of our operation will be easier and less costly because consumers are already present in the proposed location.</a:t>
            </a:r>
            <a:endParaRPr lang="en-US" sz="2000" dirty="0">
              <a:solidFill>
                <a:srgbClr val="212121"/>
              </a:solidFill>
              <a:latin typeface="Times New Roman" panose="02020603050405020304" pitchFamily="18" charset="0"/>
              <a:cs typeface="Times New Roman" panose="02020603050405020304" pitchFamily="18" charset="0"/>
            </a:endParaRP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Introduction</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963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3"/>
            <a:ext cx="6809526" cy="3387306"/>
          </a:xfrm>
        </p:spPr>
        <p:txBody>
          <a:bodyPr anchor="ctr">
            <a:normAutofit/>
          </a:bodyPr>
          <a:lstStyle/>
          <a:p>
            <a:pPr marL="0" indent="0">
              <a:buNone/>
            </a:pPr>
            <a:r>
              <a:rPr lang="en-US" sz="1600" b="0" i="0" dirty="0">
                <a:solidFill>
                  <a:srgbClr val="000000"/>
                </a:solidFill>
                <a:effectLst/>
                <a:latin typeface="Times New Roman" panose="02020603050405020304" pitchFamily="18" charset="0"/>
                <a:cs typeface="Times New Roman" panose="02020603050405020304" pitchFamily="18" charset="0"/>
              </a:rPr>
              <a:t>To properly address the business problems, I will be leveraging data science techniques, such as clustering, to segment the city into smaller units, using the longitude and latitude of each district in Lima as the starting center points. I will then be mapping those geocoordinates to a foursquare API, which will provide a list of nearby places and the distance to the center of each segmented cluster. Next, I will analyze the group of places nearby each cluster in order to gauge whether similar businesses already exist (and if so, how many) and/or if there is enough of a market to support the new venture.</a:t>
            </a:r>
            <a:endParaRPr lang="en-US" sz="1600" dirty="0">
              <a:solidFill>
                <a:srgbClr val="212121"/>
              </a:solidFill>
              <a:latin typeface="Times New Roman" panose="02020603050405020304" pitchFamily="18" charset="0"/>
              <a:cs typeface="Times New Roman" panose="02020603050405020304" pitchFamily="18" charset="0"/>
            </a:endParaRP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Data</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9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3"/>
            <a:ext cx="6809526" cy="4626978"/>
          </a:xfrm>
        </p:spPr>
        <p:txBody>
          <a:bodyPr anchor="ctr">
            <a:normAutofit/>
          </a:bodyPr>
          <a:lstStyle/>
          <a:p>
            <a:pPr marL="0" indent="0">
              <a:buNone/>
            </a:pPr>
            <a:r>
              <a:rPr lang="en-US" sz="1600" dirty="0">
                <a:solidFill>
                  <a:srgbClr val="212121"/>
                </a:solidFill>
                <a:latin typeface="Times New Roman" panose="02020603050405020304" pitchFamily="18" charset="0"/>
                <a:cs typeface="Times New Roman" panose="02020603050405020304" pitchFamily="18" charset="0"/>
              </a:rPr>
              <a:t>I chose to code in the python language because it’s the one of which I’m most familiar, and it’s capable of running the machine learning algorithms that I need to arrive at an optimal location. To begin, I used the requests library to connect to a Wikipedia page that contained list of districts  in Lima. Once connected, I used the beautiful soup library to extract the district information and the pandas library to frame the data. Then I dropped all the irrelevant information, leaving me with district name and zip code. From here, I used the </a:t>
            </a:r>
            <a:r>
              <a:rPr lang="en-US" sz="1600" dirty="0" err="1">
                <a:solidFill>
                  <a:srgbClr val="212121"/>
                </a:solidFill>
                <a:latin typeface="Times New Roman" panose="02020603050405020304" pitchFamily="18" charset="0"/>
                <a:cs typeface="Times New Roman" panose="02020603050405020304" pitchFamily="18" charset="0"/>
              </a:rPr>
              <a:t>geopy</a:t>
            </a:r>
            <a:r>
              <a:rPr lang="en-US" sz="1600" dirty="0">
                <a:solidFill>
                  <a:srgbClr val="212121"/>
                </a:solidFill>
                <a:latin typeface="Times New Roman" panose="02020603050405020304" pitchFamily="18" charset="0"/>
                <a:cs typeface="Times New Roman" panose="02020603050405020304" pitchFamily="18" charset="0"/>
              </a:rPr>
              <a:t> and geocoder libraries to grab the latitude and longitude for each district name, which I then appended to my data frame. Next, I used the folium library to map each district. I then connected to the foursquare API to locate venues within each district. I converted the venue categories into binary integers using the “get dummies” function. This allowed me to group and sort each district by the category types in order to find which places were most frequent in which location. After this, I used k-means clustering to classify each district based on the portfolio of venues in the area. </a:t>
            </a: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Methodology</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85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3"/>
            <a:ext cx="6809526" cy="3387306"/>
          </a:xfrm>
        </p:spPr>
        <p:txBody>
          <a:bodyPr anchor="ctr">
            <a:normAutofit/>
          </a:bodyPr>
          <a:lstStyle/>
          <a:p>
            <a:pPr marL="0" indent="0">
              <a:buNone/>
            </a:pPr>
            <a:r>
              <a:rPr lang="en-US" sz="1600" dirty="0">
                <a:solidFill>
                  <a:srgbClr val="212121"/>
                </a:solidFill>
                <a:latin typeface="Times New Roman" panose="02020603050405020304" pitchFamily="18" charset="0"/>
                <a:cs typeface="Times New Roman" panose="02020603050405020304" pitchFamily="18" charset="0"/>
              </a:rPr>
              <a:t>After running the k-means clustering algorithm on the district-level data for Lima, I was left with three clusters, each which a set of features distinct enough to warrant a unique classification. The first cluster was the group of districts that currently lack an “Athletics &amp; Sports” venue. Therefore, if I were to recommend a location for an Outdoors Shop, it would be in that first cluster. </a:t>
            </a: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Results</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91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Results</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1C18BC-75A2-4A69-B3A8-2674CE7F1E73}"/>
              </a:ext>
            </a:extLst>
          </p:cNvPr>
          <p:cNvSpPr txBox="1"/>
          <p:nvPr/>
        </p:nvSpPr>
        <p:spPr>
          <a:xfrm>
            <a:off x="5149014" y="1285411"/>
            <a:ext cx="6684508" cy="369332"/>
          </a:xfrm>
          <a:prstGeom prst="rect">
            <a:avLst/>
          </a:prstGeom>
          <a:noFill/>
        </p:spPr>
        <p:txBody>
          <a:bodyPr wrap="square" rtlCol="0">
            <a:spAutoFit/>
          </a:bodyPr>
          <a:lstStyle/>
          <a:p>
            <a:r>
              <a:rPr lang="en-US" dirty="0"/>
              <a:t>Below is a map of Lima, with the districts colored by cluster class</a:t>
            </a:r>
          </a:p>
        </p:txBody>
      </p:sp>
      <p:pic>
        <p:nvPicPr>
          <p:cNvPr id="3" name="Picture 2">
            <a:extLst>
              <a:ext uri="{FF2B5EF4-FFF2-40B4-BE49-F238E27FC236}">
                <a16:creationId xmlns:a16="http://schemas.microsoft.com/office/drawing/2014/main" id="{743C4C3A-7C26-4A14-89DB-BCDB189CA6E9}"/>
              </a:ext>
            </a:extLst>
          </p:cNvPr>
          <p:cNvPicPr>
            <a:picLocks noChangeAspect="1"/>
          </p:cNvPicPr>
          <p:nvPr/>
        </p:nvPicPr>
        <p:blipFill>
          <a:blip r:embed="rId6"/>
          <a:stretch>
            <a:fillRect/>
          </a:stretch>
        </p:blipFill>
        <p:spPr>
          <a:xfrm>
            <a:off x="4967151" y="1765542"/>
            <a:ext cx="6937260" cy="4797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043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3"/>
            <a:ext cx="6809526" cy="3387306"/>
          </a:xfrm>
        </p:spPr>
        <p:txBody>
          <a:bodyPr anchor="ctr">
            <a:normAutofit/>
          </a:bodyPr>
          <a:lstStyle/>
          <a:p>
            <a:pPr marL="0" indent="0">
              <a:buNone/>
            </a:pPr>
            <a:r>
              <a:rPr lang="en-US" dirty="0">
                <a:solidFill>
                  <a:srgbClr val="212121"/>
                </a:solidFill>
              </a:rPr>
              <a:t>Lima is a large city with a lot of districts, but it lacks a deep market for outdoors equipment. There is a lot of opportunity to open a new market. It would be wise to invest in Lima. </a:t>
            </a: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Discussion</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91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body" idx="1"/>
          </p:nvPr>
        </p:nvSpPr>
        <p:spPr>
          <a:xfrm>
            <a:off x="5140934" y="1535503"/>
            <a:ext cx="6809526" cy="3387306"/>
          </a:xfrm>
        </p:spPr>
        <p:txBody>
          <a:bodyPr anchor="ctr">
            <a:normAutofit/>
          </a:bodyPr>
          <a:lstStyle/>
          <a:p>
            <a:r>
              <a:rPr lang="en-US" dirty="0">
                <a:solidFill>
                  <a:srgbClr val="212121"/>
                </a:solidFill>
              </a:rPr>
              <a:t>Introduction</a:t>
            </a:r>
          </a:p>
          <a:p>
            <a:r>
              <a:rPr lang="en-US" dirty="0">
                <a:solidFill>
                  <a:srgbClr val="212121"/>
                </a:solidFill>
              </a:rPr>
              <a:t>Data</a:t>
            </a:r>
          </a:p>
          <a:p>
            <a:r>
              <a:rPr lang="en-US" dirty="0">
                <a:solidFill>
                  <a:srgbClr val="212121"/>
                </a:solidFill>
              </a:rPr>
              <a:t>Methodology</a:t>
            </a:r>
          </a:p>
          <a:p>
            <a:r>
              <a:rPr lang="en-US" dirty="0">
                <a:solidFill>
                  <a:srgbClr val="212121"/>
                </a:solidFill>
              </a:rPr>
              <a:t>Results</a:t>
            </a:r>
          </a:p>
          <a:p>
            <a:r>
              <a:rPr lang="en-US" dirty="0">
                <a:solidFill>
                  <a:srgbClr val="212121"/>
                </a:solidFill>
              </a:rPr>
              <a:t>Discussion</a:t>
            </a:r>
          </a:p>
          <a:p>
            <a:r>
              <a:rPr lang="en-US" dirty="0">
                <a:solidFill>
                  <a:srgbClr val="212121"/>
                </a:solidFill>
              </a:rPr>
              <a:t>Conclusion</a:t>
            </a:r>
          </a:p>
        </p:txBody>
      </p:sp>
      <p:pic>
        <p:nvPicPr>
          <p:cNvPr id="8" name="Picture 7" descr="A river running through a city&#10;&#10;Description automatically generated">
            <a:extLst>
              <a:ext uri="{FF2B5EF4-FFF2-40B4-BE49-F238E27FC236}">
                <a16:creationId xmlns:a16="http://schemas.microsoft.com/office/drawing/2014/main" id="{16086A7A-7730-4DF5-B5E4-98CFEE6EF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026" y="705655"/>
            <a:ext cx="3170276" cy="1783280"/>
          </a:xfrm>
          <a:prstGeom prst="rect">
            <a:avLst/>
          </a:prstGeom>
        </p:spPr>
      </p:pic>
      <p:sp>
        <p:nvSpPr>
          <p:cNvPr id="12" name="Title 1">
            <a:extLst>
              <a:ext uri="{FF2B5EF4-FFF2-40B4-BE49-F238E27FC236}">
                <a16:creationId xmlns:a16="http://schemas.microsoft.com/office/drawing/2014/main" id="{91B0952B-2181-4692-93C7-0FF118F02043}"/>
              </a:ext>
            </a:extLst>
          </p:cNvPr>
          <p:cNvSpPr txBox="1">
            <a:spLocks/>
          </p:cNvSpPr>
          <p:nvPr/>
        </p:nvSpPr>
        <p:spPr>
          <a:xfrm>
            <a:off x="4871049" y="230039"/>
            <a:ext cx="7240438" cy="1305464"/>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Conclusion</a:t>
            </a:r>
          </a:p>
        </p:txBody>
      </p:sp>
      <p:pic>
        <p:nvPicPr>
          <p:cNvPr id="1026" name="Picture 2" descr="Peru Cruises 2020 | Azamara">
            <a:extLst>
              <a:ext uri="{FF2B5EF4-FFF2-40B4-BE49-F238E27FC236}">
                <a16:creationId xmlns:a16="http://schemas.microsoft.com/office/drawing/2014/main" id="{9FC09D49-4882-4C20-BBDD-A22023B8D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26" y="2538953"/>
            <a:ext cx="3170276" cy="1758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4th Annual World Congress on PVD in Lima, Peru">
            <a:extLst>
              <a:ext uri="{FF2B5EF4-FFF2-40B4-BE49-F238E27FC236}">
                <a16:creationId xmlns:a16="http://schemas.microsoft.com/office/drawing/2014/main" id="{BE2D82D4-C23C-4FEA-B613-C01F27E3F0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026" y="4347895"/>
            <a:ext cx="3170275" cy="1814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999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Web1FBB</Template>
  <TotalTime>150</TotalTime>
  <Words>730</Words>
  <Application>Microsoft Office PowerPoint</Application>
  <PresentationFormat>Widescreen</PresentationFormat>
  <Paragraphs>30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Organic</vt:lpstr>
      <vt:lpstr>Selling the Outdoors in Lima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kevin ansberry</dc:creator>
  <cp:lastModifiedBy>kevin ansberry</cp:lastModifiedBy>
  <cp:revision>2</cp:revision>
  <dcterms:created xsi:type="dcterms:W3CDTF">2020-07-24T13:07:11Z</dcterms:created>
  <dcterms:modified xsi:type="dcterms:W3CDTF">2020-07-29T14:20:39Z</dcterms:modified>
</cp:coreProperties>
</file>