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56E510E-14ED-4358-BB4C-70C569A5F072}">
  <a:tblStyle styleId="{C56E510E-14ED-4358-BB4C-70C569A5F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7da75608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7da75608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da75608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7da75608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da7560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7da7560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da75608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da75608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ae32a228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ae32a228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7da75608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7da75608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ac51abdb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ac51abdb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ac51abdb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ac51abdb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ac51abdb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ac51abdb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ac51abdb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ac51abdb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ac51abdb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ac51abdb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ac51abdb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ac51abdb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da7560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da7560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7da7560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7da7560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8492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Box a</a:t>
            </a:r>
            <a:r>
              <a:rPr lang="en"/>
              <a:t>pproach</a:t>
            </a:r>
            <a:r>
              <a:rPr lang="en"/>
              <a:t> to handle imbalanced dataset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988" y="27050"/>
            <a:ext cx="4438650" cy="140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2" name="Google Shape;252;p22"/>
          <p:cNvGraphicFramePr/>
          <p:nvPr/>
        </p:nvGraphicFramePr>
        <p:xfrm>
          <a:off x="2154625" y="2821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{C56E510E-14ED-4358-BB4C-70C569A5F072}</a:tableStyleId>
              </a:tblPr>
              <a:tblGrid>
                <a:gridCol w="483475"/>
                <a:gridCol w="483475"/>
                <a:gridCol w="483475"/>
                <a:gridCol w="483475"/>
                <a:gridCol w="483475"/>
              </a:tblGrid>
              <a:tr h="5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22"/>
          <p:cNvSpPr txBox="1"/>
          <p:nvPr/>
        </p:nvSpPr>
        <p:spPr>
          <a:xfrm>
            <a:off x="1741125" y="2390050"/>
            <a:ext cx="670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0,0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3993375" y="24250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2835300" y="23488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4804525" y="253991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 dimension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7" name="Google Shape;257;p22"/>
          <p:cNvCxnSpPr/>
          <p:nvPr/>
        </p:nvCxnSpPr>
        <p:spPr>
          <a:xfrm>
            <a:off x="4728088" y="2605750"/>
            <a:ext cx="113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2"/>
          <p:cNvSpPr txBox="1"/>
          <p:nvPr/>
        </p:nvSpPr>
        <p:spPr>
          <a:xfrm>
            <a:off x="3121575" y="1989600"/>
            <a:ext cx="1450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(l</a:t>
            </a:r>
            <a:r>
              <a:rPr baseline="-25000" lang="en" sz="1200">
                <a:solidFill>
                  <a:srgbClr val="FFFFFF"/>
                </a:solidFill>
              </a:rPr>
              <a:t>s,j,k  </a:t>
            </a:r>
            <a:r>
              <a:rPr lang="en" sz="1200">
                <a:solidFill>
                  <a:srgbClr val="FFFFFF"/>
                </a:solidFill>
              </a:rPr>
              <a:t>+ u</a:t>
            </a:r>
            <a:r>
              <a:rPr baseline="-25000" lang="en" sz="1200">
                <a:solidFill>
                  <a:srgbClr val="FFFFFF"/>
                </a:solidFill>
              </a:rPr>
              <a:t>s,j,k</a:t>
            </a:r>
            <a:r>
              <a:rPr lang="en" sz="1200">
                <a:solidFill>
                  <a:srgbClr val="FFFFFF"/>
                </a:solidFill>
              </a:rPr>
              <a:t>)/2</a:t>
            </a:r>
            <a:endParaRPr sz="1200"/>
          </a:p>
        </p:txBody>
      </p:sp>
      <p:cxnSp>
        <p:nvCxnSpPr>
          <p:cNvPr id="259" name="Google Shape;259;p22"/>
          <p:cNvCxnSpPr/>
          <p:nvPr/>
        </p:nvCxnSpPr>
        <p:spPr>
          <a:xfrm>
            <a:off x="3578075" y="2406400"/>
            <a:ext cx="213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2"/>
          <p:cNvSpPr txBox="1"/>
          <p:nvPr/>
        </p:nvSpPr>
        <p:spPr>
          <a:xfrm>
            <a:off x="1523275" y="3060313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s,p,k </a:t>
            </a:r>
            <a:endParaRPr/>
          </a:p>
        </p:txBody>
      </p:sp>
      <p:sp>
        <p:nvSpPr>
          <p:cNvPr id="261" name="Google Shape;261;p22"/>
          <p:cNvSpPr txBox="1"/>
          <p:nvPr/>
        </p:nvSpPr>
        <p:spPr>
          <a:xfrm>
            <a:off x="1597375" y="371438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s,p,k </a:t>
            </a:r>
            <a:endParaRPr/>
          </a:p>
        </p:txBody>
      </p:sp>
      <p:cxnSp>
        <p:nvCxnSpPr>
          <p:cNvPr id="262" name="Google Shape;262;p22"/>
          <p:cNvCxnSpPr/>
          <p:nvPr/>
        </p:nvCxnSpPr>
        <p:spPr>
          <a:xfrm>
            <a:off x="4872650" y="4424025"/>
            <a:ext cx="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2"/>
          <p:cNvSpPr txBox="1"/>
          <p:nvPr/>
        </p:nvSpPr>
        <p:spPr>
          <a:xfrm>
            <a:off x="5009775" y="432756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dimension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1943075" y="1493950"/>
            <a:ext cx="38046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r>
              <a:rPr baseline="-25000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can be any point in this purple color area.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5" name="Google Shape;265;p22"/>
          <p:cNvCxnSpPr/>
          <p:nvPr/>
        </p:nvCxnSpPr>
        <p:spPr>
          <a:xfrm>
            <a:off x="2556250" y="1882325"/>
            <a:ext cx="309900" cy="13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2"/>
          <p:cNvSpPr txBox="1"/>
          <p:nvPr/>
        </p:nvSpPr>
        <p:spPr>
          <a:xfrm>
            <a:off x="5809675" y="271125"/>
            <a:ext cx="32535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Adding</a:t>
            </a:r>
            <a:r>
              <a:rPr lang="en">
                <a:solidFill>
                  <a:srgbClr val="FFFFFF"/>
                </a:solidFill>
              </a:rPr>
              <a:t> the distance in J dimension and P dimension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/>
        </p:nvSpPr>
        <p:spPr>
          <a:xfrm>
            <a:off x="1214875" y="1332300"/>
            <a:ext cx="44334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Boundary has moved its starting point by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75" y="1273100"/>
            <a:ext cx="2867025" cy="962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3" name="Google Shape;273;p23"/>
          <p:cNvGraphicFramePr/>
          <p:nvPr/>
        </p:nvGraphicFramePr>
        <p:xfrm>
          <a:off x="2154625" y="2669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{C56E510E-14ED-4358-BB4C-70C569A5F072}</a:tableStyleId>
              </a:tblPr>
              <a:tblGrid>
                <a:gridCol w="483475"/>
                <a:gridCol w="483475"/>
                <a:gridCol w="483475"/>
                <a:gridCol w="483475"/>
                <a:gridCol w="483475"/>
              </a:tblGrid>
              <a:tr h="5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23"/>
          <p:cNvSpPr txBox="1"/>
          <p:nvPr/>
        </p:nvSpPr>
        <p:spPr>
          <a:xfrm>
            <a:off x="1741125" y="2237650"/>
            <a:ext cx="670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0,0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3993375" y="47110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276" name="Google Shape;276;p23"/>
          <p:cNvSpPr txBox="1"/>
          <p:nvPr/>
        </p:nvSpPr>
        <p:spPr>
          <a:xfrm>
            <a:off x="2987700" y="47110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4804525" y="238751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 dimension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8" name="Google Shape;278;p23"/>
          <p:cNvCxnSpPr/>
          <p:nvPr/>
        </p:nvCxnSpPr>
        <p:spPr>
          <a:xfrm>
            <a:off x="4728088" y="2453350"/>
            <a:ext cx="113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3"/>
          <p:cNvSpPr txBox="1"/>
          <p:nvPr/>
        </p:nvSpPr>
        <p:spPr>
          <a:xfrm>
            <a:off x="1709175" y="2907913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s,p,k </a:t>
            </a:r>
            <a:endParaRPr/>
          </a:p>
        </p:txBody>
      </p:sp>
      <p:sp>
        <p:nvSpPr>
          <p:cNvPr id="280" name="Google Shape;280;p23"/>
          <p:cNvSpPr txBox="1"/>
          <p:nvPr/>
        </p:nvSpPr>
        <p:spPr>
          <a:xfrm>
            <a:off x="1597375" y="356198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s,p,k </a:t>
            </a:r>
            <a:endParaRPr/>
          </a:p>
        </p:txBody>
      </p:sp>
      <p:cxnSp>
        <p:nvCxnSpPr>
          <p:cNvPr id="281" name="Google Shape;281;p23"/>
          <p:cNvCxnSpPr/>
          <p:nvPr/>
        </p:nvCxnSpPr>
        <p:spPr>
          <a:xfrm>
            <a:off x="1900850" y="4271625"/>
            <a:ext cx="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3"/>
          <p:cNvSpPr txBox="1"/>
          <p:nvPr/>
        </p:nvSpPr>
        <p:spPr>
          <a:xfrm>
            <a:off x="971175" y="417516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dimension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2634850" y="2400700"/>
            <a:ext cx="486600" cy="210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23"/>
          <p:cNvCxnSpPr>
            <a:stCxn id="283" idx="0"/>
            <a:endCxn id="272" idx="1"/>
          </p:cNvCxnSpPr>
          <p:nvPr/>
        </p:nvCxnSpPr>
        <p:spPr>
          <a:xfrm rot="-5400000">
            <a:off x="3478000" y="1154350"/>
            <a:ext cx="646500" cy="1846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3"/>
          <p:cNvCxnSpPr/>
          <p:nvPr/>
        </p:nvCxnSpPr>
        <p:spPr>
          <a:xfrm rot="10800000">
            <a:off x="2760925" y="3363150"/>
            <a:ext cx="2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3"/>
          <p:cNvCxnSpPr/>
          <p:nvPr/>
        </p:nvCxnSpPr>
        <p:spPr>
          <a:xfrm rot="10800000">
            <a:off x="2760925" y="3820350"/>
            <a:ext cx="2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3"/>
          <p:cNvSpPr txBox="1"/>
          <p:nvPr/>
        </p:nvSpPr>
        <p:spPr>
          <a:xfrm>
            <a:off x="2382425" y="4909350"/>
            <a:ext cx="734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 txBox="1"/>
          <p:nvPr/>
        </p:nvSpPr>
        <p:spPr>
          <a:xfrm>
            <a:off x="2530500" y="47110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r</a:t>
            </a:r>
            <a:r>
              <a:rPr baseline="-25000" lang="en" sz="1800">
                <a:solidFill>
                  <a:srgbClr val="FFFFFF"/>
                </a:solidFill>
              </a:rPr>
              <a:t>,j,k </a:t>
            </a:r>
            <a:endParaRPr/>
          </a:p>
        </p:txBody>
      </p:sp>
      <p:pic>
        <p:nvPicPr>
          <p:cNvPr id="289" name="Google Shape;2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975" y="140450"/>
            <a:ext cx="3606473" cy="7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1297500" y="188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to expand the upper boundary of j</a:t>
            </a:r>
            <a:r>
              <a:rPr baseline="30000" lang="en"/>
              <a:t>th</a:t>
            </a:r>
            <a:r>
              <a:rPr lang="en"/>
              <a:t> </a:t>
            </a:r>
            <a:r>
              <a:rPr lang="en"/>
              <a:t>dimension</a:t>
            </a:r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375" y="1223575"/>
            <a:ext cx="46482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title"/>
          </p:nvPr>
        </p:nvSpPr>
        <p:spPr>
          <a:xfrm>
            <a:off x="1297500" y="12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the final </a:t>
            </a:r>
            <a:r>
              <a:rPr lang="en"/>
              <a:t>boundary</a:t>
            </a:r>
            <a:endParaRPr/>
          </a:p>
        </p:txBody>
      </p:sp>
      <p:pic>
        <p:nvPicPr>
          <p:cNvPr id="301" name="Google Shape;3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88" y="781050"/>
            <a:ext cx="391477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5"/>
          <p:cNvSpPr txBox="1"/>
          <p:nvPr/>
        </p:nvSpPr>
        <p:spPr>
          <a:xfrm>
            <a:off x="4960350" y="552450"/>
            <a:ext cx="38085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</a:t>
            </a:r>
            <a:r>
              <a:rPr baseline="-25000" lang="en" sz="1800">
                <a:solidFill>
                  <a:schemeClr val="lt1"/>
                </a:solidFill>
              </a:rPr>
              <a:t>f,j,k  </a:t>
            </a:r>
            <a:r>
              <a:rPr lang="en">
                <a:solidFill>
                  <a:schemeClr val="lt1"/>
                </a:solidFill>
              </a:rPr>
              <a:t>= final lower boundary of the j-th dimension  of the k-th  box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</a:t>
            </a:r>
            <a:r>
              <a:rPr baseline="-25000" lang="en" sz="1800">
                <a:solidFill>
                  <a:schemeClr val="lt1"/>
                </a:solidFill>
              </a:rPr>
              <a:t>f,j,k  </a:t>
            </a:r>
            <a:r>
              <a:rPr lang="en">
                <a:solidFill>
                  <a:schemeClr val="lt1"/>
                </a:solidFill>
              </a:rPr>
              <a:t>= final upper boundary of the j-th dimension  of the k-th  box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Ɛ - small number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03" name="Google Shape;303;p25"/>
          <p:cNvGraphicFramePr/>
          <p:nvPr/>
        </p:nvGraphicFramePr>
        <p:xfrm>
          <a:off x="2230825" y="2592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{C56E510E-14ED-4358-BB4C-70C569A5F072}</a:tableStyleId>
              </a:tblPr>
              <a:tblGrid>
                <a:gridCol w="483475"/>
                <a:gridCol w="483475"/>
                <a:gridCol w="483475"/>
                <a:gridCol w="483475"/>
                <a:gridCol w="483475"/>
              </a:tblGrid>
              <a:tr h="5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25"/>
          <p:cNvSpPr txBox="1"/>
          <p:nvPr/>
        </p:nvSpPr>
        <p:spPr>
          <a:xfrm>
            <a:off x="1817325" y="2161450"/>
            <a:ext cx="670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0,0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4069575" y="46348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3063900" y="46348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4880725" y="253991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 dimension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8" name="Google Shape;308;p25"/>
          <p:cNvCxnSpPr/>
          <p:nvPr/>
        </p:nvCxnSpPr>
        <p:spPr>
          <a:xfrm>
            <a:off x="4804288" y="2605750"/>
            <a:ext cx="113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5"/>
          <p:cNvSpPr txBox="1"/>
          <p:nvPr/>
        </p:nvSpPr>
        <p:spPr>
          <a:xfrm>
            <a:off x="1785375" y="2831713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s,p,k </a:t>
            </a:r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1673575" y="348578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s,p,k </a:t>
            </a:r>
            <a:endParaRPr/>
          </a:p>
        </p:txBody>
      </p:sp>
      <p:cxnSp>
        <p:nvCxnSpPr>
          <p:cNvPr id="311" name="Google Shape;311;p25"/>
          <p:cNvCxnSpPr/>
          <p:nvPr/>
        </p:nvCxnSpPr>
        <p:spPr>
          <a:xfrm>
            <a:off x="1977050" y="4195425"/>
            <a:ext cx="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5"/>
          <p:cNvSpPr txBox="1"/>
          <p:nvPr/>
        </p:nvSpPr>
        <p:spPr>
          <a:xfrm>
            <a:off x="910025" y="413986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dimension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3" name="Google Shape;313;p25"/>
          <p:cNvCxnSpPr/>
          <p:nvPr/>
        </p:nvCxnSpPr>
        <p:spPr>
          <a:xfrm rot="10800000">
            <a:off x="2837125" y="3286950"/>
            <a:ext cx="2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5"/>
          <p:cNvCxnSpPr/>
          <p:nvPr/>
        </p:nvCxnSpPr>
        <p:spPr>
          <a:xfrm rot="10800000">
            <a:off x="2837125" y="3744150"/>
            <a:ext cx="2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25"/>
          <p:cNvSpPr txBox="1"/>
          <p:nvPr/>
        </p:nvSpPr>
        <p:spPr>
          <a:xfrm>
            <a:off x="2458625" y="4833150"/>
            <a:ext cx="734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 txBox="1"/>
          <p:nvPr/>
        </p:nvSpPr>
        <p:spPr>
          <a:xfrm>
            <a:off x="2606700" y="46348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r</a:t>
            </a:r>
            <a:r>
              <a:rPr baseline="-25000" lang="en" sz="1800">
                <a:solidFill>
                  <a:srgbClr val="FFFFFF"/>
                </a:solidFill>
              </a:rPr>
              <a:t>,j,k </a:t>
            </a:r>
            <a:endParaRPr/>
          </a:p>
        </p:txBody>
      </p:sp>
      <p:cxnSp>
        <p:nvCxnSpPr>
          <p:cNvPr id="317" name="Google Shape;317;p25"/>
          <p:cNvCxnSpPr/>
          <p:nvPr/>
        </p:nvCxnSpPr>
        <p:spPr>
          <a:xfrm>
            <a:off x="4347350" y="3279875"/>
            <a:ext cx="27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5"/>
          <p:cNvCxnSpPr/>
          <p:nvPr/>
        </p:nvCxnSpPr>
        <p:spPr>
          <a:xfrm>
            <a:off x="4347350" y="3737075"/>
            <a:ext cx="27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5"/>
          <p:cNvSpPr txBox="1"/>
          <p:nvPr/>
        </p:nvSpPr>
        <p:spPr>
          <a:xfrm>
            <a:off x="4511700" y="46348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r</a:t>
            </a:r>
            <a:r>
              <a:rPr baseline="-25000" lang="en" sz="1800">
                <a:solidFill>
                  <a:srgbClr val="FFFFFF"/>
                </a:solidFill>
              </a:rPr>
              <a:t>,j,k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>
            <p:ph type="title"/>
          </p:nvPr>
        </p:nvSpPr>
        <p:spPr>
          <a:xfrm>
            <a:off x="1236450" y="320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box after expanding in both the dimensions </a:t>
            </a:r>
            <a:endParaRPr/>
          </a:p>
        </p:txBody>
      </p:sp>
      <p:graphicFrame>
        <p:nvGraphicFramePr>
          <p:cNvPr id="325" name="Google Shape;325;p26"/>
          <p:cNvGraphicFramePr/>
          <p:nvPr/>
        </p:nvGraphicFramePr>
        <p:xfrm>
          <a:off x="2521150" y="1618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{C56E510E-14ED-4358-BB4C-70C569A5F072}</a:tableStyleId>
              </a:tblPr>
              <a:tblGrid>
                <a:gridCol w="483475"/>
                <a:gridCol w="483475"/>
                <a:gridCol w="483475"/>
                <a:gridCol w="483475"/>
                <a:gridCol w="483475"/>
              </a:tblGrid>
              <a:tr h="5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6" name="Google Shape;326;p26"/>
          <p:cNvCxnSpPr/>
          <p:nvPr/>
        </p:nvCxnSpPr>
        <p:spPr>
          <a:xfrm rot="10800000">
            <a:off x="3724725" y="1762800"/>
            <a:ext cx="15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6"/>
          <p:cNvCxnSpPr/>
          <p:nvPr/>
        </p:nvCxnSpPr>
        <p:spPr>
          <a:xfrm rot="10800000">
            <a:off x="4182225" y="1762800"/>
            <a:ext cx="150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6"/>
          <p:cNvCxnSpPr/>
          <p:nvPr/>
        </p:nvCxnSpPr>
        <p:spPr>
          <a:xfrm flipH="1">
            <a:off x="4167100" y="2907300"/>
            <a:ext cx="15300" cy="3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6"/>
          <p:cNvCxnSpPr/>
          <p:nvPr/>
        </p:nvCxnSpPr>
        <p:spPr>
          <a:xfrm flipH="1">
            <a:off x="3709900" y="2907300"/>
            <a:ext cx="15300" cy="3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26"/>
          <p:cNvSpPr txBox="1"/>
          <p:nvPr/>
        </p:nvSpPr>
        <p:spPr>
          <a:xfrm>
            <a:off x="4652125" y="109211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 dimension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31" name="Google Shape;331;p26"/>
          <p:cNvCxnSpPr/>
          <p:nvPr/>
        </p:nvCxnSpPr>
        <p:spPr>
          <a:xfrm>
            <a:off x="4956688" y="1234150"/>
            <a:ext cx="113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6"/>
          <p:cNvCxnSpPr/>
          <p:nvPr/>
        </p:nvCxnSpPr>
        <p:spPr>
          <a:xfrm>
            <a:off x="2358050" y="3662025"/>
            <a:ext cx="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6"/>
          <p:cNvSpPr txBox="1"/>
          <p:nvPr/>
        </p:nvSpPr>
        <p:spPr>
          <a:xfrm>
            <a:off x="1291025" y="360646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dimension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34" name="Google Shape;334;p26"/>
          <p:cNvCxnSpPr/>
          <p:nvPr/>
        </p:nvCxnSpPr>
        <p:spPr>
          <a:xfrm flipH="1">
            <a:off x="3205725" y="2296800"/>
            <a:ext cx="2295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6"/>
          <p:cNvCxnSpPr/>
          <p:nvPr/>
        </p:nvCxnSpPr>
        <p:spPr>
          <a:xfrm flipH="1">
            <a:off x="3205725" y="2677800"/>
            <a:ext cx="2295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6"/>
          <p:cNvCxnSpPr/>
          <p:nvPr/>
        </p:nvCxnSpPr>
        <p:spPr>
          <a:xfrm>
            <a:off x="4502025" y="2373000"/>
            <a:ext cx="2904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6"/>
          <p:cNvCxnSpPr/>
          <p:nvPr/>
        </p:nvCxnSpPr>
        <p:spPr>
          <a:xfrm>
            <a:off x="4502025" y="2677800"/>
            <a:ext cx="2904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26"/>
          <p:cNvSpPr txBox="1"/>
          <p:nvPr/>
        </p:nvSpPr>
        <p:spPr>
          <a:xfrm>
            <a:off x="4298175" y="35680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339" name="Google Shape;339;p26"/>
          <p:cNvSpPr txBox="1"/>
          <p:nvPr/>
        </p:nvSpPr>
        <p:spPr>
          <a:xfrm>
            <a:off x="3368700" y="36442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340" name="Google Shape;340;p26"/>
          <p:cNvSpPr txBox="1"/>
          <p:nvPr/>
        </p:nvSpPr>
        <p:spPr>
          <a:xfrm>
            <a:off x="2911500" y="36442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f</a:t>
            </a:r>
            <a:r>
              <a:rPr baseline="-25000" lang="en" sz="1800">
                <a:solidFill>
                  <a:srgbClr val="FFFFFF"/>
                </a:solidFill>
              </a:rPr>
              <a:t>,j,k </a:t>
            </a:r>
            <a:endParaRPr/>
          </a:p>
        </p:txBody>
      </p:sp>
      <p:sp>
        <p:nvSpPr>
          <p:cNvPr id="341" name="Google Shape;341;p26"/>
          <p:cNvSpPr txBox="1"/>
          <p:nvPr/>
        </p:nvSpPr>
        <p:spPr>
          <a:xfrm>
            <a:off x="4816500" y="35680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f</a:t>
            </a:r>
            <a:r>
              <a:rPr baseline="-25000" lang="en" sz="1800">
                <a:solidFill>
                  <a:srgbClr val="FFFFFF"/>
                </a:solidFill>
              </a:rPr>
              <a:t>,j,k </a:t>
            </a:r>
            <a:endParaRPr/>
          </a:p>
        </p:txBody>
      </p:sp>
      <p:sp>
        <p:nvSpPr>
          <p:cNvPr id="342" name="Google Shape;342;p26"/>
          <p:cNvSpPr txBox="1"/>
          <p:nvPr/>
        </p:nvSpPr>
        <p:spPr>
          <a:xfrm>
            <a:off x="2073300" y="13582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f,p,k </a:t>
            </a:r>
            <a:endParaRPr/>
          </a:p>
        </p:txBody>
      </p:sp>
      <p:sp>
        <p:nvSpPr>
          <p:cNvPr id="343" name="Google Shape;343;p26"/>
          <p:cNvSpPr txBox="1"/>
          <p:nvPr/>
        </p:nvSpPr>
        <p:spPr>
          <a:xfrm>
            <a:off x="2073300" y="17392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</a:t>
            </a:r>
            <a:r>
              <a:rPr baseline="-25000" lang="en" sz="1800">
                <a:solidFill>
                  <a:srgbClr val="FFFFFF"/>
                </a:solidFill>
              </a:rPr>
              <a:t>,p,k </a:t>
            </a:r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2012175" y="25774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s,p,k </a:t>
            </a:r>
            <a:endParaRPr/>
          </a:p>
        </p:txBody>
      </p:sp>
      <p:sp>
        <p:nvSpPr>
          <p:cNvPr id="345" name="Google Shape;345;p26"/>
          <p:cNvSpPr txBox="1"/>
          <p:nvPr/>
        </p:nvSpPr>
        <p:spPr>
          <a:xfrm>
            <a:off x="2012175" y="29584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f</a:t>
            </a:r>
            <a:r>
              <a:rPr baseline="-25000" lang="en" sz="1800">
                <a:solidFill>
                  <a:srgbClr val="FFFFFF"/>
                </a:solidFill>
              </a:rPr>
              <a:t>,p,k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id="351" name="Google Shape;3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275" y="1034250"/>
            <a:ext cx="447302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2550" y="3801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two methodologies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Exact 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Fast Box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8" y="1129688"/>
            <a:ext cx="84677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Box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24750" y="837550"/>
            <a:ext cx="76974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Method to increase the instances in minority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This method is cost sensitive learning approach.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Minority class is considered as the positive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Majority class is considered as the negative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First cluster the positive examples and then afterwards discriminate positives from negatives.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discrimination is done by drawing a high dimensional axis-parallel box around each cluster and then adjusting each boundary locally to expand the initial boundary..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Three stages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Clustering Stage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Dividing space stage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Boundary expansion stage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65550" y="106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Clustering Stage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01650" y="660250"/>
            <a:ext cx="7038900" cy="19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Separate the minority class from majority class.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Cluster the minority class data into K clusters, where K is an adjustable parameter. Cross validation or other technique can be used to determine the number of clusters (K).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decision boundaries are initially set as tight boxes around each of the clusters of positive examples.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smallest enclosing parallel axes rectangle can be computed by taking the minimum and maximum of the minority class data in each cluster.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5" name="Google Shape;155;p16"/>
          <p:cNvGraphicFramePr/>
          <p:nvPr/>
        </p:nvGraphicFramePr>
        <p:xfrm>
          <a:off x="2657750" y="3090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{C56E510E-14ED-4358-BB4C-70C569A5F072}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43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3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43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3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6" name="Google Shape;156;p16"/>
          <p:cNvCxnSpPr/>
          <p:nvPr/>
        </p:nvCxnSpPr>
        <p:spPr>
          <a:xfrm flipH="1" rot="10800000">
            <a:off x="1202125" y="3438850"/>
            <a:ext cx="22071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/>
          <p:nvPr/>
        </p:nvCxnSpPr>
        <p:spPr>
          <a:xfrm flipH="1">
            <a:off x="4236925" y="3346475"/>
            <a:ext cx="2408100" cy="8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 txBox="1"/>
          <p:nvPr/>
        </p:nvSpPr>
        <p:spPr>
          <a:xfrm>
            <a:off x="6595800" y="3090900"/>
            <a:ext cx="133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Maximum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57800" y="3346463"/>
            <a:ext cx="1339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Minimum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2284225" y="2787400"/>
            <a:ext cx="670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0,0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6051750" y="3488575"/>
            <a:ext cx="3226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</a:t>
            </a:r>
            <a:r>
              <a:rPr baseline="-25000" lang="en" sz="1800">
                <a:solidFill>
                  <a:srgbClr val="FFFFFF"/>
                </a:solidFill>
              </a:rPr>
              <a:t>j,k  </a:t>
            </a:r>
            <a:r>
              <a:rPr lang="en">
                <a:solidFill>
                  <a:srgbClr val="FFFFFF"/>
                </a:solidFill>
              </a:rPr>
              <a:t>= starting upper boundary of the j-th dimension of the k-th rectangle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3993400" y="2659600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3106863" y="2659600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4804525" y="269231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 dimension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5" name="Google Shape;165;p16"/>
          <p:cNvCxnSpPr/>
          <p:nvPr/>
        </p:nvCxnSpPr>
        <p:spPr>
          <a:xfrm>
            <a:off x="4728088" y="2758150"/>
            <a:ext cx="113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6"/>
          <p:cNvCxnSpPr/>
          <p:nvPr/>
        </p:nvCxnSpPr>
        <p:spPr>
          <a:xfrm>
            <a:off x="1435750" y="2642750"/>
            <a:ext cx="2066700" cy="10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6"/>
          <p:cNvSpPr txBox="1"/>
          <p:nvPr/>
        </p:nvSpPr>
        <p:spPr>
          <a:xfrm>
            <a:off x="541475" y="2446900"/>
            <a:ext cx="1435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Cluster 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>
            <a:off x="2510450" y="4500225"/>
            <a:ext cx="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6"/>
          <p:cNvSpPr txBox="1"/>
          <p:nvPr/>
        </p:nvSpPr>
        <p:spPr>
          <a:xfrm>
            <a:off x="1428375" y="447996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dimension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2166375" y="3212713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s,p,k </a:t>
            </a:r>
            <a:endParaRPr/>
          </a:p>
        </p:txBody>
      </p:sp>
      <p:sp>
        <p:nvSpPr>
          <p:cNvPr id="171" name="Google Shape;171;p16"/>
          <p:cNvSpPr txBox="1"/>
          <p:nvPr/>
        </p:nvSpPr>
        <p:spPr>
          <a:xfrm>
            <a:off x="2130775" y="386678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s,p,k </a:t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6047250" y="4219800"/>
            <a:ext cx="32268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s,j,k  </a:t>
            </a:r>
            <a:r>
              <a:rPr lang="en">
                <a:solidFill>
                  <a:srgbClr val="FFFFFF"/>
                </a:solidFill>
              </a:rPr>
              <a:t>= starting lower boundary of the j-th dimension of the k-th rectangle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297500" y="8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Dividing space stage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1121775" y="595525"/>
            <a:ext cx="70389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input space of the data is partitioned to determine which positive and negative examples will influence the placement of each decision boundary.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25" y="1167713"/>
            <a:ext cx="48672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/>
        </p:nvSpPr>
        <p:spPr>
          <a:xfrm>
            <a:off x="5367125" y="1082088"/>
            <a:ext cx="32268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X</a:t>
            </a:r>
            <a:r>
              <a:rPr baseline="-25000" lang="en" sz="1800">
                <a:solidFill>
                  <a:srgbClr val="FFFFFF"/>
                </a:solidFill>
              </a:rPr>
              <a:t>l,j,k  </a:t>
            </a:r>
            <a:r>
              <a:rPr lang="en">
                <a:solidFill>
                  <a:srgbClr val="FFFFFF"/>
                </a:solidFill>
              </a:rPr>
              <a:t>= lower boundary of the j-th dimension of the k-th rectangle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81" name="Google Shape;181;p17"/>
          <p:cNvGraphicFramePr/>
          <p:nvPr/>
        </p:nvGraphicFramePr>
        <p:xfrm>
          <a:off x="2154625" y="2973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{C56E510E-14ED-4358-BB4C-70C569A5F072}</a:tableStyleId>
              </a:tblPr>
              <a:tblGrid>
                <a:gridCol w="483475"/>
                <a:gridCol w="483475"/>
                <a:gridCol w="483475"/>
                <a:gridCol w="483475"/>
                <a:gridCol w="483475"/>
              </a:tblGrid>
              <a:tr h="5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17"/>
          <p:cNvSpPr txBox="1"/>
          <p:nvPr/>
        </p:nvSpPr>
        <p:spPr>
          <a:xfrm>
            <a:off x="1741125" y="2542450"/>
            <a:ext cx="670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0,0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3993375" y="25774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2835300" y="25012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4804525" y="269231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 dimension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6" name="Google Shape;186;p17"/>
          <p:cNvCxnSpPr/>
          <p:nvPr/>
        </p:nvCxnSpPr>
        <p:spPr>
          <a:xfrm>
            <a:off x="4728088" y="2758150"/>
            <a:ext cx="113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7"/>
          <p:cNvSpPr txBox="1"/>
          <p:nvPr/>
        </p:nvSpPr>
        <p:spPr>
          <a:xfrm>
            <a:off x="3121575" y="2142000"/>
            <a:ext cx="1450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(l</a:t>
            </a:r>
            <a:r>
              <a:rPr baseline="-25000" lang="en" sz="1200">
                <a:solidFill>
                  <a:srgbClr val="FFFFFF"/>
                </a:solidFill>
              </a:rPr>
              <a:t>s,j,k  </a:t>
            </a:r>
            <a:r>
              <a:rPr lang="en" sz="1200">
                <a:solidFill>
                  <a:srgbClr val="FFFFFF"/>
                </a:solidFill>
              </a:rPr>
              <a:t>+ u</a:t>
            </a:r>
            <a:r>
              <a:rPr baseline="-25000" lang="en" sz="1200">
                <a:solidFill>
                  <a:srgbClr val="FFFFFF"/>
                </a:solidFill>
              </a:rPr>
              <a:t>s,j,k</a:t>
            </a:r>
            <a:r>
              <a:rPr lang="en" sz="1200">
                <a:solidFill>
                  <a:srgbClr val="FFFFFF"/>
                </a:solidFill>
              </a:rPr>
              <a:t>)/2</a:t>
            </a:r>
            <a:endParaRPr sz="1200"/>
          </a:p>
        </p:txBody>
      </p:sp>
      <p:cxnSp>
        <p:nvCxnSpPr>
          <p:cNvPr id="188" name="Google Shape;188;p17"/>
          <p:cNvCxnSpPr/>
          <p:nvPr/>
        </p:nvCxnSpPr>
        <p:spPr>
          <a:xfrm>
            <a:off x="3578075" y="2558800"/>
            <a:ext cx="213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7"/>
          <p:cNvSpPr txBox="1"/>
          <p:nvPr/>
        </p:nvSpPr>
        <p:spPr>
          <a:xfrm>
            <a:off x="1709175" y="3107513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s,p,k </a:t>
            </a: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1597375" y="386678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s,p,k </a:t>
            </a:r>
            <a:endParaRPr/>
          </a:p>
        </p:txBody>
      </p:sp>
      <p:cxnSp>
        <p:nvCxnSpPr>
          <p:cNvPr id="191" name="Google Shape;191;p17"/>
          <p:cNvCxnSpPr/>
          <p:nvPr/>
        </p:nvCxnSpPr>
        <p:spPr>
          <a:xfrm>
            <a:off x="1900850" y="4500225"/>
            <a:ext cx="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7"/>
          <p:cNvSpPr txBox="1"/>
          <p:nvPr/>
        </p:nvSpPr>
        <p:spPr>
          <a:xfrm>
            <a:off x="971175" y="440376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</a:t>
            </a:r>
            <a:r>
              <a:rPr lang="en">
                <a:solidFill>
                  <a:srgbClr val="FFFFFF"/>
                </a:solidFill>
              </a:rPr>
              <a:t>dimension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38" y="583000"/>
            <a:ext cx="499110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/>
        </p:nvSpPr>
        <p:spPr>
          <a:xfrm>
            <a:off x="5599400" y="251950"/>
            <a:ext cx="32268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X</a:t>
            </a:r>
            <a:r>
              <a:rPr baseline="-25000" lang="en" sz="1800">
                <a:solidFill>
                  <a:srgbClr val="FFFFFF"/>
                </a:solidFill>
              </a:rPr>
              <a:t>u,j,k  </a:t>
            </a:r>
            <a:r>
              <a:rPr lang="en">
                <a:solidFill>
                  <a:srgbClr val="FFFFFF"/>
                </a:solidFill>
              </a:rPr>
              <a:t>= upper boundary of the j-th dimension of the k-th rectangle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9" name="Google Shape;199;p18"/>
          <p:cNvGraphicFramePr/>
          <p:nvPr/>
        </p:nvGraphicFramePr>
        <p:xfrm>
          <a:off x="2154625" y="2973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{C56E510E-14ED-4358-BB4C-70C569A5F072}</a:tableStyleId>
              </a:tblPr>
              <a:tblGrid>
                <a:gridCol w="483475"/>
                <a:gridCol w="483475"/>
                <a:gridCol w="483475"/>
                <a:gridCol w="483475"/>
                <a:gridCol w="483475"/>
              </a:tblGrid>
              <a:tr h="5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18"/>
          <p:cNvSpPr txBox="1"/>
          <p:nvPr/>
        </p:nvSpPr>
        <p:spPr>
          <a:xfrm>
            <a:off x="1741125" y="2542450"/>
            <a:ext cx="670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0,0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3993375" y="25012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2835300" y="25012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4804525" y="269231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 dimension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4" name="Google Shape;204;p18"/>
          <p:cNvCxnSpPr/>
          <p:nvPr/>
        </p:nvCxnSpPr>
        <p:spPr>
          <a:xfrm>
            <a:off x="4728088" y="2758150"/>
            <a:ext cx="113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8"/>
          <p:cNvSpPr txBox="1"/>
          <p:nvPr/>
        </p:nvSpPr>
        <p:spPr>
          <a:xfrm>
            <a:off x="3121575" y="2142000"/>
            <a:ext cx="1450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(l</a:t>
            </a:r>
            <a:r>
              <a:rPr baseline="-25000" lang="en" sz="1200">
                <a:solidFill>
                  <a:srgbClr val="FFFFFF"/>
                </a:solidFill>
              </a:rPr>
              <a:t>s,j,k  </a:t>
            </a:r>
            <a:r>
              <a:rPr lang="en" sz="1200">
                <a:solidFill>
                  <a:srgbClr val="FFFFFF"/>
                </a:solidFill>
              </a:rPr>
              <a:t>+ u</a:t>
            </a:r>
            <a:r>
              <a:rPr baseline="-25000" lang="en" sz="1200">
                <a:solidFill>
                  <a:srgbClr val="FFFFFF"/>
                </a:solidFill>
              </a:rPr>
              <a:t>s,j,k</a:t>
            </a:r>
            <a:r>
              <a:rPr lang="en" sz="1200">
                <a:solidFill>
                  <a:srgbClr val="FFFFFF"/>
                </a:solidFill>
              </a:rPr>
              <a:t>)/2</a:t>
            </a:r>
            <a:endParaRPr sz="1200"/>
          </a:p>
        </p:txBody>
      </p:sp>
      <p:cxnSp>
        <p:nvCxnSpPr>
          <p:cNvPr id="206" name="Google Shape;206;p18"/>
          <p:cNvCxnSpPr/>
          <p:nvPr/>
        </p:nvCxnSpPr>
        <p:spPr>
          <a:xfrm>
            <a:off x="3578075" y="2558800"/>
            <a:ext cx="213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18"/>
          <p:cNvSpPr txBox="1"/>
          <p:nvPr/>
        </p:nvSpPr>
        <p:spPr>
          <a:xfrm>
            <a:off x="1709175" y="3212713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s,p,k </a:t>
            </a:r>
            <a:endParaRPr/>
          </a:p>
        </p:txBody>
      </p:sp>
      <p:sp>
        <p:nvSpPr>
          <p:cNvPr id="208" name="Google Shape;208;p18"/>
          <p:cNvSpPr txBox="1"/>
          <p:nvPr/>
        </p:nvSpPr>
        <p:spPr>
          <a:xfrm>
            <a:off x="1597375" y="386678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s,p,k </a:t>
            </a:r>
            <a:endParaRPr/>
          </a:p>
        </p:txBody>
      </p:sp>
      <p:cxnSp>
        <p:nvCxnSpPr>
          <p:cNvPr id="209" name="Google Shape;209;p18"/>
          <p:cNvCxnSpPr/>
          <p:nvPr/>
        </p:nvCxnSpPr>
        <p:spPr>
          <a:xfrm>
            <a:off x="1900850" y="4576425"/>
            <a:ext cx="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18"/>
          <p:cNvSpPr txBox="1"/>
          <p:nvPr/>
        </p:nvSpPr>
        <p:spPr>
          <a:xfrm>
            <a:off x="971175" y="447996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dimension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Boundary Expansion Stage</a:t>
            </a:r>
            <a:endParaRPr/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1153750" y="1116150"/>
            <a:ext cx="763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boundary is expanded by minimizing an exponential loss function. The solution for the decision boundary is analytical.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this stage we discriminate between positives and negatives by creating a 1-dimensional classifier for each boundary of each box.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 function to be minimized</a:t>
            </a:r>
            <a:endParaRPr/>
          </a:p>
        </p:txBody>
      </p:sp>
      <p:pic>
        <p:nvPicPr>
          <p:cNvPr id="222" name="Google Shape;2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75" y="2128750"/>
            <a:ext cx="43815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63" y="989850"/>
            <a:ext cx="38576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/>
        </p:nvSpPr>
        <p:spPr>
          <a:xfrm>
            <a:off x="978225" y="1740663"/>
            <a:ext cx="23352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where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675" y="4240000"/>
            <a:ext cx="3606473" cy="7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 txBox="1"/>
          <p:nvPr/>
        </p:nvSpPr>
        <p:spPr>
          <a:xfrm>
            <a:off x="5062300" y="989850"/>
            <a:ext cx="40818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r,j,k  </a:t>
            </a:r>
            <a:r>
              <a:rPr lang="en">
                <a:solidFill>
                  <a:srgbClr val="FFFFFF"/>
                </a:solidFill>
              </a:rPr>
              <a:t>= lower boundary of the j-th dimension 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of the k-th revised box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 - weight for the majority class (c&lt;1)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baseline="-25000" lang="en">
                <a:solidFill>
                  <a:srgbClr val="FFFFFF"/>
                </a:solidFill>
              </a:rPr>
              <a:t>+</a:t>
            </a:r>
            <a:r>
              <a:rPr baseline="30000" lang="en">
                <a:solidFill>
                  <a:srgbClr val="FFFFFF"/>
                </a:solidFill>
              </a:rPr>
              <a:t>k </a:t>
            </a:r>
            <a:r>
              <a:rPr lang="en">
                <a:solidFill>
                  <a:srgbClr val="FFFFFF"/>
                </a:solidFill>
              </a:rPr>
              <a:t>- set of positive examples in the k-th cluster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</a:t>
            </a:r>
            <a:r>
              <a:rPr baseline="-25000" lang="en">
                <a:solidFill>
                  <a:schemeClr val="lt1"/>
                </a:solidFill>
              </a:rPr>
              <a:t>-</a:t>
            </a:r>
            <a:r>
              <a:rPr baseline="30000" lang="en">
                <a:solidFill>
                  <a:schemeClr val="lt1"/>
                </a:solidFill>
              </a:rPr>
              <a:t>k </a:t>
            </a:r>
            <a:r>
              <a:rPr lang="en">
                <a:solidFill>
                  <a:schemeClr val="lt1"/>
                </a:solidFill>
              </a:rPr>
              <a:t>- set of negative examples in the k-th cluster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ß - a regularization parameter that tends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to expand the box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400" y="53000"/>
            <a:ext cx="4352925" cy="647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2" name="Google Shape;232;p21"/>
          <p:cNvGraphicFramePr/>
          <p:nvPr/>
        </p:nvGraphicFramePr>
        <p:xfrm>
          <a:off x="2475200" y="2527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{C56E510E-14ED-4358-BB4C-70C569A5F072}</a:tableStyleId>
              </a:tblPr>
              <a:tblGrid>
                <a:gridCol w="483475"/>
                <a:gridCol w="483475"/>
                <a:gridCol w="483475"/>
                <a:gridCol w="483475"/>
                <a:gridCol w="483475"/>
              </a:tblGrid>
              <a:tr h="53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21"/>
          <p:cNvSpPr txBox="1"/>
          <p:nvPr/>
        </p:nvSpPr>
        <p:spPr>
          <a:xfrm>
            <a:off x="2061700" y="2095650"/>
            <a:ext cx="670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0,0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4313950" y="21306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3155875" y="205443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s,j,k </a:t>
            </a:r>
            <a:endParaRPr/>
          </a:p>
        </p:txBody>
      </p:sp>
      <p:sp>
        <p:nvSpPr>
          <p:cNvPr id="236" name="Google Shape;236;p21"/>
          <p:cNvSpPr txBox="1"/>
          <p:nvPr/>
        </p:nvSpPr>
        <p:spPr>
          <a:xfrm>
            <a:off x="5125100" y="224551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 dimension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7" name="Google Shape;237;p21"/>
          <p:cNvCxnSpPr/>
          <p:nvPr/>
        </p:nvCxnSpPr>
        <p:spPr>
          <a:xfrm>
            <a:off x="5048663" y="2311350"/>
            <a:ext cx="113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1"/>
          <p:cNvSpPr txBox="1"/>
          <p:nvPr/>
        </p:nvSpPr>
        <p:spPr>
          <a:xfrm>
            <a:off x="3347500" y="1809175"/>
            <a:ext cx="1450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(l</a:t>
            </a:r>
            <a:r>
              <a:rPr baseline="-25000" lang="en" sz="1200">
                <a:solidFill>
                  <a:srgbClr val="FFFFFF"/>
                </a:solidFill>
              </a:rPr>
              <a:t>s,j,k  </a:t>
            </a:r>
            <a:r>
              <a:rPr lang="en" sz="1200">
                <a:solidFill>
                  <a:srgbClr val="FFFFFF"/>
                </a:solidFill>
              </a:rPr>
              <a:t>+ u</a:t>
            </a:r>
            <a:r>
              <a:rPr baseline="-25000" lang="en" sz="1200">
                <a:solidFill>
                  <a:srgbClr val="FFFFFF"/>
                </a:solidFill>
              </a:rPr>
              <a:t>s,j,k</a:t>
            </a:r>
            <a:r>
              <a:rPr lang="en" sz="1200">
                <a:solidFill>
                  <a:srgbClr val="FFFFFF"/>
                </a:solidFill>
              </a:rPr>
              <a:t>)/2</a:t>
            </a:r>
            <a:endParaRPr sz="1200"/>
          </a:p>
        </p:txBody>
      </p:sp>
      <p:cxnSp>
        <p:nvCxnSpPr>
          <p:cNvPr id="239" name="Google Shape;239;p21"/>
          <p:cNvCxnSpPr/>
          <p:nvPr/>
        </p:nvCxnSpPr>
        <p:spPr>
          <a:xfrm>
            <a:off x="3898650" y="2112000"/>
            <a:ext cx="213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1"/>
          <p:cNvSpPr txBox="1"/>
          <p:nvPr/>
        </p:nvSpPr>
        <p:spPr>
          <a:xfrm>
            <a:off x="2029750" y="2765913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</a:t>
            </a:r>
            <a:r>
              <a:rPr baseline="-25000" lang="en" sz="1800">
                <a:solidFill>
                  <a:srgbClr val="FFFFFF"/>
                </a:solidFill>
              </a:rPr>
              <a:t>s,p,k </a:t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1917950" y="3419988"/>
            <a:ext cx="734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</a:t>
            </a:r>
            <a:r>
              <a:rPr baseline="-25000" lang="en" sz="1800">
                <a:solidFill>
                  <a:srgbClr val="FFFFFF"/>
                </a:solidFill>
              </a:rPr>
              <a:t>s,p,k </a:t>
            </a:r>
            <a:endParaRPr/>
          </a:p>
        </p:txBody>
      </p:sp>
      <p:cxnSp>
        <p:nvCxnSpPr>
          <p:cNvPr id="242" name="Google Shape;242;p21"/>
          <p:cNvCxnSpPr/>
          <p:nvPr/>
        </p:nvCxnSpPr>
        <p:spPr>
          <a:xfrm>
            <a:off x="2221425" y="4129625"/>
            <a:ext cx="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1"/>
          <p:cNvSpPr txBox="1"/>
          <p:nvPr/>
        </p:nvSpPr>
        <p:spPr>
          <a:xfrm>
            <a:off x="1291750" y="4033163"/>
            <a:ext cx="1133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dimension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5146350" y="3835200"/>
            <a:ext cx="3455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r>
              <a:rPr baseline="-25000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can be any point in this area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1139350" y="716300"/>
            <a:ext cx="79329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Adding the distances from x</a:t>
            </a:r>
            <a:r>
              <a:rPr baseline="-25000" lang="en">
                <a:solidFill>
                  <a:srgbClr val="FFFFFF"/>
                </a:solidFill>
              </a:rPr>
              <a:t>j </a:t>
            </a:r>
            <a:r>
              <a:rPr lang="en">
                <a:solidFill>
                  <a:srgbClr val="FFFFFF"/>
                </a:solidFill>
              </a:rPr>
              <a:t>point to the l</a:t>
            </a:r>
            <a:r>
              <a:rPr baseline="-25000" lang="en">
                <a:solidFill>
                  <a:srgbClr val="FFFFFF"/>
                </a:solidFill>
              </a:rPr>
              <a:t>s,j,k </a:t>
            </a:r>
            <a:r>
              <a:rPr lang="en">
                <a:solidFill>
                  <a:srgbClr val="FFFFFF"/>
                </a:solidFill>
              </a:rPr>
              <a:t>. Taking the distance in J dimension.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factors of 1 added in the R</a:t>
            </a:r>
            <a:r>
              <a:rPr baseline="30000" lang="en">
                <a:solidFill>
                  <a:srgbClr val="FFFFFF"/>
                </a:solidFill>
              </a:rPr>
              <a:t>l,j,k</a:t>
            </a:r>
            <a:r>
              <a:rPr baseline="-25000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exponent to ensure to avoid numerical problem., (</a:t>
            </a:r>
            <a:r>
              <a:rPr lang="en">
                <a:solidFill>
                  <a:srgbClr val="FFFFFF"/>
                </a:solidFill>
              </a:rPr>
              <a:t>R</a:t>
            </a:r>
            <a:r>
              <a:rPr baseline="30000" lang="en">
                <a:solidFill>
                  <a:srgbClr val="FFFFFF"/>
                </a:solidFill>
              </a:rPr>
              <a:t>l,j,k</a:t>
            </a:r>
            <a:r>
              <a:rPr baseline="-25000" lang="en">
                <a:solidFill>
                  <a:srgbClr val="FFFFFF"/>
                </a:solidFill>
              </a:rPr>
              <a:t>  </a:t>
            </a:r>
            <a:r>
              <a:rPr lang="en">
                <a:solidFill>
                  <a:srgbClr val="FFFFFF"/>
                </a:solidFill>
              </a:rPr>
              <a:t>is at least exp(−1) &gt; 0.3 )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6" name="Google Shape;246;p21"/>
          <p:cNvCxnSpPr/>
          <p:nvPr/>
        </p:nvCxnSpPr>
        <p:spPr>
          <a:xfrm rot="10800000">
            <a:off x="3786550" y="3242225"/>
            <a:ext cx="1751400" cy="5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