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8" r:id="rId4"/>
    <p:sldId id="261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9F"/>
    <a:srgbClr val="636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B68D8-565C-EA41-97F1-ECBD15F25D3F}" type="datetimeFigureOut">
              <a:rPr lang="en-US" smtClean="0"/>
              <a:t>7/11/20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3EE9C-9A6F-CC44-8CCE-FB48A5A3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3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3EE9C-9A6F-CC44-8CCE-FB48A5A332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52889"/>
            <a:ext cx="9144000" cy="3499555"/>
          </a:xfrm>
          <a:prstGeom prst="rect">
            <a:avLst/>
          </a:prstGeom>
          <a:solidFill>
            <a:srgbClr val="008C9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110" y="2652889"/>
            <a:ext cx="8494890" cy="1622779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49110" y="4473223"/>
            <a:ext cx="6400800" cy="146755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243462"/>
            <a:ext cx="841022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fld id="{70818DC8-ED45-2D4B-98E5-BE953EEB9AD1}" type="datetimeFigureOut">
              <a:rPr lang="en-US" smtClean="0"/>
              <a:pPr/>
              <a:t>7/11/20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1667" y="6243462"/>
            <a:ext cx="4538133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9778" y="6243462"/>
            <a:ext cx="677335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2EE5834-214D-134D-B37F-0FEE325C7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9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110" y="4473223"/>
            <a:ext cx="6400800" cy="146755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9110" y="2652889"/>
            <a:ext cx="8494890" cy="1622779"/>
          </a:xfrm>
        </p:spPr>
        <p:txBody>
          <a:bodyPr anchor="b"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243462"/>
            <a:ext cx="841022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fld id="{70818DC8-ED45-2D4B-98E5-BE953EEB9AD1}" type="datetimeFigureOut">
              <a:rPr lang="en-US" smtClean="0"/>
              <a:pPr/>
              <a:t>7/11/20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1667" y="6243462"/>
            <a:ext cx="4538133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9778" y="6243462"/>
            <a:ext cx="677335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2EE5834-214D-134D-B37F-0FEE325C7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9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243462"/>
            <a:ext cx="841022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fld id="{70818DC8-ED45-2D4B-98E5-BE953EEB9AD1}" type="datetimeFigureOut">
              <a:rPr lang="en-US" smtClean="0"/>
              <a:pPr/>
              <a:t>7/11/20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1667" y="6243462"/>
            <a:ext cx="4538133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9778" y="6243462"/>
            <a:ext cx="677335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2EE5834-214D-134D-B37F-0FEE325C7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8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243462"/>
            <a:ext cx="841022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fld id="{70818DC8-ED45-2D4B-98E5-BE953EEB9AD1}" type="datetimeFigureOut">
              <a:rPr lang="en-US" smtClean="0"/>
              <a:pPr/>
              <a:t>7/11/20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1667" y="6243462"/>
            <a:ext cx="4538133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9778" y="6243462"/>
            <a:ext cx="677335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2EE5834-214D-134D-B37F-0FEE325C7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5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9110" y="1173481"/>
            <a:ext cx="8037690" cy="1140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110" y="2483556"/>
            <a:ext cx="8037690" cy="3642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wps_Standard_Logo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01" y="287021"/>
            <a:ext cx="1477432" cy="88646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210828"/>
            <a:ext cx="324556" cy="352777"/>
          </a:xfrm>
          <a:prstGeom prst="rect">
            <a:avLst/>
          </a:prstGeom>
          <a:solidFill>
            <a:srgbClr val="008C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81000" y="6210828"/>
            <a:ext cx="8763000" cy="352777"/>
          </a:xfrm>
          <a:prstGeom prst="rect">
            <a:avLst/>
          </a:prstGeom>
          <a:solidFill>
            <a:srgbClr val="63646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243462"/>
            <a:ext cx="841022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fld id="{70818DC8-ED45-2D4B-98E5-BE953EEB9AD1}" type="datetimeFigureOut">
              <a:rPr lang="en-US" smtClean="0"/>
              <a:pPr/>
              <a:t>7/11/20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1667" y="6243462"/>
            <a:ext cx="4538133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9778" y="6243462"/>
            <a:ext cx="677335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2EE5834-214D-134D-B37F-0FEE325C7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7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5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3700" b="1" kern="1200">
          <a:solidFill>
            <a:schemeClr val="bg1">
              <a:lumMod val="50000"/>
            </a:schemeClr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C9F"/>
        </a:buClr>
        <a:buFont typeface="Wingdings" charset="2"/>
        <a:buChar char="§"/>
        <a:defRPr sz="3200" kern="1200">
          <a:solidFill>
            <a:srgbClr val="7F7F7F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C9F"/>
        </a:buClr>
        <a:buFont typeface="Wingdings" charset="2"/>
        <a:buChar char="§"/>
        <a:defRPr sz="2800" kern="1200">
          <a:solidFill>
            <a:srgbClr val="7F7F7F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C9F"/>
        </a:buClr>
        <a:buFont typeface="Wingdings" charset="2"/>
        <a:buChar char="§"/>
        <a:defRPr sz="2400" kern="1200">
          <a:solidFill>
            <a:srgbClr val="7F7F7F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C9F"/>
        </a:buClr>
        <a:buFont typeface="Wingdings" charset="2"/>
        <a:buChar char="§"/>
        <a:defRPr sz="2000" kern="1200">
          <a:solidFill>
            <a:srgbClr val="7F7F7F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C9F"/>
        </a:buClr>
        <a:buFont typeface="Wingdings" charset="2"/>
        <a:buChar char="§"/>
        <a:defRPr sz="2000" kern="1200">
          <a:solidFill>
            <a:srgbClr val="7F7F7F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Impute Missing Data with BLIMP</a:t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1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110" y="802457"/>
            <a:ext cx="8037690" cy="634054"/>
          </a:xfrm>
        </p:spPr>
        <p:txBody>
          <a:bodyPr>
            <a:noAutofit/>
          </a:bodyPr>
          <a:lstStyle/>
          <a:p>
            <a:r>
              <a:rPr lang="en-US" dirty="0"/>
              <a:t>Reshaping Data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CA0057-4416-D546-A2E6-4D7C839BC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110" y="1443096"/>
            <a:ext cx="7395576" cy="4612447"/>
          </a:xfrm>
        </p:spPr>
      </p:pic>
    </p:spTree>
    <p:extLst>
      <p:ext uri="{BB962C8B-B14F-4D97-AF65-F5344CB8AC3E}">
        <p14:creationId xmlns:p14="http://schemas.microsoft.com/office/powerpoint/2010/main" val="96730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Missing Data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8C9F"/>
                </a:solidFill>
              </a:rPr>
              <a:t>Missing Not At Random (MNAR)</a:t>
            </a:r>
          </a:p>
          <a:p>
            <a:pPr lvl="1"/>
            <a:r>
              <a:rPr lang="en-US" dirty="0"/>
              <a:t>Probability of missing on </a:t>
            </a:r>
            <a:r>
              <a:rPr lang="en-US" i="1" dirty="0"/>
              <a:t>Y</a:t>
            </a:r>
            <a:r>
              <a:rPr lang="en-US" dirty="0"/>
              <a:t> related to values of </a:t>
            </a:r>
            <a:r>
              <a:rPr lang="en-US" i="1" dirty="0"/>
              <a:t>Y</a:t>
            </a:r>
            <a:r>
              <a:rPr lang="en-US" dirty="0"/>
              <a:t> itself</a:t>
            </a:r>
          </a:p>
          <a:p>
            <a:r>
              <a:rPr lang="en-US" dirty="0">
                <a:solidFill>
                  <a:srgbClr val="008C9F"/>
                </a:solidFill>
              </a:rPr>
              <a:t>Missing At Random (MAR)</a:t>
            </a:r>
          </a:p>
          <a:p>
            <a:pPr lvl="1"/>
            <a:r>
              <a:rPr lang="en-US" dirty="0"/>
              <a:t>Probability of missing on </a:t>
            </a:r>
            <a:r>
              <a:rPr lang="en-US" i="1" dirty="0"/>
              <a:t>Y</a:t>
            </a:r>
            <a:r>
              <a:rPr lang="en-US" dirty="0"/>
              <a:t> related to another measured variable, but not to values of </a:t>
            </a:r>
            <a:r>
              <a:rPr lang="en-US" i="1" dirty="0"/>
              <a:t>Y</a:t>
            </a:r>
            <a:r>
              <a:rPr lang="en-US" dirty="0"/>
              <a:t> itself</a:t>
            </a:r>
          </a:p>
          <a:p>
            <a:r>
              <a:rPr lang="en-US" dirty="0">
                <a:solidFill>
                  <a:srgbClr val="008C9F"/>
                </a:solidFill>
              </a:rPr>
              <a:t>Missing Completely At Random (MCAR)</a:t>
            </a:r>
          </a:p>
          <a:p>
            <a:pPr lvl="1"/>
            <a:r>
              <a:rPr lang="en-US" dirty="0"/>
              <a:t>Probability of missing on </a:t>
            </a:r>
            <a:r>
              <a:rPr lang="en-US" i="1" dirty="0"/>
              <a:t>Y</a:t>
            </a:r>
            <a:r>
              <a:rPr lang="en-US" dirty="0"/>
              <a:t> unrelated to other measured variables or values of </a:t>
            </a:r>
            <a:r>
              <a:rPr lang="en-US" i="1" dirty="0"/>
              <a:t>Y</a:t>
            </a:r>
            <a:r>
              <a:rPr lang="en-US" dirty="0"/>
              <a:t> itself</a:t>
            </a:r>
          </a:p>
        </p:txBody>
      </p:sp>
    </p:spTree>
    <p:extLst>
      <p:ext uri="{BB962C8B-B14F-4D97-AF65-F5344CB8AC3E}">
        <p14:creationId xmlns:p14="http://schemas.microsoft.com/office/powerpoint/2010/main" val="395434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110" y="802457"/>
            <a:ext cx="8037690" cy="634054"/>
          </a:xfrm>
        </p:spPr>
        <p:txBody>
          <a:bodyPr>
            <a:noAutofit/>
          </a:bodyPr>
          <a:lstStyle/>
          <a:p>
            <a:r>
              <a:rPr lang="en-US" sz="2400" dirty="0"/>
              <a:t>Univariate Parameters: Summarizing a Distribution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9B352D2E-5827-1B41-BE26-1A5E2F0CE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555" y="1831605"/>
            <a:ext cx="5717012" cy="3672637"/>
          </a:xfrm>
        </p:spPr>
      </p:pic>
    </p:spTree>
    <p:extLst>
      <p:ext uri="{BB962C8B-B14F-4D97-AF65-F5344CB8AC3E}">
        <p14:creationId xmlns:p14="http://schemas.microsoft.com/office/powerpoint/2010/main" val="324451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110" y="802457"/>
            <a:ext cx="8037690" cy="634054"/>
          </a:xfrm>
        </p:spPr>
        <p:txBody>
          <a:bodyPr>
            <a:noAutofit/>
          </a:bodyPr>
          <a:lstStyle/>
          <a:p>
            <a:r>
              <a:rPr lang="en-US" sz="2400" dirty="0"/>
              <a:t>Bivariate example: Predicting job performance from IQ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9885016B-6405-EE4C-801E-9AB1A872A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9110" y="1607343"/>
            <a:ext cx="3837830" cy="456307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7B4220-5387-A34F-8008-86D046011438}"/>
              </a:ext>
            </a:extLst>
          </p:cNvPr>
          <p:cNvSpPr txBox="1"/>
          <p:nvPr/>
        </p:nvSpPr>
        <p:spPr>
          <a:xfrm>
            <a:off x="5433237" y="2211571"/>
            <a:ext cx="2849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C9F"/>
                </a:solidFill>
              </a:rPr>
              <a:t>Mean Vector</a:t>
            </a:r>
            <a:r>
              <a:rPr lang="en-US" dirty="0"/>
              <a:t> contains </a:t>
            </a:r>
          </a:p>
          <a:p>
            <a:r>
              <a:rPr lang="en-US" dirty="0"/>
              <a:t>means of each variable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B66C6-2D28-2448-A564-C4887769235A}"/>
              </a:ext>
            </a:extLst>
          </p:cNvPr>
          <p:cNvSpPr txBox="1"/>
          <p:nvPr/>
        </p:nvSpPr>
        <p:spPr>
          <a:xfrm>
            <a:off x="5433237" y="3105834"/>
            <a:ext cx="2849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C9F"/>
                </a:solidFill>
              </a:rPr>
              <a:t>Covariance Matrix</a:t>
            </a:r>
            <a:r>
              <a:rPr lang="en-US" dirty="0"/>
              <a:t> contains </a:t>
            </a:r>
          </a:p>
          <a:p>
            <a:r>
              <a:rPr lang="en-US" dirty="0"/>
              <a:t>variances of each variable, plus covariances between each pair of variables</a:t>
            </a:r>
          </a:p>
        </p:txBody>
      </p:sp>
    </p:spTree>
    <p:extLst>
      <p:ext uri="{BB962C8B-B14F-4D97-AF65-F5344CB8AC3E}">
        <p14:creationId xmlns:p14="http://schemas.microsoft.com/office/powerpoint/2010/main" val="299748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110" y="802457"/>
            <a:ext cx="8037690" cy="634054"/>
          </a:xfrm>
        </p:spPr>
        <p:txBody>
          <a:bodyPr>
            <a:noAutofit/>
          </a:bodyPr>
          <a:lstStyle/>
          <a:p>
            <a:r>
              <a:rPr lang="en-US" sz="3200" dirty="0"/>
              <a:t>Linear Regression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9BAB2B-ED6B-664E-B746-00E914B8D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254" y="1436511"/>
            <a:ext cx="7389544" cy="364331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561F69-49AB-DA4F-A938-33A3E4DD40C7}"/>
              </a:ext>
            </a:extLst>
          </p:cNvPr>
          <p:cNvSpPr txBox="1"/>
          <p:nvPr/>
        </p:nvSpPr>
        <p:spPr>
          <a:xfrm>
            <a:off x="808074" y="5241851"/>
            <a:ext cx="274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Job Performance Rating</a:t>
            </a:r>
          </a:p>
          <a:p>
            <a:r>
              <a:rPr lang="en-US" dirty="0"/>
              <a:t>X = IQ score</a:t>
            </a:r>
          </a:p>
        </p:txBody>
      </p:sp>
    </p:spTree>
    <p:extLst>
      <p:ext uri="{BB962C8B-B14F-4D97-AF65-F5344CB8AC3E}">
        <p14:creationId xmlns:p14="http://schemas.microsoft.com/office/powerpoint/2010/main" val="10628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6903E4-2F9C-0D44-8F9C-C24CEBA87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347" y="1679944"/>
            <a:ext cx="6299405" cy="41197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110" y="802457"/>
            <a:ext cx="8037690" cy="634054"/>
          </a:xfrm>
        </p:spPr>
        <p:txBody>
          <a:bodyPr>
            <a:noAutofit/>
          </a:bodyPr>
          <a:lstStyle/>
          <a:p>
            <a:r>
              <a:rPr lang="en-US" sz="2800" dirty="0"/>
              <a:t>PSR measures convergence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7E6C6E-3C01-5B4F-BFF9-F1C112E9D587}"/>
              </a:ext>
            </a:extLst>
          </p:cNvPr>
          <p:cNvSpPr/>
          <p:nvPr/>
        </p:nvSpPr>
        <p:spPr>
          <a:xfrm>
            <a:off x="4816547" y="5465134"/>
            <a:ext cx="776178" cy="2445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5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126</Words>
  <Application>Microsoft Macintosh PowerPoint</Application>
  <PresentationFormat>On-screen Show (4:3)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Verdana</vt:lpstr>
      <vt:lpstr>Wingdings</vt:lpstr>
      <vt:lpstr>Office Theme</vt:lpstr>
      <vt:lpstr>Impute Missing Data with BLIMP </vt:lpstr>
      <vt:lpstr>Reshaping Data</vt:lpstr>
      <vt:lpstr>Missing Data Mechanisms</vt:lpstr>
      <vt:lpstr>Univariate Parameters: Summarizing a Distribution</vt:lpstr>
      <vt:lpstr>Bivariate example: Predicting job performance from IQ</vt:lpstr>
      <vt:lpstr>Linear Regression</vt:lpstr>
      <vt:lpstr>PSR measures convergence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smesserschmidt</dc:creator>
  <cp:lastModifiedBy>David Herzberg</cp:lastModifiedBy>
  <cp:revision>23</cp:revision>
  <dcterms:created xsi:type="dcterms:W3CDTF">2012-11-29T22:54:53Z</dcterms:created>
  <dcterms:modified xsi:type="dcterms:W3CDTF">2020-07-12T17:38:17Z</dcterms:modified>
</cp:coreProperties>
</file>