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9F"/>
    <a:srgbClr val="63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B68D8-565C-EA41-97F1-ECBD15F25D3F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3EE9C-9A6F-CC44-8CCE-FB48A5A3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52889"/>
            <a:ext cx="9144000" cy="3499555"/>
          </a:xfrm>
          <a:prstGeom prst="rect">
            <a:avLst/>
          </a:prstGeom>
          <a:solidFill>
            <a:srgbClr val="008C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2652889"/>
            <a:ext cx="8494890" cy="1622779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49110" y="4473223"/>
            <a:ext cx="6400800" cy="146755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9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110" y="4473223"/>
            <a:ext cx="6400800" cy="146755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9110" y="2652889"/>
            <a:ext cx="8494890" cy="1622779"/>
          </a:xfrm>
        </p:spPr>
        <p:txBody>
          <a:bodyPr anchor="b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110" y="1173481"/>
            <a:ext cx="8037690" cy="1140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110" y="2483556"/>
            <a:ext cx="8037690" cy="364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wps_Standard_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1" y="287021"/>
            <a:ext cx="1477432" cy="88646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210828"/>
            <a:ext cx="324556" cy="352777"/>
          </a:xfrm>
          <a:prstGeom prst="rect">
            <a:avLst/>
          </a:prstGeom>
          <a:solidFill>
            <a:srgbClr val="008C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81000" y="6210828"/>
            <a:ext cx="8763000" cy="352777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243462"/>
            <a:ext cx="84102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fld id="{70818DC8-ED45-2D4B-98E5-BE953EEB9AD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1667" y="6243462"/>
            <a:ext cx="45381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778" y="6243462"/>
            <a:ext cx="677335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E5834-214D-134D-B37F-0FEE325C7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700" b="1" kern="1200">
          <a:solidFill>
            <a:schemeClr val="bg1">
              <a:lumMod val="50000"/>
            </a:schemeClr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3200" kern="1200">
          <a:solidFill>
            <a:srgbClr val="7F7F7F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800" kern="1200">
          <a:solidFill>
            <a:srgbClr val="7F7F7F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400" kern="1200">
          <a:solidFill>
            <a:srgbClr val="7F7F7F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0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C9F"/>
        </a:buClr>
        <a:buFont typeface="Wingdings" charset="2"/>
        <a:buChar char="§"/>
        <a:defRPr sz="2000" kern="1200">
          <a:solidFill>
            <a:srgbClr val="7F7F7F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mwww.bc.edu/RePEc/bocode/i/ipfraking-v32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for it . . . 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74" y="1173481"/>
            <a:ext cx="8144016" cy="655319"/>
          </a:xfrm>
        </p:spPr>
        <p:txBody>
          <a:bodyPr>
            <a:noAutofit/>
          </a:bodyPr>
          <a:lstStyle/>
          <a:p>
            <a:r>
              <a:rPr lang="en-US" sz="2400" dirty="0"/>
              <a:t>Weighting Data with the R Survey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10" y="1828799"/>
            <a:ext cx="8144016" cy="43274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8C9F"/>
                </a:solidFill>
              </a:rPr>
              <a:t>What does it mean to ”weight” data?</a:t>
            </a:r>
          </a:p>
          <a:p>
            <a:pPr lvl="1"/>
            <a:r>
              <a:rPr lang="en-US" sz="2400" dirty="0">
                <a:solidFill>
                  <a:srgbClr val="008C9F"/>
                </a:solidFill>
              </a:rPr>
              <a:t>It’s all about “numerical impact”</a:t>
            </a:r>
          </a:p>
          <a:p>
            <a:r>
              <a:rPr lang="en-US" sz="2800" dirty="0">
                <a:solidFill>
                  <a:srgbClr val="008C9F"/>
                </a:solidFill>
              </a:rPr>
              <a:t>Granular application: items v. persons</a:t>
            </a:r>
            <a:endParaRPr lang="en-US" sz="2800" dirty="0">
              <a:solidFill>
                <a:schemeClr val="accent6"/>
              </a:solidFill>
            </a:endParaRPr>
          </a:p>
          <a:p>
            <a:r>
              <a:rPr lang="en-US" sz="2800" dirty="0">
                <a:solidFill>
                  <a:srgbClr val="008C9F"/>
                </a:solidFill>
              </a:rPr>
              <a:t>When to deploy - a judgement call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A7758-D238-7A4B-86EA-3CBD6ACAFDEE}"/>
              </a:ext>
            </a:extLst>
          </p:cNvPr>
          <p:cNvSpPr txBox="1"/>
          <p:nvPr/>
        </p:nvSpPr>
        <p:spPr>
          <a:xfrm>
            <a:off x="2232837" y="4997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The skewness of a probability distribution | A Blog on Probability and  Statistics">
            <a:extLst>
              <a:ext uri="{FF2B5EF4-FFF2-40B4-BE49-F238E27FC236}">
                <a16:creationId xmlns:a16="http://schemas.microsoft.com/office/drawing/2014/main" id="{E898DD82-0C6E-3B41-AAE9-9388DBF7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10" y="3851128"/>
            <a:ext cx="3189767" cy="191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B76E0-9902-BD48-8469-35DC1545CD7E}"/>
              </a:ext>
            </a:extLst>
          </p:cNvPr>
          <p:cNvSpPr txBox="1"/>
          <p:nvPr/>
        </p:nvSpPr>
        <p:spPr>
          <a:xfrm>
            <a:off x="1876008" y="4518837"/>
            <a:ext cx="766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 </a:t>
            </a:r>
          </a:p>
          <a:p>
            <a:r>
              <a:rPr lang="en-US" dirty="0"/>
              <a:t>per </a:t>
            </a:r>
          </a:p>
          <a:p>
            <a:r>
              <a:rPr lang="en-US" dirty="0"/>
              <a:t>unit 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543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1173481"/>
            <a:ext cx="7484797" cy="655319"/>
          </a:xfrm>
        </p:spPr>
        <p:txBody>
          <a:bodyPr>
            <a:noAutofit/>
          </a:bodyPr>
          <a:lstStyle/>
          <a:p>
            <a:r>
              <a:rPr lang="en-US" sz="28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10" y="1828799"/>
            <a:ext cx="8144016" cy="4327451"/>
          </a:xfrm>
        </p:spPr>
        <p:txBody>
          <a:bodyPr>
            <a:normAutofit fontScale="85000" lnSpcReduction="10000"/>
          </a:bodyPr>
          <a:lstStyle/>
          <a:p>
            <a:r>
              <a:rPr lang="en-US" sz="2800" u="sng" dirty="0">
                <a:solidFill>
                  <a:schemeClr val="tx1"/>
                </a:solidFill>
              </a:rPr>
              <a:t>Marginal distribution</a:t>
            </a:r>
            <a:r>
              <a:rPr lang="en-US" sz="2800" dirty="0">
                <a:solidFill>
                  <a:srgbClr val="008C9F"/>
                </a:solidFill>
              </a:rPr>
              <a:t>: distribution of cases within a certain demographic cell (e.g., white females with a college degree)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Population margins</a:t>
            </a:r>
            <a:r>
              <a:rPr lang="en-US" sz="2400" dirty="0">
                <a:solidFill>
                  <a:srgbClr val="008C9F"/>
                </a:solidFill>
              </a:rPr>
              <a:t>: U.S. census targets for a cell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Sample margins</a:t>
            </a:r>
            <a:r>
              <a:rPr lang="en-US" sz="2400" dirty="0">
                <a:solidFill>
                  <a:srgbClr val="008C9F"/>
                </a:solidFill>
              </a:rPr>
              <a:t>: actual cases in that cell</a:t>
            </a:r>
          </a:p>
          <a:p>
            <a:r>
              <a:rPr lang="en-US" sz="2800" u="sng" dirty="0">
                <a:solidFill>
                  <a:schemeClr val="tx1"/>
                </a:solidFill>
              </a:rPr>
              <a:t>Sampling probability</a:t>
            </a:r>
            <a:r>
              <a:rPr lang="en-US" sz="2800" dirty="0">
                <a:solidFill>
                  <a:srgbClr val="008C9F"/>
                </a:solidFill>
              </a:rPr>
              <a:t>: magnitude of difference between </a:t>
            </a:r>
            <a:r>
              <a:rPr lang="en-US" sz="2800" dirty="0">
                <a:solidFill>
                  <a:schemeClr val="accent6"/>
                </a:solidFill>
              </a:rPr>
              <a:t>sample</a:t>
            </a:r>
            <a:r>
              <a:rPr lang="en-US" sz="2800" dirty="0">
                <a:solidFill>
                  <a:srgbClr val="008C9F"/>
                </a:solidFill>
              </a:rPr>
              <a:t> and </a:t>
            </a:r>
            <a:r>
              <a:rPr lang="en-US" sz="2800" dirty="0">
                <a:solidFill>
                  <a:schemeClr val="accent6"/>
                </a:solidFill>
              </a:rPr>
              <a:t>population margins</a:t>
            </a:r>
          </a:p>
          <a:p>
            <a:r>
              <a:rPr lang="en-US" sz="2800" u="sng" dirty="0">
                <a:solidFill>
                  <a:schemeClr val="tx1"/>
                </a:solidFill>
              </a:rPr>
              <a:t>Demographic weighting multiplier</a:t>
            </a:r>
            <a:r>
              <a:rPr lang="en-US" sz="2800" dirty="0">
                <a:solidFill>
                  <a:srgbClr val="008C9F"/>
                </a:solidFill>
              </a:rPr>
              <a:t>: value used for arithmetic transformation of data</a:t>
            </a:r>
          </a:p>
          <a:p>
            <a:pPr lvl="1"/>
            <a:r>
              <a:rPr lang="en-US" sz="2400" dirty="0">
                <a:solidFill>
                  <a:srgbClr val="008C9F"/>
                </a:solidFill>
              </a:rPr>
              <a:t>Post-transformation: numerical impact of each cell is what it would be if </a:t>
            </a:r>
            <a:r>
              <a:rPr lang="en-US" sz="2400" dirty="0">
                <a:solidFill>
                  <a:schemeClr val="accent6"/>
                </a:solidFill>
              </a:rPr>
              <a:t>sample margin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8C9F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population margin</a:t>
            </a:r>
          </a:p>
        </p:txBody>
      </p:sp>
    </p:spTree>
    <p:extLst>
      <p:ext uri="{BB962C8B-B14F-4D97-AF65-F5344CB8AC3E}">
        <p14:creationId xmlns:p14="http://schemas.microsoft.com/office/powerpoint/2010/main" val="375747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0" y="802457"/>
            <a:ext cx="8037690" cy="634054"/>
          </a:xfrm>
        </p:spPr>
        <p:txBody>
          <a:bodyPr>
            <a:noAutofit/>
          </a:bodyPr>
          <a:lstStyle/>
          <a:p>
            <a:r>
              <a:rPr lang="en-US" sz="2800" dirty="0"/>
              <a:t>Demographic Crossings (Cells)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6AC0A1-0922-394C-836D-C47E93572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383442"/>
              </p:ext>
            </p:extLst>
          </p:nvPr>
        </p:nvGraphicFramePr>
        <p:xfrm>
          <a:off x="1063919" y="3070284"/>
          <a:ext cx="909765" cy="94615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9765">
                  <a:extLst>
                    <a:ext uri="{9D8B030D-6E8A-4147-A177-3AD203B41FA5}">
                      <a16:colId xmlns:a16="http://schemas.microsoft.com/office/drawing/2014/main" val="404318174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0222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427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BDBF06-1DAD-D24B-A173-A062EDBF9B4F}"/>
              </a:ext>
            </a:extLst>
          </p:cNvPr>
          <p:cNvSpPr txBox="1"/>
          <p:nvPr/>
        </p:nvSpPr>
        <p:spPr>
          <a:xfrm>
            <a:off x="1233339" y="2715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DA527FF-E0B8-674D-AE26-97025217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12276"/>
              </p:ext>
            </p:extLst>
          </p:nvPr>
        </p:nvGraphicFramePr>
        <p:xfrm>
          <a:off x="2470260" y="2801679"/>
          <a:ext cx="1464945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64945">
                  <a:extLst>
                    <a:ext uri="{9D8B030D-6E8A-4147-A177-3AD203B41FA5}">
                      <a16:colId xmlns:a16="http://schemas.microsoft.com/office/drawing/2014/main" val="839710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0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HS grad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6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 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6886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323BA78-D009-1241-A204-0DAA3186C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66351"/>
              </p:ext>
            </p:extLst>
          </p:nvPr>
        </p:nvGraphicFramePr>
        <p:xfrm>
          <a:off x="4572000" y="2616259"/>
          <a:ext cx="1019493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19493">
                  <a:extLst>
                    <a:ext uri="{9D8B030D-6E8A-4147-A177-3AD203B41FA5}">
                      <a16:colId xmlns:a16="http://schemas.microsoft.com/office/drawing/2014/main" val="219537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6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5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08865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8D7EB47-7E6A-FF47-8C81-2E4EB0272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70909"/>
              </p:ext>
            </p:extLst>
          </p:nvPr>
        </p:nvGraphicFramePr>
        <p:xfrm>
          <a:off x="6228288" y="2801679"/>
          <a:ext cx="1166178" cy="14833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66178">
                  <a:extLst>
                    <a:ext uri="{9D8B030D-6E8A-4147-A177-3AD203B41FA5}">
                      <a16:colId xmlns:a16="http://schemas.microsoft.com/office/drawing/2014/main" val="244713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Northeast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9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6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31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5D17D68-6316-0843-8780-F9717E3FDCEA}"/>
              </a:ext>
            </a:extLst>
          </p:cNvPr>
          <p:cNvSpPr txBox="1"/>
          <p:nvPr/>
        </p:nvSpPr>
        <p:spPr>
          <a:xfrm>
            <a:off x="2069526" y="335869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18846-B7A9-7841-AFD3-5C03C107F899}"/>
              </a:ext>
            </a:extLst>
          </p:cNvPr>
          <p:cNvSpPr txBox="1"/>
          <p:nvPr/>
        </p:nvSpPr>
        <p:spPr>
          <a:xfrm>
            <a:off x="5737407" y="335869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705D3-4359-AC40-95B6-3A97E5D649A3}"/>
              </a:ext>
            </a:extLst>
          </p:cNvPr>
          <p:cNvSpPr txBox="1"/>
          <p:nvPr/>
        </p:nvSpPr>
        <p:spPr>
          <a:xfrm>
            <a:off x="4031093" y="336473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0F619-D036-924A-B5C9-B7D6572A6A1B}"/>
              </a:ext>
            </a:extLst>
          </p:cNvPr>
          <p:cNvSpPr txBox="1"/>
          <p:nvPr/>
        </p:nvSpPr>
        <p:spPr>
          <a:xfrm>
            <a:off x="7483667" y="3350556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160 cells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42F5E-A35B-574A-9E88-6E5D63EDB271}"/>
              </a:ext>
            </a:extLst>
          </p:cNvPr>
          <p:cNvSpPr txBox="1"/>
          <p:nvPr/>
        </p:nvSpPr>
        <p:spPr>
          <a:xfrm>
            <a:off x="1088505" y="209519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Gender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F598A-A9B5-2548-84D8-753BA3528A00}"/>
              </a:ext>
            </a:extLst>
          </p:cNvPr>
          <p:cNvSpPr txBox="1"/>
          <p:nvPr/>
        </p:nvSpPr>
        <p:spPr>
          <a:xfrm>
            <a:off x="2719651" y="2091282"/>
            <a:ext cx="6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Educ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B3B17-A3E3-9640-8C72-425CE311BEC9}"/>
              </a:ext>
            </a:extLst>
          </p:cNvPr>
          <p:cNvSpPr txBox="1"/>
          <p:nvPr/>
        </p:nvSpPr>
        <p:spPr>
          <a:xfrm>
            <a:off x="4670055" y="2098526"/>
            <a:ext cx="77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Ethnic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7D146-6B5F-9949-B1FF-26339C5255A8}"/>
              </a:ext>
            </a:extLst>
          </p:cNvPr>
          <p:cNvSpPr txBox="1"/>
          <p:nvPr/>
        </p:nvSpPr>
        <p:spPr>
          <a:xfrm>
            <a:off x="6368787" y="2098526"/>
            <a:ext cx="88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5C8F54-E458-CC4A-AB19-3E6CF9D3ED2D}"/>
              </a:ext>
            </a:extLst>
          </p:cNvPr>
          <p:cNvSpPr txBox="1"/>
          <p:nvPr/>
        </p:nvSpPr>
        <p:spPr>
          <a:xfrm>
            <a:off x="235062" y="2052359"/>
            <a:ext cx="611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1B63A-8F59-2449-B0CF-04B81FA5442F}"/>
              </a:ext>
            </a:extLst>
          </p:cNvPr>
          <p:cNvSpPr txBox="1"/>
          <p:nvPr/>
        </p:nvSpPr>
        <p:spPr>
          <a:xfrm>
            <a:off x="241794" y="3312526"/>
            <a:ext cx="60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96730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74" y="1173481"/>
            <a:ext cx="7783033" cy="655319"/>
          </a:xfrm>
        </p:spPr>
        <p:txBody>
          <a:bodyPr>
            <a:noAutofit/>
          </a:bodyPr>
          <a:lstStyle/>
          <a:p>
            <a:r>
              <a:rPr lang="en-US" sz="2400" dirty="0"/>
              <a:t>How are weighting multipliers determined?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10" y="1828799"/>
            <a:ext cx="8144016" cy="4327451"/>
          </a:xfrm>
        </p:spPr>
        <p:txBody>
          <a:bodyPr>
            <a:normAutofit fontScale="92500" lnSpcReduction="20000"/>
          </a:bodyPr>
          <a:lstStyle/>
          <a:p>
            <a:r>
              <a:rPr lang="en-US" sz="2800" u="sng" dirty="0">
                <a:solidFill>
                  <a:schemeClr val="tx1"/>
                </a:solidFill>
              </a:rPr>
              <a:t>Raking</a:t>
            </a:r>
            <a:r>
              <a:rPr lang="en-US" sz="2800" dirty="0">
                <a:solidFill>
                  <a:srgbClr val="008C9F"/>
                </a:solidFill>
              </a:rPr>
              <a:t>: quantifying the difference between </a:t>
            </a:r>
            <a:r>
              <a:rPr lang="en-US" sz="2800" dirty="0">
                <a:solidFill>
                  <a:schemeClr val="accent6"/>
                </a:solidFill>
              </a:rPr>
              <a:t>sample</a:t>
            </a:r>
            <a:r>
              <a:rPr lang="en-US" sz="2800" dirty="0">
                <a:solidFill>
                  <a:srgbClr val="008C9F"/>
                </a:solidFill>
              </a:rPr>
              <a:t> and </a:t>
            </a:r>
            <a:r>
              <a:rPr lang="en-US" sz="2800" dirty="0">
                <a:solidFill>
                  <a:schemeClr val="accent6"/>
                </a:solidFill>
              </a:rPr>
              <a:t>population margins</a:t>
            </a:r>
            <a:r>
              <a:rPr lang="en-US" sz="2800" dirty="0">
                <a:solidFill>
                  <a:srgbClr val="008C9F"/>
                </a:solidFill>
              </a:rPr>
              <a:t> to estimate </a:t>
            </a:r>
            <a:r>
              <a:rPr lang="en-US" sz="2800" dirty="0">
                <a:solidFill>
                  <a:schemeClr val="accent6"/>
                </a:solidFill>
              </a:rPr>
              <a:t>sampling probability</a:t>
            </a:r>
          </a:p>
          <a:p>
            <a:r>
              <a:rPr lang="en-US" sz="2800" u="sng" dirty="0">
                <a:solidFill>
                  <a:schemeClr val="tx1"/>
                </a:solidFill>
              </a:rPr>
              <a:t>Iterative post-stratification</a:t>
            </a:r>
            <a:r>
              <a:rPr lang="en-US" sz="2800" dirty="0">
                <a:solidFill>
                  <a:srgbClr val="008C9F"/>
                </a:solidFill>
              </a:rPr>
              <a:t>: method by which </a:t>
            </a:r>
            <a:r>
              <a:rPr lang="en-US" sz="2800" dirty="0">
                <a:solidFill>
                  <a:schemeClr val="accent6"/>
                </a:solidFill>
              </a:rPr>
              <a:t>sampling probabilities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008C9F"/>
                </a:solidFill>
              </a:rPr>
              <a:t>are transformed into </a:t>
            </a:r>
            <a:r>
              <a:rPr lang="en-US" sz="2800" dirty="0">
                <a:solidFill>
                  <a:schemeClr val="accent6"/>
                </a:solidFill>
              </a:rPr>
              <a:t>weighting multipliers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sz="2400" dirty="0">
                <a:solidFill>
                  <a:srgbClr val="008C9F"/>
                </a:solidFill>
              </a:rPr>
              <a:t>Algorithm posits starting values for cell-wise multipliers, evaluates effects on all </a:t>
            </a:r>
            <a:r>
              <a:rPr lang="en-US" sz="2400" dirty="0">
                <a:solidFill>
                  <a:schemeClr val="accent6"/>
                </a:solidFill>
              </a:rPr>
              <a:t>sample margins</a:t>
            </a:r>
            <a:r>
              <a:rPr lang="en-US" sz="2400" dirty="0">
                <a:solidFill>
                  <a:srgbClr val="008C9F"/>
                </a:solidFill>
              </a:rPr>
              <a:t> simultaneously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rgbClr val="008C9F"/>
                </a:solidFill>
              </a:rPr>
              <a:t>Iterative: incremental adjustments to </a:t>
            </a:r>
            <a:r>
              <a:rPr lang="en-US" sz="2400" dirty="0">
                <a:solidFill>
                  <a:schemeClr val="accent6"/>
                </a:solidFill>
              </a:rPr>
              <a:t>multipliers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8C9F"/>
                </a:solidFill>
              </a:rPr>
              <a:t>until convergence (i.e., equalization of numerical impacts of </a:t>
            </a:r>
            <a:r>
              <a:rPr lang="en-US" sz="2400" dirty="0">
                <a:solidFill>
                  <a:schemeClr val="accent6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8C9F"/>
                </a:solidFill>
              </a:rPr>
              <a:t>and </a:t>
            </a:r>
            <a:r>
              <a:rPr lang="en-US" sz="2400" dirty="0">
                <a:solidFill>
                  <a:schemeClr val="accent6"/>
                </a:solidFill>
              </a:rPr>
              <a:t>population margins</a:t>
            </a:r>
          </a:p>
          <a:p>
            <a:pPr lvl="1"/>
            <a:r>
              <a:rPr lang="en-US" sz="2400" dirty="0">
                <a:solidFill>
                  <a:srgbClr val="008C9F"/>
                </a:solidFill>
              </a:rPr>
              <a:t>For math background, see </a:t>
            </a:r>
            <a:r>
              <a:rPr lang="en-US" sz="2400" dirty="0" err="1">
                <a:solidFill>
                  <a:srgbClr val="008C9F"/>
                </a:solidFill>
                <a:hlinkClick r:id="rId2"/>
              </a:rPr>
              <a:t>Kolenikov</a:t>
            </a:r>
            <a:r>
              <a:rPr lang="en-US" sz="2400" dirty="0">
                <a:solidFill>
                  <a:srgbClr val="008C9F"/>
                </a:solidFill>
                <a:hlinkClick r:id="rId2"/>
              </a:rPr>
              <a:t> (in press)</a:t>
            </a:r>
            <a:endParaRPr lang="en-US" sz="2400" dirty="0">
              <a:solidFill>
                <a:srgbClr val="008C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7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249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Office Theme</vt:lpstr>
      <vt:lpstr>Weight for it . . .  </vt:lpstr>
      <vt:lpstr>Weighting Data with the R Survey package</vt:lpstr>
      <vt:lpstr>Definitions</vt:lpstr>
      <vt:lpstr>Demographic Crossings (Cells)</vt:lpstr>
      <vt:lpstr>How are weighting multipliers determined?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smesserschmidt</dc:creator>
  <cp:lastModifiedBy>David Herzberg</cp:lastModifiedBy>
  <cp:revision>41</cp:revision>
  <dcterms:created xsi:type="dcterms:W3CDTF">2012-11-29T22:54:53Z</dcterms:created>
  <dcterms:modified xsi:type="dcterms:W3CDTF">2020-11-14T00:41:30Z</dcterms:modified>
</cp:coreProperties>
</file>