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1.xml" ContentType="application/vnd.openxmlformats-officedocument.presentationml.notesSl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2.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3.xml" ContentType="application/vnd.openxmlformats-officedocument.presentationml.notesSlid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4.xml" ContentType="application/vnd.openxmlformats-officedocument.presentationml.notesSlid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5.xml" ContentType="application/vnd.openxmlformats-officedocument.presentationml.notesSlid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6.xml" ContentType="application/vnd.openxmlformats-officedocument.presentationml.notesSlid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7.xml" ContentType="application/vnd.openxmlformats-officedocument.presentationml.notesSlid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804" r:id="rId1"/>
  </p:sldMasterIdLst>
  <p:notesMasterIdLst>
    <p:notesMasterId r:id="rId35"/>
  </p:notesMasterIdLst>
  <p:sldIdLst>
    <p:sldId id="256" r:id="rId2"/>
    <p:sldId id="257" r:id="rId3"/>
    <p:sldId id="258" r:id="rId4"/>
    <p:sldId id="260" r:id="rId5"/>
    <p:sldId id="261" r:id="rId6"/>
    <p:sldId id="316" r:id="rId7"/>
    <p:sldId id="301" r:id="rId8"/>
    <p:sldId id="263" r:id="rId9"/>
    <p:sldId id="264" r:id="rId10"/>
    <p:sldId id="265" r:id="rId11"/>
    <p:sldId id="293" r:id="rId12"/>
    <p:sldId id="308" r:id="rId13"/>
    <p:sldId id="302" r:id="rId14"/>
    <p:sldId id="303" r:id="rId15"/>
    <p:sldId id="304" r:id="rId16"/>
    <p:sldId id="305" r:id="rId17"/>
    <p:sldId id="306" r:id="rId18"/>
    <p:sldId id="307" r:id="rId19"/>
    <p:sldId id="282" r:id="rId20"/>
    <p:sldId id="271" r:id="rId21"/>
    <p:sldId id="317" r:id="rId22"/>
    <p:sldId id="322" r:id="rId23"/>
    <p:sldId id="321" r:id="rId24"/>
    <p:sldId id="318" r:id="rId25"/>
    <p:sldId id="299" r:id="rId26"/>
    <p:sldId id="319" r:id="rId27"/>
    <p:sldId id="324" r:id="rId28"/>
    <p:sldId id="325" r:id="rId29"/>
    <p:sldId id="326" r:id="rId30"/>
    <p:sldId id="328" r:id="rId31"/>
    <p:sldId id="327" r:id="rId32"/>
    <p:sldId id="314" r:id="rId33"/>
    <p:sldId id="315" r:id="rId3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BCDF"/>
    <a:srgbClr val="E0E3EC"/>
    <a:srgbClr val="EDEDED"/>
    <a:srgbClr val="ECEAF0"/>
    <a:srgbClr val="263B7E"/>
    <a:srgbClr val="314B69"/>
    <a:srgbClr val="314CA1"/>
    <a:srgbClr val="4472C4"/>
    <a:srgbClr val="A81882"/>
    <a:srgbClr val="4970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ittlere Formatvorlage 3 - Akz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7" autoAdjust="0"/>
    <p:restoredTop sz="92449" autoAdjust="0"/>
  </p:normalViewPr>
  <p:slideViewPr>
    <p:cSldViewPr snapToGrid="0">
      <p:cViewPr varScale="1">
        <p:scale>
          <a:sx n="115" d="100"/>
          <a:sy n="115" d="100"/>
        </p:scale>
        <p:origin x="882" y="96"/>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lenha\Documents\Psychometrica\continuousnorming\WPS\GrafikenPr&#228;sentation.xlsx" TargetMode="External"/><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ha\Documents\Psychometrica\continuousnorming\WPS\PijkASimulation1Infl_B_26032022.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enha\Documents\Psychometrica\continuousnorming\WPS\GrafikenPr&#228;sentation.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enha\Documents\Psychometrica\continuousnorming\WPS\GrafikenPr&#228;sentation.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enha\Documents\Psychometrica\continuousnorming\WPS\GrafikenPr&#228;sentation.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enha\Documents\Psychometrica\continuousnorming\WPS\GrafikenPr&#228;sentation.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enha\Documents\Psychometrica\continuousnorming\WPS\GrafikenPr&#228;sentation.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oleObject" Target="file:///C:\Users\lenha\Documents\Psychometrica\continuousnorming\WPS\GrafikenPr&#228;sentation.xlsx" TargetMode="External"/><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oleObject" Target="file:///C:\Users\lenha\Documents\Psychometrica\continuousnorming\WPS\GrafikenPr&#228;sentation.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36"/>
    </mc:Choice>
    <mc:Fallback>
      <c:style val="36"/>
    </mc:Fallback>
  </mc:AlternateContent>
  <c:clrMapOvr bg1="lt1" tx1="dk1" bg2="lt2" tx2="dk2" accent1="accent1" accent2="accent2" accent3="accent3" accent4="accent4" accent5="accent5" accent6="accent6" hlink="hlink" folHlink="folHlink"/>
  <c:chart>
    <c:autoTitleDeleted val="1"/>
    <c:view3D>
      <c:rotX val="20"/>
      <c:rotY val="40"/>
      <c:rAngAx val="0"/>
      <c:perspective val="50"/>
    </c:view3D>
    <c:floor>
      <c:thickness val="0"/>
      <c:spPr>
        <a:solidFill>
          <a:schemeClr val="bg1"/>
        </a:solidFill>
      </c:spPr>
    </c:floor>
    <c:sideWall>
      <c:thickness val="0"/>
      <c:spPr>
        <a:solidFill>
          <a:srgbClr val="FFFFFF">
            <a:lumMod val="85000"/>
          </a:srgbClr>
        </a:solidFill>
      </c:spPr>
    </c:sideWall>
    <c:backWall>
      <c:thickness val="0"/>
      <c:spPr>
        <a:solidFill>
          <a:srgbClr val="FFFFFF">
            <a:lumMod val="85000"/>
          </a:srgbClr>
        </a:solidFill>
      </c:spPr>
    </c:backWall>
    <c:plotArea>
      <c:layout/>
      <c:surface3DChart>
        <c:wireframe val="1"/>
        <c:ser>
          <c:idx val="0"/>
          <c:order val="0"/>
          <c:val>
            <c:numRef>
              <c:f>Altersverlauf!$B$5:$B$50</c:f>
              <c:numCache>
                <c:formatCode>0.00</c:formatCode>
                <c:ptCount val="46"/>
                <c:pt idx="0">
                  <c:v>5.8290553029300067</c:v>
                </c:pt>
                <c:pt idx="1">
                  <c:v>8.0673342087030608</c:v>
                </c:pt>
                <c:pt idx="2">
                  <c:v>10.280571276464661</c:v>
                </c:pt>
                <c:pt idx="3">
                  <c:v>12.469983872146162</c:v>
                </c:pt>
                <c:pt idx="4">
                  <c:v>14.636828473880778</c:v>
                </c:pt>
                <c:pt idx="5">
                  <c:v>16.78240067044532</c:v>
                </c:pt>
                <c:pt idx="6">
                  <c:v>18.90803515970202</c:v>
                </c:pt>
                <c:pt idx="7">
                  <c:v>21.015105747040398</c:v>
                </c:pt>
                <c:pt idx="8">
                  <c:v>23.105025343819054</c:v>
                </c:pt>
                <c:pt idx="9">
                  <c:v>25.179245965807485</c:v>
                </c:pt>
                <c:pt idx="10">
                  <c:v>27.239258731627938</c:v>
                </c:pt>
                <c:pt idx="11">
                  <c:v>29.286593861197233</c:v>
                </c:pt>
                <c:pt idx="12">
                  <c:v>31.32282067416859</c:v>
                </c:pt>
                <c:pt idx="13">
                  <c:v>33.349547588373476</c:v>
                </c:pt>
                <c:pt idx="14">
                  <c:v>35.368422118263283</c:v>
                </c:pt>
                <c:pt idx="15">
                  <c:v>37.381130873351395</c:v>
                </c:pt>
                <c:pt idx="16">
                  <c:v>39.389399556654901</c:v>
                </c:pt>
                <c:pt idx="17">
                  <c:v>41.394992963136303</c:v>
                </c:pt>
                <c:pt idx="18">
                  <c:v>43.399714978145525</c:v>
                </c:pt>
                <c:pt idx="19">
                  <c:v>45.405408575861664</c:v>
                </c:pt>
                <c:pt idx="20">
                  <c:v>47.413955817734823</c:v>
                </c:pt>
                <c:pt idx="21">
                  <c:v>49.427277850927915</c:v>
                </c:pt>
                <c:pt idx="22">
                  <c:v>51.447334906758506</c:v>
                </c:pt>
                <c:pt idx="23">
                  <c:v>53.476126299140667</c:v>
                </c:pt>
                <c:pt idx="24">
                  <c:v>55.515690423026697</c:v>
                </c:pt>
                <c:pt idx="25">
                  <c:v>57.568104752849088</c:v>
                </c:pt>
                <c:pt idx="26">
                  <c:v>59.635485840962303</c:v>
                </c:pt>
                <c:pt idx="27">
                  <c:v>61.719989316084543</c:v>
                </c:pt>
                <c:pt idx="28">
                  <c:v>63.823809881739685</c:v>
                </c:pt>
                <c:pt idx="29">
                  <c:v>65.949181314698905</c:v>
                </c:pt>
                <c:pt idx="30">
                  <c:v>68.098376463422781</c:v>
                </c:pt>
                <c:pt idx="31">
                  <c:v>70.273707246502937</c:v>
                </c:pt>
                <c:pt idx="32">
                  <c:v>72.477524651103849</c:v>
                </c:pt>
                <c:pt idx="33">
                  <c:v>74.712218731404803</c:v>
                </c:pt>
                <c:pt idx="34">
                  <c:v>76.980218607041579</c:v>
                </c:pt>
                <c:pt idx="35">
                  <c:v>79.283992461548422</c:v>
                </c:pt>
                <c:pt idx="36">
                  <c:v>81.626047540799789</c:v>
                </c:pt>
                <c:pt idx="37">
                  <c:v>84.00893015145212</c:v>
                </c:pt>
                <c:pt idx="38">
                  <c:v>86.435225659385722</c:v>
                </c:pt>
                <c:pt idx="39">
                  <c:v>88.907558488146663</c:v>
                </c:pt>
                <c:pt idx="40">
                  <c:v>91.428592117388462</c:v>
                </c:pt>
                <c:pt idx="41">
                  <c:v>94.001029081314059</c:v>
                </c:pt>
                <c:pt idx="42">
                  <c:v>96.62761096711742</c:v>
                </c:pt>
                <c:pt idx="43">
                  <c:v>99.311118413425774</c:v>
                </c:pt>
                <c:pt idx="44">
                  <c:v>102.05437110874085</c:v>
                </c:pt>
                <c:pt idx="45">
                  <c:v>104.86022778988128</c:v>
                </c:pt>
              </c:numCache>
            </c:numRef>
          </c:val>
          <c:extLst>
            <c:ext xmlns:c16="http://schemas.microsoft.com/office/drawing/2014/chart" uri="{C3380CC4-5D6E-409C-BE32-E72D297353CC}">
              <c16:uniqueId val="{00000000-4626-42F2-80B0-19AB668A669D}"/>
            </c:ext>
          </c:extLst>
        </c:ser>
        <c:ser>
          <c:idx val="1"/>
          <c:order val="1"/>
          <c:val>
            <c:numRef>
              <c:f>Altersverlauf!$C$5:$C$50</c:f>
              <c:numCache>
                <c:formatCode>0.00</c:formatCode>
                <c:ptCount val="46"/>
                <c:pt idx="0">
                  <c:v>15.025887046686316</c:v>
                </c:pt>
                <c:pt idx="1">
                  <c:v>17.538333963193974</c:v>
                </c:pt>
                <c:pt idx="2">
                  <c:v>20.016739482740757</c:v>
                </c:pt>
                <c:pt idx="3">
                  <c:v>22.462368678486758</c:v>
                </c:pt>
                <c:pt idx="4">
                  <c:v>24.876525682409131</c:v>
                </c:pt>
                <c:pt idx="5">
                  <c:v>27.260553681934145</c:v>
                </c:pt>
                <c:pt idx="6">
                  <c:v>29.615834916569455</c:v>
                </c:pt>
                <c:pt idx="7">
                  <c:v>31.943790674536196</c:v>
                </c:pt>
                <c:pt idx="8">
                  <c:v>34.245881289401126</c:v>
                </c:pt>
                <c:pt idx="9">
                  <c:v>36.523606136708949</c:v>
                </c:pt>
                <c:pt idx="10">
                  <c:v>38.778503630614352</c:v>
                </c:pt>
                <c:pt idx="11">
                  <c:v>41.01215122051417</c:v>
                </c:pt>
                <c:pt idx="12">
                  <c:v>43.226165387679728</c:v>
                </c:pt>
                <c:pt idx="13">
                  <c:v>45.422201641888684</c:v>
                </c:pt>
                <c:pt idx="14">
                  <c:v>47.601954518057639</c:v>
                </c:pt>
                <c:pt idx="15">
                  <c:v>49.767157572873948</c:v>
                </c:pt>
                <c:pt idx="16">
                  <c:v>51.919583381427984</c:v>
                </c:pt>
                <c:pt idx="17">
                  <c:v>54.061043533845421</c:v>
                </c:pt>
                <c:pt idx="18">
                  <c:v>56.193388631919348</c:v>
                </c:pt>
                <c:pt idx="19">
                  <c:v>58.318508285742318</c:v>
                </c:pt>
                <c:pt idx="20">
                  <c:v>60.438331110338773</c:v>
                </c:pt>
                <c:pt idx="21">
                  <c:v>62.554824722296914</c:v>
                </c:pt>
                <c:pt idx="22">
                  <c:v>64.669995736401134</c:v>
                </c:pt>
                <c:pt idx="23">
                  <c:v>66.78588976226402</c:v>
                </c:pt>
                <c:pt idx="24">
                  <c:v>68.904591400958694</c:v>
                </c:pt>
                <c:pt idx="25">
                  <c:v>71.028224241650719</c:v>
                </c:pt>
                <c:pt idx="26">
                  <c:v>73.158950858230554</c:v>
                </c:pt>
                <c:pt idx="27">
                  <c:v>75.298972805945553</c:v>
                </c:pt>
                <c:pt idx="28">
                  <c:v>77.450530618032232</c:v>
                </c:pt>
                <c:pt idx="29">
                  <c:v>79.615903802348285</c:v>
                </c:pt>
                <c:pt idx="30">
                  <c:v>81.797410838005021</c:v>
                </c:pt>
                <c:pt idx="31">
                  <c:v>83.997409171999237</c:v>
                </c:pt>
                <c:pt idx="32">
                  <c:v>86.218295215845572</c:v>
                </c:pt>
                <c:pt idx="33">
                  <c:v>88.462504342208831</c:v>
                </c:pt>
                <c:pt idx="34">
                  <c:v>90.732510881535589</c:v>
                </c:pt>
                <c:pt idx="35">
                  <c:v>93.030828118687126</c:v>
                </c:pt>
                <c:pt idx="36">
                  <c:v>95.360008289570914</c:v>
                </c:pt>
                <c:pt idx="37">
                  <c:v>97.722642577773357</c:v>
                </c:pt>
                <c:pt idx="38">
                  <c:v>100.1213611111914</c:v>
                </c:pt>
                <c:pt idx="39">
                  <c:v>102.55883295866526</c:v>
                </c:pt>
                <c:pt idx="40">
                  <c:v>105.03776612661018</c:v>
                </c:pt>
                <c:pt idx="41">
                  <c:v>107.56090755564884</c:v>
                </c:pt>
                <c:pt idx="42">
                  <c:v>110.13104311724334</c:v>
                </c:pt>
                <c:pt idx="43">
                  <c:v>112.75099761032756</c:v>
                </c:pt>
                <c:pt idx="44">
                  <c:v>115.4236347579392</c:v>
                </c:pt>
                <c:pt idx="45">
                  <c:v>118.15185720385207</c:v>
                </c:pt>
              </c:numCache>
            </c:numRef>
          </c:val>
          <c:extLst>
            <c:ext xmlns:c16="http://schemas.microsoft.com/office/drawing/2014/chart" uri="{C3380CC4-5D6E-409C-BE32-E72D297353CC}">
              <c16:uniqueId val="{00000001-4626-42F2-80B0-19AB668A669D}"/>
            </c:ext>
          </c:extLst>
        </c:ser>
        <c:ser>
          <c:idx val="2"/>
          <c:order val="2"/>
          <c:val>
            <c:numRef>
              <c:f>Altersverlauf!$D$5:$D$50</c:f>
              <c:numCache>
                <c:formatCode>0.00</c:formatCode>
                <c:ptCount val="46"/>
                <c:pt idx="0">
                  <c:v>23.891789455270366</c:v>
                </c:pt>
                <c:pt idx="1">
                  <c:v>26.659270421445829</c:v>
                </c:pt>
                <c:pt idx="2">
                  <c:v>29.38325942100035</c:v>
                </c:pt>
                <c:pt idx="3">
                  <c:v>32.065084679146089</c:v>
                </c:pt>
                <c:pt idx="4">
                  <c:v>34.706113385562297</c:v>
                </c:pt>
                <c:pt idx="5">
                  <c:v>37.30775168782904</c:v>
                </c:pt>
                <c:pt idx="6">
                  <c:v>39.87144468486121</c:v>
                </c:pt>
                <c:pt idx="7">
                  <c:v>42.398676420342255</c:v>
                </c:pt>
                <c:pt idx="8">
                  <c:v>44.890969876158081</c:v>
                </c:pt>
                <c:pt idx="9">
                  <c:v>47.349886965830969</c:v>
                </c:pt>
                <c:pt idx="10">
                  <c:v>49.777028527953398</c:v>
                </c:pt>
                <c:pt idx="11">
                  <c:v>52.174034319621967</c:v>
                </c:pt>
                <c:pt idx="12">
                  <c:v>54.542583009871123</c:v>
                </c:pt>
                <c:pt idx="13">
                  <c:v>56.88439217310723</c:v>
                </c:pt>
                <c:pt idx="14">
                  <c:v>59.201218282542278</c:v>
                </c:pt>
                <c:pt idx="15">
                  <c:v>61.494856703627825</c:v>
                </c:pt>
                <c:pt idx="16">
                  <c:v>63.767141687488845</c:v>
                </c:pt>
                <c:pt idx="17">
                  <c:v>66.019946364357565</c:v>
                </c:pt>
                <c:pt idx="18">
                  <c:v>68.255182737007402</c:v>
                </c:pt>
                <c:pt idx="19">
                  <c:v>70.474801674186779</c:v>
                </c:pt>
                <c:pt idx="20">
                  <c:v>72.680792904052964</c:v>
                </c:pt>
                <c:pt idx="21">
                  <c:v>74.875185007606021</c:v>
                </c:pt>
                <c:pt idx="22">
                  <c:v>77.060045412122676</c:v>
                </c:pt>
                <c:pt idx="23">
                  <c:v>79.237480384590029</c:v>
                </c:pt>
                <c:pt idx="24">
                  <c:v>81.409635025139636</c:v>
                </c:pt>
                <c:pt idx="25">
                  <c:v>83.578693260481273</c:v>
                </c:pt>
                <c:pt idx="26">
                  <c:v>85.746877837336669</c:v>
                </c:pt>
                <c:pt idx="27">
                  <c:v>87.916450315873675</c:v>
                </c:pt>
                <c:pt idx="28">
                  <c:v>90.089711063139859</c:v>
                </c:pt>
                <c:pt idx="29">
                  <c:v>92.26899924649652</c:v>
                </c:pt>
                <c:pt idx="30">
                  <c:v>94.456692827052564</c:v>
                </c:pt>
                <c:pt idx="31">
                  <c:v>96.655208553098234</c:v>
                </c:pt>
                <c:pt idx="32">
                  <c:v>98.86700195353913</c:v>
                </c:pt>
                <c:pt idx="33">
                  <c:v>101.09456733132998</c:v>
                </c:pt>
                <c:pt idx="34">
                  <c:v>103.34043775690851</c:v>
                </c:pt>
                <c:pt idx="35">
                  <c:v>105.60718506162952</c:v>
                </c:pt>
                <c:pt idx="36">
                  <c:v>107.89741983119818</c:v>
                </c:pt>
                <c:pt idx="37">
                  <c:v>110.21379139910482</c:v>
                </c:pt>
                <c:pt idx="38">
                  <c:v>112.55898784005781</c:v>
                </c:pt>
                <c:pt idx="39">
                  <c:v>114.93573596341815</c:v>
                </c:pt>
                <c:pt idx="40">
                  <c:v>117.34680130663295</c:v>
                </c:pt>
                <c:pt idx="41">
                  <c:v>119.79498812866953</c:v>
                </c:pt>
                <c:pt idx="42">
                  <c:v>122.28313940344894</c:v>
                </c:pt>
                <c:pt idx="43">
                  <c:v>124.81413681328046</c:v>
                </c:pt>
                <c:pt idx="44">
                  <c:v>127.39090074229458</c:v>
                </c:pt>
                <c:pt idx="45">
                  <c:v>130.01639026987786</c:v>
                </c:pt>
              </c:numCache>
            </c:numRef>
          </c:val>
          <c:extLst>
            <c:ext xmlns:c16="http://schemas.microsoft.com/office/drawing/2014/chart" uri="{C3380CC4-5D6E-409C-BE32-E72D297353CC}">
              <c16:uniqueId val="{00000002-4626-42F2-80B0-19AB668A669D}"/>
            </c:ext>
          </c:extLst>
        </c:ser>
        <c:ser>
          <c:idx val="3"/>
          <c:order val="3"/>
          <c:val>
            <c:numRef>
              <c:f>Altersverlauf!$E$5:$E$50</c:f>
              <c:numCache>
                <c:formatCode>0.00</c:formatCode>
                <c:ptCount val="46"/>
                <c:pt idx="0">
                  <c:v>32.423495378898927</c:v>
                </c:pt>
                <c:pt idx="1">
                  <c:v>35.427701411625684</c:v>
                </c:pt>
                <c:pt idx="2">
                  <c:v>38.378576535514966</c:v>
                </c:pt>
                <c:pt idx="3">
                  <c:v>41.277529576771627</c:v>
                </c:pt>
                <c:pt idx="4">
                  <c:v>44.126008170713114</c:v>
                </c:pt>
                <c:pt idx="5">
                  <c:v>46.925498749937155</c:v>
                </c:pt>
                <c:pt idx="6">
                  <c:v>49.677526532489217</c:v>
                </c:pt>
                <c:pt idx="7">
                  <c:v>52.38365551003028</c:v>
                </c:pt>
                <c:pt idx="8">
                  <c:v>55.045488436004348</c:v>
                </c:pt>
                <c:pt idx="9">
                  <c:v>57.664666813805972</c:v>
                </c:pt>
                <c:pt idx="10">
                  <c:v>60.242870884948118</c:v>
                </c:pt>
                <c:pt idx="11">
                  <c:v>62.781819617229651</c:v>
                </c:pt>
                <c:pt idx="12">
                  <c:v>65.28327069290286</c:v>
                </c:pt>
                <c:pt idx="13">
                  <c:v>67.749020496841212</c:v>
                </c:pt>
                <c:pt idx="14">
                  <c:v>70.18090410470694</c:v>
                </c:pt>
                <c:pt idx="15">
                  <c:v>72.580795271118532</c:v>
                </c:pt>
                <c:pt idx="16">
                  <c:v>74.950606417818619</c:v>
                </c:pt>
                <c:pt idx="17">
                  <c:v>77.292288621841266</c:v>
                </c:pt>
                <c:pt idx="18">
                  <c:v>79.607831603679884</c:v>
                </c:pt>
                <c:pt idx="19">
                  <c:v>81.899263715454538</c:v>
                </c:pt>
                <c:pt idx="20">
                  <c:v>84.1686519290799</c:v>
                </c:pt>
                <c:pt idx="21">
                  <c:v>86.418101824432469</c:v>
                </c:pt>
                <c:pt idx="22">
                  <c:v>88.649757577518784</c:v>
                </c:pt>
                <c:pt idx="23">
                  <c:v>90.865801948642371</c:v>
                </c:pt>
                <c:pt idx="24">
                  <c:v>93.068456270571659</c:v>
                </c:pt>
                <c:pt idx="25">
                  <c:v>95.259980436707721</c:v>
                </c:pt>
                <c:pt idx="26">
                  <c:v>97.44267288925171</c:v>
                </c:pt>
                <c:pt idx="27">
                  <c:v>99.618870607372628</c:v>
                </c:pt>
                <c:pt idx="28">
                  <c:v>101.79094909537456</c:v>
                </c:pt>
                <c:pt idx="29">
                  <c:v>103.96132237086486</c:v>
                </c:pt>
                <c:pt idx="30">
                  <c:v>106.13244295292132</c:v>
                </c:pt>
                <c:pt idx="31">
                  <c:v>108.3068018502601</c:v>
                </c:pt>
                <c:pt idx="32">
                  <c:v>110.48692854940289</c:v>
                </c:pt>
                <c:pt idx="33">
                  <c:v>112.67539100284532</c:v>
                </c:pt>
                <c:pt idx="34">
                  <c:v>114.87479561722341</c:v>
                </c:pt>
                <c:pt idx="35">
                  <c:v>117.0877872414825</c:v>
                </c:pt>
                <c:pt idx="36">
                  <c:v>119.31704915504382</c:v>
                </c:pt>
                <c:pt idx="37">
                  <c:v>121.56530305597269</c:v>
                </c:pt>
                <c:pt idx="38">
                  <c:v>123.83530904914581</c:v>
                </c:pt>
                <c:pt idx="39">
                  <c:v>126.1298656344191</c:v>
                </c:pt>
                <c:pt idx="40">
                  <c:v>128.45180969479526</c:v>
                </c:pt>
                <c:pt idx="41">
                  <c:v>130.80401648459144</c:v>
                </c:pt>
                <c:pt idx="42">
                  <c:v>133.18939961760645</c:v>
                </c:pt>
                <c:pt idx="43">
                  <c:v>135.61091105528905</c:v>
                </c:pt>
                <c:pt idx="44">
                  <c:v>138.07154109490497</c:v>
                </c:pt>
                <c:pt idx="45">
                  <c:v>140.57431835770501</c:v>
                </c:pt>
              </c:numCache>
            </c:numRef>
          </c:val>
          <c:extLst>
            <c:ext xmlns:c16="http://schemas.microsoft.com/office/drawing/2014/chart" uri="{C3380CC4-5D6E-409C-BE32-E72D297353CC}">
              <c16:uniqueId val="{00000003-4626-42F2-80B0-19AB668A669D}"/>
            </c:ext>
          </c:extLst>
        </c:ser>
        <c:ser>
          <c:idx val="4"/>
          <c:order val="4"/>
          <c:val>
            <c:numRef>
              <c:f>Altersverlauf!$F$5:$F$50</c:f>
              <c:numCache>
                <c:formatCode>0.00</c:formatCode>
                <c:ptCount val="46"/>
                <c:pt idx="0">
                  <c:v>40.617278261223561</c:v>
                </c:pt>
                <c:pt idx="1">
                  <c:v>43.840704757181641</c:v>
                </c:pt>
                <c:pt idx="2">
                  <c:v>47.00063492503805</c:v>
                </c:pt>
                <c:pt idx="3">
                  <c:v>50.098577564133635</c:v>
                </c:pt>
                <c:pt idx="4">
                  <c:v>53.136080040849052</c:v>
                </c:pt>
                <c:pt idx="5">
                  <c:v>56.11472826856626</c:v>
                </c:pt>
                <c:pt idx="6">
                  <c:v>59.03614668763052</c:v>
                </c:pt>
                <c:pt idx="7">
                  <c:v>61.901998245311837</c:v>
                </c:pt>
                <c:pt idx="8">
                  <c:v>64.713984375766955</c:v>
                </c:pt>
                <c:pt idx="9">
                  <c:v>67.473844980001047</c:v>
                </c:pt>
                <c:pt idx="10">
                  <c:v>70.183358405829324</c:v>
                </c:pt>
                <c:pt idx="11">
                  <c:v>72.844341427839169</c:v>
                </c:pt>
                <c:pt idx="12">
                  <c:v>75.458649227351287</c:v>
                </c:pt>
                <c:pt idx="13">
                  <c:v>78.028175372382151</c:v>
                </c:pt>
                <c:pt idx="14">
                  <c:v>80.554851797605266</c:v>
                </c:pt>
                <c:pt idx="15">
                  <c:v>83.040648784312992</c:v>
                </c:pt>
                <c:pt idx="16">
                  <c:v>85.487574940378508</c:v>
                </c:pt>
                <c:pt idx="17">
                  <c:v>87.8976771802174</c:v>
                </c:pt>
                <c:pt idx="18">
                  <c:v>90.273040704749448</c:v>
                </c:pt>
                <c:pt idx="19">
                  <c:v>92.615788981360325</c:v>
                </c:pt>
                <c:pt idx="20">
                  <c:v>94.928083723863452</c:v>
                </c:pt>
                <c:pt idx="21">
                  <c:v>97.212124872461558</c:v>
                </c:pt>
                <c:pt idx="22">
                  <c:v>99.470150573708978</c:v>
                </c:pt>
                <c:pt idx="23">
                  <c:v>101.70443716047261</c:v>
                </c:pt>
                <c:pt idx="24">
                  <c:v>103.91729913189427</c:v>
                </c:pt>
                <c:pt idx="25">
                  <c:v>106.11108913335204</c:v>
                </c:pt>
                <c:pt idx="26">
                  <c:v>108.28819793642249</c:v>
                </c:pt>
                <c:pt idx="27">
                  <c:v>110.45105441884202</c:v>
                </c:pt>
                <c:pt idx="28">
                  <c:v>112.60212554446869</c:v>
                </c:pt>
                <c:pt idx="29">
                  <c:v>114.74391634324427</c:v>
                </c:pt>
                <c:pt idx="30">
                  <c:v>116.87896989115545</c:v>
                </c:pt>
                <c:pt idx="31">
                  <c:v>119.00986729019608</c:v>
                </c:pt>
                <c:pt idx="32">
                  <c:v>121.13922764832894</c:v>
                </c:pt>
                <c:pt idx="33">
                  <c:v>123.26970805944701</c:v>
                </c:pt>
                <c:pt idx="34">
                  <c:v>125.40400358333547</c:v>
                </c:pt>
                <c:pt idx="35">
                  <c:v>127.54484722563399</c:v>
                </c:pt>
                <c:pt idx="36">
                  <c:v>129.69500991779725</c:v>
                </c:pt>
                <c:pt idx="37">
                  <c:v>131.85730049705828</c:v>
                </c:pt>
                <c:pt idx="38">
                  <c:v>134.0345656863887</c:v>
                </c:pt>
                <c:pt idx="39">
                  <c:v>136.22969007446142</c:v>
                </c:pt>
                <c:pt idx="40">
                  <c:v>138.44559609561202</c:v>
                </c:pt>
                <c:pt idx="41">
                  <c:v>140.68524400980084</c:v>
                </c:pt>
                <c:pt idx="42">
                  <c:v>142.95163188257422</c:v>
                </c:pt>
                <c:pt idx="43">
                  <c:v>145.24779556502668</c:v>
                </c:pt>
                <c:pt idx="44">
                  <c:v>147.57680867376226</c:v>
                </c:pt>
                <c:pt idx="45">
                  <c:v>149.94178257085707</c:v>
                </c:pt>
              </c:numCache>
            </c:numRef>
          </c:val>
          <c:extLst>
            <c:ext xmlns:c16="http://schemas.microsoft.com/office/drawing/2014/chart" uri="{C3380CC4-5D6E-409C-BE32-E72D297353CC}">
              <c16:uniqueId val="{00000004-4626-42F2-80B0-19AB668A669D}"/>
            </c:ext>
          </c:extLst>
        </c:ser>
        <c:ser>
          <c:idx val="5"/>
          <c:order val="5"/>
          <c:val>
            <c:numRef>
              <c:f>Altersverlauf!$G$5:$G$50</c:f>
              <c:numCache>
                <c:formatCode>0.00</c:formatCode>
                <c:ptCount val="46"/>
                <c:pt idx="0">
                  <c:v>48.469196502856128</c:v>
                </c:pt>
                <c:pt idx="1">
                  <c:v>51.895120065599293</c:v>
                </c:pt>
                <c:pt idx="2">
                  <c:v>55.247116463961426</c:v>
                </c:pt>
                <c:pt idx="3">
                  <c:v>58.526815674736952</c:v>
                </c:pt>
                <c:pt idx="4">
                  <c:v>61.735885880870278</c:v>
                </c:pt>
                <c:pt idx="5">
                  <c:v>64.876033439183871</c:v>
                </c:pt>
                <c:pt idx="6">
                  <c:v>67.949002848106701</c:v>
                </c:pt>
                <c:pt idx="7">
                  <c:v>70.956576715402122</c:v>
                </c:pt>
                <c:pt idx="8">
                  <c:v>73.900575725896203</c:v>
                </c:pt>
                <c:pt idx="9">
                  <c:v>76.782858609206073</c:v>
                </c:pt>
                <c:pt idx="10">
                  <c:v>79.605322107467941</c:v>
                </c:pt>
                <c:pt idx="11">
                  <c:v>82.369900943065403</c:v>
                </c:pt>
                <c:pt idx="12">
                  <c:v>85.078567786357453</c:v>
                </c:pt>
                <c:pt idx="13">
                  <c:v>87.733333223407115</c:v>
                </c:pt>
                <c:pt idx="14">
                  <c:v>90.336245723709069</c:v>
                </c:pt>
                <c:pt idx="15">
                  <c:v>92.889391607918441</c:v>
                </c:pt>
                <c:pt idx="16">
                  <c:v>95.394895015578541</c:v>
                </c:pt>
                <c:pt idx="17">
                  <c:v>97.854917872849242</c:v>
                </c:pt>
                <c:pt idx="18">
                  <c:v>100.27165986023529</c:v>
                </c:pt>
                <c:pt idx="19">
                  <c:v>102.64735838031439</c:v>
                </c:pt>
                <c:pt idx="20">
                  <c:v>104.98428852546529</c:v>
                </c:pt>
                <c:pt idx="21">
                  <c:v>107.28476304559629</c:v>
                </c:pt>
                <c:pt idx="22">
                  <c:v>109.55113231587323</c:v>
                </c:pt>
                <c:pt idx="23">
                  <c:v>111.78578430444772</c:v>
                </c:pt>
                <c:pt idx="24">
                  <c:v>113.99114454018535</c:v>
                </c:pt>
                <c:pt idx="25">
                  <c:v>116.16967608039393</c:v>
                </c:pt>
                <c:pt idx="26">
                  <c:v>118.32387947855165</c:v>
                </c:pt>
                <c:pt idx="27">
                  <c:v>120.45629275203547</c:v>
                </c:pt>
                <c:pt idx="28">
                  <c:v>122.56949134984875</c:v>
                </c:pt>
                <c:pt idx="29">
                  <c:v>124.66608812035021</c:v>
                </c:pt>
                <c:pt idx="30">
                  <c:v>126.74873327898179</c:v>
                </c:pt>
                <c:pt idx="31">
                  <c:v>128.82011437599661</c:v>
                </c:pt>
                <c:pt idx="32">
                  <c:v>130.88295626418764</c:v>
                </c:pt>
                <c:pt idx="33">
                  <c:v>132.94002106661566</c:v>
                </c:pt>
                <c:pt idx="34">
                  <c:v>134.99410814433725</c:v>
                </c:pt>
                <c:pt idx="35">
                  <c:v>137.04805406413357</c:v>
                </c:pt>
                <c:pt idx="36">
                  <c:v>139.10473256623783</c:v>
                </c:pt>
                <c:pt idx="37">
                  <c:v>141.16705453206413</c:v>
                </c:pt>
                <c:pt idx="38">
                  <c:v>143.23796795193536</c:v>
                </c:pt>
                <c:pt idx="39">
                  <c:v>145.32045789281148</c:v>
                </c:pt>
                <c:pt idx="40">
                  <c:v>147.41754646601765</c:v>
                </c:pt>
                <c:pt idx="41">
                  <c:v>149.5322927949727</c:v>
                </c:pt>
                <c:pt idx="42">
                  <c:v>151.66779298291661</c:v>
                </c:pt>
                <c:pt idx="43">
                  <c:v>153.82718008063961</c:v>
                </c:pt>
                <c:pt idx="44">
                  <c:v>156.01362405421</c:v>
                </c:pt>
                <c:pt idx="45">
                  <c:v>158.23033175270226</c:v>
                </c:pt>
              </c:numCache>
            </c:numRef>
          </c:val>
          <c:extLst>
            <c:ext xmlns:c16="http://schemas.microsoft.com/office/drawing/2014/chart" uri="{C3380CC4-5D6E-409C-BE32-E72D297353CC}">
              <c16:uniqueId val="{00000005-4626-42F2-80B0-19AB668A669D}"/>
            </c:ext>
          </c:extLst>
        </c:ser>
        <c:ser>
          <c:idx val="6"/>
          <c:order val="6"/>
          <c:val>
            <c:numRef>
              <c:f>Altersverlauf!$H$5:$H$50</c:f>
              <c:numCache>
                <c:formatCode>0.00</c:formatCode>
                <c:ptCount val="46"/>
                <c:pt idx="0">
                  <c:v>55.975337824894488</c:v>
                </c:pt>
                <c:pt idx="1">
                  <c:v>59.587790517158055</c:v>
                </c:pt>
                <c:pt idx="2">
                  <c:v>63.115679923471916</c:v>
                </c:pt>
                <c:pt idx="3">
                  <c:v>66.560780133432402</c:v>
                </c:pt>
                <c:pt idx="4">
                  <c:v>69.924902923887657</c:v>
                </c:pt>
                <c:pt idx="5">
                  <c:v>73.209897709075705</c:v>
                </c:pt>
                <c:pt idx="6">
                  <c:v>76.41765149076322</c:v>
                </c:pt>
                <c:pt idx="7">
                  <c:v>79.550088808383549</c:v>
                </c:pt>
                <c:pt idx="8">
                  <c:v>82.609171689175568</c:v>
                </c:pt>
                <c:pt idx="9">
                  <c:v>85.596899598321883</c:v>
                </c:pt>
                <c:pt idx="10">
                  <c:v>88.51530938908715</c:v>
                </c:pt>
                <c:pt idx="11">
                  <c:v>91.366475252956846</c:v>
                </c:pt>
                <c:pt idx="12">
                  <c:v>94.152508669775401</c:v>
                </c:pt>
                <c:pt idx="13">
                  <c:v>96.875558357884799</c:v>
                </c:pt>
                <c:pt idx="14">
                  <c:v>99.537810224262799</c:v>
                </c:pt>
                <c:pt idx="15">
                  <c:v>102.14148731466159</c:v>
                </c:pt>
                <c:pt idx="16">
                  <c:v>104.68884976374632</c:v>
                </c:pt>
                <c:pt idx="17">
                  <c:v>107.18219474523286</c:v>
                </c:pt>
                <c:pt idx="18">
                  <c:v>109.62385642202733</c:v>
                </c:pt>
                <c:pt idx="19">
                  <c:v>112.01620589636343</c:v>
                </c:pt>
                <c:pt idx="20">
                  <c:v>114.36165115994167</c:v>
                </c:pt>
                <c:pt idx="21">
                  <c:v>116.66263704406725</c:v>
                </c:pt>
                <c:pt idx="22">
                  <c:v>118.92164516978883</c:v>
                </c:pt>
                <c:pt idx="23">
                  <c:v>121.14119389803703</c:v>
                </c:pt>
                <c:pt idx="24">
                  <c:v>123.3238382797624</c:v>
                </c:pt>
                <c:pt idx="25">
                  <c:v>125.47217000607421</c:v>
                </c:pt>
                <c:pt idx="26">
                  <c:v>127.58881735837902</c:v>
                </c:pt>
                <c:pt idx="27">
                  <c:v>129.67644515851856</c:v>
                </c:pt>
                <c:pt idx="28">
                  <c:v>131.73775471890895</c:v>
                </c:pt>
                <c:pt idx="29">
                  <c:v>133.77548379267819</c:v>
                </c:pt>
                <c:pt idx="30">
                  <c:v>135.79240652380531</c:v>
                </c:pt>
                <c:pt idx="31">
                  <c:v>137.79133339725877</c:v>
                </c:pt>
                <c:pt idx="32">
                  <c:v>139.77511118913412</c:v>
                </c:pt>
                <c:pt idx="33">
                  <c:v>141.74662291679383</c:v>
                </c:pt>
                <c:pt idx="34">
                  <c:v>143.70878778900408</c:v>
                </c:pt>
                <c:pt idx="35">
                  <c:v>145.66456115607457</c:v>
                </c:pt>
                <c:pt idx="36">
                  <c:v>147.61693445999606</c:v>
                </c:pt>
                <c:pt idx="37">
                  <c:v>149.56893518457926</c:v>
                </c:pt>
                <c:pt idx="38">
                  <c:v>151.52362680559298</c:v>
                </c:pt>
                <c:pt idx="39">
                  <c:v>153.484108740903</c:v>
                </c:pt>
                <c:pt idx="40">
                  <c:v>155.45351630060986</c:v>
                </c:pt>
                <c:pt idx="41">
                  <c:v>157.43502063718799</c:v>
                </c:pt>
                <c:pt idx="42">
                  <c:v>159.43182869562324</c:v>
                </c:pt>
                <c:pt idx="43">
                  <c:v>161.44718316355261</c:v>
                </c:pt>
                <c:pt idx="44">
                  <c:v>163.48436242140127</c:v>
                </c:pt>
                <c:pt idx="45">
                  <c:v>165.54668049252192</c:v>
                </c:pt>
              </c:numCache>
            </c:numRef>
          </c:val>
          <c:extLst>
            <c:ext xmlns:c16="http://schemas.microsoft.com/office/drawing/2014/chart" uri="{C3380CC4-5D6E-409C-BE32-E72D297353CC}">
              <c16:uniqueId val="{00000006-4626-42F2-80B0-19AB668A669D}"/>
            </c:ext>
          </c:extLst>
        </c:ser>
        <c:ser>
          <c:idx val="7"/>
          <c:order val="7"/>
          <c:val>
            <c:numRef>
              <c:f>Altersverlauf!$I$5:$I$50</c:f>
              <c:numCache>
                <c:formatCode>0.00</c:formatCode>
                <c:ptCount val="46"/>
                <c:pt idx="0">
                  <c:v>63.13206363244808</c:v>
                </c:pt>
                <c:pt idx="1">
                  <c:v>66.915804653687587</c:v>
                </c:pt>
                <c:pt idx="2">
                  <c:v>70.604200092707657</c:v>
                </c:pt>
                <c:pt idx="3">
                  <c:v>74.199192707028615</c:v>
                </c:pt>
                <c:pt idx="4">
                  <c:v>77.702762217521069</c:v>
                </c:pt>
                <c:pt idx="5">
                  <c:v>81.116925234004881</c:v>
                </c:pt>
                <c:pt idx="6">
                  <c:v>84.443735180848847</c:v>
                </c:pt>
                <c:pt idx="7">
                  <c:v>87.685282222569882</c:v>
                </c:pt>
                <c:pt idx="8">
                  <c:v>90.843693189432472</c:v>
                </c:pt>
                <c:pt idx="9">
                  <c:v>93.921131503048116</c:v>
                </c:pt>
                <c:pt idx="10">
                  <c:v>96.919797101974709</c:v>
                </c:pt>
                <c:pt idx="11">
                  <c:v>99.841926367315907</c:v>
                </c:pt>
                <c:pt idx="12">
                  <c:v>102.68979204832047</c:v>
                </c:pt>
                <c:pt idx="13">
                  <c:v>105.46570318798183</c:v>
                </c:pt>
                <c:pt idx="14">
                  <c:v>108.17200504863726</c:v>
                </c:pt>
                <c:pt idx="15">
                  <c:v>110.81107903756738</c:v>
                </c:pt>
                <c:pt idx="16">
                  <c:v>113.38534263259562</c:v>
                </c:pt>
                <c:pt idx="17">
                  <c:v>115.89724930768755</c:v>
                </c:pt>
                <c:pt idx="18">
                  <c:v>118.34928845855012</c:v>
                </c:pt>
                <c:pt idx="19">
                  <c:v>120.7439853282313</c:v>
                </c:pt>
                <c:pt idx="20">
                  <c:v>123.08390093271943</c:v>
                </c:pt>
                <c:pt idx="21">
                  <c:v>125.37163198654243</c:v>
                </c:pt>
                <c:pt idx="22">
                  <c:v>127.60981082836726</c:v>
                </c:pt>
                <c:pt idx="23">
                  <c:v>129.80110534659963</c:v>
                </c:pt>
                <c:pt idx="24">
                  <c:v>131.94821890498292</c:v>
                </c:pt>
                <c:pt idx="25">
                  <c:v>134.05389026819782</c:v>
                </c:pt>
                <c:pt idx="26">
                  <c:v>136.12089352746165</c:v>
                </c:pt>
                <c:pt idx="27">
                  <c:v>138.15203802612791</c:v>
                </c:pt>
                <c:pt idx="28">
                  <c:v>140.15016828528559</c:v>
                </c:pt>
                <c:pt idx="29">
                  <c:v>142.1181639293581</c:v>
                </c:pt>
                <c:pt idx="30">
                  <c:v>144.05893961170364</c:v>
                </c:pt>
                <c:pt idx="31">
                  <c:v>145.97544494021381</c:v>
                </c:pt>
                <c:pt idx="32">
                  <c:v>147.87066440291298</c:v>
                </c:pt>
                <c:pt idx="33">
                  <c:v>149.7476172935587</c:v>
                </c:pt>
                <c:pt idx="34">
                  <c:v>151.60935763723941</c:v>
                </c:pt>
                <c:pt idx="35">
                  <c:v>153.45897411597528</c:v>
                </c:pt>
                <c:pt idx="36">
                  <c:v>155.29958999431696</c:v>
                </c:pt>
                <c:pt idx="37">
                  <c:v>157.13436304494522</c:v>
                </c:pt>
                <c:pt idx="38">
                  <c:v>158.96648547426997</c:v>
                </c:pt>
                <c:pt idx="39">
                  <c:v>160.79918384803008</c:v>
                </c:pt>
                <c:pt idx="40">
                  <c:v>162.63571901689235</c:v>
                </c:pt>
                <c:pt idx="41">
                  <c:v>164.47938604205171</c:v>
                </c:pt>
                <c:pt idx="42">
                  <c:v>166.33351412082931</c:v>
                </c:pt>
                <c:pt idx="43">
                  <c:v>168.20146651227336</c:v>
                </c:pt>
                <c:pt idx="44">
                  <c:v>170.08664046275703</c:v>
                </c:pt>
                <c:pt idx="45">
                  <c:v>171.99246713157933</c:v>
                </c:pt>
              </c:numCache>
            </c:numRef>
          </c:val>
          <c:extLst>
            <c:ext xmlns:c16="http://schemas.microsoft.com/office/drawing/2014/chart" uri="{C3380CC4-5D6E-409C-BE32-E72D297353CC}">
              <c16:uniqueId val="{00000007-4626-42F2-80B0-19AB668A669D}"/>
            </c:ext>
          </c:extLst>
        </c:ser>
        <c:ser>
          <c:idx val="8"/>
          <c:order val="8"/>
          <c:val>
            <c:numRef>
              <c:f>Altersverlauf!$J$5:$J$50</c:f>
              <c:numCache>
                <c:formatCode>0.00</c:formatCode>
                <c:ptCount val="46"/>
                <c:pt idx="0">
                  <c:v>69.936253378163499</c:v>
                </c:pt>
                <c:pt idx="1">
                  <c:v>73.876738167324277</c:v>
                </c:pt>
                <c:pt idx="2">
                  <c:v>77.711006899914736</c:v>
                </c:pt>
                <c:pt idx="3">
                  <c:v>81.441197054903412</c:v>
                </c:pt>
                <c:pt idx="4">
                  <c:v>85.069482090197127</c:v>
                </c:pt>
                <c:pt idx="5">
                  <c:v>88.598071334870468</c:v>
                </c:pt>
                <c:pt idx="6">
                  <c:v>92.029209881395133</c:v>
                </c:pt>
                <c:pt idx="7">
                  <c:v>95.365178477869577</c:v>
                </c:pt>
                <c:pt idx="8">
                  <c:v>98.608293420248259</c:v>
                </c:pt>
                <c:pt idx="9">
                  <c:v>101.76090644457162</c:v>
                </c:pt>
                <c:pt idx="10">
                  <c:v>104.82540461919513</c:v>
                </c:pt>
                <c:pt idx="11">
                  <c:v>107.80421023701895</c:v>
                </c:pt>
                <c:pt idx="12">
                  <c:v>110.69978070771749</c:v>
                </c:pt>
                <c:pt idx="13">
                  <c:v>113.51460844996888</c:v>
                </c:pt>
                <c:pt idx="14">
                  <c:v>116.25122078368422</c:v>
                </c:pt>
                <c:pt idx="15">
                  <c:v>118.91217982223786</c:v>
                </c:pt>
                <c:pt idx="16">
                  <c:v>121.50008236469569</c:v>
                </c:pt>
                <c:pt idx="17">
                  <c:v>124.01755978804563</c:v>
                </c:pt>
                <c:pt idx="18">
                  <c:v>126.46727793942694</c:v>
                </c:pt>
                <c:pt idx="19">
                  <c:v>128.85193702835917</c:v>
                </c:pt>
                <c:pt idx="20">
                  <c:v>131.17427151897263</c:v>
                </c:pt>
                <c:pt idx="21">
                  <c:v>133.43705002223669</c:v>
                </c:pt>
                <c:pt idx="22">
                  <c:v>135.64307518819064</c:v>
                </c:pt>
                <c:pt idx="23">
                  <c:v>137.79518359817169</c:v>
                </c:pt>
                <c:pt idx="24">
                  <c:v>139.89624565704597</c:v>
                </c:pt>
                <c:pt idx="25">
                  <c:v>141.94916548543691</c:v>
                </c:pt>
                <c:pt idx="26">
                  <c:v>143.95688081195524</c:v>
                </c:pt>
                <c:pt idx="27">
                  <c:v>145.92236286542825</c:v>
                </c:pt>
                <c:pt idx="28">
                  <c:v>147.84861626712998</c:v>
                </c:pt>
                <c:pt idx="29">
                  <c:v>149.73867892300936</c:v>
                </c:pt>
                <c:pt idx="30">
                  <c:v>151.59562191592141</c:v>
                </c:pt>
                <c:pt idx="31">
                  <c:v>153.42254939785516</c:v>
                </c:pt>
                <c:pt idx="32">
                  <c:v>155.2225984821639</c:v>
                </c:pt>
                <c:pt idx="33">
                  <c:v>156.99893913579535</c:v>
                </c:pt>
                <c:pt idx="34">
                  <c:v>158.75477407151953</c:v>
                </c:pt>
                <c:pt idx="35">
                  <c:v>160.49333864015983</c:v>
                </c:pt>
                <c:pt idx="36">
                  <c:v>162.21790072282138</c:v>
                </c:pt>
                <c:pt idx="37">
                  <c:v>163.93176062312162</c:v>
                </c:pt>
                <c:pt idx="38">
                  <c:v>165.6382509594184</c:v>
                </c:pt>
                <c:pt idx="39">
                  <c:v>167.34073655704108</c:v>
                </c:pt>
                <c:pt idx="40">
                  <c:v>169.04261434051867</c:v>
                </c:pt>
                <c:pt idx="41">
                  <c:v>170.74731322581036</c:v>
                </c:pt>
                <c:pt idx="42">
                  <c:v>172.45829401253397</c:v>
                </c:pt>
                <c:pt idx="43">
                  <c:v>174.17904927619671</c:v>
                </c:pt>
                <c:pt idx="44">
                  <c:v>175.9131032604235</c:v>
                </c:pt>
                <c:pt idx="45">
                  <c:v>177.66401176918728</c:v>
                </c:pt>
              </c:numCache>
            </c:numRef>
          </c:val>
          <c:extLst>
            <c:ext xmlns:c16="http://schemas.microsoft.com/office/drawing/2014/chart" uri="{C3380CC4-5D6E-409C-BE32-E72D297353CC}">
              <c16:uniqueId val="{00000008-4626-42F2-80B0-19AB668A669D}"/>
            </c:ext>
          </c:extLst>
        </c:ser>
        <c:ser>
          <c:idx val="9"/>
          <c:order val="9"/>
          <c:val>
            <c:numRef>
              <c:f>Altersverlauf!$K$5:$K$50</c:f>
              <c:numCache>
                <c:formatCode>0.00</c:formatCode>
                <c:ptCount val="46"/>
                <c:pt idx="0">
                  <c:v>76.385548925749944</c:v>
                </c:pt>
                <c:pt idx="1">
                  <c:v>80.468895689267342</c:v>
                </c:pt>
                <c:pt idx="2">
                  <c:v>84.435124533603584</c:v>
                </c:pt>
                <c:pt idx="3">
                  <c:v>88.286595079615495</c:v>
                </c:pt>
                <c:pt idx="4">
                  <c:v>92.025701617447652</c:v>
                </c:pt>
                <c:pt idx="5">
                  <c:v>95.65487295436651</c:v>
                </c:pt>
                <c:pt idx="6">
                  <c:v>99.176572262595627</c:v>
                </c:pt>
                <c:pt idx="7">
                  <c:v>102.59329692714955</c:v>
                </c:pt>
                <c:pt idx="8">
                  <c:v>105.90757839366874</c:v>
                </c:pt>
                <c:pt idx="9">
                  <c:v>109.12198201625421</c:v>
                </c:pt>
                <c:pt idx="10">
                  <c:v>112.23910690530177</c:v>
                </c:pt>
                <c:pt idx="11">
                  <c:v>115.26158577533688</c:v>
                </c:pt>
                <c:pt idx="12">
                  <c:v>118.19208479284907</c:v>
                </c:pt>
                <c:pt idx="13">
                  <c:v>121.03330342412657</c:v>
                </c:pt>
                <c:pt idx="14">
                  <c:v>123.78797428309083</c:v>
                </c:pt>
                <c:pt idx="15">
                  <c:v>126.4588629791311</c:v>
                </c:pt>
                <c:pt idx="16">
                  <c:v>129.04876796493909</c:v>
                </c:pt>
                <c:pt idx="17">
                  <c:v>131.56052038434331</c:v>
                </c:pt>
                <c:pt idx="18">
                  <c:v>133.99698392014378</c:v>
                </c:pt>
                <c:pt idx="19">
                  <c:v>136.36105464194677</c:v>
                </c:pt>
                <c:pt idx="20">
                  <c:v>138.65566085399891</c:v>
                </c:pt>
                <c:pt idx="21">
                  <c:v>140.88376294302211</c:v>
                </c:pt>
                <c:pt idx="22">
                  <c:v>143.04835322604831</c:v>
                </c:pt>
                <c:pt idx="23">
                  <c:v>145.15245579825344</c:v>
                </c:pt>
                <c:pt idx="24">
                  <c:v>147.19912638079245</c:v>
                </c:pt>
                <c:pt idx="25">
                  <c:v>149.19145216863382</c:v>
                </c:pt>
                <c:pt idx="26">
                  <c:v>151.13255167839381</c:v>
                </c:pt>
                <c:pt idx="27">
                  <c:v>153.02557459617142</c:v>
                </c:pt>
                <c:pt idx="28">
                  <c:v>154.87370162538306</c:v>
                </c:pt>
                <c:pt idx="29">
                  <c:v>156.68014433459632</c:v>
                </c:pt>
                <c:pt idx="30">
                  <c:v>158.44814500536546</c:v>
                </c:pt>
                <c:pt idx="31">
                  <c:v>160.18097648006554</c:v>
                </c:pt>
                <c:pt idx="32">
                  <c:v>161.88194200972694</c:v>
                </c:pt>
                <c:pt idx="33">
                  <c:v>163.55437510186994</c:v>
                </c:pt>
                <c:pt idx="34">
                  <c:v>165.20163936833961</c:v>
                </c:pt>
                <c:pt idx="35">
                  <c:v>166.82712837314003</c:v>
                </c:pt>
                <c:pt idx="36">
                  <c:v>168.43426548026852</c:v>
                </c:pt>
                <c:pt idx="37">
                  <c:v>170.02650370155155</c:v>
                </c:pt>
                <c:pt idx="38">
                  <c:v>171.60732554447756</c:v>
                </c:pt>
                <c:pt idx="39">
                  <c:v>173.18024286003268</c:v>
                </c:pt>
                <c:pt idx="40">
                  <c:v>174.7487966905351</c:v>
                </c:pt>
                <c:pt idx="41">
                  <c:v>176.31655711746939</c:v>
                </c:pt>
                <c:pt idx="42">
                  <c:v>177.8871231093207</c:v>
                </c:pt>
                <c:pt idx="43">
                  <c:v>179.46412236941103</c:v>
                </c:pt>
                <c:pt idx="44">
                  <c:v>181.05121118373089</c:v>
                </c:pt>
                <c:pt idx="45">
                  <c:v>182.65207426877726</c:v>
                </c:pt>
              </c:numCache>
            </c:numRef>
          </c:val>
          <c:extLst>
            <c:ext xmlns:c16="http://schemas.microsoft.com/office/drawing/2014/chart" uri="{C3380CC4-5D6E-409C-BE32-E72D297353CC}">
              <c16:uniqueId val="{00000009-4626-42F2-80B0-19AB668A669D}"/>
            </c:ext>
          </c:extLst>
        </c:ser>
        <c:ser>
          <c:idx val="10"/>
          <c:order val="10"/>
          <c:val>
            <c:numRef>
              <c:f>Altersverlauf!$L$5:$L$50</c:f>
              <c:numCache>
                <c:formatCode>0.00</c:formatCode>
                <c:ptCount val="46"/>
                <c:pt idx="0">
                  <c:v>82.478598913505124</c:v>
                </c:pt>
                <c:pt idx="1">
                  <c:v>86.691552578535507</c:v>
                </c:pt>
                <c:pt idx="2">
                  <c:v>90.776510563705571</c:v>
                </c:pt>
                <c:pt idx="3">
                  <c:v>94.736083277516229</c:v>
                </c:pt>
                <c:pt idx="4">
                  <c:v>98.572914088207312</c:v>
                </c:pt>
                <c:pt idx="5">
                  <c:v>102.2896791136408</c:v>
                </c:pt>
                <c:pt idx="6">
                  <c:v>105.88908701118531</c:v>
                </c:pt>
                <c:pt idx="7">
                  <c:v>109.37387876759922</c:v>
                </c:pt>
                <c:pt idx="8">
                  <c:v>112.74682748891459</c:v>
                </c:pt>
                <c:pt idx="9">
                  <c:v>116.01073819032106</c:v>
                </c:pt>
                <c:pt idx="10">
                  <c:v>119.16844758604937</c:v>
                </c:pt>
                <c:pt idx="11">
                  <c:v>122.22282387925567</c:v>
                </c:pt>
                <c:pt idx="12">
                  <c:v>125.17676655190421</c:v>
                </c:pt>
                <c:pt idx="13">
                  <c:v>128.03320615465236</c:v>
                </c:pt>
                <c:pt idx="14">
                  <c:v>130.79510409673333</c:v>
                </c:pt>
                <c:pt idx="15">
                  <c:v>133.46545243584075</c:v>
                </c:pt>
                <c:pt idx="16">
                  <c:v>136.04727366801151</c:v>
                </c:pt>
                <c:pt idx="17">
                  <c:v>138.54362051751059</c:v>
                </c:pt>
                <c:pt idx="18">
                  <c:v>140.9575757267138</c:v>
                </c:pt>
                <c:pt idx="19">
                  <c:v>143.29225184599238</c:v>
                </c:pt>
                <c:pt idx="20">
                  <c:v>145.55079102359593</c:v>
                </c:pt>
                <c:pt idx="21">
                  <c:v>147.73636479553699</c:v>
                </c:pt>
                <c:pt idx="22">
                  <c:v>149.85217387547436</c:v>
                </c:pt>
                <c:pt idx="23">
                  <c:v>151.9014479445967</c:v>
                </c:pt>
                <c:pt idx="24">
                  <c:v>153.88744544150674</c:v>
                </c:pt>
                <c:pt idx="25">
                  <c:v>155.81345335210446</c:v>
                </c:pt>
                <c:pt idx="26">
                  <c:v>157.68278699947157</c:v>
                </c:pt>
                <c:pt idx="27">
                  <c:v>159.49878983375444</c:v>
                </c:pt>
                <c:pt idx="28">
                  <c:v>161.26483322204885</c:v>
                </c:pt>
                <c:pt idx="29">
                  <c:v>162.98431623828247</c:v>
                </c:pt>
                <c:pt idx="30">
                  <c:v>164.66066545309999</c:v>
                </c:pt>
                <c:pt idx="31">
                  <c:v>166.29733472374573</c:v>
                </c:pt>
                <c:pt idx="32">
                  <c:v>167.89780498394816</c:v>
                </c:pt>
                <c:pt idx="33">
                  <c:v>169.46558403380334</c:v>
                </c:pt>
                <c:pt idx="34">
                  <c:v>171.00420632965856</c:v>
                </c:pt>
                <c:pt idx="35">
                  <c:v>172.51723277399637</c:v>
                </c:pt>
                <c:pt idx="36">
                  <c:v>174.00825050531802</c:v>
                </c:pt>
                <c:pt idx="37">
                  <c:v>175.48087268802783</c:v>
                </c:pt>
                <c:pt idx="38">
                  <c:v>176.93873830231604</c:v>
                </c:pt>
                <c:pt idx="39">
                  <c:v>178.38551193404328</c:v>
                </c:pt>
                <c:pt idx="40">
                  <c:v>179.82488356462414</c:v>
                </c:pt>
                <c:pt idx="41">
                  <c:v>181.26056836091084</c:v>
                </c:pt>
                <c:pt idx="42">
                  <c:v>182.69630646507679</c:v>
                </c:pt>
                <c:pt idx="43">
                  <c:v>184.13586278450092</c:v>
                </c:pt>
                <c:pt idx="44">
                  <c:v>185.58302678165074</c:v>
                </c:pt>
                <c:pt idx="45">
                  <c:v>187.04161226396698</c:v>
                </c:pt>
              </c:numCache>
            </c:numRef>
          </c:val>
          <c:extLst>
            <c:ext xmlns:c16="http://schemas.microsoft.com/office/drawing/2014/chart" uri="{C3380CC4-5D6E-409C-BE32-E72D297353CC}">
              <c16:uniqueId val="{0000000A-4626-42F2-80B0-19AB668A669D}"/>
            </c:ext>
          </c:extLst>
        </c:ser>
        <c:ser>
          <c:idx val="11"/>
          <c:order val="11"/>
          <c:val>
            <c:numRef>
              <c:f>Altersverlauf!$M$5:$M$50</c:f>
              <c:numCache>
                <c:formatCode>0.00</c:formatCode>
                <c:ptCount val="46"/>
                <c:pt idx="0">
                  <c:v>88.215303117840591</c:v>
                </c:pt>
                <c:pt idx="1">
                  <c:v>92.545196710723303</c:v>
                </c:pt>
                <c:pt idx="2">
                  <c:v>96.736295062729383</c:v>
                </c:pt>
                <c:pt idx="3">
                  <c:v>100.79148908936105</c:v>
                </c:pt>
                <c:pt idx="4">
                  <c:v>104.71370047111201</c:v>
                </c:pt>
                <c:pt idx="5">
                  <c:v>108.50588136895368</c:v>
                </c:pt>
                <c:pt idx="6">
                  <c:v>112.17101413982024</c:v>
                </c:pt>
                <c:pt idx="7">
                  <c:v>115.71211105209396</c:v>
                </c:pt>
                <c:pt idx="8">
                  <c:v>119.1322140010914</c:v>
                </c:pt>
                <c:pt idx="9">
                  <c:v>122.43439422454848</c:v>
                </c:pt>
                <c:pt idx="10">
                  <c:v>125.62175201810616</c:v>
                </c:pt>
                <c:pt idx="11">
                  <c:v>128.69741645079611</c:v>
                </c:pt>
                <c:pt idx="12">
                  <c:v>131.66454508052612</c:v>
                </c:pt>
                <c:pt idx="13">
                  <c:v>134.52632366956573</c:v>
                </c:pt>
                <c:pt idx="14">
                  <c:v>137.28596590003175</c:v>
                </c:pt>
                <c:pt idx="15">
                  <c:v>139.94671308937367</c:v>
                </c:pt>
                <c:pt idx="16">
                  <c:v>142.51183390585962</c:v>
                </c:pt>
                <c:pt idx="17">
                  <c:v>144.98462408406155</c:v>
                </c:pt>
                <c:pt idx="18">
                  <c:v>147.3684061403408</c:v>
                </c:pt>
                <c:pt idx="19">
                  <c:v>149.66652908833393</c:v>
                </c:pt>
                <c:pt idx="20">
                  <c:v>151.88236815443801</c:v>
                </c:pt>
                <c:pt idx="21">
                  <c:v>154.01932449329612</c:v>
                </c:pt>
                <c:pt idx="22">
                  <c:v>156.08082490328343</c:v>
                </c:pt>
                <c:pt idx="23">
                  <c:v>158.07032154199197</c:v>
                </c:pt>
                <c:pt idx="24">
                  <c:v>159.9912916417168</c:v>
                </c:pt>
                <c:pt idx="25">
                  <c:v>161.84723722494127</c:v>
                </c:pt>
                <c:pt idx="26">
                  <c:v>163.64168481982259</c:v>
                </c:pt>
                <c:pt idx="27">
                  <c:v>165.37818517567754</c:v>
                </c:pt>
                <c:pt idx="28">
                  <c:v>167.06031297846792</c:v>
                </c:pt>
                <c:pt idx="29">
                  <c:v>168.69166656628587</c:v>
                </c:pt>
                <c:pt idx="30">
                  <c:v>170.27586764484016</c:v>
                </c:pt>
                <c:pt idx="31">
                  <c:v>171.81656100294089</c:v>
                </c:pt>
                <c:pt idx="32">
                  <c:v>173.31741422798504</c:v>
                </c:pt>
                <c:pt idx="33">
                  <c:v>174.78211742144347</c:v>
                </c:pt>
                <c:pt idx="34">
                  <c:v>176.21438291434404</c:v>
                </c:pt>
                <c:pt idx="35">
                  <c:v>177.61794498275981</c:v>
                </c:pt>
                <c:pt idx="36">
                  <c:v>178.99655956329201</c:v>
                </c:pt>
                <c:pt idx="37">
                  <c:v>180.35400396855806</c:v>
                </c:pt>
                <c:pt idx="38">
                  <c:v>181.69407660267495</c:v>
                </c:pt>
                <c:pt idx="39">
                  <c:v>183.02059667674661</c:v>
                </c:pt>
                <c:pt idx="40">
                  <c:v>184.3374039243478</c:v>
                </c:pt>
                <c:pt idx="41">
                  <c:v>185.6483583170114</c:v>
                </c:pt>
                <c:pt idx="42">
                  <c:v>186.95733977971219</c:v>
                </c:pt>
                <c:pt idx="43">
                  <c:v>188.26824790635402</c:v>
                </c:pt>
                <c:pt idx="44">
                  <c:v>189.58500167525401</c:v>
                </c:pt>
                <c:pt idx="45">
                  <c:v>190.91153916462903</c:v>
                </c:pt>
              </c:numCache>
            </c:numRef>
          </c:val>
          <c:extLst>
            <c:ext xmlns:c16="http://schemas.microsoft.com/office/drawing/2014/chart" uri="{C3380CC4-5D6E-409C-BE32-E72D297353CC}">
              <c16:uniqueId val="{0000000B-4626-42F2-80B0-19AB668A669D}"/>
            </c:ext>
          </c:extLst>
        </c:ser>
        <c:ser>
          <c:idx val="12"/>
          <c:order val="12"/>
          <c:val>
            <c:numRef>
              <c:f>Altersverlauf!$N$5:$N$50</c:f>
              <c:numCache>
                <c:formatCode>0.00</c:formatCode>
                <c:ptCount val="46"/>
                <c:pt idx="0">
                  <c:v>93.597056816807466</c:v>
                </c:pt>
                <c:pt idx="1">
                  <c:v>98.031770266757377</c:v>
                </c:pt>
                <c:pt idx="2">
                  <c:v>102.31701972691761</c:v>
                </c:pt>
                <c:pt idx="3">
                  <c:v>106.4560072509209</c:v>
                </c:pt>
                <c:pt idx="4">
                  <c:v>110.45196288079721</c:v>
                </c:pt>
                <c:pt idx="5">
                  <c:v>114.3081442683372</c:v>
                </c:pt>
                <c:pt idx="6">
                  <c:v>118.02783629645654</c:v>
                </c:pt>
                <c:pt idx="7">
                  <c:v>121.61435070055907</c:v>
                </c:pt>
                <c:pt idx="8">
                  <c:v>125.07102568990042</c:v>
                </c:pt>
                <c:pt idx="9">
                  <c:v>128.40122556895244</c:v>
                </c:pt>
                <c:pt idx="10">
                  <c:v>131.60834035876587</c:v>
                </c:pt>
                <c:pt idx="11">
                  <c:v>134.69578541833511</c:v>
                </c:pt>
                <c:pt idx="12">
                  <c:v>137.66700106596099</c:v>
                </c:pt>
                <c:pt idx="13">
                  <c:v>140.52545220061532</c:v>
                </c:pt>
                <c:pt idx="14">
                  <c:v>143.27462792330383</c:v>
                </c:pt>
                <c:pt idx="15">
                  <c:v>145.91804115843024</c:v>
                </c:pt>
                <c:pt idx="16">
                  <c:v>148.4592282751604</c:v>
                </c:pt>
                <c:pt idx="17">
                  <c:v>150.90174870878477</c:v>
                </c:pt>
                <c:pt idx="18">
                  <c:v>153.24918458208379</c:v>
                </c:pt>
                <c:pt idx="19">
                  <c:v>155.50514032668971</c:v>
                </c:pt>
                <c:pt idx="20">
                  <c:v>157.67324230445226</c:v>
                </c:pt>
                <c:pt idx="21">
                  <c:v>159.75713842880046</c:v>
                </c:pt>
                <c:pt idx="22">
                  <c:v>161.76049778610803</c:v>
                </c:pt>
                <c:pt idx="23">
                  <c:v>163.68701025705585</c:v>
                </c:pt>
                <c:pt idx="24">
                  <c:v>165.54038613799619</c:v>
                </c:pt>
                <c:pt idx="25">
                  <c:v>167.32435576231626</c:v>
                </c:pt>
                <c:pt idx="26">
                  <c:v>169.04266912180216</c:v>
                </c:pt>
                <c:pt idx="27">
                  <c:v>170.69909548800251</c:v>
                </c:pt>
                <c:pt idx="28">
                  <c:v>172.29742303359174</c:v>
                </c:pt>
                <c:pt idx="29">
                  <c:v>173.8414584537343</c:v>
                </c:pt>
                <c:pt idx="30">
                  <c:v>175.33502658744823</c:v>
                </c:pt>
                <c:pt idx="31">
                  <c:v>176.78197003896881</c:v>
                </c:pt>
                <c:pt idx="32">
                  <c:v>178.18614879911195</c:v>
                </c:pt>
                <c:pt idx="33">
                  <c:v>179.55143986663913</c:v>
                </c:pt>
                <c:pt idx="34">
                  <c:v>180.88173686961872</c:v>
                </c:pt>
                <c:pt idx="35">
                  <c:v>182.18094968679267</c:v>
                </c:pt>
                <c:pt idx="36">
                  <c:v>183.4530040689377</c:v>
                </c:pt>
                <c:pt idx="37">
                  <c:v>184.70184126023057</c:v>
                </c:pt>
                <c:pt idx="38">
                  <c:v>185.93141761961093</c:v>
                </c:pt>
                <c:pt idx="39">
                  <c:v>187.14570424214531</c:v>
                </c:pt>
                <c:pt idx="40">
                  <c:v>188.34868658039096</c:v>
                </c:pt>
                <c:pt idx="41">
                  <c:v>189.54436406575954</c:v>
                </c:pt>
                <c:pt idx="42">
                  <c:v>190.7367497298803</c:v>
                </c:pt>
                <c:pt idx="43">
                  <c:v>191.9298698259648</c:v>
                </c:pt>
                <c:pt idx="44">
                  <c:v>193.12776345016917</c:v>
                </c:pt>
                <c:pt idx="45">
                  <c:v>194.33448216295963</c:v>
                </c:pt>
              </c:numCache>
            </c:numRef>
          </c:val>
          <c:extLst>
            <c:ext xmlns:c16="http://schemas.microsoft.com/office/drawing/2014/chart" uri="{C3380CC4-5D6E-409C-BE32-E72D297353CC}">
              <c16:uniqueId val="{0000000C-4626-42F2-80B0-19AB668A669D}"/>
            </c:ext>
          </c:extLst>
        </c:ser>
        <c:ser>
          <c:idx val="13"/>
          <c:order val="13"/>
          <c:val>
            <c:numRef>
              <c:f>Altersverlauf!$O$5:$O$50</c:f>
              <c:numCache>
                <c:formatCode>0.00</c:formatCode>
                <c:ptCount val="46"/>
                <c:pt idx="0">
                  <c:v>98.626995153622076</c:v>
                </c:pt>
                <c:pt idx="1">
                  <c:v>103.15491152165288</c:v>
                </c:pt>
                <c:pt idx="2">
                  <c:v>107.52287699740323</c:v>
                </c:pt>
                <c:pt idx="3">
                  <c:v>111.73443614359438</c:v>
                </c:pt>
                <c:pt idx="4">
                  <c:v>115.79315804419508</c:v>
                </c:pt>
                <c:pt idx="5">
                  <c:v>119.70263580825333</c:v>
                </c:pt>
                <c:pt idx="6">
                  <c:v>123.46648607373021</c:v>
                </c:pt>
                <c:pt idx="7">
                  <c:v>127.08834851133305</c:v>
                </c:pt>
                <c:pt idx="8">
                  <c:v>130.57188532834857</c:v>
                </c:pt>
                <c:pt idx="9">
                  <c:v>133.92078077247601</c:v>
                </c:pt>
                <c:pt idx="10">
                  <c:v>137.13874063566016</c:v>
                </c:pt>
                <c:pt idx="11">
                  <c:v>140.22949175792488</c:v>
                </c:pt>
                <c:pt idx="12">
                  <c:v>143.1967815312058</c:v>
                </c:pt>
                <c:pt idx="13">
                  <c:v>146.0443774031842</c:v>
                </c:pt>
                <c:pt idx="14">
                  <c:v>148.77606638111951</c:v>
                </c:pt>
                <c:pt idx="15">
                  <c:v>151.39565453568264</c:v>
                </c:pt>
                <c:pt idx="16">
                  <c:v>153.90696650478952</c:v>
                </c:pt>
                <c:pt idx="17">
                  <c:v>156.31384499743388</c:v>
                </c:pt>
                <c:pt idx="18">
                  <c:v>158.6201502975205</c:v>
                </c:pt>
                <c:pt idx="19">
                  <c:v>160.82975976769868</c:v>
                </c:pt>
                <c:pt idx="20">
                  <c:v>162.94656735319504</c:v>
                </c:pt>
                <c:pt idx="21">
                  <c:v>164.9744830856468</c:v>
                </c:pt>
                <c:pt idx="22">
                  <c:v>166.91743258693495</c:v>
                </c:pt>
                <c:pt idx="23">
                  <c:v>168.77935657301791</c:v>
                </c:pt>
                <c:pt idx="24">
                  <c:v>170.5642103577637</c:v>
                </c:pt>
                <c:pt idx="25">
                  <c:v>172.27596335678419</c:v>
                </c:pt>
                <c:pt idx="26">
                  <c:v>173.9185985912674</c:v>
                </c:pt>
                <c:pt idx="27">
                  <c:v>175.49611219181116</c:v>
                </c:pt>
                <c:pt idx="28">
                  <c:v>177.01251290225636</c:v>
                </c:pt>
                <c:pt idx="29">
                  <c:v>178.47182158351981</c:v>
                </c:pt>
                <c:pt idx="30">
                  <c:v>179.87807071742753</c:v>
                </c:pt>
                <c:pt idx="31">
                  <c:v>181.23530391054797</c:v>
                </c:pt>
                <c:pt idx="32">
                  <c:v>182.5475753980254</c:v>
                </c:pt>
                <c:pt idx="33">
                  <c:v>183.81894954741247</c:v>
                </c:pt>
                <c:pt idx="34">
                  <c:v>185.0535003625042</c:v>
                </c:pt>
                <c:pt idx="35">
                  <c:v>186.25531098717036</c:v>
                </c:pt>
                <c:pt idx="36">
                  <c:v>187.42847320918909</c:v>
                </c:pt>
                <c:pt idx="37">
                  <c:v>188.57708696408039</c:v>
                </c:pt>
                <c:pt idx="38">
                  <c:v>189.70525983893839</c:v>
                </c:pt>
                <c:pt idx="39">
                  <c:v>190.81710657626536</c:v>
                </c:pt>
                <c:pt idx="40">
                  <c:v>191.91674857780444</c:v>
                </c:pt>
                <c:pt idx="41">
                  <c:v>193.00831340837334</c:v>
                </c:pt>
                <c:pt idx="42">
                  <c:v>194.09593429969632</c:v>
                </c:pt>
                <c:pt idx="43">
                  <c:v>195.18374965423897</c:v>
                </c:pt>
                <c:pt idx="44">
                  <c:v>196.27590254904015</c:v>
                </c:pt>
                <c:pt idx="45">
                  <c:v>197.37654023954596</c:v>
                </c:pt>
              </c:numCache>
            </c:numRef>
          </c:val>
          <c:extLst>
            <c:ext xmlns:c16="http://schemas.microsoft.com/office/drawing/2014/chart" uri="{C3380CC4-5D6E-409C-BE32-E72D297353CC}">
              <c16:uniqueId val="{0000000D-4626-42F2-80B0-19AB668A669D}"/>
            </c:ext>
          </c:extLst>
        </c:ser>
        <c:ser>
          <c:idx val="14"/>
          <c:order val="14"/>
          <c:val>
            <c:numRef>
              <c:f>Altersverlauf!$P$5:$P$50</c:f>
              <c:numCache>
                <c:formatCode>0.00</c:formatCode>
                <c:ptCount val="46"/>
                <c:pt idx="0">
                  <c:v>103.31023750019129</c:v>
                </c:pt>
                <c:pt idx="1">
                  <c:v>107.92019663327014</c:v>
                </c:pt>
                <c:pt idx="2">
                  <c:v>112.35994918136588</c:v>
                </c:pt>
                <c:pt idx="3">
                  <c:v>116.63341414501903</c:v>
                </c:pt>
                <c:pt idx="4">
                  <c:v>120.74453076683388</c:v>
                </c:pt>
                <c:pt idx="5">
                  <c:v>124.69725789025314</c:v>
                </c:pt>
                <c:pt idx="6">
                  <c:v>128.49557331833594</c:v>
                </c:pt>
                <c:pt idx="7">
                  <c:v>132.14347317253188</c:v>
                </c:pt>
                <c:pt idx="8">
                  <c:v>135.64497125145883</c:v>
                </c:pt>
                <c:pt idx="9">
                  <c:v>139.00409838967818</c:v>
                </c:pt>
                <c:pt idx="10">
                  <c:v>142.22490181647092</c:v>
                </c:pt>
                <c:pt idx="11">
                  <c:v>145.31144451461427</c:v>
                </c:pt>
                <c:pt idx="12">
                  <c:v>148.26780457915712</c:v>
                </c:pt>
                <c:pt idx="13">
                  <c:v>151.09807457619686</c:v>
                </c:pt>
                <c:pt idx="14">
                  <c:v>153.80636090165518</c:v>
                </c:pt>
                <c:pt idx="15">
                  <c:v>156.39678314005349</c:v>
                </c:pt>
                <c:pt idx="16">
                  <c:v>158.87347342329042</c:v>
                </c:pt>
                <c:pt idx="17">
                  <c:v>161.24057578941685</c:v>
                </c:pt>
                <c:pt idx="18">
                  <c:v>163.50224554141232</c:v>
                </c:pt>
                <c:pt idx="19">
                  <c:v>165.66264860596124</c:v>
                </c:pt>
                <c:pt idx="20">
                  <c:v>167.72596089222881</c:v>
                </c:pt>
                <c:pt idx="21">
                  <c:v>169.6963676506372</c:v>
                </c:pt>
                <c:pt idx="22">
                  <c:v>171.57806283164226</c:v>
                </c:pt>
                <c:pt idx="23">
                  <c:v>173.3752484445084</c:v>
                </c:pt>
                <c:pt idx="24">
                  <c:v>175.0921339160858</c:v>
                </c:pt>
                <c:pt idx="25">
                  <c:v>176.73293544958563</c:v>
                </c:pt>
                <c:pt idx="26">
                  <c:v>178.30187538335713</c:v>
                </c:pt>
                <c:pt idx="27">
                  <c:v>179.80318154966301</c:v>
                </c:pt>
                <c:pt idx="28">
                  <c:v>181.24108663345575</c:v>
                </c:pt>
                <c:pt idx="29">
                  <c:v>182.6198275311537</c:v>
                </c:pt>
                <c:pt idx="30">
                  <c:v>183.94364470941719</c:v>
                </c:pt>
                <c:pt idx="31">
                  <c:v>185.21678156392471</c:v>
                </c:pt>
                <c:pt idx="32">
                  <c:v>186.44348377814907</c:v>
                </c:pt>
                <c:pt idx="33">
                  <c:v>187.62799868213347</c:v>
                </c:pt>
                <c:pt idx="34">
                  <c:v>188.7745746112671</c:v>
                </c:pt>
                <c:pt idx="35">
                  <c:v>189.88746026506232</c:v>
                </c:pt>
                <c:pt idx="36">
                  <c:v>190.97090406592923</c:v>
                </c:pt>
                <c:pt idx="37">
                  <c:v>192.02915351795409</c:v>
                </c:pt>
                <c:pt idx="38">
                  <c:v>193.0664545656729</c:v>
                </c:pt>
                <c:pt idx="39">
                  <c:v>194.08705095284887</c:v>
                </c:pt>
                <c:pt idx="40">
                  <c:v>195.09518358124865</c:v>
                </c:pt>
                <c:pt idx="41">
                  <c:v>196.09508986941788</c:v>
                </c:pt>
                <c:pt idx="42">
                  <c:v>197.0910031114573</c:v>
                </c:pt>
                <c:pt idx="43">
                  <c:v>198.08715183579966</c:v>
                </c:pt>
                <c:pt idx="44">
                  <c:v>199.0877591639844</c:v>
                </c:pt>
                <c:pt idx="45">
                  <c:v>200.09704216943555</c:v>
                </c:pt>
              </c:numCache>
            </c:numRef>
          </c:val>
          <c:extLst>
            <c:ext xmlns:c16="http://schemas.microsoft.com/office/drawing/2014/chart" uri="{C3380CC4-5D6E-409C-BE32-E72D297353CC}">
              <c16:uniqueId val="{0000000E-4626-42F2-80B0-19AB668A669D}"/>
            </c:ext>
          </c:extLst>
        </c:ser>
        <c:ser>
          <c:idx val="15"/>
          <c:order val="15"/>
          <c:val>
            <c:numRef>
              <c:f>Altersverlauf!$Q$5:$Q$50</c:f>
              <c:numCache>
                <c:formatCode>0.00</c:formatCode>
                <c:ptCount val="46"/>
                <c:pt idx="0">
                  <c:v>107.65413182063833</c:v>
                </c:pt>
                <c:pt idx="1">
                  <c:v>112.33538143107045</c:v>
                </c:pt>
                <c:pt idx="2">
                  <c:v>116.83644757318865</c:v>
                </c:pt>
                <c:pt idx="3">
                  <c:v>121.16165597968272</c:v>
                </c:pt>
                <c:pt idx="4">
                  <c:v>125.31534739913458</c:v>
                </c:pt>
                <c:pt idx="5">
                  <c:v>129.3018767776361</c:v>
                </c:pt>
                <c:pt idx="6">
                  <c:v>133.12561244040708</c:v>
                </c:pt>
                <c:pt idx="7">
                  <c:v>136.79093527341257</c:v>
                </c:pt>
                <c:pt idx="8">
                  <c:v>140.30223790498084</c:v>
                </c:pt>
                <c:pt idx="9">
                  <c:v>143.66392388742136</c:v>
                </c:pt>
                <c:pt idx="10">
                  <c:v>146.8804068786423</c:v>
                </c:pt>
                <c:pt idx="11">
                  <c:v>149.95610982376846</c:v>
                </c:pt>
                <c:pt idx="12">
                  <c:v>152.89546413675902</c:v>
                </c:pt>
                <c:pt idx="13">
                  <c:v>155.70290888202493</c:v>
                </c:pt>
                <c:pt idx="14">
                  <c:v>158.38288995604759</c:v>
                </c:pt>
                <c:pt idx="15">
                  <c:v>160.93985926899549</c:v>
                </c:pt>
                <c:pt idx="16">
                  <c:v>163.37827392634304</c:v>
                </c:pt>
                <c:pt idx="17">
                  <c:v>165.7025954104875</c:v>
                </c:pt>
                <c:pt idx="18">
                  <c:v>167.91728876236735</c:v>
                </c:pt>
                <c:pt idx="19">
                  <c:v>170.02682176307957</c:v>
                </c:pt>
                <c:pt idx="20">
                  <c:v>172.0356641154977</c:v>
                </c:pt>
                <c:pt idx="21">
                  <c:v>173.94828662588981</c:v>
                </c:pt>
                <c:pt idx="22">
                  <c:v>175.7691603855356</c:v>
                </c:pt>
                <c:pt idx="23">
                  <c:v>177.50275595234518</c:v>
                </c:pt>
                <c:pt idx="24">
                  <c:v>179.1535425324758</c:v>
                </c:pt>
                <c:pt idx="25">
                  <c:v>180.72598716195003</c:v>
                </c:pt>
                <c:pt idx="26">
                  <c:v>182.22455388827382</c:v>
                </c:pt>
                <c:pt idx="27">
                  <c:v>183.65370295205403</c:v>
                </c:pt>
                <c:pt idx="28">
                  <c:v>185.01788996861606</c:v>
                </c:pt>
                <c:pt idx="29">
                  <c:v>186.32156510962164</c:v>
                </c:pt>
                <c:pt idx="30">
                  <c:v>187.56917228468726</c:v>
                </c:pt>
                <c:pt idx="31">
                  <c:v>188.76514832300091</c:v>
                </c:pt>
                <c:pt idx="32">
                  <c:v>189.91392215494037</c:v>
                </c:pt>
                <c:pt idx="33">
                  <c:v>191.0199139936914</c:v>
                </c:pt>
                <c:pt idx="34">
                  <c:v>192.08753451686434</c:v>
                </c:pt>
                <c:pt idx="35">
                  <c:v>193.12118404811335</c:v>
                </c:pt>
                <c:pt idx="36">
                  <c:v>194.12525173875298</c:v>
                </c:pt>
                <c:pt idx="37">
                  <c:v>195.10411474937649</c:v>
                </c:pt>
                <c:pt idx="38">
                  <c:v>196.06213743147367</c:v>
                </c:pt>
                <c:pt idx="39">
                  <c:v>197.00367050904845</c:v>
                </c:pt>
                <c:pt idx="40">
                  <c:v>197.93305026023637</c:v>
                </c:pt>
                <c:pt idx="41">
                  <c:v>198.85459769892324</c:v>
                </c:pt>
                <c:pt idx="42">
                  <c:v>199.77261775636194</c:v>
                </c:pt>
                <c:pt idx="43">
                  <c:v>200.69139846279069</c:v>
                </c:pt>
                <c:pt idx="44">
                  <c:v>201.61521012905047</c:v>
                </c:pt>
                <c:pt idx="45">
                  <c:v>202.548304528204</c:v>
                </c:pt>
              </c:numCache>
            </c:numRef>
          </c:val>
          <c:extLst>
            <c:ext xmlns:c16="http://schemas.microsoft.com/office/drawing/2014/chart" uri="{C3380CC4-5D6E-409C-BE32-E72D297353CC}">
              <c16:uniqueId val="{0000000F-4626-42F2-80B0-19AB668A669D}"/>
            </c:ext>
          </c:extLst>
        </c:ser>
        <c:ser>
          <c:idx val="16"/>
          <c:order val="16"/>
          <c:val>
            <c:numRef>
              <c:f>Altersverlauf!$R$5:$R$50</c:f>
              <c:numCache>
                <c:formatCode>0.00</c:formatCode>
                <c:ptCount val="46"/>
                <c:pt idx="0">
                  <c:v>111.66849903482864</c:v>
                </c:pt>
                <c:pt idx="1">
                  <c:v>116.41064320487308</c:v>
                </c:pt>
                <c:pt idx="2">
                  <c:v>120.96295157561455</c:v>
                </c:pt>
                <c:pt idx="3">
                  <c:v>125.33018906953551</c:v>
                </c:pt>
                <c:pt idx="4">
                  <c:v>129.51712930271034</c:v>
                </c:pt>
                <c:pt idx="5">
                  <c:v>133.52855355210806</c:v>
                </c:pt>
                <c:pt idx="6">
                  <c:v>137.36924972289495</c:v>
                </c:pt>
                <c:pt idx="7">
                  <c:v>141.04401131573653</c:v>
                </c:pt>
                <c:pt idx="8">
                  <c:v>144.55763639410083</c:v>
                </c:pt>
                <c:pt idx="9">
                  <c:v>147.91492655155977</c:v>
                </c:pt>
                <c:pt idx="10">
                  <c:v>151.12068587909317</c:v>
                </c:pt>
                <c:pt idx="11">
                  <c:v>154.17971993239001</c:v>
                </c:pt>
                <c:pt idx="12">
                  <c:v>157.09683469915132</c:v>
                </c:pt>
                <c:pt idx="13">
                  <c:v>159.87683556639314</c:v>
                </c:pt>
                <c:pt idx="14">
                  <c:v>162.52452628774839</c:v>
                </c:pt>
                <c:pt idx="15">
                  <c:v>165.04470795076983</c:v>
                </c:pt>
                <c:pt idx="16">
                  <c:v>167.44217794423218</c:v>
                </c:pt>
                <c:pt idx="17">
                  <c:v>169.721728925435</c:v>
                </c:pt>
                <c:pt idx="18">
                  <c:v>171.88814778750518</c:v>
                </c:pt>
                <c:pt idx="19">
                  <c:v>173.94621462669903</c:v>
                </c:pt>
                <c:pt idx="20">
                  <c:v>175.90070170970532</c:v>
                </c:pt>
                <c:pt idx="21">
                  <c:v>177.75637244094727</c:v>
                </c:pt>
                <c:pt idx="22">
                  <c:v>179.51798032988583</c:v>
                </c:pt>
                <c:pt idx="23">
                  <c:v>181.19026795832139</c:v>
                </c:pt>
                <c:pt idx="24">
                  <c:v>182.77796594769669</c:v>
                </c:pt>
                <c:pt idx="25">
                  <c:v>184.28579192639904</c:v>
                </c:pt>
                <c:pt idx="26">
                  <c:v>185.7184494970634</c:v>
                </c:pt>
                <c:pt idx="27">
                  <c:v>187.08062720387449</c:v>
                </c:pt>
                <c:pt idx="28">
                  <c:v>188.37699749986922</c:v>
                </c:pt>
                <c:pt idx="29">
                  <c:v>189.61221571423917</c:v>
                </c:pt>
                <c:pt idx="30">
                  <c:v>190.7909190196338</c:v>
                </c:pt>
                <c:pt idx="31">
                  <c:v>191.91772539946192</c:v>
                </c:pt>
                <c:pt idx="32">
                  <c:v>192.99723261519492</c:v>
                </c:pt>
                <c:pt idx="33">
                  <c:v>194.03401717366918</c:v>
                </c:pt>
                <c:pt idx="34">
                  <c:v>195.03263329438823</c:v>
                </c:pt>
                <c:pt idx="35">
                  <c:v>195.99761187682594</c:v>
                </c:pt>
                <c:pt idx="36">
                  <c:v>196.93345946772803</c:v>
                </c:pt>
                <c:pt idx="37">
                  <c:v>197.84465722841551</c:v>
                </c:pt>
                <c:pt idx="38">
                  <c:v>198.73565990208675</c:v>
                </c:pt>
                <c:pt idx="39">
                  <c:v>199.61089478112027</c:v>
                </c:pt>
                <c:pt idx="40">
                  <c:v>200.47476067437674</c:v>
                </c:pt>
                <c:pt idx="41">
                  <c:v>201.33162687450212</c:v>
                </c:pt>
                <c:pt idx="42">
                  <c:v>202.18583212522972</c:v>
                </c:pt>
                <c:pt idx="43">
                  <c:v>203.0416835886827</c:v>
                </c:pt>
                <c:pt idx="44">
                  <c:v>203.90345581267675</c:v>
                </c:pt>
                <c:pt idx="45">
                  <c:v>204.77538969802319</c:v>
                </c:pt>
              </c:numCache>
            </c:numRef>
          </c:val>
          <c:extLst>
            <c:ext xmlns:c16="http://schemas.microsoft.com/office/drawing/2014/chart" uri="{C3380CC4-5D6E-409C-BE32-E72D297353CC}">
              <c16:uniqueId val="{00000010-4626-42F2-80B0-19AB668A669D}"/>
            </c:ext>
          </c:extLst>
        </c:ser>
        <c:ser>
          <c:idx val="17"/>
          <c:order val="17"/>
          <c:val>
            <c:numRef>
              <c:f>Altersverlauf!$S$5:$S$50</c:f>
              <c:numCache>
                <c:formatCode>0.00</c:formatCode>
                <c:ptCount val="46"/>
                <c:pt idx="0">
                  <c:v>115.36587738189456</c:v>
                </c:pt>
                <c:pt idx="1">
                  <c:v>120.15882249361131</c:v>
                </c:pt>
                <c:pt idx="2">
                  <c:v>124.75264782090289</c:v>
                </c:pt>
                <c:pt idx="3">
                  <c:v>129.1525898846013</c:v>
                </c:pt>
                <c:pt idx="4">
                  <c:v>133.36388631666358</c:v>
                </c:pt>
                <c:pt idx="5">
                  <c:v>137.39177457044059</c:v>
                </c:pt>
                <c:pt idx="6">
                  <c:v>141.24149063094782</c:v>
                </c:pt>
                <c:pt idx="7">
                  <c:v>144.9182677251342</c:v>
                </c:pt>
                <c:pt idx="8">
                  <c:v>148.4273350321522</c:v>
                </c:pt>
                <c:pt idx="9">
                  <c:v>151.77391639362753</c:v>
                </c:pt>
                <c:pt idx="10">
                  <c:v>154.96322902392905</c:v>
                </c:pt>
                <c:pt idx="11">
                  <c:v>158.00048222043813</c:v>
                </c:pt>
                <c:pt idx="12">
                  <c:v>160.89087607381853</c:v>
                </c:pt>
                <c:pt idx="13">
                  <c:v>163.63960017828614</c:v>
                </c:pt>
                <c:pt idx="14">
                  <c:v>166.25183234187858</c:v>
                </c:pt>
                <c:pt idx="15">
                  <c:v>168.73273729672525</c:v>
                </c:pt>
                <c:pt idx="16">
                  <c:v>171.08746540931679</c:v>
                </c:pt>
                <c:pt idx="17">
                  <c:v>173.32115139077439</c:v>
                </c:pt>
                <c:pt idx="18">
                  <c:v>175.43891300712062</c:v>
                </c:pt>
                <c:pt idx="19">
                  <c:v>177.44584978954799</c:v>
                </c:pt>
                <c:pt idx="20">
                  <c:v>179.34704174468942</c:v>
                </c:pt>
                <c:pt idx="21">
                  <c:v>181.14754806488739</c:v>
                </c:pt>
                <c:pt idx="22">
                  <c:v>182.85240583846431</c:v>
                </c:pt>
                <c:pt idx="23">
                  <c:v>184.46662875999172</c:v>
                </c:pt>
                <c:pt idx="24">
                  <c:v>185.99520584056029</c:v>
                </c:pt>
                <c:pt idx="25">
                  <c:v>187.44310011804916</c:v>
                </c:pt>
                <c:pt idx="26">
                  <c:v>188.81524736739635</c:v>
                </c:pt>
                <c:pt idx="27">
                  <c:v>190.11655481086746</c:v>
                </c:pt>
                <c:pt idx="28">
                  <c:v>191.35189982832676</c:v>
                </c:pt>
                <c:pt idx="29">
                  <c:v>192.52612866750545</c:v>
                </c:pt>
                <c:pt idx="30">
                  <c:v>193.64405515427256</c:v>
                </c:pt>
                <c:pt idx="31">
                  <c:v>194.71045940290389</c:v>
                </c:pt>
                <c:pt idx="32">
                  <c:v>195.73008652635195</c:v>
                </c:pt>
                <c:pt idx="33">
                  <c:v>196.70764534651613</c:v>
                </c:pt>
                <c:pt idx="34">
                  <c:v>197.64780710451171</c:v>
                </c:pt>
                <c:pt idx="35">
                  <c:v>198.55520417094019</c:v>
                </c:pt>
                <c:pt idx="36">
                  <c:v>199.43442875615807</c:v>
                </c:pt>
                <c:pt idx="37">
                  <c:v>200.29003162054804</c:v>
                </c:pt>
                <c:pt idx="38">
                  <c:v>201.1265207847874</c:v>
                </c:pt>
                <c:pt idx="39">
                  <c:v>201.94836024011846</c:v>
                </c:pt>
                <c:pt idx="40">
                  <c:v>202.75996865861799</c:v>
                </c:pt>
                <c:pt idx="41">
                  <c:v>203.56571810346705</c:v>
                </c:pt>
                <c:pt idx="42">
                  <c:v>204.36993273922039</c:v>
                </c:pt>
                <c:pt idx="43">
                  <c:v>205.17688754207688</c:v>
                </c:pt>
                <c:pt idx="44">
                  <c:v>205.99080701014822</c:v>
                </c:pt>
                <c:pt idx="45">
                  <c:v>206.81586387373036</c:v>
                </c:pt>
              </c:numCache>
            </c:numRef>
          </c:val>
          <c:extLst>
            <c:ext xmlns:c16="http://schemas.microsoft.com/office/drawing/2014/chart" uri="{C3380CC4-5D6E-409C-BE32-E72D297353CC}">
              <c16:uniqueId val="{00000011-4626-42F2-80B0-19AB668A669D}"/>
            </c:ext>
          </c:extLst>
        </c:ser>
        <c:ser>
          <c:idx val="18"/>
          <c:order val="18"/>
          <c:val>
            <c:numRef>
              <c:f>Altersverlauf!$T$5:$T$50</c:f>
              <c:numCache>
                <c:formatCode>0.00</c:formatCode>
                <c:ptCount val="46"/>
                <c:pt idx="0">
                  <c:v>118.7617667837622</c:v>
                </c:pt>
                <c:pt idx="1">
                  <c:v>123.59566487408885</c:v>
                </c:pt>
                <c:pt idx="2">
                  <c:v>128.22156929198559</c:v>
                </c:pt>
                <c:pt idx="3">
                  <c:v>132.6452202935896</c:v>
                </c:pt>
                <c:pt idx="4">
                  <c:v>136.87235022388455</c:v>
                </c:pt>
                <c:pt idx="5">
                  <c:v>140.90868192112995</c:v>
                </c:pt>
                <c:pt idx="6">
                  <c:v>144.75992712129079</c:v>
                </c:pt>
                <c:pt idx="7">
                  <c:v>148.43178486246748</c:v>
                </c:pt>
                <c:pt idx="8">
                  <c:v>151.92993988932599</c:v>
                </c:pt>
                <c:pt idx="9">
                  <c:v>155.26006105752657</c:v>
                </c:pt>
                <c:pt idx="10">
                  <c:v>158.4277997381547</c:v>
                </c:pt>
                <c:pt idx="11">
                  <c:v>161.43878822215024</c:v>
                </c:pt>
                <c:pt idx="12">
                  <c:v>164.29863812473721</c:v>
                </c:pt>
                <c:pt idx="13">
                  <c:v>167.01293878985393</c:v>
                </c:pt>
                <c:pt idx="14">
                  <c:v>169.58725569458213</c:v>
                </c:pt>
                <c:pt idx="15">
                  <c:v>172.02712885357718</c:v>
                </c:pt>
                <c:pt idx="16">
                  <c:v>174.33807122349825</c:v>
                </c:pt>
                <c:pt idx="17">
                  <c:v>176.52556710743679</c:v>
                </c:pt>
                <c:pt idx="18">
                  <c:v>178.59507055934796</c:v>
                </c:pt>
                <c:pt idx="19">
                  <c:v>180.552003788479</c:v>
                </c:pt>
                <c:pt idx="20">
                  <c:v>182.4017555637999</c:v>
                </c:pt>
                <c:pt idx="21">
                  <c:v>184.14967961843257</c:v>
                </c:pt>
                <c:pt idx="22">
                  <c:v>185.80109305408104</c:v>
                </c:pt>
                <c:pt idx="23">
                  <c:v>187.36127474546112</c:v>
                </c:pt>
                <c:pt idx="24">
                  <c:v>188.83546374472974</c:v>
                </c:pt>
                <c:pt idx="25">
                  <c:v>190.22885768591544</c:v>
                </c:pt>
                <c:pt idx="26">
                  <c:v>191.5466111893478</c:v>
                </c:pt>
                <c:pt idx="27">
                  <c:v>192.79383426608683</c:v>
                </c:pt>
                <c:pt idx="28">
                  <c:v>193.97559072235379</c:v>
                </c:pt>
                <c:pt idx="29">
                  <c:v>195.09689656395926</c:v>
                </c:pt>
                <c:pt idx="30">
                  <c:v>196.16271840073489</c:v>
                </c:pt>
                <c:pt idx="31">
                  <c:v>197.17797185096185</c:v>
                </c:pt>
                <c:pt idx="32">
                  <c:v>198.14751994580041</c:v>
                </c:pt>
                <c:pt idx="33">
                  <c:v>199.07617153372135</c:v>
                </c:pt>
                <c:pt idx="34">
                  <c:v>199.96867968493368</c:v>
                </c:pt>
                <c:pt idx="35">
                  <c:v>200.82974009581591</c:v>
                </c:pt>
                <c:pt idx="36">
                  <c:v>201.66398949334473</c:v>
                </c:pt>
                <c:pt idx="37">
                  <c:v>202.47600403952609</c:v>
                </c:pt>
                <c:pt idx="38">
                  <c:v>203.27029773582336</c:v>
                </c:pt>
                <c:pt idx="39">
                  <c:v>204.05132082758846</c:v>
                </c:pt>
                <c:pt idx="40">
                  <c:v>204.82345820849082</c:v>
                </c:pt>
                <c:pt idx="41">
                  <c:v>205.5910278249479</c:v>
                </c:pt>
                <c:pt idx="42">
                  <c:v>206.35827908055384</c:v>
                </c:pt>
                <c:pt idx="43">
                  <c:v>207.12939124051061</c:v>
                </c:pt>
                <c:pt idx="44">
                  <c:v>207.90847183605584</c:v>
                </c:pt>
                <c:pt idx="45">
                  <c:v>208.69955506889548</c:v>
                </c:pt>
              </c:numCache>
            </c:numRef>
          </c:val>
          <c:extLst>
            <c:ext xmlns:c16="http://schemas.microsoft.com/office/drawing/2014/chart" uri="{C3380CC4-5D6E-409C-BE32-E72D297353CC}">
              <c16:uniqueId val="{00000012-4626-42F2-80B0-19AB668A669D}"/>
            </c:ext>
          </c:extLst>
        </c:ser>
        <c:ser>
          <c:idx val="19"/>
          <c:order val="19"/>
          <c:val>
            <c:numRef>
              <c:f>Altersverlauf!$U$5:$U$50</c:f>
              <c:numCache>
                <c:formatCode>0.00</c:formatCode>
                <c:ptCount val="46"/>
                <c:pt idx="0">
                  <c:v>121.87487320867601</c:v>
                </c:pt>
                <c:pt idx="1">
                  <c:v>126.74006274973644</c:v>
                </c:pt>
                <c:pt idx="2">
                  <c:v>131.38883444362395</c:v>
                </c:pt>
                <c:pt idx="3">
                  <c:v>135.82746391450652</c:v>
                </c:pt>
                <c:pt idx="4">
                  <c:v>140.06220821734945</c:v>
                </c:pt>
                <c:pt idx="5">
                  <c:v>144.09930388105539</c:v>
                </c:pt>
                <c:pt idx="6">
                  <c:v>147.94496495160473</c:v>
                </c:pt>
                <c:pt idx="7">
                  <c:v>151.60538103519494</c:v>
                </c:pt>
                <c:pt idx="8">
                  <c:v>155.08671534138097</c:v>
                </c:pt>
                <c:pt idx="9">
                  <c:v>158.39510272621484</c:v>
                </c:pt>
                <c:pt idx="10">
                  <c:v>161.53664773538597</c:v>
                </c:pt>
                <c:pt idx="11">
                  <c:v>164.51742264736154</c:v>
                </c:pt>
                <c:pt idx="12">
                  <c:v>167.3434655165253</c:v>
                </c:pt>
                <c:pt idx="13">
                  <c:v>170.02077821631877</c:v>
                </c:pt>
                <c:pt idx="14">
                  <c:v>172.55532448238054</c:v>
                </c:pt>
                <c:pt idx="15">
                  <c:v>174.95302795568639</c:v>
                </c:pt>
                <c:pt idx="16">
                  <c:v>177.21977022568933</c:v>
                </c:pt>
                <c:pt idx="17">
                  <c:v>179.36138887345962</c:v>
                </c:pt>
                <c:pt idx="18">
                  <c:v>181.38367551482474</c:v>
                </c:pt>
                <c:pt idx="19">
                  <c:v>183.29237384350901</c:v>
                </c:pt>
                <c:pt idx="20">
                  <c:v>185.09317767427444</c:v>
                </c:pt>
                <c:pt idx="21">
                  <c:v>186.79172898605958</c:v>
                </c:pt>
                <c:pt idx="22">
                  <c:v>188.39361596512069</c:v>
                </c:pt>
                <c:pt idx="23">
                  <c:v>189.90437104817053</c:v>
                </c:pt>
                <c:pt idx="24">
                  <c:v>191.32946896551917</c:v>
                </c:pt>
                <c:pt idx="25">
                  <c:v>192.67432478421406</c:v>
                </c:pt>
                <c:pt idx="26">
                  <c:v>193.94429195117925</c:v>
                </c:pt>
                <c:pt idx="27">
                  <c:v>195.14466033635577</c:v>
                </c:pt>
                <c:pt idx="28">
                  <c:v>196.28065427584229</c:v>
                </c:pt>
                <c:pt idx="29">
                  <c:v>197.35743061503359</c:v>
                </c:pt>
                <c:pt idx="30">
                  <c:v>198.38007675176212</c:v>
                </c:pt>
                <c:pt idx="31">
                  <c:v>199.3536086794368</c:v>
                </c:pt>
                <c:pt idx="32">
                  <c:v>200.28296903018389</c:v>
                </c:pt>
                <c:pt idx="33">
                  <c:v>201.17302511798653</c:v>
                </c:pt>
                <c:pt idx="34">
                  <c:v>202.02856698182427</c:v>
                </c:pt>
                <c:pt idx="35">
                  <c:v>202.85430542881426</c:v>
                </c:pt>
                <c:pt idx="36">
                  <c:v>203.65487007734967</c:v>
                </c:pt>
                <c:pt idx="37">
                  <c:v>204.43480740024171</c:v>
                </c:pt>
                <c:pt idx="38">
                  <c:v>205.1985787678571</c:v>
                </c:pt>
                <c:pt idx="39">
                  <c:v>205.95055849126038</c:v>
                </c:pt>
                <c:pt idx="40">
                  <c:v>206.69503186535215</c:v>
                </c:pt>
                <c:pt idx="41">
                  <c:v>207.43619321201055</c:v>
                </c:pt>
                <c:pt idx="42">
                  <c:v>208.17814392322995</c:v>
                </c:pt>
                <c:pt idx="43">
                  <c:v>208.92489050426167</c:v>
                </c:pt>
                <c:pt idx="44">
                  <c:v>209.68034261675311</c:v>
                </c:pt>
                <c:pt idx="45">
                  <c:v>210.4483111218901</c:v>
                </c:pt>
              </c:numCache>
            </c:numRef>
          </c:val>
          <c:extLst>
            <c:ext xmlns:c16="http://schemas.microsoft.com/office/drawing/2014/chart" uri="{C3380CC4-5D6E-409C-BE32-E72D297353CC}">
              <c16:uniqueId val="{00000013-4626-42F2-80B0-19AB668A669D}"/>
            </c:ext>
          </c:extLst>
        </c:ser>
        <c:ser>
          <c:idx val="20"/>
          <c:order val="20"/>
          <c:val>
            <c:numRef>
              <c:f>Altersverlauf!$V$5:$V$50</c:f>
              <c:numCache>
                <c:formatCode>0.00</c:formatCode>
                <c:ptCount val="46"/>
                <c:pt idx="0">
                  <c:v>124.72735303472479</c:v>
                </c:pt>
                <c:pt idx="1">
                  <c:v>129.61429713936786</c:v>
                </c:pt>
                <c:pt idx="2">
                  <c:v>134.27688632356535</c:v>
                </c:pt>
                <c:pt idx="3">
                  <c:v>138.7219624652669</c:v>
                </c:pt>
                <c:pt idx="4">
                  <c:v>142.95633636641784</c:v>
                </c:pt>
                <c:pt idx="5">
                  <c:v>146.98678537213851</c:v>
                </c:pt>
                <c:pt idx="6">
                  <c:v>150.82005098990621</c:v>
                </c:pt>
                <c:pt idx="7">
                  <c:v>154.4628365087344</c:v>
                </c:pt>
                <c:pt idx="8">
                  <c:v>157.92180461835406</c:v>
                </c:pt>
                <c:pt idx="9">
                  <c:v>161.20357502839423</c:v>
                </c:pt>
                <c:pt idx="10">
                  <c:v>164.31472208756244</c:v>
                </c:pt>
                <c:pt idx="11">
                  <c:v>167.26177240282536</c:v>
                </c:pt>
                <c:pt idx="12">
                  <c:v>170.0512024585893</c:v>
                </c:pt>
                <c:pt idx="13">
                  <c:v>172.68943623588083</c:v>
                </c:pt>
                <c:pt idx="14">
                  <c:v>175.18284283152747</c:v>
                </c:pt>
                <c:pt idx="15">
                  <c:v>177.53773407733803</c:v>
                </c:pt>
                <c:pt idx="16">
                  <c:v>179.76036215928349</c:v>
                </c:pt>
                <c:pt idx="17">
                  <c:v>181.85691723667722</c:v>
                </c:pt>
                <c:pt idx="18">
                  <c:v>183.8335250613562</c:v>
                </c:pt>
                <c:pt idx="19">
                  <c:v>185.69624459686045</c:v>
                </c:pt>
                <c:pt idx="20">
                  <c:v>187.45106563761499</c:v>
                </c:pt>
                <c:pt idx="21">
                  <c:v>189.10390642810947</c:v>
                </c:pt>
                <c:pt idx="22">
                  <c:v>190.66061128207912</c:v>
                </c:pt>
                <c:pt idx="23">
                  <c:v>192.12694820168525</c:v>
                </c:pt>
                <c:pt idx="24">
                  <c:v>193.50860649669576</c:v>
                </c:pt>
                <c:pt idx="25">
                  <c:v>194.81119440366578</c:v>
                </c:pt>
                <c:pt idx="26">
                  <c:v>196.04023670511822</c:v>
                </c:pt>
                <c:pt idx="27">
                  <c:v>197.20117234872467</c:v>
                </c:pt>
                <c:pt idx="28">
                  <c:v>198.29935206648562</c:v>
                </c:pt>
                <c:pt idx="29">
                  <c:v>199.34003599391059</c:v>
                </c:pt>
                <c:pt idx="30">
                  <c:v>200.32839128919986</c:v>
                </c:pt>
                <c:pt idx="31">
                  <c:v>201.26948975242431</c:v>
                </c:pt>
                <c:pt idx="32">
                  <c:v>202.16830544470596</c:v>
                </c:pt>
                <c:pt idx="33">
                  <c:v>203.02971230739928</c:v>
                </c:pt>
                <c:pt idx="34">
                  <c:v>203.85848178127009</c:v>
                </c:pt>
                <c:pt idx="35">
                  <c:v>204.6592804256783</c:v>
                </c:pt>
                <c:pt idx="36">
                  <c:v>205.43666753775665</c:v>
                </c:pt>
                <c:pt idx="37">
                  <c:v>206.1950927715931</c:v>
                </c:pt>
                <c:pt idx="38">
                  <c:v>206.9388937574094</c:v>
                </c:pt>
                <c:pt idx="39">
                  <c:v>207.6722937207432</c:v>
                </c:pt>
                <c:pt idx="40">
                  <c:v>208.39939910162784</c:v>
                </c:pt>
                <c:pt idx="41">
                  <c:v>209.12419717377338</c:v>
                </c:pt>
                <c:pt idx="42">
                  <c:v>209.85055366374704</c:v>
                </c:pt>
                <c:pt idx="43">
                  <c:v>210.5822103701536</c:v>
                </c:pt>
                <c:pt idx="44">
                  <c:v>211.32278278281552</c:v>
                </c:pt>
                <c:pt idx="45">
                  <c:v>212.07575770195578</c:v>
                </c:pt>
              </c:numCache>
            </c:numRef>
          </c:val>
          <c:extLst>
            <c:ext xmlns:c16="http://schemas.microsoft.com/office/drawing/2014/chart" uri="{C3380CC4-5D6E-409C-BE32-E72D297353CC}">
              <c16:uniqueId val="{00000014-4626-42F2-80B0-19AB668A669D}"/>
            </c:ext>
          </c:extLst>
        </c:ser>
        <c:ser>
          <c:idx val="21"/>
          <c:order val="21"/>
          <c:val>
            <c:numRef>
              <c:f>Altersverlauf!$W$5:$W$50</c:f>
              <c:numCache>
                <c:formatCode>0.00</c:formatCode>
                <c:ptCount val="46"/>
                <c:pt idx="0">
                  <c:v>127.34505741336734</c:v>
                </c:pt>
                <c:pt idx="1">
                  <c:v>132.24427946593673</c:v>
                </c:pt>
                <c:pt idx="2">
                  <c:v>136.91173169369895</c:v>
                </c:pt>
                <c:pt idx="3">
                  <c:v>141.35485211430591</c:v>
                </c:pt>
                <c:pt idx="4">
                  <c:v>145.58103308313162</c:v>
                </c:pt>
                <c:pt idx="5">
                  <c:v>149.59761841800201</c:v>
                </c:pt>
                <c:pt idx="6">
                  <c:v>153.41190052392636</c:v>
                </c:pt>
                <c:pt idx="7">
                  <c:v>157.03111751782694</c:v>
                </c:pt>
                <c:pt idx="8">
                  <c:v>160.46245035327073</c:v>
                </c:pt>
                <c:pt idx="9">
                  <c:v>163.71301994519908</c:v>
                </c:pt>
                <c:pt idx="10">
                  <c:v>166.7898842946592</c:v>
                </c:pt>
                <c:pt idx="11">
                  <c:v>169.70003561353408</c:v>
                </c:pt>
                <c:pt idx="12">
                  <c:v>172.45039744927334</c:v>
                </c:pt>
                <c:pt idx="13">
                  <c:v>175.04782180962437</c:v>
                </c:pt>
                <c:pt idx="14">
                  <c:v>177.49908628736233</c:v>
                </c:pt>
                <c:pt idx="15">
                  <c:v>179.81089118502052</c:v>
                </c:pt>
                <c:pt idx="16">
                  <c:v>181.98985663962245</c:v>
                </c:pt>
                <c:pt idx="17">
                  <c:v>184.04251974741078</c:v>
                </c:pt>
                <c:pt idx="18">
                  <c:v>185.97533168857879</c:v>
                </c:pt>
                <c:pt idx="19">
                  <c:v>187.79465485200126</c:v>
                </c:pt>
                <c:pt idx="20">
                  <c:v>189.50675995996454</c:v>
                </c:pt>
                <c:pt idx="21">
                  <c:v>191.11782319289702</c:v>
                </c:pt>
                <c:pt idx="22">
                  <c:v>192.63392331410103</c:v>
                </c:pt>
                <c:pt idx="23">
                  <c:v>194.06103879448193</c:v>
                </c:pt>
                <c:pt idx="24">
                  <c:v>195.4050449372794</c:v>
                </c:pt>
                <c:pt idx="25">
                  <c:v>196.67171100279865</c:v>
                </c:pt>
                <c:pt idx="26">
                  <c:v>197.8666973331398</c:v>
                </c:pt>
                <c:pt idx="27">
                  <c:v>198.99555247692942</c:v>
                </c:pt>
                <c:pt idx="28">
                  <c:v>200.06371031405135</c:v>
                </c:pt>
                <c:pt idx="29">
                  <c:v>201.07648718037646</c:v>
                </c:pt>
                <c:pt idx="30">
                  <c:v>202.03907899249364</c:v>
                </c:pt>
                <c:pt idx="31">
                  <c:v>202.95655837244126</c:v>
                </c:pt>
                <c:pt idx="32">
                  <c:v>203.83387177243631</c:v>
                </c:pt>
                <c:pt idx="33">
                  <c:v>204.67583659960641</c:v>
                </c:pt>
                <c:pt idx="34">
                  <c:v>205.48713834071944</c:v>
                </c:pt>
                <c:pt idx="35">
                  <c:v>206.27232768691513</c:v>
                </c:pt>
                <c:pt idx="36">
                  <c:v>207.03581765843384</c:v>
                </c:pt>
                <c:pt idx="37">
                  <c:v>207.78188072935049</c:v>
                </c:pt>
                <c:pt idx="38">
                  <c:v>208.51464595230181</c:v>
                </c:pt>
                <c:pt idx="39">
                  <c:v>209.23809608321847</c:v>
                </c:pt>
                <c:pt idx="40">
                  <c:v>209.95606470605611</c:v>
                </c:pt>
                <c:pt idx="41">
                  <c:v>210.67223335752544</c:v>
                </c:pt>
                <c:pt idx="42">
                  <c:v>211.39012865182241</c:v>
                </c:pt>
                <c:pt idx="43">
                  <c:v>212.1131194053599</c:v>
                </c:pt>
                <c:pt idx="44">
                  <c:v>212.84441376149721</c:v>
                </c:pt>
                <c:pt idx="45">
                  <c:v>213.58705631527226</c:v>
                </c:pt>
              </c:numCache>
            </c:numRef>
          </c:val>
          <c:extLst>
            <c:ext xmlns:c16="http://schemas.microsoft.com/office/drawing/2014/chart" uri="{C3380CC4-5D6E-409C-BE32-E72D297353CC}">
              <c16:uniqueId val="{00000015-4626-42F2-80B0-19AB668A669D}"/>
            </c:ext>
          </c:extLst>
        </c:ser>
        <c:ser>
          <c:idx val="22"/>
          <c:order val="22"/>
          <c:val>
            <c:numRef>
              <c:f>Altersverlauf!$X$5:$X$50</c:f>
              <c:numCache>
                <c:formatCode>0.00</c:formatCode>
                <c:ptCount val="46"/>
                <c:pt idx="0">
                  <c:v>129.75777663295759</c:v>
                </c:pt>
                <c:pt idx="1">
                  <c:v>134.65979334529251</c:v>
                </c:pt>
                <c:pt idx="2">
                  <c:v>139.32318015121311</c:v>
                </c:pt>
                <c:pt idx="3">
                  <c:v>143.75599983119051</c:v>
                </c:pt>
                <c:pt idx="4">
                  <c:v>147.96625258851265</c:v>
                </c:pt>
                <c:pt idx="5">
                  <c:v>151.96187260062825</c:v>
                </c:pt>
                <c:pt idx="6">
                  <c:v>155.75072457049043</c:v>
                </c:pt>
                <c:pt idx="7">
                  <c:v>159.34060027790122</c:v>
                </c:pt>
                <c:pt idx="8">
                  <c:v>162.73921513085534</c:v>
                </c:pt>
                <c:pt idx="9">
                  <c:v>165.95420471688402</c:v>
                </c:pt>
                <c:pt idx="10">
                  <c:v>168.99312135439948</c:v>
                </c:pt>
                <c:pt idx="11">
                  <c:v>171.86343064403871</c:v>
                </c:pt>
                <c:pt idx="12">
                  <c:v>174.57250802000746</c:v>
                </c:pt>
                <c:pt idx="13">
                  <c:v>177.12763530142419</c:v>
                </c:pt>
                <c:pt idx="14">
                  <c:v>179.53599724366455</c:v>
                </c:pt>
                <c:pt idx="15">
                  <c:v>181.80467808970479</c:v>
                </c:pt>
                <c:pt idx="16">
                  <c:v>183.94065812146602</c:v>
                </c:pt>
                <c:pt idx="17">
                  <c:v>185.95081021115834</c:v>
                </c:pt>
                <c:pt idx="18">
                  <c:v>187.84189637262509</c:v>
                </c:pt>
                <c:pt idx="19">
                  <c:v>189.62056431268624</c:v>
                </c:pt>
                <c:pt idx="20">
                  <c:v>191.29334398248275</c:v>
                </c:pt>
                <c:pt idx="21">
                  <c:v>192.86664412882089</c:v>
                </c:pt>
                <c:pt idx="22">
                  <c:v>194.34674884551561</c:v>
                </c:pt>
                <c:pt idx="23">
                  <c:v>195.73981412473518</c:v>
                </c:pt>
                <c:pt idx="24">
                  <c:v>197.05186440834515</c:v>
                </c:pt>
                <c:pt idx="25">
                  <c:v>198.28878913925158</c:v>
                </c:pt>
                <c:pt idx="26">
                  <c:v>199.45633931274622</c:v>
                </c:pt>
                <c:pt idx="27">
                  <c:v>200.56012402784984</c:v>
                </c:pt>
                <c:pt idx="28">
                  <c:v>201.60560703865622</c:v>
                </c:pt>
                <c:pt idx="29">
                  <c:v>202.59810330567652</c:v>
                </c:pt>
                <c:pt idx="30">
                  <c:v>203.54277554718314</c:v>
                </c:pt>
                <c:pt idx="31">
                  <c:v>204.44463079055359</c:v>
                </c:pt>
                <c:pt idx="32">
                  <c:v>205.30851692361466</c:v>
                </c:pt>
                <c:pt idx="33">
                  <c:v>206.13911924598705</c:v>
                </c:pt>
                <c:pt idx="34">
                  <c:v>206.94095702042785</c:v>
                </c:pt>
                <c:pt idx="35">
                  <c:v>207.71838002417613</c:v>
                </c:pt>
                <c:pt idx="36">
                  <c:v>208.475565100296</c:v>
                </c:pt>
                <c:pt idx="37">
                  <c:v>209.21651270902149</c:v>
                </c:pt>
                <c:pt idx="38">
                  <c:v>209.94504347909913</c:v>
                </c:pt>
                <c:pt idx="39">
                  <c:v>210.66479475913383</c:v>
                </c:pt>
                <c:pt idx="40">
                  <c:v>211.37921716893146</c:v>
                </c:pt>
                <c:pt idx="41">
                  <c:v>212.09157115084369</c:v>
                </c:pt>
                <c:pt idx="42">
                  <c:v>212.80492352111136</c:v>
                </c:pt>
                <c:pt idx="43">
                  <c:v>213.52214402120944</c:v>
                </c:pt>
                <c:pt idx="44">
                  <c:v>214.2459018691892</c:v>
                </c:pt>
                <c:pt idx="45">
                  <c:v>214.97866231102518</c:v>
                </c:pt>
              </c:numCache>
            </c:numRef>
          </c:val>
          <c:extLst>
            <c:ext xmlns:c16="http://schemas.microsoft.com/office/drawing/2014/chart" uri="{C3380CC4-5D6E-409C-BE32-E72D297353CC}">
              <c16:uniqueId val="{00000016-4626-42F2-80B0-19AB668A669D}"/>
            </c:ext>
          </c:extLst>
        </c:ser>
        <c:ser>
          <c:idx val="23"/>
          <c:order val="23"/>
          <c:val>
            <c:numRef>
              <c:f>Altersverlauf!$Y$5:$Y$50</c:f>
              <c:numCache>
                <c:formatCode>0.00</c:formatCode>
                <c:ptCount val="46"/>
                <c:pt idx="0">
                  <c:v>131.99948448227096</c:v>
                </c:pt>
                <c:pt idx="1">
                  <c:v>136.89473637493708</c:v>
                </c:pt>
                <c:pt idx="2">
                  <c:v>141.54508324975117</c:v>
                </c:pt>
                <c:pt idx="3">
                  <c:v>145.9592397372308</c:v>
                </c:pt>
                <c:pt idx="4">
                  <c:v>150.14583837886096</c:v>
                </c:pt>
                <c:pt idx="5">
                  <c:v>154.1134255170181</c:v>
                </c:pt>
                <c:pt idx="6">
                  <c:v>157.87045718489745</c:v>
                </c:pt>
                <c:pt idx="7">
                  <c:v>161.42529499643646</c:v>
                </c:pt>
                <c:pt idx="8">
                  <c:v>164.78620203624121</c:v>
                </c:pt>
                <c:pt idx="9">
                  <c:v>167.96133874951153</c:v>
                </c:pt>
                <c:pt idx="10">
                  <c:v>170.95875883196658</c:v>
                </c:pt>
                <c:pt idx="11">
                  <c:v>173.78640511977008</c:v>
                </c:pt>
                <c:pt idx="12">
                  <c:v>176.45210547945541</c:v>
                </c:pt>
                <c:pt idx="13">
                  <c:v>178.96356869785188</c:v>
                </c:pt>
                <c:pt idx="14">
                  <c:v>181.32838037200889</c:v>
                </c:pt>
                <c:pt idx="15">
                  <c:v>183.55399879912261</c:v>
                </c:pt>
                <c:pt idx="16">
                  <c:v>185.64775086646031</c:v>
                </c:pt>
                <c:pt idx="17">
                  <c:v>187.61682794128618</c:v>
                </c:pt>
                <c:pt idx="18">
                  <c:v>189.46828176078725</c:v>
                </c:pt>
                <c:pt idx="19">
                  <c:v>191.20902032199723</c:v>
                </c:pt>
                <c:pt idx="20">
                  <c:v>192.84580377172398</c:v>
                </c:pt>
                <c:pt idx="21">
                  <c:v>194.38524029647297</c:v>
                </c:pt>
                <c:pt idx="22">
                  <c:v>195.83378201237386</c:v>
                </c:pt>
                <c:pt idx="23">
                  <c:v>197.19772085510607</c:v>
                </c:pt>
                <c:pt idx="24">
                  <c:v>198.48318446982256</c:v>
                </c:pt>
                <c:pt idx="25">
                  <c:v>199.69613210107735</c:v>
                </c:pt>
                <c:pt idx="26">
                  <c:v>200.84235048274908</c:v>
                </c:pt>
                <c:pt idx="27">
                  <c:v>201.92744972796763</c:v>
                </c:pt>
                <c:pt idx="28">
                  <c:v>202.95685921903913</c:v>
                </c:pt>
                <c:pt idx="29">
                  <c:v>203.93582349737068</c:v>
                </c:pt>
                <c:pt idx="30">
                  <c:v>204.8693981533969</c:v>
                </c:pt>
                <c:pt idx="31">
                  <c:v>205.76244571650474</c:v>
                </c:pt>
                <c:pt idx="32">
                  <c:v>206.61963154495831</c:v>
                </c:pt>
                <c:pt idx="33">
                  <c:v>207.44541971582598</c:v>
                </c:pt>
                <c:pt idx="34">
                  <c:v>208.24406891490298</c:v>
                </c:pt>
                <c:pt idx="35">
                  <c:v>209.01962832664049</c:v>
                </c:pt>
                <c:pt idx="36">
                  <c:v>209.77593352406666</c:v>
                </c:pt>
                <c:pt idx="37">
                  <c:v>210.51660235871609</c:v>
                </c:pt>
                <c:pt idx="38">
                  <c:v>211.24503085055287</c:v>
                </c:pt>
                <c:pt idx="39">
                  <c:v>211.96438907789656</c:v>
                </c:pt>
                <c:pt idx="40">
                  <c:v>212.67761706734723</c:v>
                </c:pt>
                <c:pt idx="41">
                  <c:v>213.38742068371158</c:v>
                </c:pt>
                <c:pt idx="42">
                  <c:v>214.09626751992758</c:v>
                </c:pt>
                <c:pt idx="43">
                  <c:v>214.80638278699112</c:v>
                </c:pt>
                <c:pt idx="44">
                  <c:v>215.51974520387853</c:v>
                </c:pt>
                <c:pt idx="45">
                  <c:v>216.23808288747648</c:v>
                </c:pt>
              </c:numCache>
            </c:numRef>
          </c:val>
          <c:extLst>
            <c:ext xmlns:c16="http://schemas.microsoft.com/office/drawing/2014/chart" uri="{C3380CC4-5D6E-409C-BE32-E72D297353CC}">
              <c16:uniqueId val="{00000017-4626-42F2-80B0-19AB668A669D}"/>
            </c:ext>
          </c:extLst>
        </c:ser>
        <c:ser>
          <c:idx val="24"/>
          <c:order val="24"/>
          <c:val>
            <c:numRef>
              <c:f>Altersverlauf!$Z$5:$Z$50</c:f>
              <c:numCache>
                <c:formatCode>0.00</c:formatCode>
                <c:ptCount val="46"/>
                <c:pt idx="0">
                  <c:v>134.10858261402961</c:v>
                </c:pt>
                <c:pt idx="1">
                  <c:v>138.98736192278145</c:v>
                </c:pt>
                <c:pt idx="2">
                  <c:v>143.61557362056857</c:v>
                </c:pt>
                <c:pt idx="3">
                  <c:v>148.00260945609242</c:v>
                </c:pt>
                <c:pt idx="4">
                  <c:v>152.15775669205226</c:v>
                </c:pt>
                <c:pt idx="5">
                  <c:v>156.09019323585056</c:v>
                </c:pt>
                <c:pt idx="6">
                  <c:v>159.80898277029948</c:v>
                </c:pt>
                <c:pt idx="7">
                  <c:v>163.32306988432663</c:v>
                </c:pt>
                <c:pt idx="8">
                  <c:v>166.6412752036816</c:v>
                </c:pt>
                <c:pt idx="9">
                  <c:v>169.77229052164114</c:v>
                </c:pt>
                <c:pt idx="10">
                  <c:v>172.72467392971637</c:v>
                </c:pt>
                <c:pt idx="11">
                  <c:v>175.50684494835821</c:v>
                </c:pt>
                <c:pt idx="12">
                  <c:v>178.1270796576633</c:v>
                </c:pt>
                <c:pt idx="13">
                  <c:v>180.59350582808088</c:v>
                </c:pt>
                <c:pt idx="14">
                  <c:v>182.91409805111803</c:v>
                </c:pt>
                <c:pt idx="15">
                  <c:v>185.09667287004595</c:v>
                </c:pt>
                <c:pt idx="16">
                  <c:v>187.14888391060654</c:v>
                </c:pt>
                <c:pt idx="17">
                  <c:v>189.07821701171781</c:v>
                </c:pt>
                <c:pt idx="18">
                  <c:v>190.89198535618041</c:v>
                </c:pt>
                <c:pt idx="19">
                  <c:v>192.59732460138378</c:v>
                </c:pt>
                <c:pt idx="20">
                  <c:v>194.20118801001144</c:v>
                </c:pt>
                <c:pt idx="21">
                  <c:v>195.71034158074809</c:v>
                </c:pt>
                <c:pt idx="22">
                  <c:v>197.13135917898535</c:v>
                </c:pt>
                <c:pt idx="23">
                  <c:v>198.4706176675277</c:v>
                </c:pt>
                <c:pt idx="24">
                  <c:v>199.73429203729802</c:v>
                </c:pt>
                <c:pt idx="25">
                  <c:v>200.92835053804529</c:v>
                </c:pt>
                <c:pt idx="26">
                  <c:v>202.05854980904854</c:v>
                </c:pt>
                <c:pt idx="27">
                  <c:v>203.13043000982501</c:v>
                </c:pt>
                <c:pt idx="28">
                  <c:v>204.14930995083478</c:v>
                </c:pt>
                <c:pt idx="29">
                  <c:v>205.12028222418721</c:v>
                </c:pt>
                <c:pt idx="30">
                  <c:v>206.04820833434741</c:v>
                </c:pt>
                <c:pt idx="31">
                  <c:v>206.93771382884219</c:v>
                </c:pt>
                <c:pt idx="32">
                  <c:v>207.79318342896568</c:v>
                </c:pt>
                <c:pt idx="33">
                  <c:v>208.61875616048579</c:v>
                </c:pt>
                <c:pt idx="34">
                  <c:v>209.41832048435026</c:v>
                </c:pt>
                <c:pt idx="35">
                  <c:v>210.19550942739329</c:v>
                </c:pt>
                <c:pt idx="36">
                  <c:v>210.95369571303965</c:v>
                </c:pt>
                <c:pt idx="37">
                  <c:v>211.69598689201388</c:v>
                </c:pt>
                <c:pt idx="38">
                  <c:v>212.42522047304382</c:v>
                </c:pt>
                <c:pt idx="39">
                  <c:v>213.14395905356707</c:v>
                </c:pt>
                <c:pt idx="40">
                  <c:v>213.85448545043843</c:v>
                </c:pt>
                <c:pt idx="41">
                  <c:v>214.558797830635</c:v>
                </c:pt>
                <c:pt idx="42">
                  <c:v>215.25860484196122</c:v>
                </c:pt>
                <c:pt idx="43">
                  <c:v>215.95532074375791</c:v>
                </c:pt>
                <c:pt idx="44">
                  <c:v>216.65006053760416</c:v>
                </c:pt>
                <c:pt idx="45">
                  <c:v>217.34363509802904</c:v>
                </c:pt>
              </c:numCache>
            </c:numRef>
          </c:val>
          <c:extLst>
            <c:ext xmlns:c16="http://schemas.microsoft.com/office/drawing/2014/chart" uri="{C3380CC4-5D6E-409C-BE32-E72D297353CC}">
              <c16:uniqueId val="{00000018-4626-42F2-80B0-19AB668A669D}"/>
            </c:ext>
          </c:extLst>
        </c:ser>
        <c:ser>
          <c:idx val="25"/>
          <c:order val="25"/>
          <c:val>
            <c:numRef>
              <c:f>Altersverlauf!$AA$5:$AA$50</c:f>
              <c:numCache>
                <c:formatCode>0.00</c:formatCode>
                <c:ptCount val="46"/>
                <c:pt idx="0">
                  <c:v>136.12814490842752</c:v>
                </c:pt>
                <c:pt idx="1">
                  <c:v>140.98052091590137</c:v>
                </c:pt>
                <c:pt idx="2">
                  <c:v>145.57730409368864</c:v>
                </c:pt>
                <c:pt idx="3">
                  <c:v>149.92858646440706</c:v>
                </c:pt>
                <c:pt idx="4">
                  <c:v>154.04432997383708</c:v>
                </c:pt>
                <c:pt idx="5">
                  <c:v>157.93436075414016</c:v>
                </c:pt>
                <c:pt idx="6">
                  <c:v>161.6083633870806</c:v>
                </c:pt>
                <c:pt idx="7">
                  <c:v>165.07587516724396</c:v>
                </c:pt>
                <c:pt idx="8">
                  <c:v>168.34628036525916</c:v>
                </c:pt>
                <c:pt idx="9">
                  <c:v>171.42880449101636</c:v>
                </c:pt>
                <c:pt idx="10">
                  <c:v>174.33250855688934</c:v>
                </c:pt>
                <c:pt idx="11">
                  <c:v>177.06628334095376</c:v>
                </c:pt>
                <c:pt idx="12">
                  <c:v>179.63884365020823</c:v>
                </c:pt>
                <c:pt idx="13">
                  <c:v>182.05872258379489</c:v>
                </c:pt>
                <c:pt idx="14">
                  <c:v>184.33426579621812</c:v>
                </c:pt>
                <c:pt idx="15">
                  <c:v>186.47362576056614</c:v>
                </c:pt>
                <c:pt idx="16">
                  <c:v>188.4847560317302</c:v>
                </c:pt>
                <c:pt idx="17">
                  <c:v>190.37540550962495</c:v>
                </c:pt>
                <c:pt idx="18">
                  <c:v>192.15311270240895</c:v>
                </c:pt>
                <c:pt idx="19">
                  <c:v>193.825199989704</c:v>
                </c:pt>
                <c:pt idx="20">
                  <c:v>195.39876788581591</c:v>
                </c:pt>
                <c:pt idx="21">
                  <c:v>196.88068930295495</c:v>
                </c:pt>
                <c:pt idx="22">
                  <c:v>198.27760381445472</c:v>
                </c:pt>
                <c:pt idx="23">
                  <c:v>199.59591191799396</c:v>
                </c:pt>
                <c:pt idx="24">
                  <c:v>200.84176929881471</c:v>
                </c:pt>
                <c:pt idx="25">
                  <c:v>202.02108109294454</c:v>
                </c:pt>
                <c:pt idx="26">
                  <c:v>203.139496150415</c:v>
                </c:pt>
                <c:pt idx="27">
                  <c:v>204.20240129848236</c:v>
                </c:pt>
                <c:pt idx="28">
                  <c:v>205.21491560484833</c:v>
                </c:pt>
                <c:pt idx="29">
                  <c:v>206.18188464087913</c:v>
                </c:pt>
                <c:pt idx="30">
                  <c:v>207.10787474482629</c:v>
                </c:pt>
                <c:pt idx="31">
                  <c:v>207.99716728504652</c:v>
                </c:pt>
                <c:pt idx="32">
                  <c:v>208.8537529232226</c:v>
                </c:pt>
                <c:pt idx="33">
                  <c:v>209.68132587758174</c:v>
                </c:pt>
                <c:pt idx="34">
                  <c:v>210.48327818611781</c:v>
                </c:pt>
                <c:pt idx="35">
                  <c:v>211.26269396980996</c:v>
                </c:pt>
                <c:pt idx="36">
                  <c:v>212.02234369584303</c:v>
                </c:pt>
                <c:pt idx="37">
                  <c:v>212.76467844082887</c:v>
                </c:pt>
                <c:pt idx="38">
                  <c:v>213.49182415402441</c:v>
                </c:pt>
                <c:pt idx="39">
                  <c:v>214.20557592055385</c:v>
                </c:pt>
                <c:pt idx="40">
                  <c:v>214.90739222462702</c:v>
                </c:pt>
                <c:pt idx="41">
                  <c:v>215.59838921276133</c:v>
                </c:pt>
                <c:pt idx="42">
                  <c:v>216.27933495699975</c:v>
                </c:pt>
                <c:pt idx="43">
                  <c:v>216.95064371813271</c:v>
                </c:pt>
                <c:pt idx="44">
                  <c:v>217.6123702089175</c:v>
                </c:pt>
                <c:pt idx="45">
                  <c:v>218.26420385729915</c:v>
                </c:pt>
              </c:numCache>
            </c:numRef>
          </c:val>
          <c:extLst>
            <c:ext xmlns:c16="http://schemas.microsoft.com/office/drawing/2014/chart" uri="{C3380CC4-5D6E-409C-BE32-E72D297353CC}">
              <c16:uniqueId val="{00000019-4626-42F2-80B0-19AB668A669D}"/>
            </c:ext>
          </c:extLst>
        </c:ser>
        <c:ser>
          <c:idx val="26"/>
          <c:order val="26"/>
          <c:val>
            <c:numRef>
              <c:f>Altersverlauf!$AB$5:$AB$50</c:f>
              <c:numCache>
                <c:formatCode>0.00</c:formatCode>
                <c:ptCount val="46"/>
                <c:pt idx="0">
                  <c:v>138.1061618366569</c:v>
                </c:pt>
                <c:pt idx="1">
                  <c:v>142.92190362929435</c:v>
                </c:pt>
                <c:pt idx="2">
                  <c:v>147.47768681905941</c:v>
                </c:pt>
                <c:pt idx="3">
                  <c:v>151.78432444238518</c:v>
                </c:pt>
                <c:pt idx="4">
                  <c:v>155.85247034413791</c:v>
                </c:pt>
                <c:pt idx="5">
                  <c:v>159.69261245389731</c:v>
                </c:pt>
                <c:pt idx="6">
                  <c:v>163.31506606223672</c:v>
                </c:pt>
                <c:pt idx="7">
                  <c:v>166.72996709700303</c:v>
                </c:pt>
                <c:pt idx="8">
                  <c:v>169.94726539959703</c:v>
                </c:pt>
                <c:pt idx="9">
                  <c:v>172.9767180012538</c:v>
                </c:pt>
                <c:pt idx="10">
                  <c:v>175.82788239932259</c:v>
                </c:pt>
                <c:pt idx="11">
                  <c:v>178.51010983354706</c:v>
                </c:pt>
                <c:pt idx="12">
                  <c:v>181.03253856234556</c:v>
                </c:pt>
                <c:pt idx="13">
                  <c:v>183.40408713909139</c:v>
                </c:pt>
                <c:pt idx="14">
                  <c:v>185.63344768839244</c:v>
                </c:pt>
                <c:pt idx="15">
                  <c:v>187.72907918237203</c:v>
                </c:pt>
                <c:pt idx="16">
                  <c:v>189.69920071694921</c:v>
                </c:pt>
                <c:pt idx="17">
                  <c:v>191.55178478811757</c:v>
                </c:pt>
                <c:pt idx="18">
                  <c:v>193.29455056822755</c:v>
                </c:pt>
                <c:pt idx="19">
                  <c:v>194.93495718226461</c:v>
                </c:pt>
                <c:pt idx="20">
                  <c:v>196.48019698413066</c:v>
                </c:pt>
                <c:pt idx="21">
                  <c:v>197.93718883292391</c:v>
                </c:pt>
                <c:pt idx="22">
                  <c:v>199.31257136921857</c:v>
                </c:pt>
                <c:pt idx="23">
                  <c:v>200.61269629134603</c:v>
                </c:pt>
                <c:pt idx="24">
                  <c:v>201.84362163167415</c:v>
                </c:pt>
                <c:pt idx="25">
                  <c:v>203.01110503288794</c:v>
                </c:pt>
                <c:pt idx="26">
                  <c:v>204.12059702426896</c:v>
                </c:pt>
                <c:pt idx="27">
                  <c:v>205.1772342979767</c:v>
                </c:pt>
                <c:pt idx="28">
                  <c:v>206.18583298532809</c:v>
                </c:pt>
                <c:pt idx="29">
                  <c:v>207.15088193307761</c:v>
                </c:pt>
                <c:pt idx="30">
                  <c:v>208.07653597969727</c:v>
                </c:pt>
                <c:pt idx="31">
                  <c:v>208.96660923165769</c:v>
                </c:pt>
                <c:pt idx="32">
                  <c:v>209.82456833970755</c:v>
                </c:pt>
                <c:pt idx="33">
                  <c:v>210.65352577515375</c:v>
                </c:pt>
                <c:pt idx="34">
                  <c:v>211.45623310614172</c:v>
                </c:pt>
                <c:pt idx="35">
                  <c:v>212.23507427393596</c:v>
                </c:pt>
                <c:pt idx="36">
                  <c:v>212.99205886919924</c:v>
                </c:pt>
                <c:pt idx="37">
                  <c:v>213.72881540827439</c:v>
                </c:pt>
                <c:pt idx="38">
                  <c:v>214.44658460946275</c:v>
                </c:pt>
                <c:pt idx="39">
                  <c:v>215.14621266930556</c:v>
                </c:pt>
                <c:pt idx="40">
                  <c:v>215.82814453886326</c:v>
                </c:pt>
                <c:pt idx="41">
                  <c:v>216.49241719999691</c:v>
                </c:pt>
                <c:pt idx="42">
                  <c:v>217.13865294164646</c:v>
                </c:pt>
                <c:pt idx="43">
                  <c:v>217.76605263611324</c:v>
                </c:pt>
                <c:pt idx="44">
                  <c:v>218.37338901533741</c:v>
                </c:pt>
                <c:pt idx="45">
                  <c:v>218.95899994718167</c:v>
                </c:pt>
              </c:numCache>
            </c:numRef>
          </c:val>
          <c:extLst>
            <c:ext xmlns:c16="http://schemas.microsoft.com/office/drawing/2014/chart" uri="{C3380CC4-5D6E-409C-BE32-E72D297353CC}">
              <c16:uniqueId val="{0000001A-4626-42F2-80B0-19AB668A669D}"/>
            </c:ext>
          </c:extLst>
        </c:ser>
        <c:ser>
          <c:idx val="27"/>
          <c:order val="27"/>
          <c:val>
            <c:numRef>
              <c:f>Altersverlauf!$AC$5:$AC$50</c:f>
              <c:numCache>
                <c:formatCode>0.00</c:formatCode>
                <c:ptCount val="46"/>
                <c:pt idx="0">
                  <c:v>140.09578482443345</c:v>
                </c:pt>
                <c:pt idx="1">
                  <c:v>144.86428147463567</c:v>
                </c:pt>
                <c:pt idx="2">
                  <c:v>149.36913238771052</c:v>
                </c:pt>
                <c:pt idx="3">
                  <c:v>153.62188962442673</c:v>
                </c:pt>
                <c:pt idx="4">
                  <c:v>157.63391306334802</c:v>
                </c:pt>
                <c:pt idx="5">
                  <c:v>161.41636255878615</c:v>
                </c:pt>
                <c:pt idx="6">
                  <c:v>164.9801900987552</c:v>
                </c:pt>
                <c:pt idx="7">
                  <c:v>168.33613196292367</c:v>
                </c:pt>
                <c:pt idx="8">
                  <c:v>171.49470088056893</c:v>
                </c:pt>
                <c:pt idx="9">
                  <c:v>174.46617818853036</c:v>
                </c:pt>
                <c:pt idx="10">
                  <c:v>177.26060598916274</c:v>
                </c:pt>
                <c:pt idx="11">
                  <c:v>179.88777930829008</c:v>
                </c:pt>
                <c:pt idx="12">
                  <c:v>182.35723825315847</c:v>
                </c:pt>
                <c:pt idx="13">
                  <c:v>184.67826017038982</c:v>
                </c:pt>
                <c:pt idx="14">
                  <c:v>186.85985180393561</c:v>
                </c:pt>
                <c:pt idx="15">
                  <c:v>188.91074145302983</c:v>
                </c:pt>
                <c:pt idx="16">
                  <c:v>190.83937113014287</c:v>
                </c:pt>
                <c:pt idx="17">
                  <c:v>192.65388871893447</c:v>
                </c:pt>
                <c:pt idx="18">
                  <c:v>194.36214013220817</c:v>
                </c:pt>
                <c:pt idx="19">
                  <c:v>195.97166146986277</c:v>
                </c:pt>
                <c:pt idx="20">
                  <c:v>197.48967117684865</c:v>
                </c:pt>
                <c:pt idx="21">
                  <c:v>198.92306220111817</c:v>
                </c:pt>
                <c:pt idx="22">
                  <c:v>200.27839415158203</c:v>
                </c:pt>
                <c:pt idx="23">
                  <c:v>201.5618854560602</c:v>
                </c:pt>
                <c:pt idx="24">
                  <c:v>202.77940551923703</c:v>
                </c:pt>
                <c:pt idx="25">
                  <c:v>203.93646688061378</c:v>
                </c:pt>
                <c:pt idx="26">
                  <c:v>205.0382173724627</c:v>
                </c:pt>
                <c:pt idx="27">
                  <c:v>206.08943227778045</c:v>
                </c:pt>
                <c:pt idx="28">
                  <c:v>207.09450648824046</c:v>
                </c:pt>
                <c:pt idx="29">
                  <c:v>208.05744666214858</c:v>
                </c:pt>
                <c:pt idx="30">
                  <c:v>208.98186338239358</c:v>
                </c:pt>
                <c:pt idx="31">
                  <c:v>209.87096331440378</c:v>
                </c:pt>
                <c:pt idx="32">
                  <c:v>210.72754136409779</c:v>
                </c:pt>
                <c:pt idx="33">
                  <c:v>211.55397283583957</c:v>
                </c:pt>
                <c:pt idx="34">
                  <c:v>212.35220559039178</c:v>
                </c:pt>
                <c:pt idx="35">
                  <c:v>213.12375220286853</c:v>
                </c:pt>
                <c:pt idx="36">
                  <c:v>213.86968212068857</c:v>
                </c:pt>
                <c:pt idx="37">
                  <c:v>214.59061382153024</c:v>
                </c:pt>
                <c:pt idx="38">
                  <c:v>215.28670697128425</c:v>
                </c:pt>
                <c:pt idx="39">
                  <c:v>215.95765458200563</c:v>
                </c:pt>
                <c:pt idx="40">
                  <c:v>216.60267516986968</c:v>
                </c:pt>
                <c:pt idx="41">
                  <c:v>217.22050491312413</c:v>
                </c:pt>
                <c:pt idx="42">
                  <c:v>217.80938981004172</c:v>
                </c:pt>
                <c:pt idx="43">
                  <c:v>218.36707783687578</c:v>
                </c:pt>
                <c:pt idx="44">
                  <c:v>218.89081110581057</c:v>
                </c:pt>
                <c:pt idx="45">
                  <c:v>219.37731802292026</c:v>
                </c:pt>
              </c:numCache>
            </c:numRef>
          </c:val>
          <c:extLst>
            <c:ext xmlns:c16="http://schemas.microsoft.com/office/drawing/2014/chart" uri="{C3380CC4-5D6E-409C-BE32-E72D297353CC}">
              <c16:uniqueId val="{0000001B-4626-42F2-80B0-19AB668A669D}"/>
            </c:ext>
          </c:extLst>
        </c:ser>
        <c:ser>
          <c:idx val="28"/>
          <c:order val="28"/>
          <c:val>
            <c:numRef>
              <c:f>Altersverlauf!$AD$5:$AD$50</c:f>
              <c:numCache>
                <c:formatCode>0.00</c:formatCode>
                <c:ptCount val="46"/>
                <c:pt idx="0">
                  <c:v>142.15557061552158</c:v>
                </c:pt>
                <c:pt idx="1">
                  <c:v>146.86574878903548</c:v>
                </c:pt>
                <c:pt idx="2">
                  <c:v>151.30928895290918</c:v>
                </c:pt>
                <c:pt idx="3">
                  <c:v>155.49849714973334</c:v>
                </c:pt>
                <c:pt idx="4">
                  <c:v>159.44544999862859</c:v>
                </c:pt>
                <c:pt idx="5">
                  <c:v>163.16198559078379</c:v>
                </c:pt>
                <c:pt idx="6">
                  <c:v>166.65969438499366</c:v>
                </c:pt>
                <c:pt idx="7">
                  <c:v>169.94991010319575</c:v>
                </c:pt>
                <c:pt idx="8">
                  <c:v>173.04370062600918</c:v>
                </c:pt>
                <c:pt idx="9">
                  <c:v>175.95185888827189</c:v>
                </c:pt>
                <c:pt idx="10">
                  <c:v>178.68489377457766</c:v>
                </c:pt>
                <c:pt idx="11">
                  <c:v>181.25302101481535</c:v>
                </c:pt>
                <c:pt idx="12">
                  <c:v>183.66615407970508</c:v>
                </c:pt>
                <c:pt idx="13">
                  <c:v>185.93389507633705</c:v>
                </c:pt>
                <c:pt idx="14">
                  <c:v>188.0655256437083</c:v>
                </c:pt>
                <c:pt idx="15">
                  <c:v>190.06999784826124</c:v>
                </c:pt>
                <c:pt idx="16">
                  <c:v>191.95592507942123</c:v>
                </c:pt>
                <c:pt idx="17">
                  <c:v>193.73157294513337</c:v>
                </c:pt>
                <c:pt idx="18">
                  <c:v>195.40485016740169</c:v>
                </c:pt>
                <c:pt idx="19">
                  <c:v>196.98329947782545</c:v>
                </c:pt>
                <c:pt idx="20">
                  <c:v>198.47408851313796</c:v>
                </c:pt>
                <c:pt idx="21">
                  <c:v>199.88400071074352</c:v>
                </c:pt>
                <c:pt idx="22">
                  <c:v>201.2194262042554</c:v>
                </c:pt>
                <c:pt idx="23">
                  <c:v>202.48635271903373</c:v>
                </c:pt>
                <c:pt idx="24">
                  <c:v>203.69035646772323</c:v>
                </c:pt>
                <c:pt idx="25">
                  <c:v>204.83659304578981</c:v>
                </c:pt>
                <c:pt idx="26">
                  <c:v>205.92978832706024</c:v>
                </c:pt>
                <c:pt idx="27">
                  <c:v>206.9742293592584</c:v>
                </c:pt>
                <c:pt idx="28">
                  <c:v>207.97375525954305</c:v>
                </c:pt>
                <c:pt idx="29">
                  <c:v>208.93174811004639</c:v>
                </c:pt>
                <c:pt idx="30">
                  <c:v>209.85112385341057</c:v>
                </c:pt>
                <c:pt idx="31">
                  <c:v>210.73432318832732</c:v>
                </c:pt>
                <c:pt idx="32">
                  <c:v>211.58330246507285</c:v>
                </c:pt>
                <c:pt idx="33">
                  <c:v>212.39952458104869</c:v>
                </c:pt>
                <c:pt idx="34">
                  <c:v>213.18394987631626</c:v>
                </c:pt>
                <c:pt idx="35">
                  <c:v>213.93702702913771</c:v>
                </c:pt>
                <c:pt idx="36">
                  <c:v>214.65868395151023</c:v>
                </c:pt>
                <c:pt idx="37">
                  <c:v>215.34831868470764</c:v>
                </c:pt>
                <c:pt idx="38">
                  <c:v>216.00479029481428</c:v>
                </c:pt>
                <c:pt idx="39">
                  <c:v>216.62640976826592</c:v>
                </c:pt>
                <c:pt idx="40">
                  <c:v>217.21093090738438</c:v>
                </c:pt>
                <c:pt idx="41">
                  <c:v>217.75554122591873</c:v>
                </c:pt>
                <c:pt idx="42">
                  <c:v>218.25685284457981</c:v>
                </c:pt>
                <c:pt idx="43">
                  <c:v>218.71089338658007</c:v>
                </c:pt>
                <c:pt idx="44">
                  <c:v>219.11309687316921</c:v>
                </c:pt>
                <c:pt idx="45">
                  <c:v>219.45829461917506</c:v>
                </c:pt>
              </c:numCache>
            </c:numRef>
          </c:val>
          <c:extLst>
            <c:ext xmlns:c16="http://schemas.microsoft.com/office/drawing/2014/chart" uri="{C3380CC4-5D6E-409C-BE32-E72D297353CC}">
              <c16:uniqueId val="{0000001C-4626-42F2-80B0-19AB668A669D}"/>
            </c:ext>
          </c:extLst>
        </c:ser>
        <c:bandFmts/>
        <c:axId val="133200896"/>
        <c:axId val="133210880"/>
        <c:axId val="133187328"/>
      </c:surface3DChart>
      <c:catAx>
        <c:axId val="133200896"/>
        <c:scaling>
          <c:orientation val="minMax"/>
        </c:scaling>
        <c:delete val="0"/>
        <c:axPos val="b"/>
        <c:majorTickMark val="none"/>
        <c:minorTickMark val="none"/>
        <c:tickLblPos val="none"/>
        <c:crossAx val="133210880"/>
        <c:crosses val="autoZero"/>
        <c:auto val="1"/>
        <c:lblAlgn val="ctr"/>
        <c:lblOffset val="100"/>
        <c:noMultiLvlLbl val="0"/>
      </c:catAx>
      <c:valAx>
        <c:axId val="133210880"/>
        <c:scaling>
          <c:orientation val="minMax"/>
        </c:scaling>
        <c:delete val="0"/>
        <c:axPos val="l"/>
        <c:majorGridlines/>
        <c:numFmt formatCode="0.00" sourceLinked="1"/>
        <c:majorTickMark val="none"/>
        <c:minorTickMark val="none"/>
        <c:tickLblPos val="none"/>
        <c:crossAx val="133200896"/>
        <c:crosses val="autoZero"/>
        <c:crossBetween val="midCat"/>
      </c:valAx>
      <c:serAx>
        <c:axId val="133187328"/>
        <c:scaling>
          <c:orientation val="minMax"/>
        </c:scaling>
        <c:delete val="1"/>
        <c:axPos val="b"/>
        <c:majorTickMark val="none"/>
        <c:minorTickMark val="none"/>
        <c:tickLblPos val="nextTo"/>
        <c:crossAx val="133210880"/>
        <c:crosses val="autoZero"/>
      </c:serAx>
      <c:spPr>
        <a:noFill/>
        <a:ln>
          <a:noFill/>
        </a:ln>
      </c:spPr>
    </c:plotArea>
    <c:plotVisOnly val="1"/>
    <c:dispBlanksAs val="zero"/>
    <c:showDLblsOverMax val="0"/>
  </c:chart>
  <c:spPr>
    <a:noFill/>
    <a:ln>
      <a:noFill/>
    </a:ln>
  </c:spPr>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529855191759902"/>
          <c:y val="0.11201206671219664"/>
          <c:w val="0.85414593464675226"/>
          <c:h val="0.74544882538365975"/>
        </c:manualLayout>
      </c:layout>
      <c:lineChart>
        <c:grouping val="standard"/>
        <c:varyColors val="0"/>
        <c:ser>
          <c:idx val="0"/>
          <c:order val="0"/>
          <c:tx>
            <c:v>unbiased, unweighted</c:v>
          </c:tx>
          <c:spPr>
            <a:ln w="28575" cap="rnd">
              <a:solidFill>
                <a:srgbClr val="56698F"/>
              </a:solidFill>
              <a:round/>
            </a:ln>
            <a:effectLst/>
          </c:spPr>
          <c:marker>
            <c:symbol val="none"/>
          </c:marker>
          <c:cat>
            <c:strRef>
              <c:f>Grafiken!$B$5:$B$15</c:f>
              <c:strCache>
                <c:ptCount val="11"/>
                <c:pt idx="0">
                  <c:v>62.5</c:v>
                </c:pt>
                <c:pt idx="1">
                  <c:v>70.0</c:v>
                </c:pt>
                <c:pt idx="2">
                  <c:v>77.5</c:v>
                </c:pt>
                <c:pt idx="3">
                  <c:v>85.0</c:v>
                </c:pt>
                <c:pt idx="4">
                  <c:v>92.5</c:v>
                </c:pt>
                <c:pt idx="5">
                  <c:v>100.0</c:v>
                </c:pt>
                <c:pt idx="6">
                  <c:v>107.5</c:v>
                </c:pt>
                <c:pt idx="7">
                  <c:v>115.0</c:v>
                </c:pt>
                <c:pt idx="8">
                  <c:v>122.5</c:v>
                </c:pt>
                <c:pt idx="9">
                  <c:v>130.0</c:v>
                </c:pt>
                <c:pt idx="10">
                  <c:v>137.5</c:v>
                </c:pt>
              </c:strCache>
            </c:strRef>
          </c:cat>
          <c:val>
            <c:numRef>
              <c:f>Grafiken!$C$5:$C$15</c:f>
              <c:numCache>
                <c:formatCode>###0.000</c:formatCode>
                <c:ptCount val="11"/>
                <c:pt idx="0">
                  <c:v>2.841570198786751</c:v>
                </c:pt>
                <c:pt idx="1">
                  <c:v>2.2449110903361391</c:v>
                </c:pt>
                <c:pt idx="2">
                  <c:v>1.8028526910173022</c:v>
                </c:pt>
                <c:pt idx="3">
                  <c:v>1.51225833970535</c:v>
                </c:pt>
                <c:pt idx="4">
                  <c:v>1.3692370354129537</c:v>
                </c:pt>
                <c:pt idx="5">
                  <c:v>1.3700759030077998</c:v>
                </c:pt>
                <c:pt idx="6">
                  <c:v>1.5369058465650338</c:v>
                </c:pt>
                <c:pt idx="7">
                  <c:v>1.7248558059245762</c:v>
                </c:pt>
                <c:pt idx="8">
                  <c:v>2.3997500240342933</c:v>
                </c:pt>
                <c:pt idx="9">
                  <c:v>2.8099271061884452</c:v>
                </c:pt>
                <c:pt idx="10">
                  <c:v>3.2259089151389029</c:v>
                </c:pt>
              </c:numCache>
            </c:numRef>
          </c:val>
          <c:smooth val="0"/>
          <c:extLst>
            <c:ext xmlns:c16="http://schemas.microsoft.com/office/drawing/2014/chart" uri="{C3380CC4-5D6E-409C-BE32-E72D297353CC}">
              <c16:uniqueId val="{00000000-B18E-4B9C-9943-B0032CC82E7B}"/>
            </c:ext>
          </c:extLst>
        </c:ser>
        <c:ser>
          <c:idx val="1"/>
          <c:order val="1"/>
          <c:tx>
            <c:v>biased, unweighted</c:v>
          </c:tx>
          <c:spPr>
            <a:ln w="28575" cap="rnd">
              <a:solidFill>
                <a:srgbClr val="C00000"/>
              </a:solidFill>
              <a:round/>
            </a:ln>
            <a:effectLst/>
          </c:spPr>
          <c:marker>
            <c:symbol val="none"/>
          </c:marker>
          <c:val>
            <c:numRef>
              <c:f>Grafiken!$C$210:$C$220</c:f>
              <c:numCache>
                <c:formatCode>###0.000</c:formatCode>
                <c:ptCount val="11"/>
                <c:pt idx="0">
                  <c:v>2.7425558070893574</c:v>
                </c:pt>
                <c:pt idx="1">
                  <c:v>2.0362170924599234</c:v>
                </c:pt>
                <c:pt idx="2">
                  <c:v>1.6483506884765811</c:v>
                </c:pt>
                <c:pt idx="3">
                  <c:v>1.4525767219621846</c:v>
                </c:pt>
                <c:pt idx="4">
                  <c:v>1.3500668360053818</c:v>
                </c:pt>
                <c:pt idx="5">
                  <c:v>1.30785104570648</c:v>
                </c:pt>
                <c:pt idx="6">
                  <c:v>1.3937291638021909</c:v>
                </c:pt>
                <c:pt idx="7">
                  <c:v>1.5428949935270109</c:v>
                </c:pt>
                <c:pt idx="8">
                  <c:v>2.2010896462141187</c:v>
                </c:pt>
                <c:pt idx="9">
                  <c:v>2.7586940253295427</c:v>
                </c:pt>
                <c:pt idx="10">
                  <c:v>3.1513780287643143</c:v>
                </c:pt>
              </c:numCache>
            </c:numRef>
          </c:val>
          <c:smooth val="0"/>
          <c:extLst>
            <c:ext xmlns:c16="http://schemas.microsoft.com/office/drawing/2014/chart" uri="{C3380CC4-5D6E-409C-BE32-E72D297353CC}">
              <c16:uniqueId val="{00000001-B18E-4B9C-9943-B0032CC82E7B}"/>
            </c:ext>
          </c:extLst>
        </c:ser>
        <c:ser>
          <c:idx val="2"/>
          <c:order val="2"/>
          <c:tx>
            <c:v>biased, weighted</c:v>
          </c:tx>
          <c:spPr>
            <a:ln w="28575" cap="rnd">
              <a:solidFill>
                <a:srgbClr val="A3C9BC"/>
              </a:solidFill>
              <a:round/>
            </a:ln>
            <a:effectLst/>
          </c:spPr>
          <c:marker>
            <c:symbol val="none"/>
          </c:marker>
          <c:val>
            <c:numRef>
              <c:f>Grafiken!$C$223:$C$233</c:f>
              <c:numCache>
                <c:formatCode>###0.000</c:formatCode>
                <c:ptCount val="11"/>
                <c:pt idx="0">
                  <c:v>2.6661938467351782</c:v>
                </c:pt>
                <c:pt idx="1">
                  <c:v>2.0204302918719983</c:v>
                </c:pt>
                <c:pt idx="2">
                  <c:v>1.6700716470384791</c:v>
                </c:pt>
                <c:pt idx="3">
                  <c:v>1.4881782298842365</c:v>
                </c:pt>
                <c:pt idx="4">
                  <c:v>1.3863276608452961</c:v>
                </c:pt>
                <c:pt idx="5">
                  <c:v>1.3339722490526804</c:v>
                </c:pt>
                <c:pt idx="6">
                  <c:v>1.4073814408907528</c:v>
                </c:pt>
                <c:pt idx="7">
                  <c:v>1.5462758761649951</c:v>
                </c:pt>
                <c:pt idx="8">
                  <c:v>2.2077535423508565</c:v>
                </c:pt>
                <c:pt idx="9">
                  <c:v>2.7422102952422871</c:v>
                </c:pt>
                <c:pt idx="10">
                  <c:v>3.2939430601681741</c:v>
                </c:pt>
              </c:numCache>
            </c:numRef>
          </c:val>
          <c:smooth val="0"/>
          <c:extLst>
            <c:ext xmlns:c16="http://schemas.microsoft.com/office/drawing/2014/chart" uri="{C3380CC4-5D6E-409C-BE32-E72D297353CC}">
              <c16:uniqueId val="{00000002-B18E-4B9C-9943-B0032CC82E7B}"/>
            </c:ext>
          </c:extLst>
        </c:ser>
        <c:dLbls>
          <c:showLegendKey val="0"/>
          <c:showVal val="0"/>
          <c:showCatName val="0"/>
          <c:showSerName val="0"/>
          <c:showPercent val="0"/>
          <c:showBubbleSize val="0"/>
        </c:dLbls>
        <c:smooth val="0"/>
        <c:axId val="225877103"/>
        <c:axId val="225870447"/>
      </c:lineChart>
      <c:catAx>
        <c:axId val="225877103"/>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de-DE" sz="1400"/>
                  <a:t>IQ</a:t>
                </a:r>
                <a:r>
                  <a:rPr lang="de-DE" sz="1400" baseline="0"/>
                  <a:t> Score</a:t>
                </a:r>
                <a:endParaRPr lang="de-DE" sz="1400"/>
              </a:p>
            </c:rich>
          </c:tx>
          <c:layout>
            <c:manualLayout>
              <c:xMode val="edge"/>
              <c:yMode val="edge"/>
              <c:x val="0.48790564178102219"/>
              <c:y val="0.9259575511196689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crossAx val="225870447"/>
        <c:crosses val="autoZero"/>
        <c:auto val="1"/>
        <c:lblAlgn val="ctr"/>
        <c:lblOffset val="100"/>
        <c:noMultiLvlLbl val="0"/>
      </c:catAx>
      <c:valAx>
        <c:axId val="225870447"/>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de-DE" sz="1400"/>
                  <a:t>RMSE in IQ scores</a:t>
                </a:r>
              </a:p>
            </c:rich>
          </c:tx>
          <c:layout>
            <c:manualLayout>
              <c:xMode val="edge"/>
              <c:yMode val="edge"/>
              <c:x val="2.9790423377270413E-2"/>
              <c:y val="0.37169313222731626"/>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title>
        <c:numFmt formatCode="#,##0" sourceLinked="0"/>
        <c:majorTickMark val="none"/>
        <c:minorTickMark val="none"/>
        <c:tickLblPos val="nextTo"/>
        <c:crossAx val="225877103"/>
        <c:crosses val="autoZero"/>
        <c:crossBetween val="between"/>
      </c:valAx>
      <c:spPr>
        <a:noFill/>
        <a:ln>
          <a:noFill/>
        </a:ln>
        <a:effectLst/>
      </c:spPr>
    </c:plotArea>
    <c:legend>
      <c:legendPos val="r"/>
      <c:layout>
        <c:manualLayout>
          <c:xMode val="edge"/>
          <c:yMode val="edge"/>
          <c:x val="0.71111682800069975"/>
          <c:y val="0.69130770559171439"/>
          <c:w val="0.24712331072832031"/>
          <c:h val="0.1509000281639101"/>
        </c:manualLayout>
      </c:layout>
      <c:overlay val="0"/>
      <c:spPr>
        <a:solidFill>
          <a:schemeClr val="bg1"/>
        </a:solidFill>
        <a:ln>
          <a:solidFill>
            <a:schemeClr val="tx1">
              <a:lumMod val="50000"/>
              <a:lumOff val="50000"/>
            </a:schemeClr>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5461758803415134E-2"/>
          <c:y val="7.6205553798046888E-2"/>
          <c:w val="0.8717661854768155"/>
          <c:h val="0.79944456388226248"/>
        </c:manualLayout>
      </c:layout>
      <c:lineChart>
        <c:grouping val="standard"/>
        <c:varyColors val="0"/>
        <c:ser>
          <c:idx val="0"/>
          <c:order val="0"/>
          <c:tx>
            <c:v>Overall Mean</c:v>
          </c:tx>
          <c:spPr>
            <a:ln w="28575" cap="rnd">
              <a:solidFill>
                <a:srgbClr val="56698F"/>
              </a:solidFill>
              <a:round/>
            </a:ln>
            <a:effectLst/>
          </c:spPr>
          <c:marker>
            <c:symbol val="none"/>
          </c:marker>
          <c:cat>
            <c:numRef>
              <c:f>Populationsmodell!$S$40:$X$40</c:f>
              <c:numCache>
                <c:formatCode>General</c:formatCode>
                <c:ptCount val="6"/>
                <c:pt idx="0">
                  <c:v>6</c:v>
                </c:pt>
                <c:pt idx="1">
                  <c:v>7</c:v>
                </c:pt>
                <c:pt idx="2">
                  <c:v>8</c:v>
                </c:pt>
                <c:pt idx="3">
                  <c:v>9</c:v>
                </c:pt>
                <c:pt idx="4">
                  <c:v>10</c:v>
                </c:pt>
                <c:pt idx="5">
                  <c:v>11</c:v>
                </c:pt>
              </c:numCache>
            </c:numRef>
          </c:cat>
          <c:val>
            <c:numRef>
              <c:f>Populationsmodell!$S$41:$X$41</c:f>
              <c:numCache>
                <c:formatCode>General</c:formatCode>
                <c:ptCount val="6"/>
                <c:pt idx="0">
                  <c:v>-2.2399800000000005</c:v>
                </c:pt>
                <c:pt idx="1">
                  <c:v>-1.1593800000000005</c:v>
                </c:pt>
                <c:pt idx="2">
                  <c:v>-0.19578000000000007</c:v>
                </c:pt>
                <c:pt idx="3">
                  <c:v>0.65562000000000009</c:v>
                </c:pt>
                <c:pt idx="4">
                  <c:v>1.4020199999999994</c:v>
                </c:pt>
                <c:pt idx="5">
                  <c:v>2.0530199999999996</c:v>
                </c:pt>
              </c:numCache>
            </c:numRef>
          </c:val>
          <c:smooth val="0"/>
          <c:extLst>
            <c:ext xmlns:c16="http://schemas.microsoft.com/office/drawing/2014/chart" uri="{C3380CC4-5D6E-409C-BE32-E72D297353CC}">
              <c16:uniqueId val="{00000000-3F2D-4CDC-8B49-25758E810C12}"/>
            </c:ext>
          </c:extLst>
        </c:ser>
        <c:ser>
          <c:idx val="1"/>
          <c:order val="1"/>
          <c:tx>
            <c:v>SV1, Level 1</c:v>
          </c:tx>
          <c:spPr>
            <a:ln w="19050" cap="rnd">
              <a:solidFill>
                <a:srgbClr val="99B6CC"/>
              </a:solidFill>
              <a:prstDash val="sysDash"/>
              <a:round/>
            </a:ln>
            <a:effectLst/>
          </c:spPr>
          <c:marker>
            <c:symbol val="none"/>
          </c:marker>
          <c:cat>
            <c:numRef>
              <c:f>Populationsmodell!$S$40:$X$40</c:f>
              <c:numCache>
                <c:formatCode>General</c:formatCode>
                <c:ptCount val="6"/>
                <c:pt idx="0">
                  <c:v>6</c:v>
                </c:pt>
                <c:pt idx="1">
                  <c:v>7</c:v>
                </c:pt>
                <c:pt idx="2">
                  <c:v>8</c:v>
                </c:pt>
                <c:pt idx="3">
                  <c:v>9</c:v>
                </c:pt>
                <c:pt idx="4">
                  <c:v>10</c:v>
                </c:pt>
                <c:pt idx="5">
                  <c:v>11</c:v>
                </c:pt>
              </c:numCache>
            </c:numRef>
          </c:cat>
          <c:val>
            <c:numRef>
              <c:f>Populationsmodell!$S$42:$X$42</c:f>
              <c:numCache>
                <c:formatCode>General</c:formatCode>
                <c:ptCount val="6"/>
                <c:pt idx="0">
                  <c:v>-1.8199799999999999</c:v>
                </c:pt>
                <c:pt idx="1">
                  <c:v>-0.73938000000000015</c:v>
                </c:pt>
                <c:pt idx="2">
                  <c:v>0.22422000000000017</c:v>
                </c:pt>
                <c:pt idx="3">
                  <c:v>1.07562</c:v>
                </c:pt>
                <c:pt idx="4">
                  <c:v>1.8220199999999993</c:v>
                </c:pt>
                <c:pt idx="5">
                  <c:v>2.47302</c:v>
                </c:pt>
              </c:numCache>
            </c:numRef>
          </c:val>
          <c:smooth val="0"/>
          <c:extLst>
            <c:ext xmlns:c16="http://schemas.microsoft.com/office/drawing/2014/chart" uri="{C3380CC4-5D6E-409C-BE32-E72D297353CC}">
              <c16:uniqueId val="{00000001-3F2D-4CDC-8B49-25758E810C12}"/>
            </c:ext>
          </c:extLst>
        </c:ser>
        <c:ser>
          <c:idx val="2"/>
          <c:order val="2"/>
          <c:tx>
            <c:v>SV2, Level 2</c:v>
          </c:tx>
          <c:spPr>
            <a:ln w="19050" cap="rnd">
              <a:solidFill>
                <a:srgbClr val="A3C9BC"/>
              </a:solidFill>
              <a:prstDash val="sysDash"/>
              <a:round/>
            </a:ln>
            <a:effectLst/>
          </c:spPr>
          <c:marker>
            <c:symbol val="none"/>
          </c:marker>
          <c:cat>
            <c:numRef>
              <c:f>Populationsmodell!$S$40:$X$40</c:f>
              <c:numCache>
                <c:formatCode>General</c:formatCode>
                <c:ptCount val="6"/>
                <c:pt idx="0">
                  <c:v>6</c:v>
                </c:pt>
                <c:pt idx="1">
                  <c:v>7</c:v>
                </c:pt>
                <c:pt idx="2">
                  <c:v>8</c:v>
                </c:pt>
                <c:pt idx="3">
                  <c:v>9</c:v>
                </c:pt>
                <c:pt idx="4">
                  <c:v>10</c:v>
                </c:pt>
                <c:pt idx="5">
                  <c:v>11</c:v>
                </c:pt>
              </c:numCache>
            </c:numRef>
          </c:cat>
          <c:val>
            <c:numRef>
              <c:f>Populationsmodell!$S$43:$X$43</c:f>
              <c:numCache>
                <c:formatCode>General</c:formatCode>
                <c:ptCount val="6"/>
                <c:pt idx="0">
                  <c:v>-2.3199799999999997</c:v>
                </c:pt>
                <c:pt idx="1">
                  <c:v>-1.2393800000000001</c:v>
                </c:pt>
                <c:pt idx="2">
                  <c:v>-0.27578000000000003</c:v>
                </c:pt>
                <c:pt idx="3">
                  <c:v>0.57562000000000013</c:v>
                </c:pt>
                <c:pt idx="4">
                  <c:v>1.3220199999999993</c:v>
                </c:pt>
                <c:pt idx="5">
                  <c:v>1.9730199999999998</c:v>
                </c:pt>
              </c:numCache>
            </c:numRef>
          </c:val>
          <c:smooth val="0"/>
          <c:extLst>
            <c:ext xmlns:c16="http://schemas.microsoft.com/office/drawing/2014/chart" uri="{C3380CC4-5D6E-409C-BE32-E72D297353CC}">
              <c16:uniqueId val="{00000002-3F2D-4CDC-8B49-25758E810C12}"/>
            </c:ext>
          </c:extLst>
        </c:ser>
        <c:ser>
          <c:idx val="3"/>
          <c:order val="3"/>
          <c:tx>
            <c:v>SV3, Level 3</c:v>
          </c:tx>
          <c:spPr>
            <a:ln w="19050" cap="rnd">
              <a:solidFill>
                <a:srgbClr val="BDD299"/>
              </a:solidFill>
              <a:prstDash val="sysDash"/>
              <a:round/>
            </a:ln>
            <a:effectLst/>
          </c:spPr>
          <c:marker>
            <c:symbol val="none"/>
          </c:marker>
          <c:cat>
            <c:numRef>
              <c:f>Populationsmodell!$S$40:$X$40</c:f>
              <c:numCache>
                <c:formatCode>General</c:formatCode>
                <c:ptCount val="6"/>
                <c:pt idx="0">
                  <c:v>6</c:v>
                </c:pt>
                <c:pt idx="1">
                  <c:v>7</c:v>
                </c:pt>
                <c:pt idx="2">
                  <c:v>8</c:v>
                </c:pt>
                <c:pt idx="3">
                  <c:v>9</c:v>
                </c:pt>
                <c:pt idx="4">
                  <c:v>10</c:v>
                </c:pt>
                <c:pt idx="5">
                  <c:v>11</c:v>
                </c:pt>
              </c:numCache>
            </c:numRef>
          </c:cat>
          <c:val>
            <c:numRef>
              <c:f>Populationsmodell!$S$44:$X$44</c:f>
              <c:numCache>
                <c:formatCode>General</c:formatCode>
                <c:ptCount val="6"/>
                <c:pt idx="0">
                  <c:v>-2.8199799999999993</c:v>
                </c:pt>
                <c:pt idx="1">
                  <c:v>-1.7393800000000004</c:v>
                </c:pt>
                <c:pt idx="2">
                  <c:v>-0.77577999999999991</c:v>
                </c:pt>
                <c:pt idx="3">
                  <c:v>7.5620000000000145E-2</c:v>
                </c:pt>
                <c:pt idx="4">
                  <c:v>0.82201999999999964</c:v>
                </c:pt>
                <c:pt idx="5">
                  <c:v>1.47302</c:v>
                </c:pt>
              </c:numCache>
            </c:numRef>
          </c:val>
          <c:smooth val="0"/>
          <c:extLst>
            <c:ext xmlns:c16="http://schemas.microsoft.com/office/drawing/2014/chart" uri="{C3380CC4-5D6E-409C-BE32-E72D297353CC}">
              <c16:uniqueId val="{00000003-3F2D-4CDC-8B49-25758E810C12}"/>
            </c:ext>
          </c:extLst>
        </c:ser>
        <c:ser>
          <c:idx val="4"/>
          <c:order val="4"/>
          <c:spPr>
            <a:ln w="19050" cap="rnd">
              <a:solidFill>
                <a:schemeClr val="accent5"/>
              </a:solidFill>
              <a:prstDash val="sysDash"/>
              <a:round/>
            </a:ln>
            <a:effectLst/>
          </c:spPr>
          <c:marker>
            <c:symbol val="none"/>
          </c:marker>
          <c:cat>
            <c:numRef>
              <c:f>Populationsmodell!$S$40:$X$40</c:f>
              <c:numCache>
                <c:formatCode>General</c:formatCode>
                <c:ptCount val="6"/>
                <c:pt idx="0">
                  <c:v>6</c:v>
                </c:pt>
                <c:pt idx="1">
                  <c:v>7</c:v>
                </c:pt>
                <c:pt idx="2">
                  <c:v>8</c:v>
                </c:pt>
                <c:pt idx="3">
                  <c:v>9</c:v>
                </c:pt>
                <c:pt idx="4">
                  <c:v>10</c:v>
                </c:pt>
                <c:pt idx="5">
                  <c:v>11</c:v>
                </c:pt>
              </c:numCache>
            </c:numRef>
          </c:cat>
          <c:val>
            <c:numRef>
              <c:f>Populationsmodell!$S$45:$X$45</c:f>
              <c:numCache>
                <c:formatCode>General</c:formatCode>
                <c:ptCount val="6"/>
                <c:pt idx="0">
                  <c:v>-1.3199800000000004</c:v>
                </c:pt>
                <c:pt idx="1">
                  <c:v>-0.23938000000000031</c:v>
                </c:pt>
                <c:pt idx="2">
                  <c:v>0.72421999999999986</c:v>
                </c:pt>
                <c:pt idx="3">
                  <c:v>1.5756199999999998</c:v>
                </c:pt>
                <c:pt idx="4">
                  <c:v>2.3220199999999993</c:v>
                </c:pt>
                <c:pt idx="5">
                  <c:v>2.9730199999999991</c:v>
                </c:pt>
              </c:numCache>
            </c:numRef>
          </c:val>
          <c:smooth val="0"/>
          <c:extLst>
            <c:ext xmlns:c16="http://schemas.microsoft.com/office/drawing/2014/chart" uri="{C3380CC4-5D6E-409C-BE32-E72D297353CC}">
              <c16:uniqueId val="{00000004-3F2D-4CDC-8B49-25758E810C12}"/>
            </c:ext>
          </c:extLst>
        </c:ser>
        <c:ser>
          <c:idx val="5"/>
          <c:order val="5"/>
          <c:spPr>
            <a:ln w="19050" cap="rnd">
              <a:solidFill>
                <a:schemeClr val="accent6"/>
              </a:solidFill>
              <a:prstDash val="sysDash"/>
              <a:round/>
            </a:ln>
            <a:effectLst/>
          </c:spPr>
          <c:marker>
            <c:symbol val="none"/>
          </c:marker>
          <c:cat>
            <c:numRef>
              <c:f>Populationsmodell!$S$40:$X$40</c:f>
              <c:numCache>
                <c:formatCode>General</c:formatCode>
                <c:ptCount val="6"/>
                <c:pt idx="0">
                  <c:v>6</c:v>
                </c:pt>
                <c:pt idx="1">
                  <c:v>7</c:v>
                </c:pt>
                <c:pt idx="2">
                  <c:v>8</c:v>
                </c:pt>
                <c:pt idx="3">
                  <c:v>9</c:v>
                </c:pt>
                <c:pt idx="4">
                  <c:v>10</c:v>
                </c:pt>
                <c:pt idx="5">
                  <c:v>11</c:v>
                </c:pt>
              </c:numCache>
            </c:numRef>
          </c:cat>
          <c:val>
            <c:numRef>
              <c:f>Populationsmodell!$S$46:$X$46</c:f>
              <c:numCache>
                <c:formatCode>General</c:formatCode>
                <c:ptCount val="6"/>
                <c:pt idx="0">
                  <c:v>-1.4699799999999998</c:v>
                </c:pt>
                <c:pt idx="1">
                  <c:v>-0.38938</c:v>
                </c:pt>
                <c:pt idx="2">
                  <c:v>0.57422000000000017</c:v>
                </c:pt>
                <c:pt idx="3">
                  <c:v>1.4256200000000003</c:v>
                </c:pt>
                <c:pt idx="4">
                  <c:v>2.1720199999999998</c:v>
                </c:pt>
                <c:pt idx="5">
                  <c:v>2.8230199999999996</c:v>
                </c:pt>
              </c:numCache>
            </c:numRef>
          </c:val>
          <c:smooth val="0"/>
          <c:extLst>
            <c:ext xmlns:c16="http://schemas.microsoft.com/office/drawing/2014/chart" uri="{C3380CC4-5D6E-409C-BE32-E72D297353CC}">
              <c16:uniqueId val="{00000005-3F2D-4CDC-8B49-25758E810C12}"/>
            </c:ext>
          </c:extLst>
        </c:ser>
        <c:ser>
          <c:idx val="6"/>
          <c:order val="6"/>
          <c:spPr>
            <a:ln w="19050" cap="rnd">
              <a:solidFill>
                <a:schemeClr val="accent1">
                  <a:lumMod val="60000"/>
                </a:schemeClr>
              </a:solidFill>
              <a:prstDash val="sysDash"/>
              <a:round/>
            </a:ln>
            <a:effectLst/>
          </c:spPr>
          <c:marker>
            <c:symbol val="none"/>
          </c:marker>
          <c:cat>
            <c:numRef>
              <c:f>Populationsmodell!$S$40:$X$40</c:f>
              <c:numCache>
                <c:formatCode>General</c:formatCode>
                <c:ptCount val="6"/>
                <c:pt idx="0">
                  <c:v>6</c:v>
                </c:pt>
                <c:pt idx="1">
                  <c:v>7</c:v>
                </c:pt>
                <c:pt idx="2">
                  <c:v>8</c:v>
                </c:pt>
                <c:pt idx="3">
                  <c:v>9</c:v>
                </c:pt>
                <c:pt idx="4">
                  <c:v>10</c:v>
                </c:pt>
                <c:pt idx="5">
                  <c:v>11</c:v>
                </c:pt>
              </c:numCache>
            </c:numRef>
          </c:cat>
          <c:val>
            <c:numRef>
              <c:f>Populationsmodell!$S$47:$X$47</c:f>
              <c:numCache>
                <c:formatCode>General</c:formatCode>
                <c:ptCount val="6"/>
                <c:pt idx="0">
                  <c:v>-1.6199799999999998</c:v>
                </c:pt>
                <c:pt idx="1">
                  <c:v>-0.53937999999999997</c:v>
                </c:pt>
                <c:pt idx="2">
                  <c:v>0.42422000000000026</c:v>
                </c:pt>
                <c:pt idx="3">
                  <c:v>1.2756200000000004</c:v>
                </c:pt>
                <c:pt idx="4">
                  <c:v>2.0220199999999999</c:v>
                </c:pt>
                <c:pt idx="5">
                  <c:v>2.6730200000000002</c:v>
                </c:pt>
              </c:numCache>
            </c:numRef>
          </c:val>
          <c:smooth val="0"/>
          <c:extLst>
            <c:ext xmlns:c16="http://schemas.microsoft.com/office/drawing/2014/chart" uri="{C3380CC4-5D6E-409C-BE32-E72D297353CC}">
              <c16:uniqueId val="{00000006-3F2D-4CDC-8B49-25758E810C12}"/>
            </c:ext>
          </c:extLst>
        </c:ser>
        <c:ser>
          <c:idx val="7"/>
          <c:order val="7"/>
          <c:spPr>
            <a:ln w="19050" cap="rnd">
              <a:solidFill>
                <a:schemeClr val="accent2">
                  <a:lumMod val="60000"/>
                </a:schemeClr>
              </a:solidFill>
              <a:prstDash val="sysDash"/>
              <a:round/>
            </a:ln>
            <a:effectLst/>
          </c:spPr>
          <c:marker>
            <c:symbol val="none"/>
          </c:marker>
          <c:cat>
            <c:numRef>
              <c:f>Populationsmodell!$S$40:$X$40</c:f>
              <c:numCache>
                <c:formatCode>General</c:formatCode>
                <c:ptCount val="6"/>
                <c:pt idx="0">
                  <c:v>6</c:v>
                </c:pt>
                <c:pt idx="1">
                  <c:v>7</c:v>
                </c:pt>
                <c:pt idx="2">
                  <c:v>8</c:v>
                </c:pt>
                <c:pt idx="3">
                  <c:v>9</c:v>
                </c:pt>
                <c:pt idx="4">
                  <c:v>10</c:v>
                </c:pt>
                <c:pt idx="5">
                  <c:v>11</c:v>
                </c:pt>
              </c:numCache>
            </c:numRef>
          </c:cat>
          <c:val>
            <c:numRef>
              <c:f>Populationsmodell!$S$48:$X$48</c:f>
              <c:numCache>
                <c:formatCode>General</c:formatCode>
                <c:ptCount val="6"/>
                <c:pt idx="0">
                  <c:v>-1.6199800000000002</c:v>
                </c:pt>
                <c:pt idx="1">
                  <c:v>-0.53938000000000041</c:v>
                </c:pt>
                <c:pt idx="2">
                  <c:v>0.42421999999999982</c:v>
                </c:pt>
                <c:pt idx="3">
                  <c:v>1.27562</c:v>
                </c:pt>
                <c:pt idx="4">
                  <c:v>2.0220199999999995</c:v>
                </c:pt>
                <c:pt idx="5">
                  <c:v>2.6730199999999993</c:v>
                </c:pt>
              </c:numCache>
            </c:numRef>
          </c:val>
          <c:smooth val="0"/>
          <c:extLst>
            <c:ext xmlns:c16="http://schemas.microsoft.com/office/drawing/2014/chart" uri="{C3380CC4-5D6E-409C-BE32-E72D297353CC}">
              <c16:uniqueId val="{00000007-3F2D-4CDC-8B49-25758E810C12}"/>
            </c:ext>
          </c:extLst>
        </c:ser>
        <c:ser>
          <c:idx val="8"/>
          <c:order val="8"/>
          <c:spPr>
            <a:ln w="19050" cap="rnd">
              <a:solidFill>
                <a:schemeClr val="accent3">
                  <a:lumMod val="60000"/>
                </a:schemeClr>
              </a:solidFill>
              <a:prstDash val="sysDash"/>
              <a:round/>
            </a:ln>
            <a:effectLst/>
          </c:spPr>
          <c:marker>
            <c:symbol val="none"/>
          </c:marker>
          <c:cat>
            <c:numRef>
              <c:f>Populationsmodell!$S$40:$X$40</c:f>
              <c:numCache>
                <c:formatCode>General</c:formatCode>
                <c:ptCount val="6"/>
                <c:pt idx="0">
                  <c:v>6</c:v>
                </c:pt>
                <c:pt idx="1">
                  <c:v>7</c:v>
                </c:pt>
                <c:pt idx="2">
                  <c:v>8</c:v>
                </c:pt>
                <c:pt idx="3">
                  <c:v>9</c:v>
                </c:pt>
                <c:pt idx="4">
                  <c:v>10</c:v>
                </c:pt>
                <c:pt idx="5">
                  <c:v>11</c:v>
                </c:pt>
              </c:numCache>
            </c:numRef>
          </c:cat>
          <c:val>
            <c:numRef>
              <c:f>Populationsmodell!$S$49:$X$49</c:f>
              <c:numCache>
                <c:formatCode>General</c:formatCode>
                <c:ptCount val="6"/>
                <c:pt idx="0">
                  <c:v>-1.8199800000000004</c:v>
                </c:pt>
                <c:pt idx="1">
                  <c:v>-0.73938000000000059</c:v>
                </c:pt>
                <c:pt idx="2">
                  <c:v>0.22421999999999964</c:v>
                </c:pt>
                <c:pt idx="3">
                  <c:v>1.0756199999999998</c:v>
                </c:pt>
                <c:pt idx="4">
                  <c:v>1.8220199999999991</c:v>
                </c:pt>
                <c:pt idx="5">
                  <c:v>2.4730199999999991</c:v>
                </c:pt>
              </c:numCache>
            </c:numRef>
          </c:val>
          <c:smooth val="0"/>
          <c:extLst>
            <c:ext xmlns:c16="http://schemas.microsoft.com/office/drawing/2014/chart" uri="{C3380CC4-5D6E-409C-BE32-E72D297353CC}">
              <c16:uniqueId val="{00000008-3F2D-4CDC-8B49-25758E810C12}"/>
            </c:ext>
          </c:extLst>
        </c:ser>
        <c:ser>
          <c:idx val="9"/>
          <c:order val="9"/>
          <c:spPr>
            <a:ln w="19050" cap="rnd">
              <a:solidFill>
                <a:schemeClr val="accent4">
                  <a:lumMod val="60000"/>
                </a:schemeClr>
              </a:solidFill>
              <a:prstDash val="sysDash"/>
              <a:round/>
            </a:ln>
            <a:effectLst/>
          </c:spPr>
          <c:marker>
            <c:symbol val="none"/>
          </c:marker>
          <c:cat>
            <c:numRef>
              <c:f>Populationsmodell!$S$40:$X$40</c:f>
              <c:numCache>
                <c:formatCode>General</c:formatCode>
                <c:ptCount val="6"/>
                <c:pt idx="0">
                  <c:v>6</c:v>
                </c:pt>
                <c:pt idx="1">
                  <c:v>7</c:v>
                </c:pt>
                <c:pt idx="2">
                  <c:v>8</c:v>
                </c:pt>
                <c:pt idx="3">
                  <c:v>9</c:v>
                </c:pt>
                <c:pt idx="4">
                  <c:v>10</c:v>
                </c:pt>
                <c:pt idx="5">
                  <c:v>11</c:v>
                </c:pt>
              </c:numCache>
            </c:numRef>
          </c:cat>
          <c:val>
            <c:numRef>
              <c:f>Populationsmodell!$S$50:$X$50</c:f>
              <c:numCache>
                <c:formatCode>General</c:formatCode>
                <c:ptCount val="6"/>
                <c:pt idx="0">
                  <c:v>-2.0199799999999994</c:v>
                </c:pt>
                <c:pt idx="1">
                  <c:v>-0.93937999999999988</c:v>
                </c:pt>
                <c:pt idx="2">
                  <c:v>2.4220000000000352E-2</c:v>
                </c:pt>
                <c:pt idx="3">
                  <c:v>0.87562000000000051</c:v>
                </c:pt>
                <c:pt idx="4">
                  <c:v>1.6220199999999998</c:v>
                </c:pt>
                <c:pt idx="5">
                  <c:v>2.2730199999999998</c:v>
                </c:pt>
              </c:numCache>
            </c:numRef>
          </c:val>
          <c:smooth val="0"/>
          <c:extLst>
            <c:ext xmlns:c16="http://schemas.microsoft.com/office/drawing/2014/chart" uri="{C3380CC4-5D6E-409C-BE32-E72D297353CC}">
              <c16:uniqueId val="{00000009-3F2D-4CDC-8B49-25758E810C12}"/>
            </c:ext>
          </c:extLst>
        </c:ser>
        <c:ser>
          <c:idx val="10"/>
          <c:order val="10"/>
          <c:spPr>
            <a:ln w="19050" cap="rnd">
              <a:solidFill>
                <a:schemeClr val="accent5">
                  <a:lumMod val="60000"/>
                </a:schemeClr>
              </a:solidFill>
              <a:prstDash val="sysDash"/>
              <a:round/>
            </a:ln>
            <a:effectLst/>
          </c:spPr>
          <c:marker>
            <c:symbol val="none"/>
          </c:marker>
          <c:cat>
            <c:numRef>
              <c:f>Populationsmodell!$S$40:$X$40</c:f>
              <c:numCache>
                <c:formatCode>General</c:formatCode>
                <c:ptCount val="6"/>
                <c:pt idx="0">
                  <c:v>6</c:v>
                </c:pt>
                <c:pt idx="1">
                  <c:v>7</c:v>
                </c:pt>
                <c:pt idx="2">
                  <c:v>8</c:v>
                </c:pt>
                <c:pt idx="3">
                  <c:v>9</c:v>
                </c:pt>
                <c:pt idx="4">
                  <c:v>10</c:v>
                </c:pt>
                <c:pt idx="5">
                  <c:v>11</c:v>
                </c:pt>
              </c:numCache>
            </c:numRef>
          </c:cat>
          <c:val>
            <c:numRef>
              <c:f>Populationsmodell!$S$51:$X$51</c:f>
              <c:numCache>
                <c:formatCode>General</c:formatCode>
                <c:ptCount val="6"/>
                <c:pt idx="0">
                  <c:v>-1.91998</c:v>
                </c:pt>
                <c:pt idx="1">
                  <c:v>-0.83938000000000024</c:v>
                </c:pt>
                <c:pt idx="2">
                  <c:v>0.12422</c:v>
                </c:pt>
                <c:pt idx="3">
                  <c:v>0.97562000000000015</c:v>
                </c:pt>
                <c:pt idx="4">
                  <c:v>1.7220199999999994</c:v>
                </c:pt>
                <c:pt idx="5">
                  <c:v>2.3730199999999995</c:v>
                </c:pt>
              </c:numCache>
            </c:numRef>
          </c:val>
          <c:smooth val="0"/>
          <c:extLst>
            <c:ext xmlns:c16="http://schemas.microsoft.com/office/drawing/2014/chart" uri="{C3380CC4-5D6E-409C-BE32-E72D297353CC}">
              <c16:uniqueId val="{0000000A-3F2D-4CDC-8B49-25758E810C12}"/>
            </c:ext>
          </c:extLst>
        </c:ser>
        <c:ser>
          <c:idx val="11"/>
          <c:order val="11"/>
          <c:spPr>
            <a:ln w="19050" cap="rnd">
              <a:solidFill>
                <a:schemeClr val="accent6">
                  <a:lumMod val="60000"/>
                </a:schemeClr>
              </a:solidFill>
              <a:prstDash val="sysDash"/>
              <a:round/>
            </a:ln>
            <a:effectLst/>
          </c:spPr>
          <c:marker>
            <c:symbol val="none"/>
          </c:marker>
          <c:cat>
            <c:numRef>
              <c:f>Populationsmodell!$S$40:$X$40</c:f>
              <c:numCache>
                <c:formatCode>General</c:formatCode>
                <c:ptCount val="6"/>
                <c:pt idx="0">
                  <c:v>6</c:v>
                </c:pt>
                <c:pt idx="1">
                  <c:v>7</c:v>
                </c:pt>
                <c:pt idx="2">
                  <c:v>8</c:v>
                </c:pt>
                <c:pt idx="3">
                  <c:v>9</c:v>
                </c:pt>
                <c:pt idx="4">
                  <c:v>10</c:v>
                </c:pt>
                <c:pt idx="5">
                  <c:v>11</c:v>
                </c:pt>
              </c:numCache>
            </c:numRef>
          </c:cat>
          <c:val>
            <c:numRef>
              <c:f>Populationsmodell!$S$52:$X$52</c:f>
              <c:numCache>
                <c:formatCode>General</c:formatCode>
                <c:ptCount val="6"/>
                <c:pt idx="0">
                  <c:v>-2.1699799999999998</c:v>
                </c:pt>
                <c:pt idx="1">
                  <c:v>-1.0893800000000002</c:v>
                </c:pt>
                <c:pt idx="2">
                  <c:v>-0.12578</c:v>
                </c:pt>
                <c:pt idx="3">
                  <c:v>0.72562000000000015</c:v>
                </c:pt>
                <c:pt idx="4">
                  <c:v>1.4720199999999994</c:v>
                </c:pt>
                <c:pt idx="5">
                  <c:v>2.1230199999999995</c:v>
                </c:pt>
              </c:numCache>
            </c:numRef>
          </c:val>
          <c:smooth val="0"/>
          <c:extLst>
            <c:ext xmlns:c16="http://schemas.microsoft.com/office/drawing/2014/chart" uri="{C3380CC4-5D6E-409C-BE32-E72D297353CC}">
              <c16:uniqueId val="{0000000B-3F2D-4CDC-8B49-25758E810C12}"/>
            </c:ext>
          </c:extLst>
        </c:ser>
        <c:ser>
          <c:idx val="12"/>
          <c:order val="12"/>
          <c:spPr>
            <a:ln w="19050" cap="rnd">
              <a:solidFill>
                <a:schemeClr val="accent1">
                  <a:lumMod val="80000"/>
                  <a:lumOff val="20000"/>
                </a:schemeClr>
              </a:solidFill>
              <a:prstDash val="sysDash"/>
              <a:round/>
            </a:ln>
            <a:effectLst/>
          </c:spPr>
          <c:marker>
            <c:symbol val="none"/>
          </c:marker>
          <c:cat>
            <c:numRef>
              <c:f>Populationsmodell!$S$40:$X$40</c:f>
              <c:numCache>
                <c:formatCode>General</c:formatCode>
                <c:ptCount val="6"/>
                <c:pt idx="0">
                  <c:v>6</c:v>
                </c:pt>
                <c:pt idx="1">
                  <c:v>7</c:v>
                </c:pt>
                <c:pt idx="2">
                  <c:v>8</c:v>
                </c:pt>
                <c:pt idx="3">
                  <c:v>9</c:v>
                </c:pt>
                <c:pt idx="4">
                  <c:v>10</c:v>
                </c:pt>
                <c:pt idx="5">
                  <c:v>11</c:v>
                </c:pt>
              </c:numCache>
            </c:numRef>
          </c:cat>
          <c:val>
            <c:numRef>
              <c:f>Populationsmodell!$S$53:$X$53</c:f>
              <c:numCache>
                <c:formatCode>General</c:formatCode>
                <c:ptCount val="6"/>
                <c:pt idx="0">
                  <c:v>-2.4199799999999998</c:v>
                </c:pt>
                <c:pt idx="1">
                  <c:v>-1.3393800000000002</c:v>
                </c:pt>
                <c:pt idx="2">
                  <c:v>-0.37578</c:v>
                </c:pt>
                <c:pt idx="3">
                  <c:v>0.47562000000000021</c:v>
                </c:pt>
                <c:pt idx="4">
                  <c:v>1.2220199999999994</c:v>
                </c:pt>
                <c:pt idx="5">
                  <c:v>1.8730199999999997</c:v>
                </c:pt>
              </c:numCache>
            </c:numRef>
          </c:val>
          <c:smooth val="0"/>
          <c:extLst>
            <c:ext xmlns:c16="http://schemas.microsoft.com/office/drawing/2014/chart" uri="{C3380CC4-5D6E-409C-BE32-E72D297353CC}">
              <c16:uniqueId val="{0000000C-3F2D-4CDC-8B49-25758E810C12}"/>
            </c:ext>
          </c:extLst>
        </c:ser>
        <c:ser>
          <c:idx val="13"/>
          <c:order val="13"/>
          <c:spPr>
            <a:ln w="19050" cap="rnd">
              <a:solidFill>
                <a:schemeClr val="accent2">
                  <a:lumMod val="80000"/>
                  <a:lumOff val="20000"/>
                </a:schemeClr>
              </a:solidFill>
              <a:prstDash val="sysDash"/>
              <a:round/>
            </a:ln>
            <a:effectLst/>
          </c:spPr>
          <c:marker>
            <c:symbol val="none"/>
          </c:marker>
          <c:cat>
            <c:numRef>
              <c:f>Populationsmodell!$S$40:$X$40</c:f>
              <c:numCache>
                <c:formatCode>General</c:formatCode>
                <c:ptCount val="6"/>
                <c:pt idx="0">
                  <c:v>6</c:v>
                </c:pt>
                <c:pt idx="1">
                  <c:v>7</c:v>
                </c:pt>
                <c:pt idx="2">
                  <c:v>8</c:v>
                </c:pt>
                <c:pt idx="3">
                  <c:v>9</c:v>
                </c:pt>
                <c:pt idx="4">
                  <c:v>10</c:v>
                </c:pt>
                <c:pt idx="5">
                  <c:v>11</c:v>
                </c:pt>
              </c:numCache>
            </c:numRef>
          </c:cat>
          <c:val>
            <c:numRef>
              <c:f>Populationsmodell!$S$54:$X$54</c:f>
              <c:numCache>
                <c:formatCode>General</c:formatCode>
                <c:ptCount val="6"/>
                <c:pt idx="0">
                  <c:v>-1.8199799999999999</c:v>
                </c:pt>
                <c:pt idx="1">
                  <c:v>-0.73938000000000015</c:v>
                </c:pt>
                <c:pt idx="2">
                  <c:v>0.22422000000000009</c:v>
                </c:pt>
                <c:pt idx="3">
                  <c:v>1.0756200000000002</c:v>
                </c:pt>
                <c:pt idx="4">
                  <c:v>1.8220199999999995</c:v>
                </c:pt>
                <c:pt idx="5">
                  <c:v>2.4730199999999991</c:v>
                </c:pt>
              </c:numCache>
            </c:numRef>
          </c:val>
          <c:smooth val="0"/>
          <c:extLst>
            <c:ext xmlns:c16="http://schemas.microsoft.com/office/drawing/2014/chart" uri="{C3380CC4-5D6E-409C-BE32-E72D297353CC}">
              <c16:uniqueId val="{0000000D-3F2D-4CDC-8B49-25758E810C12}"/>
            </c:ext>
          </c:extLst>
        </c:ser>
        <c:ser>
          <c:idx val="14"/>
          <c:order val="14"/>
          <c:spPr>
            <a:ln w="19050" cap="rnd">
              <a:solidFill>
                <a:schemeClr val="accent3">
                  <a:lumMod val="80000"/>
                  <a:lumOff val="20000"/>
                </a:schemeClr>
              </a:solidFill>
              <a:prstDash val="sysDash"/>
              <a:round/>
            </a:ln>
            <a:effectLst/>
          </c:spPr>
          <c:marker>
            <c:symbol val="none"/>
          </c:marker>
          <c:cat>
            <c:numRef>
              <c:f>Populationsmodell!$S$40:$X$40</c:f>
              <c:numCache>
                <c:formatCode>General</c:formatCode>
                <c:ptCount val="6"/>
                <c:pt idx="0">
                  <c:v>6</c:v>
                </c:pt>
                <c:pt idx="1">
                  <c:v>7</c:v>
                </c:pt>
                <c:pt idx="2">
                  <c:v>8</c:v>
                </c:pt>
                <c:pt idx="3">
                  <c:v>9</c:v>
                </c:pt>
                <c:pt idx="4">
                  <c:v>10</c:v>
                </c:pt>
                <c:pt idx="5">
                  <c:v>11</c:v>
                </c:pt>
              </c:numCache>
            </c:numRef>
          </c:cat>
          <c:val>
            <c:numRef>
              <c:f>Populationsmodell!$S$55:$X$55</c:f>
              <c:numCache>
                <c:formatCode>General</c:formatCode>
                <c:ptCount val="6"/>
                <c:pt idx="0">
                  <c:v>-1.9699800000000003</c:v>
                </c:pt>
                <c:pt idx="1">
                  <c:v>-0.8893800000000005</c:v>
                </c:pt>
                <c:pt idx="2">
                  <c:v>7.4219999999999731E-2</c:v>
                </c:pt>
                <c:pt idx="3">
                  <c:v>0.92561999999999989</c:v>
                </c:pt>
                <c:pt idx="4">
                  <c:v>1.6720199999999992</c:v>
                </c:pt>
                <c:pt idx="5">
                  <c:v>2.3230199999999988</c:v>
                </c:pt>
              </c:numCache>
            </c:numRef>
          </c:val>
          <c:smooth val="0"/>
          <c:extLst>
            <c:ext xmlns:c16="http://schemas.microsoft.com/office/drawing/2014/chart" uri="{C3380CC4-5D6E-409C-BE32-E72D297353CC}">
              <c16:uniqueId val="{0000000E-3F2D-4CDC-8B49-25758E810C12}"/>
            </c:ext>
          </c:extLst>
        </c:ser>
        <c:ser>
          <c:idx val="15"/>
          <c:order val="15"/>
          <c:spPr>
            <a:ln w="19050" cap="rnd">
              <a:solidFill>
                <a:schemeClr val="accent4">
                  <a:lumMod val="80000"/>
                  <a:lumOff val="20000"/>
                </a:schemeClr>
              </a:solidFill>
              <a:prstDash val="sysDash"/>
              <a:round/>
            </a:ln>
            <a:effectLst/>
          </c:spPr>
          <c:marker>
            <c:symbol val="none"/>
          </c:marker>
          <c:cat>
            <c:numRef>
              <c:f>Populationsmodell!$S$40:$X$40</c:f>
              <c:numCache>
                <c:formatCode>General</c:formatCode>
                <c:ptCount val="6"/>
                <c:pt idx="0">
                  <c:v>6</c:v>
                </c:pt>
                <c:pt idx="1">
                  <c:v>7</c:v>
                </c:pt>
                <c:pt idx="2">
                  <c:v>8</c:v>
                </c:pt>
                <c:pt idx="3">
                  <c:v>9</c:v>
                </c:pt>
                <c:pt idx="4">
                  <c:v>10</c:v>
                </c:pt>
                <c:pt idx="5">
                  <c:v>11</c:v>
                </c:pt>
              </c:numCache>
            </c:numRef>
          </c:cat>
          <c:val>
            <c:numRef>
              <c:f>Populationsmodell!$S$56:$X$56</c:f>
              <c:numCache>
                <c:formatCode>General</c:formatCode>
                <c:ptCount val="6"/>
                <c:pt idx="0">
                  <c:v>-2.1199799999999995</c:v>
                </c:pt>
                <c:pt idx="1">
                  <c:v>-1.03938</c:v>
                </c:pt>
                <c:pt idx="2">
                  <c:v>-7.5779999999999736E-2</c:v>
                </c:pt>
                <c:pt idx="3">
                  <c:v>0.77562000000000042</c:v>
                </c:pt>
                <c:pt idx="4">
                  <c:v>1.5220199999999997</c:v>
                </c:pt>
                <c:pt idx="5">
                  <c:v>2.1730200000000002</c:v>
                </c:pt>
              </c:numCache>
            </c:numRef>
          </c:val>
          <c:smooth val="0"/>
          <c:extLst>
            <c:ext xmlns:c16="http://schemas.microsoft.com/office/drawing/2014/chart" uri="{C3380CC4-5D6E-409C-BE32-E72D297353CC}">
              <c16:uniqueId val="{0000000F-3F2D-4CDC-8B49-25758E810C12}"/>
            </c:ext>
          </c:extLst>
        </c:ser>
        <c:ser>
          <c:idx val="16"/>
          <c:order val="16"/>
          <c:spPr>
            <a:ln w="19050" cap="rnd">
              <a:solidFill>
                <a:schemeClr val="accent5">
                  <a:lumMod val="80000"/>
                  <a:lumOff val="20000"/>
                </a:schemeClr>
              </a:solidFill>
              <a:prstDash val="sysDash"/>
              <a:round/>
            </a:ln>
            <a:effectLst/>
          </c:spPr>
          <c:marker>
            <c:symbol val="none"/>
          </c:marker>
          <c:cat>
            <c:numRef>
              <c:f>Populationsmodell!$S$40:$X$40</c:f>
              <c:numCache>
                <c:formatCode>General</c:formatCode>
                <c:ptCount val="6"/>
                <c:pt idx="0">
                  <c:v>6</c:v>
                </c:pt>
                <c:pt idx="1">
                  <c:v>7</c:v>
                </c:pt>
                <c:pt idx="2">
                  <c:v>8</c:v>
                </c:pt>
                <c:pt idx="3">
                  <c:v>9</c:v>
                </c:pt>
                <c:pt idx="4">
                  <c:v>10</c:v>
                </c:pt>
                <c:pt idx="5">
                  <c:v>11</c:v>
                </c:pt>
              </c:numCache>
            </c:numRef>
          </c:cat>
          <c:val>
            <c:numRef>
              <c:f>Populationsmodell!$S$57:$X$57</c:f>
              <c:numCache>
                <c:formatCode>General</c:formatCode>
                <c:ptCount val="6"/>
                <c:pt idx="0">
                  <c:v>-2.11998</c:v>
                </c:pt>
                <c:pt idx="1">
                  <c:v>-1.0393800000000004</c:v>
                </c:pt>
                <c:pt idx="2">
                  <c:v>-7.5780000000000181E-2</c:v>
                </c:pt>
                <c:pt idx="3">
                  <c:v>0.77561999999999998</c:v>
                </c:pt>
                <c:pt idx="4">
                  <c:v>1.5220199999999993</c:v>
                </c:pt>
                <c:pt idx="5">
                  <c:v>2.1730199999999993</c:v>
                </c:pt>
              </c:numCache>
            </c:numRef>
          </c:val>
          <c:smooth val="0"/>
          <c:extLst>
            <c:ext xmlns:c16="http://schemas.microsoft.com/office/drawing/2014/chart" uri="{C3380CC4-5D6E-409C-BE32-E72D297353CC}">
              <c16:uniqueId val="{00000010-3F2D-4CDC-8B49-25758E810C12}"/>
            </c:ext>
          </c:extLst>
        </c:ser>
        <c:ser>
          <c:idx val="17"/>
          <c:order val="17"/>
          <c:spPr>
            <a:ln w="19050" cap="rnd">
              <a:solidFill>
                <a:schemeClr val="accent6">
                  <a:lumMod val="80000"/>
                  <a:lumOff val="20000"/>
                </a:schemeClr>
              </a:solidFill>
              <a:prstDash val="sysDash"/>
              <a:round/>
            </a:ln>
            <a:effectLst/>
          </c:spPr>
          <c:marker>
            <c:symbol val="none"/>
          </c:marker>
          <c:cat>
            <c:numRef>
              <c:f>Populationsmodell!$S$40:$X$40</c:f>
              <c:numCache>
                <c:formatCode>General</c:formatCode>
                <c:ptCount val="6"/>
                <c:pt idx="0">
                  <c:v>6</c:v>
                </c:pt>
                <c:pt idx="1">
                  <c:v>7</c:v>
                </c:pt>
                <c:pt idx="2">
                  <c:v>8</c:v>
                </c:pt>
                <c:pt idx="3">
                  <c:v>9</c:v>
                </c:pt>
                <c:pt idx="4">
                  <c:v>10</c:v>
                </c:pt>
                <c:pt idx="5">
                  <c:v>11</c:v>
                </c:pt>
              </c:numCache>
            </c:numRef>
          </c:cat>
          <c:val>
            <c:numRef>
              <c:f>Populationsmodell!$S$58:$X$58</c:f>
              <c:numCache>
                <c:formatCode>General</c:formatCode>
                <c:ptCount val="6"/>
                <c:pt idx="0">
                  <c:v>-2.3199800000000002</c:v>
                </c:pt>
                <c:pt idx="1">
                  <c:v>-1.2393800000000006</c:v>
                </c:pt>
                <c:pt idx="2">
                  <c:v>-0.27578000000000036</c:v>
                </c:pt>
                <c:pt idx="3">
                  <c:v>0.5756199999999998</c:v>
                </c:pt>
                <c:pt idx="4">
                  <c:v>1.3220199999999991</c:v>
                </c:pt>
                <c:pt idx="5">
                  <c:v>1.9730199999999993</c:v>
                </c:pt>
              </c:numCache>
            </c:numRef>
          </c:val>
          <c:smooth val="0"/>
          <c:extLst>
            <c:ext xmlns:c16="http://schemas.microsoft.com/office/drawing/2014/chart" uri="{C3380CC4-5D6E-409C-BE32-E72D297353CC}">
              <c16:uniqueId val="{00000011-3F2D-4CDC-8B49-25758E810C12}"/>
            </c:ext>
          </c:extLst>
        </c:ser>
        <c:ser>
          <c:idx val="18"/>
          <c:order val="18"/>
          <c:spPr>
            <a:ln w="19050" cap="rnd">
              <a:solidFill>
                <a:schemeClr val="accent1">
                  <a:lumMod val="80000"/>
                </a:schemeClr>
              </a:solidFill>
              <a:prstDash val="sysDash"/>
              <a:round/>
            </a:ln>
            <a:effectLst/>
          </c:spPr>
          <c:marker>
            <c:symbol val="none"/>
          </c:marker>
          <c:cat>
            <c:numRef>
              <c:f>Populationsmodell!$S$40:$X$40</c:f>
              <c:numCache>
                <c:formatCode>General</c:formatCode>
                <c:ptCount val="6"/>
                <c:pt idx="0">
                  <c:v>6</c:v>
                </c:pt>
                <c:pt idx="1">
                  <c:v>7</c:v>
                </c:pt>
                <c:pt idx="2">
                  <c:v>8</c:v>
                </c:pt>
                <c:pt idx="3">
                  <c:v>9</c:v>
                </c:pt>
                <c:pt idx="4">
                  <c:v>10</c:v>
                </c:pt>
                <c:pt idx="5">
                  <c:v>11</c:v>
                </c:pt>
              </c:numCache>
            </c:numRef>
          </c:cat>
          <c:val>
            <c:numRef>
              <c:f>Populationsmodell!$S$59:$X$59</c:f>
              <c:numCache>
                <c:formatCode>General</c:formatCode>
                <c:ptCount val="6"/>
                <c:pt idx="0">
                  <c:v>-2.5199799999999994</c:v>
                </c:pt>
                <c:pt idx="1">
                  <c:v>-1.4393799999999999</c:v>
                </c:pt>
                <c:pt idx="2">
                  <c:v>-0.47577999999999965</c:v>
                </c:pt>
                <c:pt idx="3">
                  <c:v>0.37562000000000056</c:v>
                </c:pt>
                <c:pt idx="4">
                  <c:v>1.1220199999999998</c:v>
                </c:pt>
                <c:pt idx="5">
                  <c:v>1.77302</c:v>
                </c:pt>
              </c:numCache>
            </c:numRef>
          </c:val>
          <c:smooth val="0"/>
          <c:extLst>
            <c:ext xmlns:c16="http://schemas.microsoft.com/office/drawing/2014/chart" uri="{C3380CC4-5D6E-409C-BE32-E72D297353CC}">
              <c16:uniqueId val="{00000012-3F2D-4CDC-8B49-25758E810C12}"/>
            </c:ext>
          </c:extLst>
        </c:ser>
        <c:ser>
          <c:idx val="19"/>
          <c:order val="19"/>
          <c:spPr>
            <a:ln w="19050" cap="rnd">
              <a:solidFill>
                <a:schemeClr val="accent2">
                  <a:lumMod val="80000"/>
                </a:schemeClr>
              </a:solidFill>
              <a:prstDash val="sysDash"/>
              <a:round/>
            </a:ln>
            <a:effectLst/>
          </c:spPr>
          <c:marker>
            <c:symbol val="none"/>
          </c:marker>
          <c:cat>
            <c:numRef>
              <c:f>Populationsmodell!$S$40:$X$40</c:f>
              <c:numCache>
                <c:formatCode>General</c:formatCode>
                <c:ptCount val="6"/>
                <c:pt idx="0">
                  <c:v>6</c:v>
                </c:pt>
                <c:pt idx="1">
                  <c:v>7</c:v>
                </c:pt>
                <c:pt idx="2">
                  <c:v>8</c:v>
                </c:pt>
                <c:pt idx="3">
                  <c:v>9</c:v>
                </c:pt>
                <c:pt idx="4">
                  <c:v>10</c:v>
                </c:pt>
                <c:pt idx="5">
                  <c:v>11</c:v>
                </c:pt>
              </c:numCache>
            </c:numRef>
          </c:cat>
          <c:val>
            <c:numRef>
              <c:f>Populationsmodell!$S$60:$X$60</c:f>
              <c:numCache>
                <c:formatCode>General</c:formatCode>
                <c:ptCount val="6"/>
                <c:pt idx="0">
                  <c:v>-2.4199799999999998</c:v>
                </c:pt>
                <c:pt idx="1">
                  <c:v>-1.3393800000000002</c:v>
                </c:pt>
                <c:pt idx="2">
                  <c:v>-0.37578</c:v>
                </c:pt>
                <c:pt idx="3">
                  <c:v>0.47562000000000021</c:v>
                </c:pt>
                <c:pt idx="4">
                  <c:v>1.2220199999999994</c:v>
                </c:pt>
                <c:pt idx="5">
                  <c:v>1.8730199999999997</c:v>
                </c:pt>
              </c:numCache>
            </c:numRef>
          </c:val>
          <c:smooth val="0"/>
          <c:extLst>
            <c:ext xmlns:c16="http://schemas.microsoft.com/office/drawing/2014/chart" uri="{C3380CC4-5D6E-409C-BE32-E72D297353CC}">
              <c16:uniqueId val="{00000013-3F2D-4CDC-8B49-25758E810C12}"/>
            </c:ext>
          </c:extLst>
        </c:ser>
        <c:ser>
          <c:idx val="20"/>
          <c:order val="20"/>
          <c:spPr>
            <a:ln w="19050" cap="rnd">
              <a:solidFill>
                <a:schemeClr val="accent3">
                  <a:lumMod val="80000"/>
                </a:schemeClr>
              </a:solidFill>
              <a:prstDash val="sysDash"/>
              <a:round/>
            </a:ln>
            <a:effectLst/>
          </c:spPr>
          <c:marker>
            <c:symbol val="none"/>
          </c:marker>
          <c:cat>
            <c:numRef>
              <c:f>Populationsmodell!$S$40:$X$40</c:f>
              <c:numCache>
                <c:formatCode>General</c:formatCode>
                <c:ptCount val="6"/>
                <c:pt idx="0">
                  <c:v>6</c:v>
                </c:pt>
                <c:pt idx="1">
                  <c:v>7</c:v>
                </c:pt>
                <c:pt idx="2">
                  <c:v>8</c:v>
                </c:pt>
                <c:pt idx="3">
                  <c:v>9</c:v>
                </c:pt>
                <c:pt idx="4">
                  <c:v>10</c:v>
                </c:pt>
                <c:pt idx="5">
                  <c:v>11</c:v>
                </c:pt>
              </c:numCache>
            </c:numRef>
          </c:cat>
          <c:val>
            <c:numRef>
              <c:f>Populationsmodell!$S$61:$X$61</c:f>
              <c:numCache>
                <c:formatCode>General</c:formatCode>
                <c:ptCount val="6"/>
                <c:pt idx="0">
                  <c:v>-2.6699799999999998</c:v>
                </c:pt>
                <c:pt idx="1">
                  <c:v>-1.5893800000000002</c:v>
                </c:pt>
                <c:pt idx="2">
                  <c:v>-0.62578</c:v>
                </c:pt>
                <c:pt idx="3">
                  <c:v>0.22562000000000018</c:v>
                </c:pt>
                <c:pt idx="4">
                  <c:v>0.97201999999999944</c:v>
                </c:pt>
                <c:pt idx="5">
                  <c:v>1.6230199999999997</c:v>
                </c:pt>
              </c:numCache>
            </c:numRef>
          </c:val>
          <c:smooth val="0"/>
          <c:extLst>
            <c:ext xmlns:c16="http://schemas.microsoft.com/office/drawing/2014/chart" uri="{C3380CC4-5D6E-409C-BE32-E72D297353CC}">
              <c16:uniqueId val="{00000014-3F2D-4CDC-8B49-25758E810C12}"/>
            </c:ext>
          </c:extLst>
        </c:ser>
        <c:ser>
          <c:idx val="21"/>
          <c:order val="21"/>
          <c:spPr>
            <a:ln w="19050" cap="rnd">
              <a:solidFill>
                <a:schemeClr val="accent4">
                  <a:lumMod val="80000"/>
                </a:schemeClr>
              </a:solidFill>
              <a:prstDash val="sysDash"/>
              <a:round/>
            </a:ln>
            <a:effectLst/>
          </c:spPr>
          <c:marker>
            <c:symbol val="none"/>
          </c:marker>
          <c:cat>
            <c:numRef>
              <c:f>Populationsmodell!$S$40:$X$40</c:f>
              <c:numCache>
                <c:formatCode>General</c:formatCode>
                <c:ptCount val="6"/>
                <c:pt idx="0">
                  <c:v>6</c:v>
                </c:pt>
                <c:pt idx="1">
                  <c:v>7</c:v>
                </c:pt>
                <c:pt idx="2">
                  <c:v>8</c:v>
                </c:pt>
                <c:pt idx="3">
                  <c:v>9</c:v>
                </c:pt>
                <c:pt idx="4">
                  <c:v>10</c:v>
                </c:pt>
                <c:pt idx="5">
                  <c:v>11</c:v>
                </c:pt>
              </c:numCache>
            </c:numRef>
          </c:cat>
          <c:val>
            <c:numRef>
              <c:f>Populationsmodell!$S$62:$X$62</c:f>
              <c:numCache>
                <c:formatCode>General</c:formatCode>
                <c:ptCount val="6"/>
                <c:pt idx="0">
                  <c:v>-2.9199799999999998</c:v>
                </c:pt>
                <c:pt idx="1">
                  <c:v>-1.8393800000000002</c:v>
                </c:pt>
                <c:pt idx="2">
                  <c:v>-0.87578</c:v>
                </c:pt>
                <c:pt idx="3">
                  <c:v>-2.4379999999999812E-2</c:v>
                </c:pt>
                <c:pt idx="4">
                  <c:v>0.72201999999999944</c:v>
                </c:pt>
                <c:pt idx="5">
                  <c:v>1.3730199999999997</c:v>
                </c:pt>
              </c:numCache>
            </c:numRef>
          </c:val>
          <c:smooth val="0"/>
          <c:extLst>
            <c:ext xmlns:c16="http://schemas.microsoft.com/office/drawing/2014/chart" uri="{C3380CC4-5D6E-409C-BE32-E72D297353CC}">
              <c16:uniqueId val="{00000015-3F2D-4CDC-8B49-25758E810C12}"/>
            </c:ext>
          </c:extLst>
        </c:ser>
        <c:ser>
          <c:idx val="22"/>
          <c:order val="22"/>
          <c:spPr>
            <a:ln w="19050" cap="rnd">
              <a:solidFill>
                <a:schemeClr val="accent5">
                  <a:lumMod val="80000"/>
                </a:schemeClr>
              </a:solidFill>
              <a:prstDash val="sysDash"/>
              <a:round/>
            </a:ln>
            <a:effectLst/>
          </c:spPr>
          <c:marker>
            <c:symbol val="none"/>
          </c:marker>
          <c:cat>
            <c:numRef>
              <c:f>Populationsmodell!$S$40:$X$40</c:f>
              <c:numCache>
                <c:formatCode>General</c:formatCode>
                <c:ptCount val="6"/>
                <c:pt idx="0">
                  <c:v>6</c:v>
                </c:pt>
                <c:pt idx="1">
                  <c:v>7</c:v>
                </c:pt>
                <c:pt idx="2">
                  <c:v>8</c:v>
                </c:pt>
                <c:pt idx="3">
                  <c:v>9</c:v>
                </c:pt>
                <c:pt idx="4">
                  <c:v>10</c:v>
                </c:pt>
                <c:pt idx="5">
                  <c:v>11</c:v>
                </c:pt>
              </c:numCache>
            </c:numRef>
          </c:cat>
          <c:val>
            <c:numRef>
              <c:f>Populationsmodell!$S$63:$X$63</c:f>
              <c:numCache>
                <c:formatCode>General</c:formatCode>
                <c:ptCount val="6"/>
                <c:pt idx="0">
                  <c:v>-2.3199799999999997</c:v>
                </c:pt>
                <c:pt idx="1">
                  <c:v>-1.2393800000000001</c:v>
                </c:pt>
                <c:pt idx="2">
                  <c:v>-0.27577999999999991</c:v>
                </c:pt>
                <c:pt idx="3">
                  <c:v>0.57562000000000024</c:v>
                </c:pt>
                <c:pt idx="4">
                  <c:v>1.3220199999999995</c:v>
                </c:pt>
                <c:pt idx="5">
                  <c:v>1.9730199999999998</c:v>
                </c:pt>
              </c:numCache>
            </c:numRef>
          </c:val>
          <c:smooth val="0"/>
          <c:extLst>
            <c:ext xmlns:c16="http://schemas.microsoft.com/office/drawing/2014/chart" uri="{C3380CC4-5D6E-409C-BE32-E72D297353CC}">
              <c16:uniqueId val="{00000016-3F2D-4CDC-8B49-25758E810C12}"/>
            </c:ext>
          </c:extLst>
        </c:ser>
        <c:ser>
          <c:idx val="23"/>
          <c:order val="23"/>
          <c:spPr>
            <a:ln w="19050" cap="rnd">
              <a:solidFill>
                <a:schemeClr val="accent6">
                  <a:lumMod val="80000"/>
                </a:schemeClr>
              </a:solidFill>
              <a:prstDash val="sysDash"/>
              <a:round/>
            </a:ln>
            <a:effectLst/>
          </c:spPr>
          <c:marker>
            <c:symbol val="none"/>
          </c:marker>
          <c:cat>
            <c:numRef>
              <c:f>Populationsmodell!$S$40:$X$40</c:f>
              <c:numCache>
                <c:formatCode>General</c:formatCode>
                <c:ptCount val="6"/>
                <c:pt idx="0">
                  <c:v>6</c:v>
                </c:pt>
                <c:pt idx="1">
                  <c:v>7</c:v>
                </c:pt>
                <c:pt idx="2">
                  <c:v>8</c:v>
                </c:pt>
                <c:pt idx="3">
                  <c:v>9</c:v>
                </c:pt>
                <c:pt idx="4">
                  <c:v>10</c:v>
                </c:pt>
                <c:pt idx="5">
                  <c:v>11</c:v>
                </c:pt>
              </c:numCache>
            </c:numRef>
          </c:cat>
          <c:val>
            <c:numRef>
              <c:f>Populationsmodell!$S$64:$X$64</c:f>
              <c:numCache>
                <c:formatCode>General</c:formatCode>
                <c:ptCount val="6"/>
                <c:pt idx="0">
                  <c:v>-2.4699800000000001</c:v>
                </c:pt>
                <c:pt idx="1">
                  <c:v>-1.3893800000000005</c:v>
                </c:pt>
                <c:pt idx="2">
                  <c:v>-0.42578000000000027</c:v>
                </c:pt>
                <c:pt idx="3">
                  <c:v>0.42561999999999994</c:v>
                </c:pt>
                <c:pt idx="4">
                  <c:v>1.1720199999999992</c:v>
                </c:pt>
                <c:pt idx="5">
                  <c:v>1.8230199999999994</c:v>
                </c:pt>
              </c:numCache>
            </c:numRef>
          </c:val>
          <c:smooth val="0"/>
          <c:extLst>
            <c:ext xmlns:c16="http://schemas.microsoft.com/office/drawing/2014/chart" uri="{C3380CC4-5D6E-409C-BE32-E72D297353CC}">
              <c16:uniqueId val="{00000017-3F2D-4CDC-8B49-25758E810C12}"/>
            </c:ext>
          </c:extLst>
        </c:ser>
        <c:ser>
          <c:idx val="24"/>
          <c:order val="24"/>
          <c:spPr>
            <a:ln w="19050" cap="rnd">
              <a:solidFill>
                <a:schemeClr val="accent1">
                  <a:lumMod val="60000"/>
                  <a:lumOff val="40000"/>
                </a:schemeClr>
              </a:solidFill>
              <a:prstDash val="sysDash"/>
              <a:round/>
            </a:ln>
            <a:effectLst/>
          </c:spPr>
          <c:marker>
            <c:symbol val="none"/>
          </c:marker>
          <c:cat>
            <c:numRef>
              <c:f>Populationsmodell!$S$40:$X$40</c:f>
              <c:numCache>
                <c:formatCode>General</c:formatCode>
                <c:ptCount val="6"/>
                <c:pt idx="0">
                  <c:v>6</c:v>
                </c:pt>
                <c:pt idx="1">
                  <c:v>7</c:v>
                </c:pt>
                <c:pt idx="2">
                  <c:v>8</c:v>
                </c:pt>
                <c:pt idx="3">
                  <c:v>9</c:v>
                </c:pt>
                <c:pt idx="4">
                  <c:v>10</c:v>
                </c:pt>
                <c:pt idx="5">
                  <c:v>11</c:v>
                </c:pt>
              </c:numCache>
            </c:numRef>
          </c:cat>
          <c:val>
            <c:numRef>
              <c:f>Populationsmodell!$S$65:$X$65</c:f>
              <c:numCache>
                <c:formatCode>General</c:formatCode>
                <c:ptCount val="6"/>
                <c:pt idx="0">
                  <c:v>-2.6199799999999995</c:v>
                </c:pt>
                <c:pt idx="1">
                  <c:v>-1.53938</c:v>
                </c:pt>
                <c:pt idx="2">
                  <c:v>-0.57577999999999974</c:v>
                </c:pt>
                <c:pt idx="3">
                  <c:v>0.27562000000000048</c:v>
                </c:pt>
                <c:pt idx="4">
                  <c:v>1.0220199999999997</c:v>
                </c:pt>
                <c:pt idx="5">
                  <c:v>1.67302</c:v>
                </c:pt>
              </c:numCache>
            </c:numRef>
          </c:val>
          <c:smooth val="0"/>
          <c:extLst>
            <c:ext xmlns:c16="http://schemas.microsoft.com/office/drawing/2014/chart" uri="{C3380CC4-5D6E-409C-BE32-E72D297353CC}">
              <c16:uniqueId val="{00000018-3F2D-4CDC-8B49-25758E810C12}"/>
            </c:ext>
          </c:extLst>
        </c:ser>
        <c:ser>
          <c:idx val="25"/>
          <c:order val="25"/>
          <c:spPr>
            <a:ln w="19050" cap="rnd">
              <a:solidFill>
                <a:schemeClr val="accent2">
                  <a:lumMod val="60000"/>
                  <a:lumOff val="40000"/>
                </a:schemeClr>
              </a:solidFill>
              <a:prstDash val="sysDash"/>
              <a:round/>
            </a:ln>
            <a:effectLst/>
          </c:spPr>
          <c:marker>
            <c:symbol val="none"/>
          </c:marker>
          <c:cat>
            <c:numRef>
              <c:f>Populationsmodell!$S$40:$X$40</c:f>
              <c:numCache>
                <c:formatCode>General</c:formatCode>
                <c:ptCount val="6"/>
                <c:pt idx="0">
                  <c:v>6</c:v>
                </c:pt>
                <c:pt idx="1">
                  <c:v>7</c:v>
                </c:pt>
                <c:pt idx="2">
                  <c:v>8</c:v>
                </c:pt>
                <c:pt idx="3">
                  <c:v>9</c:v>
                </c:pt>
                <c:pt idx="4">
                  <c:v>10</c:v>
                </c:pt>
                <c:pt idx="5">
                  <c:v>11</c:v>
                </c:pt>
              </c:numCache>
            </c:numRef>
          </c:cat>
          <c:val>
            <c:numRef>
              <c:f>Populationsmodell!$S$66:$X$66</c:f>
              <c:numCache>
                <c:formatCode>General</c:formatCode>
                <c:ptCount val="6"/>
                <c:pt idx="0">
                  <c:v>-2.61998</c:v>
                </c:pt>
                <c:pt idx="1">
                  <c:v>-1.5393800000000004</c:v>
                </c:pt>
                <c:pt idx="2">
                  <c:v>-0.57578000000000018</c:v>
                </c:pt>
                <c:pt idx="3">
                  <c:v>0.27562000000000003</c:v>
                </c:pt>
                <c:pt idx="4">
                  <c:v>1.0220199999999993</c:v>
                </c:pt>
                <c:pt idx="5">
                  <c:v>1.6730199999999995</c:v>
                </c:pt>
              </c:numCache>
            </c:numRef>
          </c:val>
          <c:smooth val="0"/>
          <c:extLst>
            <c:ext xmlns:c16="http://schemas.microsoft.com/office/drawing/2014/chart" uri="{C3380CC4-5D6E-409C-BE32-E72D297353CC}">
              <c16:uniqueId val="{00000019-3F2D-4CDC-8B49-25758E810C12}"/>
            </c:ext>
          </c:extLst>
        </c:ser>
        <c:ser>
          <c:idx val="26"/>
          <c:order val="26"/>
          <c:spPr>
            <a:ln w="19050" cap="rnd">
              <a:solidFill>
                <a:schemeClr val="accent3">
                  <a:lumMod val="60000"/>
                  <a:lumOff val="40000"/>
                </a:schemeClr>
              </a:solidFill>
              <a:prstDash val="sysDash"/>
              <a:round/>
            </a:ln>
            <a:effectLst/>
          </c:spPr>
          <c:marker>
            <c:symbol val="none"/>
          </c:marker>
          <c:cat>
            <c:numRef>
              <c:f>Populationsmodell!$S$40:$X$40</c:f>
              <c:numCache>
                <c:formatCode>General</c:formatCode>
                <c:ptCount val="6"/>
                <c:pt idx="0">
                  <c:v>6</c:v>
                </c:pt>
                <c:pt idx="1">
                  <c:v>7</c:v>
                </c:pt>
                <c:pt idx="2">
                  <c:v>8</c:v>
                </c:pt>
                <c:pt idx="3">
                  <c:v>9</c:v>
                </c:pt>
                <c:pt idx="4">
                  <c:v>10</c:v>
                </c:pt>
                <c:pt idx="5">
                  <c:v>11</c:v>
                </c:pt>
              </c:numCache>
            </c:numRef>
          </c:cat>
          <c:val>
            <c:numRef>
              <c:f>Populationsmodell!$S$67:$X$67</c:f>
              <c:numCache>
                <c:formatCode>General</c:formatCode>
                <c:ptCount val="6"/>
                <c:pt idx="0">
                  <c:v>-2.8199800000000002</c:v>
                </c:pt>
                <c:pt idx="1">
                  <c:v>-1.7393800000000006</c:v>
                </c:pt>
                <c:pt idx="2">
                  <c:v>-0.77578000000000036</c:v>
                </c:pt>
                <c:pt idx="3">
                  <c:v>7.5619999999999826E-2</c:v>
                </c:pt>
                <c:pt idx="4">
                  <c:v>0.82201999999999908</c:v>
                </c:pt>
                <c:pt idx="5">
                  <c:v>1.4730199999999993</c:v>
                </c:pt>
              </c:numCache>
            </c:numRef>
          </c:val>
          <c:smooth val="0"/>
          <c:extLst>
            <c:ext xmlns:c16="http://schemas.microsoft.com/office/drawing/2014/chart" uri="{C3380CC4-5D6E-409C-BE32-E72D297353CC}">
              <c16:uniqueId val="{0000001A-3F2D-4CDC-8B49-25758E810C12}"/>
            </c:ext>
          </c:extLst>
        </c:ser>
        <c:ser>
          <c:idx val="27"/>
          <c:order val="27"/>
          <c:spPr>
            <a:ln w="19050" cap="rnd">
              <a:solidFill>
                <a:schemeClr val="accent4">
                  <a:lumMod val="60000"/>
                  <a:lumOff val="40000"/>
                </a:schemeClr>
              </a:solidFill>
              <a:prstDash val="sysDash"/>
              <a:round/>
            </a:ln>
            <a:effectLst/>
          </c:spPr>
          <c:marker>
            <c:symbol val="none"/>
          </c:marker>
          <c:cat>
            <c:numRef>
              <c:f>Populationsmodell!$S$40:$X$40</c:f>
              <c:numCache>
                <c:formatCode>General</c:formatCode>
                <c:ptCount val="6"/>
                <c:pt idx="0">
                  <c:v>6</c:v>
                </c:pt>
                <c:pt idx="1">
                  <c:v>7</c:v>
                </c:pt>
                <c:pt idx="2">
                  <c:v>8</c:v>
                </c:pt>
                <c:pt idx="3">
                  <c:v>9</c:v>
                </c:pt>
                <c:pt idx="4">
                  <c:v>10</c:v>
                </c:pt>
                <c:pt idx="5">
                  <c:v>11</c:v>
                </c:pt>
              </c:numCache>
            </c:numRef>
          </c:cat>
          <c:val>
            <c:numRef>
              <c:f>Populationsmodell!$S$68:$X$68</c:f>
              <c:numCache>
                <c:formatCode>General</c:formatCode>
                <c:ptCount val="6"/>
                <c:pt idx="0">
                  <c:v>-3.0199799999999994</c:v>
                </c:pt>
                <c:pt idx="1">
                  <c:v>-1.9393799999999999</c:v>
                </c:pt>
                <c:pt idx="2">
                  <c:v>-0.97577999999999965</c:v>
                </c:pt>
                <c:pt idx="3">
                  <c:v>-0.12437999999999946</c:v>
                </c:pt>
                <c:pt idx="4">
                  <c:v>0.6220199999999998</c:v>
                </c:pt>
                <c:pt idx="5">
                  <c:v>1.27302</c:v>
                </c:pt>
              </c:numCache>
            </c:numRef>
          </c:val>
          <c:smooth val="0"/>
          <c:extLst>
            <c:ext xmlns:c16="http://schemas.microsoft.com/office/drawing/2014/chart" uri="{C3380CC4-5D6E-409C-BE32-E72D297353CC}">
              <c16:uniqueId val="{0000001B-3F2D-4CDC-8B49-25758E810C12}"/>
            </c:ext>
          </c:extLst>
        </c:ser>
        <c:ser>
          <c:idx val="28"/>
          <c:order val="28"/>
          <c:spPr>
            <a:ln w="19050" cap="rnd">
              <a:solidFill>
                <a:schemeClr val="accent5">
                  <a:lumMod val="60000"/>
                  <a:lumOff val="40000"/>
                </a:schemeClr>
              </a:solidFill>
              <a:prstDash val="sysDash"/>
              <a:round/>
            </a:ln>
            <a:effectLst/>
          </c:spPr>
          <c:marker>
            <c:symbol val="none"/>
          </c:marker>
          <c:cat>
            <c:numRef>
              <c:f>Populationsmodell!$S$40:$X$40</c:f>
              <c:numCache>
                <c:formatCode>General</c:formatCode>
                <c:ptCount val="6"/>
                <c:pt idx="0">
                  <c:v>6</c:v>
                </c:pt>
                <c:pt idx="1">
                  <c:v>7</c:v>
                </c:pt>
                <c:pt idx="2">
                  <c:v>8</c:v>
                </c:pt>
                <c:pt idx="3">
                  <c:v>9</c:v>
                </c:pt>
                <c:pt idx="4">
                  <c:v>10</c:v>
                </c:pt>
                <c:pt idx="5">
                  <c:v>11</c:v>
                </c:pt>
              </c:numCache>
            </c:numRef>
          </c:cat>
          <c:val>
            <c:numRef>
              <c:f>Populationsmodell!$S$69:$X$69</c:f>
              <c:numCache>
                <c:formatCode>General</c:formatCode>
                <c:ptCount val="6"/>
                <c:pt idx="0">
                  <c:v>-2.9199799999999998</c:v>
                </c:pt>
                <c:pt idx="1">
                  <c:v>-1.8393800000000002</c:v>
                </c:pt>
                <c:pt idx="2">
                  <c:v>-0.87578</c:v>
                </c:pt>
                <c:pt idx="3">
                  <c:v>-2.4379999999999812E-2</c:v>
                </c:pt>
                <c:pt idx="4">
                  <c:v>0.72201999999999944</c:v>
                </c:pt>
                <c:pt idx="5">
                  <c:v>1.3730199999999997</c:v>
                </c:pt>
              </c:numCache>
            </c:numRef>
          </c:val>
          <c:smooth val="0"/>
          <c:extLst>
            <c:ext xmlns:c16="http://schemas.microsoft.com/office/drawing/2014/chart" uri="{C3380CC4-5D6E-409C-BE32-E72D297353CC}">
              <c16:uniqueId val="{0000001C-3F2D-4CDC-8B49-25758E810C12}"/>
            </c:ext>
          </c:extLst>
        </c:ser>
        <c:ser>
          <c:idx val="29"/>
          <c:order val="29"/>
          <c:spPr>
            <a:ln w="19050" cap="rnd">
              <a:solidFill>
                <a:schemeClr val="accent6">
                  <a:lumMod val="60000"/>
                  <a:lumOff val="40000"/>
                </a:schemeClr>
              </a:solidFill>
              <a:prstDash val="sysDash"/>
              <a:round/>
            </a:ln>
            <a:effectLst/>
          </c:spPr>
          <c:marker>
            <c:symbol val="none"/>
          </c:marker>
          <c:cat>
            <c:numRef>
              <c:f>Populationsmodell!$S$40:$X$40</c:f>
              <c:numCache>
                <c:formatCode>General</c:formatCode>
                <c:ptCount val="6"/>
                <c:pt idx="0">
                  <c:v>6</c:v>
                </c:pt>
                <c:pt idx="1">
                  <c:v>7</c:v>
                </c:pt>
                <c:pt idx="2">
                  <c:v>8</c:v>
                </c:pt>
                <c:pt idx="3">
                  <c:v>9</c:v>
                </c:pt>
                <c:pt idx="4">
                  <c:v>10</c:v>
                </c:pt>
                <c:pt idx="5">
                  <c:v>11</c:v>
                </c:pt>
              </c:numCache>
            </c:numRef>
          </c:cat>
          <c:val>
            <c:numRef>
              <c:f>Populationsmodell!$S$70:$X$70</c:f>
              <c:numCache>
                <c:formatCode>General</c:formatCode>
                <c:ptCount val="6"/>
                <c:pt idx="0">
                  <c:v>-3.1699799999999998</c:v>
                </c:pt>
                <c:pt idx="1">
                  <c:v>-2.0893800000000002</c:v>
                </c:pt>
                <c:pt idx="2">
                  <c:v>-1.12578</c:v>
                </c:pt>
                <c:pt idx="3">
                  <c:v>-0.27437999999999979</c:v>
                </c:pt>
                <c:pt idx="4">
                  <c:v>0.4720199999999995</c:v>
                </c:pt>
                <c:pt idx="5">
                  <c:v>1.1230199999999997</c:v>
                </c:pt>
              </c:numCache>
            </c:numRef>
          </c:val>
          <c:smooth val="0"/>
          <c:extLst>
            <c:ext xmlns:c16="http://schemas.microsoft.com/office/drawing/2014/chart" uri="{C3380CC4-5D6E-409C-BE32-E72D297353CC}">
              <c16:uniqueId val="{0000001D-3F2D-4CDC-8B49-25758E810C12}"/>
            </c:ext>
          </c:extLst>
        </c:ser>
        <c:ser>
          <c:idx val="30"/>
          <c:order val="30"/>
          <c:spPr>
            <a:ln w="19050" cap="rnd">
              <a:solidFill>
                <a:schemeClr val="accent1">
                  <a:lumMod val="50000"/>
                </a:schemeClr>
              </a:solidFill>
              <a:prstDash val="sysDash"/>
              <a:round/>
            </a:ln>
            <a:effectLst/>
          </c:spPr>
          <c:marker>
            <c:symbol val="none"/>
          </c:marker>
          <c:cat>
            <c:numRef>
              <c:f>Populationsmodell!$S$40:$X$40</c:f>
              <c:numCache>
                <c:formatCode>General</c:formatCode>
                <c:ptCount val="6"/>
                <c:pt idx="0">
                  <c:v>6</c:v>
                </c:pt>
                <c:pt idx="1">
                  <c:v>7</c:v>
                </c:pt>
                <c:pt idx="2">
                  <c:v>8</c:v>
                </c:pt>
                <c:pt idx="3">
                  <c:v>9</c:v>
                </c:pt>
                <c:pt idx="4">
                  <c:v>10</c:v>
                </c:pt>
                <c:pt idx="5">
                  <c:v>11</c:v>
                </c:pt>
              </c:numCache>
            </c:numRef>
          </c:cat>
          <c:val>
            <c:numRef>
              <c:f>Populationsmodell!$S$71:$X$71</c:f>
              <c:numCache>
                <c:formatCode>General</c:formatCode>
                <c:ptCount val="6"/>
                <c:pt idx="0">
                  <c:v>-3.4199799999999998</c:v>
                </c:pt>
                <c:pt idx="1">
                  <c:v>-2.3393800000000002</c:v>
                </c:pt>
                <c:pt idx="2">
                  <c:v>-1.37578</c:v>
                </c:pt>
                <c:pt idx="3">
                  <c:v>-0.52437999999999985</c:v>
                </c:pt>
                <c:pt idx="4">
                  <c:v>0.2220199999999995</c:v>
                </c:pt>
                <c:pt idx="5">
                  <c:v>0.87301999999999957</c:v>
                </c:pt>
              </c:numCache>
            </c:numRef>
          </c:val>
          <c:smooth val="0"/>
          <c:extLst>
            <c:ext xmlns:c16="http://schemas.microsoft.com/office/drawing/2014/chart" uri="{C3380CC4-5D6E-409C-BE32-E72D297353CC}">
              <c16:uniqueId val="{0000001E-3F2D-4CDC-8B49-25758E810C12}"/>
            </c:ext>
          </c:extLst>
        </c:ser>
        <c:dLbls>
          <c:showLegendKey val="0"/>
          <c:showVal val="0"/>
          <c:showCatName val="0"/>
          <c:showSerName val="0"/>
          <c:showPercent val="0"/>
          <c:showBubbleSize val="0"/>
        </c:dLbls>
        <c:smooth val="0"/>
        <c:axId val="750877936"/>
        <c:axId val="750873776"/>
      </c:lineChart>
      <c:catAx>
        <c:axId val="7508779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sz="1600" dirty="0"/>
                  <a:t>Age</a:t>
                </a:r>
              </a:p>
            </c:rich>
          </c:tx>
          <c:layout>
            <c:manualLayout>
              <c:xMode val="edge"/>
              <c:yMode val="edge"/>
              <c:x val="0.49520018387732995"/>
              <c:y val="0.9263020092830364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crossAx val="750873776"/>
        <c:crosses val="autoZero"/>
        <c:auto val="1"/>
        <c:lblAlgn val="ctr"/>
        <c:lblOffset val="100"/>
        <c:noMultiLvlLbl val="0"/>
      </c:catAx>
      <c:valAx>
        <c:axId val="750873776"/>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de-DE" sz="1600" dirty="0"/>
                  <a:t>Raw Score</a:t>
                </a:r>
              </a:p>
            </c:rich>
          </c:tx>
          <c:layout>
            <c:manualLayout>
              <c:xMode val="edge"/>
              <c:yMode val="edge"/>
              <c:x val="3.0010260201430838E-2"/>
              <c:y val="0.322653366415933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crossAx val="750877936"/>
        <c:crosses val="autoZero"/>
        <c:crossBetween val="between"/>
      </c:valAx>
      <c:spPr>
        <a:noFill/>
        <a:ln>
          <a:noFill/>
        </a:ln>
        <a:effectLst/>
      </c:spPr>
    </c:plotArea>
    <c:legend>
      <c:legendPos val="b"/>
      <c:layout>
        <c:manualLayout>
          <c:xMode val="edge"/>
          <c:yMode val="edge"/>
          <c:x val="0.71154802337978607"/>
          <c:y val="0.58901898427303523"/>
          <c:w val="0.23961242344706912"/>
          <c:h val="0.13590220603547915"/>
        </c:manualLayout>
      </c:layout>
      <c:overlay val="0"/>
      <c:spPr>
        <a:solidFill>
          <a:schemeClr val="bg1"/>
        </a:solidFill>
        <a:ln>
          <a:solidFill>
            <a:schemeClr val="bg1">
              <a:lumMod val="50000"/>
            </a:schemeClr>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529855191759902"/>
          <c:y val="0.11201206671219664"/>
          <c:w val="0.85414593464675226"/>
          <c:h val="0.74544882538365975"/>
        </c:manualLayout>
      </c:layout>
      <c:lineChart>
        <c:grouping val="standard"/>
        <c:varyColors val="0"/>
        <c:ser>
          <c:idx val="0"/>
          <c:order val="0"/>
          <c:tx>
            <c:v>unbiased, unweighted</c:v>
          </c:tx>
          <c:spPr>
            <a:ln w="28575" cap="rnd">
              <a:solidFill>
                <a:srgbClr val="56698F"/>
              </a:solidFill>
              <a:round/>
            </a:ln>
            <a:effectLst/>
          </c:spPr>
          <c:marker>
            <c:symbol val="none"/>
          </c:marker>
          <c:cat>
            <c:strRef>
              <c:f>Grafiken!$B$5:$B$15</c:f>
              <c:strCache>
                <c:ptCount val="11"/>
                <c:pt idx="0">
                  <c:v>62.5</c:v>
                </c:pt>
                <c:pt idx="1">
                  <c:v>70.0</c:v>
                </c:pt>
                <c:pt idx="2">
                  <c:v>77.5</c:v>
                </c:pt>
                <c:pt idx="3">
                  <c:v>85.0</c:v>
                </c:pt>
                <c:pt idx="4">
                  <c:v>92.5</c:v>
                </c:pt>
                <c:pt idx="5">
                  <c:v>100.0</c:v>
                </c:pt>
                <c:pt idx="6">
                  <c:v>107.5</c:v>
                </c:pt>
                <c:pt idx="7">
                  <c:v>115.0</c:v>
                </c:pt>
                <c:pt idx="8">
                  <c:v>122.5</c:v>
                </c:pt>
                <c:pt idx="9">
                  <c:v>130.0</c:v>
                </c:pt>
                <c:pt idx="10">
                  <c:v>137.5</c:v>
                </c:pt>
              </c:strCache>
            </c:strRef>
          </c:cat>
          <c:val>
            <c:numRef>
              <c:f>Grafiken!$C$5:$C$15</c:f>
              <c:numCache>
                <c:formatCode>###0.000</c:formatCode>
                <c:ptCount val="11"/>
                <c:pt idx="0">
                  <c:v>2.841570198786751</c:v>
                </c:pt>
                <c:pt idx="1">
                  <c:v>2.2449110903361391</c:v>
                </c:pt>
                <c:pt idx="2">
                  <c:v>1.8028526910173022</c:v>
                </c:pt>
                <c:pt idx="3">
                  <c:v>1.51225833970535</c:v>
                </c:pt>
                <c:pt idx="4">
                  <c:v>1.3692370354129537</c:v>
                </c:pt>
                <c:pt idx="5">
                  <c:v>1.3700759030077998</c:v>
                </c:pt>
                <c:pt idx="6">
                  <c:v>1.5369058465650338</c:v>
                </c:pt>
                <c:pt idx="7">
                  <c:v>1.7248558059245762</c:v>
                </c:pt>
                <c:pt idx="8">
                  <c:v>2.3997500240342933</c:v>
                </c:pt>
                <c:pt idx="9">
                  <c:v>2.8099271061884452</c:v>
                </c:pt>
                <c:pt idx="10">
                  <c:v>3.2259089151389029</c:v>
                </c:pt>
              </c:numCache>
            </c:numRef>
          </c:val>
          <c:smooth val="0"/>
          <c:extLst>
            <c:ext xmlns:c16="http://schemas.microsoft.com/office/drawing/2014/chart" uri="{C3380CC4-5D6E-409C-BE32-E72D297353CC}">
              <c16:uniqueId val="{00000000-08B3-4983-8C4E-C23FCFAE4166}"/>
            </c:ext>
          </c:extLst>
        </c:ser>
        <c:ser>
          <c:idx val="1"/>
          <c:order val="1"/>
          <c:tx>
            <c:v>unbiased, weighted</c:v>
          </c:tx>
          <c:spPr>
            <a:ln w="28575" cap="rnd">
              <a:solidFill>
                <a:srgbClr val="A3C9BC"/>
              </a:solidFill>
              <a:round/>
            </a:ln>
            <a:effectLst/>
          </c:spPr>
          <c:marker>
            <c:symbol val="none"/>
          </c:marker>
          <c:val>
            <c:numRef>
              <c:f>Grafiken!$C$16:$C$26</c:f>
              <c:numCache>
                <c:formatCode>###0.000</c:formatCode>
                <c:ptCount val="11"/>
                <c:pt idx="0">
                  <c:v>2.8967374326720781</c:v>
                </c:pt>
                <c:pt idx="1">
                  <c:v>2.3526683363793888</c:v>
                </c:pt>
                <c:pt idx="2">
                  <c:v>1.887631748857296</c:v>
                </c:pt>
                <c:pt idx="3">
                  <c:v>1.5548964440346131</c:v>
                </c:pt>
                <c:pt idx="4">
                  <c:v>1.3727880282213785</c:v>
                </c:pt>
                <c:pt idx="5">
                  <c:v>1.3495742412132237</c:v>
                </c:pt>
                <c:pt idx="6">
                  <c:v>1.5071038928241385</c:v>
                </c:pt>
                <c:pt idx="7">
                  <c:v>1.6765342461298405</c:v>
                </c:pt>
                <c:pt idx="8">
                  <c:v>2.3577297037944702</c:v>
                </c:pt>
                <c:pt idx="9">
                  <c:v>2.7173019029251719</c:v>
                </c:pt>
                <c:pt idx="10">
                  <c:v>3.2000355094261241</c:v>
                </c:pt>
              </c:numCache>
            </c:numRef>
          </c:val>
          <c:smooth val="0"/>
          <c:extLst>
            <c:ext xmlns:c16="http://schemas.microsoft.com/office/drawing/2014/chart" uri="{C3380CC4-5D6E-409C-BE32-E72D297353CC}">
              <c16:uniqueId val="{00000001-08B3-4983-8C4E-C23FCFAE4166}"/>
            </c:ext>
          </c:extLst>
        </c:ser>
        <c:dLbls>
          <c:showLegendKey val="0"/>
          <c:showVal val="0"/>
          <c:showCatName val="0"/>
          <c:showSerName val="0"/>
          <c:showPercent val="0"/>
          <c:showBubbleSize val="0"/>
        </c:dLbls>
        <c:smooth val="0"/>
        <c:axId val="225877103"/>
        <c:axId val="225870447"/>
      </c:lineChart>
      <c:catAx>
        <c:axId val="225877103"/>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de-DE" sz="1400"/>
                  <a:t>IQ</a:t>
                </a:r>
                <a:r>
                  <a:rPr lang="de-DE" sz="1400" baseline="0"/>
                  <a:t> Score</a:t>
                </a:r>
                <a:endParaRPr lang="de-DE" sz="1400"/>
              </a:p>
            </c:rich>
          </c:tx>
          <c:layout>
            <c:manualLayout>
              <c:xMode val="edge"/>
              <c:yMode val="edge"/>
              <c:x val="0.48790564178102219"/>
              <c:y val="0.9259575511196689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crossAx val="225870447"/>
        <c:crosses val="autoZero"/>
        <c:auto val="1"/>
        <c:lblAlgn val="ctr"/>
        <c:lblOffset val="100"/>
        <c:noMultiLvlLbl val="0"/>
      </c:catAx>
      <c:valAx>
        <c:axId val="225870447"/>
        <c:scaling>
          <c:orientation val="minMax"/>
          <c:max val="5"/>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de-DE" sz="1400"/>
                  <a:t>RMSE in IQ scores</a:t>
                </a:r>
              </a:p>
            </c:rich>
          </c:tx>
          <c:layout>
            <c:manualLayout>
              <c:xMode val="edge"/>
              <c:yMode val="edge"/>
              <c:x val="2.9790423377270413E-2"/>
              <c:y val="0.37169313222731626"/>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title>
        <c:numFmt formatCode="#,##0.0" sourceLinked="0"/>
        <c:majorTickMark val="none"/>
        <c:minorTickMark val="none"/>
        <c:tickLblPos val="nextTo"/>
        <c:crossAx val="225877103"/>
        <c:crosses val="autoZero"/>
        <c:crossBetween val="between"/>
      </c:valAx>
      <c:spPr>
        <a:noFill/>
        <a:ln>
          <a:noFill/>
        </a:ln>
        <a:effectLst/>
      </c:spPr>
    </c:plotArea>
    <c:legend>
      <c:legendPos val="r"/>
      <c:legendEntry>
        <c:idx val="0"/>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legendEntry>
      <c:legendEntry>
        <c:idx val="1"/>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legendEntry>
      <c:layout>
        <c:manualLayout>
          <c:xMode val="edge"/>
          <c:yMode val="edge"/>
          <c:x val="0.68584701696770667"/>
          <c:y val="0.68640119313944814"/>
          <c:w val="0.27994662276545806"/>
          <c:h val="0.12796820986029658"/>
        </c:manualLayout>
      </c:layout>
      <c:overlay val="0"/>
      <c:spPr>
        <a:solidFill>
          <a:schemeClr val="bg1"/>
        </a:solidFill>
        <a:ln>
          <a:solidFill>
            <a:schemeClr val="tx1">
              <a:lumMod val="50000"/>
              <a:lumOff val="50000"/>
            </a:schemeClr>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529855191759902"/>
          <c:y val="0.11201206671219664"/>
          <c:w val="0.85414593464675226"/>
          <c:h val="0.74544882538365975"/>
        </c:manualLayout>
      </c:layout>
      <c:lineChart>
        <c:grouping val="standard"/>
        <c:varyColors val="0"/>
        <c:ser>
          <c:idx val="0"/>
          <c:order val="0"/>
          <c:tx>
            <c:v>unbiased, unweighted</c:v>
          </c:tx>
          <c:spPr>
            <a:ln w="28575" cap="rnd">
              <a:solidFill>
                <a:srgbClr val="56698F"/>
              </a:solidFill>
              <a:round/>
            </a:ln>
            <a:effectLst/>
          </c:spPr>
          <c:marker>
            <c:symbol val="none"/>
          </c:marker>
          <c:cat>
            <c:strRef>
              <c:f>Grafiken!$B$5:$B$15</c:f>
              <c:strCache>
                <c:ptCount val="11"/>
                <c:pt idx="0">
                  <c:v>62.5</c:v>
                </c:pt>
                <c:pt idx="1">
                  <c:v>70.0</c:v>
                </c:pt>
                <c:pt idx="2">
                  <c:v>77.5</c:v>
                </c:pt>
                <c:pt idx="3">
                  <c:v>85.0</c:v>
                </c:pt>
                <c:pt idx="4">
                  <c:v>92.5</c:v>
                </c:pt>
                <c:pt idx="5">
                  <c:v>100.0</c:v>
                </c:pt>
                <c:pt idx="6">
                  <c:v>107.5</c:v>
                </c:pt>
                <c:pt idx="7">
                  <c:v>115.0</c:v>
                </c:pt>
                <c:pt idx="8">
                  <c:v>122.5</c:v>
                </c:pt>
                <c:pt idx="9">
                  <c:v>130.0</c:v>
                </c:pt>
                <c:pt idx="10">
                  <c:v>137.5</c:v>
                </c:pt>
              </c:strCache>
            </c:strRef>
          </c:cat>
          <c:val>
            <c:numRef>
              <c:f>Grafiken!$C$5:$C$15</c:f>
              <c:numCache>
                <c:formatCode>###0.000</c:formatCode>
                <c:ptCount val="11"/>
                <c:pt idx="0">
                  <c:v>2.841570198786751</c:v>
                </c:pt>
                <c:pt idx="1">
                  <c:v>2.2449110903361391</c:v>
                </c:pt>
                <c:pt idx="2">
                  <c:v>1.8028526910173022</c:v>
                </c:pt>
                <c:pt idx="3">
                  <c:v>1.51225833970535</c:v>
                </c:pt>
                <c:pt idx="4">
                  <c:v>1.3692370354129537</c:v>
                </c:pt>
                <c:pt idx="5">
                  <c:v>1.3700759030077998</c:v>
                </c:pt>
                <c:pt idx="6">
                  <c:v>1.5369058465650338</c:v>
                </c:pt>
                <c:pt idx="7">
                  <c:v>1.7248558059245762</c:v>
                </c:pt>
                <c:pt idx="8">
                  <c:v>2.3997500240342933</c:v>
                </c:pt>
                <c:pt idx="9">
                  <c:v>2.8099271061884452</c:v>
                </c:pt>
                <c:pt idx="10">
                  <c:v>3.2259089151389029</c:v>
                </c:pt>
              </c:numCache>
            </c:numRef>
          </c:val>
          <c:smooth val="0"/>
          <c:extLst>
            <c:ext xmlns:c16="http://schemas.microsoft.com/office/drawing/2014/chart" uri="{C3380CC4-5D6E-409C-BE32-E72D297353CC}">
              <c16:uniqueId val="{00000000-8263-4EEC-94F5-DE41F389EE7C}"/>
            </c:ext>
          </c:extLst>
        </c:ser>
        <c:ser>
          <c:idx val="1"/>
          <c:order val="1"/>
          <c:tx>
            <c:v>biased, unweighted</c:v>
          </c:tx>
          <c:spPr>
            <a:ln w="28575" cap="rnd">
              <a:solidFill>
                <a:srgbClr val="C00000"/>
              </a:solidFill>
              <a:round/>
            </a:ln>
            <a:effectLst/>
          </c:spPr>
          <c:marker>
            <c:symbol val="none"/>
          </c:marker>
          <c:val>
            <c:numRef>
              <c:f>Grafiken!$C$120:$C$130</c:f>
              <c:numCache>
                <c:formatCode>###0.000</c:formatCode>
                <c:ptCount val="11"/>
                <c:pt idx="0">
                  <c:v>3.0178319949228452</c:v>
                </c:pt>
                <c:pt idx="1">
                  <c:v>2.23545384790933</c:v>
                </c:pt>
                <c:pt idx="2">
                  <c:v>1.8263947481409279</c:v>
                </c:pt>
                <c:pt idx="3">
                  <c:v>1.7567720678277348</c:v>
                </c:pt>
                <c:pt idx="4">
                  <c:v>1.8502724230066454</c:v>
                </c:pt>
                <c:pt idx="5">
                  <c:v>2.0739288924986186</c:v>
                </c:pt>
                <c:pt idx="6">
                  <c:v>2.2883805810862095</c:v>
                </c:pt>
                <c:pt idx="7">
                  <c:v>2.4780850793466875</c:v>
                </c:pt>
                <c:pt idx="8">
                  <c:v>2.9094694075320611</c:v>
                </c:pt>
                <c:pt idx="9">
                  <c:v>3.2406040897079089</c:v>
                </c:pt>
                <c:pt idx="10">
                  <c:v>3.3211896470740201</c:v>
                </c:pt>
              </c:numCache>
            </c:numRef>
          </c:val>
          <c:smooth val="0"/>
          <c:extLst>
            <c:ext xmlns:c16="http://schemas.microsoft.com/office/drawing/2014/chart" uri="{C3380CC4-5D6E-409C-BE32-E72D297353CC}">
              <c16:uniqueId val="{00000001-8263-4EEC-94F5-DE41F389EE7C}"/>
            </c:ext>
          </c:extLst>
        </c:ser>
        <c:ser>
          <c:idx val="2"/>
          <c:order val="2"/>
          <c:tx>
            <c:v>biased, weighted</c:v>
          </c:tx>
          <c:spPr>
            <a:ln w="28575" cap="rnd">
              <a:solidFill>
                <a:srgbClr val="A3C9BC"/>
              </a:solidFill>
              <a:round/>
            </a:ln>
            <a:effectLst/>
          </c:spPr>
          <c:marker>
            <c:symbol val="none"/>
          </c:marker>
          <c:val>
            <c:numRef>
              <c:f>Grafiken!$C$131:$C$141</c:f>
              <c:numCache>
                <c:formatCode>###0.000</c:formatCode>
                <c:ptCount val="11"/>
                <c:pt idx="0">
                  <c:v>2.9564442836064231</c:v>
                </c:pt>
                <c:pt idx="1">
                  <c:v>2.421010569157795</c:v>
                </c:pt>
                <c:pt idx="2">
                  <c:v>2.0078074495257021</c:v>
                </c:pt>
                <c:pt idx="3">
                  <c:v>1.704323089307644</c:v>
                </c:pt>
                <c:pt idx="4">
                  <c:v>1.4904570191393036</c:v>
                </c:pt>
                <c:pt idx="5">
                  <c:v>1.3732691540534427</c:v>
                </c:pt>
                <c:pt idx="6">
                  <c:v>1.4016234106167522</c:v>
                </c:pt>
                <c:pt idx="7">
                  <c:v>1.5655031558315797</c:v>
                </c:pt>
                <c:pt idx="8">
                  <c:v>2.1572352240848032</c:v>
                </c:pt>
                <c:pt idx="9">
                  <c:v>2.9105663587842678</c:v>
                </c:pt>
                <c:pt idx="10">
                  <c:v>3.6255731365125907</c:v>
                </c:pt>
              </c:numCache>
            </c:numRef>
          </c:val>
          <c:smooth val="0"/>
          <c:extLst>
            <c:ext xmlns:c16="http://schemas.microsoft.com/office/drawing/2014/chart" uri="{C3380CC4-5D6E-409C-BE32-E72D297353CC}">
              <c16:uniqueId val="{00000002-8263-4EEC-94F5-DE41F389EE7C}"/>
            </c:ext>
          </c:extLst>
        </c:ser>
        <c:dLbls>
          <c:showLegendKey val="0"/>
          <c:showVal val="0"/>
          <c:showCatName val="0"/>
          <c:showSerName val="0"/>
          <c:showPercent val="0"/>
          <c:showBubbleSize val="0"/>
        </c:dLbls>
        <c:smooth val="0"/>
        <c:axId val="225877103"/>
        <c:axId val="225870447"/>
      </c:lineChart>
      <c:catAx>
        <c:axId val="225877103"/>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de-DE" sz="1400"/>
                  <a:t>IQ</a:t>
                </a:r>
                <a:r>
                  <a:rPr lang="de-DE" sz="1400" baseline="0"/>
                  <a:t> Score</a:t>
                </a:r>
                <a:endParaRPr lang="de-DE" sz="1400"/>
              </a:p>
            </c:rich>
          </c:tx>
          <c:layout>
            <c:manualLayout>
              <c:xMode val="edge"/>
              <c:yMode val="edge"/>
              <c:x val="0.48790564178102219"/>
              <c:y val="0.9259575511196689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crossAx val="225870447"/>
        <c:crosses val="autoZero"/>
        <c:auto val="1"/>
        <c:lblAlgn val="ctr"/>
        <c:lblOffset val="100"/>
        <c:noMultiLvlLbl val="0"/>
      </c:catAx>
      <c:valAx>
        <c:axId val="225870447"/>
        <c:scaling>
          <c:orientation val="minMax"/>
          <c:max val="5"/>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de-DE" sz="1400"/>
                  <a:t>RMSE in IQ scores</a:t>
                </a:r>
              </a:p>
            </c:rich>
          </c:tx>
          <c:layout>
            <c:manualLayout>
              <c:xMode val="edge"/>
              <c:yMode val="edge"/>
              <c:x val="2.9790423377270413E-2"/>
              <c:y val="0.37169313222731626"/>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title>
        <c:numFmt formatCode="#,##0.0" sourceLinked="0"/>
        <c:majorTickMark val="none"/>
        <c:minorTickMark val="none"/>
        <c:tickLblPos val="nextTo"/>
        <c:crossAx val="225877103"/>
        <c:crosses val="autoZero"/>
        <c:crossBetween val="between"/>
      </c:valAx>
      <c:spPr>
        <a:noFill/>
        <a:ln>
          <a:noFill/>
        </a:ln>
        <a:effectLst/>
      </c:spPr>
    </c:plotArea>
    <c:legend>
      <c:legendPos val="r"/>
      <c:layout>
        <c:manualLayout>
          <c:xMode val="edge"/>
          <c:yMode val="edge"/>
          <c:x val="0.71111682800069975"/>
          <c:y val="0.69130770559171439"/>
          <c:w val="0.24712331072832031"/>
          <c:h val="0.1509000281639101"/>
        </c:manualLayout>
      </c:layout>
      <c:overlay val="0"/>
      <c:spPr>
        <a:solidFill>
          <a:schemeClr val="bg1"/>
        </a:solidFill>
        <a:ln>
          <a:solidFill>
            <a:schemeClr val="tx1">
              <a:lumMod val="50000"/>
              <a:lumOff val="50000"/>
            </a:schemeClr>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529855191759902"/>
          <c:y val="0.11201206671219664"/>
          <c:w val="0.85414593464675226"/>
          <c:h val="0.74544882538365975"/>
        </c:manualLayout>
      </c:layout>
      <c:lineChart>
        <c:grouping val="standard"/>
        <c:varyColors val="0"/>
        <c:ser>
          <c:idx val="0"/>
          <c:order val="0"/>
          <c:tx>
            <c:v>unbiased, unweighted</c:v>
          </c:tx>
          <c:spPr>
            <a:ln w="28575" cap="rnd">
              <a:solidFill>
                <a:srgbClr val="56698F"/>
              </a:solidFill>
              <a:round/>
            </a:ln>
            <a:effectLst/>
          </c:spPr>
          <c:marker>
            <c:symbol val="none"/>
          </c:marker>
          <c:cat>
            <c:strRef>
              <c:f>Grafiken!$B$5:$B$15</c:f>
              <c:strCache>
                <c:ptCount val="11"/>
                <c:pt idx="0">
                  <c:v>62.5</c:v>
                </c:pt>
                <c:pt idx="1">
                  <c:v>70.0</c:v>
                </c:pt>
                <c:pt idx="2">
                  <c:v>77.5</c:v>
                </c:pt>
                <c:pt idx="3">
                  <c:v>85.0</c:v>
                </c:pt>
                <c:pt idx="4">
                  <c:v>92.5</c:v>
                </c:pt>
                <c:pt idx="5">
                  <c:v>100.0</c:v>
                </c:pt>
                <c:pt idx="6">
                  <c:v>107.5</c:v>
                </c:pt>
                <c:pt idx="7">
                  <c:v>115.0</c:v>
                </c:pt>
                <c:pt idx="8">
                  <c:v>122.5</c:v>
                </c:pt>
                <c:pt idx="9">
                  <c:v>130.0</c:v>
                </c:pt>
                <c:pt idx="10">
                  <c:v>137.5</c:v>
                </c:pt>
              </c:strCache>
            </c:strRef>
          </c:cat>
          <c:val>
            <c:numRef>
              <c:f>Grafiken!$C$5:$C$15</c:f>
              <c:numCache>
                <c:formatCode>###0.000</c:formatCode>
                <c:ptCount val="11"/>
                <c:pt idx="0">
                  <c:v>2.841570198786751</c:v>
                </c:pt>
                <c:pt idx="1">
                  <c:v>2.2449110903361391</c:v>
                </c:pt>
                <c:pt idx="2">
                  <c:v>1.8028526910173022</c:v>
                </c:pt>
                <c:pt idx="3">
                  <c:v>1.51225833970535</c:v>
                </c:pt>
                <c:pt idx="4">
                  <c:v>1.3692370354129537</c:v>
                </c:pt>
                <c:pt idx="5">
                  <c:v>1.3700759030077998</c:v>
                </c:pt>
                <c:pt idx="6">
                  <c:v>1.5369058465650338</c:v>
                </c:pt>
                <c:pt idx="7">
                  <c:v>1.7248558059245762</c:v>
                </c:pt>
                <c:pt idx="8">
                  <c:v>2.3997500240342933</c:v>
                </c:pt>
                <c:pt idx="9">
                  <c:v>2.8099271061884452</c:v>
                </c:pt>
                <c:pt idx="10">
                  <c:v>3.2259089151389029</c:v>
                </c:pt>
              </c:numCache>
            </c:numRef>
          </c:val>
          <c:smooth val="0"/>
          <c:extLst>
            <c:ext xmlns:c16="http://schemas.microsoft.com/office/drawing/2014/chart" uri="{C3380CC4-5D6E-409C-BE32-E72D297353CC}">
              <c16:uniqueId val="{00000000-7740-4AED-9F8E-702F9C104C8D}"/>
            </c:ext>
          </c:extLst>
        </c:ser>
        <c:ser>
          <c:idx val="1"/>
          <c:order val="1"/>
          <c:tx>
            <c:v>biased, unweighted</c:v>
          </c:tx>
          <c:spPr>
            <a:ln w="28575" cap="rnd">
              <a:solidFill>
                <a:srgbClr val="C00000"/>
              </a:solidFill>
              <a:round/>
            </a:ln>
            <a:effectLst/>
          </c:spPr>
          <c:marker>
            <c:symbol val="none"/>
          </c:marker>
          <c:val>
            <c:numRef>
              <c:f>Grafiken!$C$149:$C$159</c:f>
              <c:numCache>
                <c:formatCode>###0.000</c:formatCode>
                <c:ptCount val="11"/>
                <c:pt idx="0">
                  <c:v>3.2941174922635534</c:v>
                </c:pt>
                <c:pt idx="1">
                  <c:v>2.5030326050564096</c:v>
                </c:pt>
                <c:pt idx="2">
                  <c:v>2.1928771302878456</c:v>
                </c:pt>
                <c:pt idx="3">
                  <c:v>2.2845959050776257</c:v>
                </c:pt>
                <c:pt idx="4">
                  <c:v>2.574579443461336</c:v>
                </c:pt>
                <c:pt idx="5">
                  <c:v>3.0424415464214318</c:v>
                </c:pt>
                <c:pt idx="6">
                  <c:v>3.5060271793612348</c:v>
                </c:pt>
                <c:pt idx="7">
                  <c:v>3.90377156081572</c:v>
                </c:pt>
                <c:pt idx="8">
                  <c:v>4.5918546095608317</c:v>
                </c:pt>
                <c:pt idx="9">
                  <c:v>4.6493435911015304</c:v>
                </c:pt>
                <c:pt idx="10">
                  <c:v>3.7108959002502453</c:v>
                </c:pt>
              </c:numCache>
            </c:numRef>
          </c:val>
          <c:smooth val="0"/>
          <c:extLst>
            <c:ext xmlns:c16="http://schemas.microsoft.com/office/drawing/2014/chart" uri="{C3380CC4-5D6E-409C-BE32-E72D297353CC}">
              <c16:uniqueId val="{00000001-7740-4AED-9F8E-702F9C104C8D}"/>
            </c:ext>
          </c:extLst>
        </c:ser>
        <c:ser>
          <c:idx val="2"/>
          <c:order val="2"/>
          <c:tx>
            <c:v>biased, weighted</c:v>
          </c:tx>
          <c:spPr>
            <a:ln w="28575" cap="rnd">
              <a:solidFill>
                <a:srgbClr val="A3C9BC"/>
              </a:solidFill>
              <a:round/>
            </a:ln>
            <a:effectLst/>
          </c:spPr>
          <c:marker>
            <c:symbol val="none"/>
          </c:marker>
          <c:val>
            <c:numRef>
              <c:f>Grafiken!$C$160:$C$170</c:f>
              <c:numCache>
                <c:formatCode>###0.000</c:formatCode>
                <c:ptCount val="11"/>
                <c:pt idx="0">
                  <c:v>3.6169004344997511</c:v>
                </c:pt>
                <c:pt idx="1">
                  <c:v>2.9616568607687035</c:v>
                </c:pt>
                <c:pt idx="2">
                  <c:v>2.246602058768715</c:v>
                </c:pt>
                <c:pt idx="3">
                  <c:v>1.7638298708353921</c:v>
                </c:pt>
                <c:pt idx="4">
                  <c:v>1.4982514762395223</c:v>
                </c:pt>
                <c:pt idx="5">
                  <c:v>1.531563754922435</c:v>
                </c:pt>
                <c:pt idx="6">
                  <c:v>1.7550644229169072</c:v>
                </c:pt>
                <c:pt idx="7">
                  <c:v>2.0570337821311386</c:v>
                </c:pt>
                <c:pt idx="8">
                  <c:v>2.7571222895492333</c:v>
                </c:pt>
                <c:pt idx="9">
                  <c:v>3.3151521995211652</c:v>
                </c:pt>
                <c:pt idx="10">
                  <c:v>3.8628566057876381</c:v>
                </c:pt>
              </c:numCache>
            </c:numRef>
          </c:val>
          <c:smooth val="0"/>
          <c:extLst>
            <c:ext xmlns:c16="http://schemas.microsoft.com/office/drawing/2014/chart" uri="{C3380CC4-5D6E-409C-BE32-E72D297353CC}">
              <c16:uniqueId val="{00000002-7740-4AED-9F8E-702F9C104C8D}"/>
            </c:ext>
          </c:extLst>
        </c:ser>
        <c:dLbls>
          <c:showLegendKey val="0"/>
          <c:showVal val="0"/>
          <c:showCatName val="0"/>
          <c:showSerName val="0"/>
          <c:showPercent val="0"/>
          <c:showBubbleSize val="0"/>
        </c:dLbls>
        <c:smooth val="0"/>
        <c:axId val="225877103"/>
        <c:axId val="225870447"/>
      </c:lineChart>
      <c:catAx>
        <c:axId val="225877103"/>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de-DE" sz="1400"/>
                  <a:t>IQ</a:t>
                </a:r>
                <a:r>
                  <a:rPr lang="de-DE" sz="1400" baseline="0"/>
                  <a:t> Score</a:t>
                </a:r>
                <a:endParaRPr lang="de-DE" sz="1400"/>
              </a:p>
            </c:rich>
          </c:tx>
          <c:layout>
            <c:manualLayout>
              <c:xMode val="edge"/>
              <c:yMode val="edge"/>
              <c:x val="0.48790564178102219"/>
              <c:y val="0.9259575511196689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crossAx val="225870447"/>
        <c:crosses val="autoZero"/>
        <c:auto val="1"/>
        <c:lblAlgn val="ctr"/>
        <c:lblOffset val="100"/>
        <c:noMultiLvlLbl val="0"/>
      </c:catAx>
      <c:valAx>
        <c:axId val="225870447"/>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de-DE" sz="1400"/>
                  <a:t>RMSE in IQ scores</a:t>
                </a:r>
              </a:p>
            </c:rich>
          </c:tx>
          <c:layout>
            <c:manualLayout>
              <c:xMode val="edge"/>
              <c:yMode val="edge"/>
              <c:x val="2.9790423377270413E-2"/>
              <c:y val="0.37169313222731626"/>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title>
        <c:numFmt formatCode="#,##0.0" sourceLinked="0"/>
        <c:majorTickMark val="none"/>
        <c:minorTickMark val="none"/>
        <c:tickLblPos val="nextTo"/>
        <c:crossAx val="225877103"/>
        <c:crosses val="autoZero"/>
        <c:crossBetween val="between"/>
      </c:valAx>
      <c:spPr>
        <a:noFill/>
        <a:ln>
          <a:noFill/>
        </a:ln>
        <a:effectLst/>
      </c:spPr>
    </c:plotArea>
    <c:legend>
      <c:legendPos val="r"/>
      <c:layout>
        <c:manualLayout>
          <c:xMode val="edge"/>
          <c:yMode val="edge"/>
          <c:x val="0.71111682800069975"/>
          <c:y val="0.69130770559171439"/>
          <c:w val="0.24712331072832031"/>
          <c:h val="0.1509000281639101"/>
        </c:manualLayout>
      </c:layout>
      <c:overlay val="0"/>
      <c:spPr>
        <a:solidFill>
          <a:schemeClr val="bg1"/>
        </a:solidFill>
        <a:ln>
          <a:solidFill>
            <a:schemeClr val="tx1">
              <a:lumMod val="50000"/>
              <a:lumOff val="50000"/>
            </a:schemeClr>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529855191759902"/>
          <c:y val="0.11201206671219664"/>
          <c:w val="0.85414593464675226"/>
          <c:h val="0.74544882538365975"/>
        </c:manualLayout>
      </c:layout>
      <c:lineChart>
        <c:grouping val="standard"/>
        <c:varyColors val="0"/>
        <c:ser>
          <c:idx val="0"/>
          <c:order val="0"/>
          <c:tx>
            <c:v>unbiased, unweighted</c:v>
          </c:tx>
          <c:spPr>
            <a:ln w="28575" cap="rnd">
              <a:solidFill>
                <a:srgbClr val="56698F"/>
              </a:solidFill>
              <a:round/>
            </a:ln>
            <a:effectLst/>
          </c:spPr>
          <c:marker>
            <c:symbol val="none"/>
          </c:marker>
          <c:cat>
            <c:strRef>
              <c:f>Grafiken!$B$5:$B$15</c:f>
              <c:strCache>
                <c:ptCount val="11"/>
                <c:pt idx="0">
                  <c:v>62.5</c:v>
                </c:pt>
                <c:pt idx="1">
                  <c:v>70.0</c:v>
                </c:pt>
                <c:pt idx="2">
                  <c:v>77.5</c:v>
                </c:pt>
                <c:pt idx="3">
                  <c:v>85.0</c:v>
                </c:pt>
                <c:pt idx="4">
                  <c:v>92.5</c:v>
                </c:pt>
                <c:pt idx="5">
                  <c:v>100.0</c:v>
                </c:pt>
                <c:pt idx="6">
                  <c:v>107.5</c:v>
                </c:pt>
                <c:pt idx="7">
                  <c:v>115.0</c:v>
                </c:pt>
                <c:pt idx="8">
                  <c:v>122.5</c:v>
                </c:pt>
                <c:pt idx="9">
                  <c:v>130.0</c:v>
                </c:pt>
                <c:pt idx="10">
                  <c:v>137.5</c:v>
                </c:pt>
              </c:strCache>
            </c:strRef>
          </c:cat>
          <c:val>
            <c:numRef>
              <c:f>Grafiken!$C$5:$C$15</c:f>
              <c:numCache>
                <c:formatCode>###0.000</c:formatCode>
                <c:ptCount val="11"/>
                <c:pt idx="0">
                  <c:v>2.841570198786751</c:v>
                </c:pt>
                <c:pt idx="1">
                  <c:v>2.2449110903361391</c:v>
                </c:pt>
                <c:pt idx="2">
                  <c:v>1.8028526910173022</c:v>
                </c:pt>
                <c:pt idx="3">
                  <c:v>1.51225833970535</c:v>
                </c:pt>
                <c:pt idx="4">
                  <c:v>1.3692370354129537</c:v>
                </c:pt>
                <c:pt idx="5">
                  <c:v>1.3700759030077998</c:v>
                </c:pt>
                <c:pt idx="6">
                  <c:v>1.5369058465650338</c:v>
                </c:pt>
                <c:pt idx="7">
                  <c:v>1.7248558059245762</c:v>
                </c:pt>
                <c:pt idx="8">
                  <c:v>2.3997500240342933</c:v>
                </c:pt>
                <c:pt idx="9">
                  <c:v>2.8099271061884452</c:v>
                </c:pt>
                <c:pt idx="10">
                  <c:v>3.2259089151389029</c:v>
                </c:pt>
              </c:numCache>
            </c:numRef>
          </c:val>
          <c:smooth val="0"/>
          <c:extLst>
            <c:ext xmlns:c16="http://schemas.microsoft.com/office/drawing/2014/chart" uri="{C3380CC4-5D6E-409C-BE32-E72D297353CC}">
              <c16:uniqueId val="{00000000-9711-46B4-A6E4-B3558BC0550C}"/>
            </c:ext>
          </c:extLst>
        </c:ser>
        <c:ser>
          <c:idx val="1"/>
          <c:order val="1"/>
          <c:tx>
            <c:v>biased, unweighted</c:v>
          </c:tx>
          <c:spPr>
            <a:ln w="28575" cap="rnd">
              <a:solidFill>
                <a:srgbClr val="C00000"/>
              </a:solidFill>
              <a:round/>
            </a:ln>
            <a:effectLst/>
          </c:spPr>
          <c:marker>
            <c:symbol val="none"/>
          </c:marker>
          <c:val>
            <c:numRef>
              <c:f>Grafiken!$C$63:$C$73</c:f>
              <c:numCache>
                <c:formatCode>###0.000</c:formatCode>
                <c:ptCount val="11"/>
                <c:pt idx="0">
                  <c:v>3.3824771693979891</c:v>
                </c:pt>
                <c:pt idx="1">
                  <c:v>3.3229958515510014</c:v>
                </c:pt>
                <c:pt idx="2">
                  <c:v>3.197099957403243</c:v>
                </c:pt>
                <c:pt idx="3">
                  <c:v>2.9928401792191703</c:v>
                </c:pt>
                <c:pt idx="4">
                  <c:v>2.7245869899248749</c:v>
                </c:pt>
                <c:pt idx="5">
                  <c:v>2.3525163614988753</c:v>
                </c:pt>
                <c:pt idx="6">
                  <c:v>2.0878318679225898</c:v>
                </c:pt>
                <c:pt idx="7">
                  <c:v>1.945836271246872</c:v>
                </c:pt>
                <c:pt idx="8">
                  <c:v>2.3309242052243442</c:v>
                </c:pt>
                <c:pt idx="9">
                  <c:v>3.0178887510881012</c:v>
                </c:pt>
                <c:pt idx="10">
                  <c:v>3.5462408752985799</c:v>
                </c:pt>
              </c:numCache>
            </c:numRef>
          </c:val>
          <c:smooth val="0"/>
          <c:extLst>
            <c:ext xmlns:c16="http://schemas.microsoft.com/office/drawing/2014/chart" uri="{C3380CC4-5D6E-409C-BE32-E72D297353CC}">
              <c16:uniqueId val="{00000001-9711-46B4-A6E4-B3558BC0550C}"/>
            </c:ext>
          </c:extLst>
        </c:ser>
        <c:ser>
          <c:idx val="2"/>
          <c:order val="2"/>
          <c:tx>
            <c:v>biased, weighted</c:v>
          </c:tx>
          <c:spPr>
            <a:ln w="28575" cap="rnd">
              <a:solidFill>
                <a:srgbClr val="A3C9BC"/>
              </a:solidFill>
              <a:round/>
            </a:ln>
            <a:effectLst/>
          </c:spPr>
          <c:marker>
            <c:symbol val="none"/>
          </c:marker>
          <c:val>
            <c:numRef>
              <c:f>Grafiken!$C$74:$C$84</c:f>
              <c:numCache>
                <c:formatCode>###0.000</c:formatCode>
                <c:ptCount val="11"/>
                <c:pt idx="0">
                  <c:v>3.4819773105117617</c:v>
                </c:pt>
                <c:pt idx="1">
                  <c:v>2.9459932467137699</c:v>
                </c:pt>
                <c:pt idx="2">
                  <c:v>2.3127725638352685</c:v>
                </c:pt>
                <c:pt idx="3">
                  <c:v>1.8709889112815652</c:v>
                </c:pt>
                <c:pt idx="4">
                  <c:v>1.6243819053458628</c:v>
                </c:pt>
                <c:pt idx="5">
                  <c:v>1.5609564950447417</c:v>
                </c:pt>
                <c:pt idx="6">
                  <c:v>1.6056861858032794</c:v>
                </c:pt>
                <c:pt idx="7">
                  <c:v>1.6722883928952776</c:v>
                </c:pt>
                <c:pt idx="8">
                  <c:v>2.1458931954372362</c:v>
                </c:pt>
                <c:pt idx="9">
                  <c:v>2.7296889161928397</c:v>
                </c:pt>
                <c:pt idx="10">
                  <c:v>3.389326612874052</c:v>
                </c:pt>
              </c:numCache>
            </c:numRef>
          </c:val>
          <c:smooth val="0"/>
          <c:extLst>
            <c:ext xmlns:c16="http://schemas.microsoft.com/office/drawing/2014/chart" uri="{C3380CC4-5D6E-409C-BE32-E72D297353CC}">
              <c16:uniqueId val="{00000002-9711-46B4-A6E4-B3558BC0550C}"/>
            </c:ext>
          </c:extLst>
        </c:ser>
        <c:dLbls>
          <c:showLegendKey val="0"/>
          <c:showVal val="0"/>
          <c:showCatName val="0"/>
          <c:showSerName val="0"/>
          <c:showPercent val="0"/>
          <c:showBubbleSize val="0"/>
        </c:dLbls>
        <c:smooth val="0"/>
        <c:axId val="225877103"/>
        <c:axId val="225870447"/>
      </c:lineChart>
      <c:catAx>
        <c:axId val="225877103"/>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de-DE" sz="1400"/>
                  <a:t>IQ</a:t>
                </a:r>
                <a:r>
                  <a:rPr lang="de-DE" sz="1400" baseline="0"/>
                  <a:t> Score</a:t>
                </a:r>
                <a:endParaRPr lang="de-DE" sz="1400"/>
              </a:p>
            </c:rich>
          </c:tx>
          <c:layout>
            <c:manualLayout>
              <c:xMode val="edge"/>
              <c:yMode val="edge"/>
              <c:x val="0.48790564178102219"/>
              <c:y val="0.9259575511196689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crossAx val="225870447"/>
        <c:crosses val="autoZero"/>
        <c:auto val="1"/>
        <c:lblAlgn val="ctr"/>
        <c:lblOffset val="100"/>
        <c:noMultiLvlLbl val="0"/>
      </c:catAx>
      <c:valAx>
        <c:axId val="225870447"/>
        <c:scaling>
          <c:orientation val="minMax"/>
          <c:max val="5"/>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de-DE" sz="1400"/>
                  <a:t>RMSE in IQ scores</a:t>
                </a:r>
              </a:p>
            </c:rich>
          </c:tx>
          <c:layout>
            <c:manualLayout>
              <c:xMode val="edge"/>
              <c:yMode val="edge"/>
              <c:x val="2.9790423377270413E-2"/>
              <c:y val="0.37169313222731626"/>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title>
        <c:numFmt formatCode="#,##0.0" sourceLinked="0"/>
        <c:majorTickMark val="none"/>
        <c:minorTickMark val="none"/>
        <c:tickLblPos val="nextTo"/>
        <c:crossAx val="225877103"/>
        <c:crosses val="autoZero"/>
        <c:crossBetween val="between"/>
      </c:valAx>
      <c:spPr>
        <a:noFill/>
        <a:ln>
          <a:noFill/>
        </a:ln>
        <a:effectLst/>
      </c:spPr>
    </c:plotArea>
    <c:legend>
      <c:legendPos val="r"/>
      <c:layout>
        <c:manualLayout>
          <c:xMode val="edge"/>
          <c:yMode val="edge"/>
          <c:x val="0.71111682800069975"/>
          <c:y val="0.69130770559171439"/>
          <c:w val="0.24712331072832031"/>
          <c:h val="0.1509000281639101"/>
        </c:manualLayout>
      </c:layout>
      <c:overlay val="0"/>
      <c:spPr>
        <a:solidFill>
          <a:schemeClr val="bg1"/>
        </a:solidFill>
        <a:ln>
          <a:solidFill>
            <a:schemeClr val="tx1">
              <a:lumMod val="50000"/>
              <a:lumOff val="50000"/>
            </a:schemeClr>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529855191759902"/>
          <c:y val="0.11201206671219664"/>
          <c:w val="0.85414593464675226"/>
          <c:h val="0.74544882538365975"/>
        </c:manualLayout>
      </c:layout>
      <c:lineChart>
        <c:grouping val="standard"/>
        <c:varyColors val="0"/>
        <c:ser>
          <c:idx val="0"/>
          <c:order val="0"/>
          <c:tx>
            <c:v>unbiased, unweighted</c:v>
          </c:tx>
          <c:spPr>
            <a:ln w="28575" cap="rnd">
              <a:solidFill>
                <a:srgbClr val="56698F"/>
              </a:solidFill>
              <a:round/>
            </a:ln>
            <a:effectLst/>
          </c:spPr>
          <c:marker>
            <c:symbol val="none"/>
          </c:marker>
          <c:cat>
            <c:strRef>
              <c:f>Grafiken!$B$5:$B$15</c:f>
              <c:strCache>
                <c:ptCount val="11"/>
                <c:pt idx="0">
                  <c:v>62.5</c:v>
                </c:pt>
                <c:pt idx="1">
                  <c:v>70.0</c:v>
                </c:pt>
                <c:pt idx="2">
                  <c:v>77.5</c:v>
                </c:pt>
                <c:pt idx="3">
                  <c:v>85.0</c:v>
                </c:pt>
                <c:pt idx="4">
                  <c:v>92.5</c:v>
                </c:pt>
                <c:pt idx="5">
                  <c:v>100.0</c:v>
                </c:pt>
                <c:pt idx="6">
                  <c:v>107.5</c:v>
                </c:pt>
                <c:pt idx="7">
                  <c:v>115.0</c:v>
                </c:pt>
                <c:pt idx="8">
                  <c:v>122.5</c:v>
                </c:pt>
                <c:pt idx="9">
                  <c:v>130.0</c:v>
                </c:pt>
                <c:pt idx="10">
                  <c:v>137.5</c:v>
                </c:pt>
              </c:strCache>
            </c:strRef>
          </c:cat>
          <c:val>
            <c:numRef>
              <c:f>Grafiken!$C$5:$C$15</c:f>
              <c:numCache>
                <c:formatCode>###0.000</c:formatCode>
                <c:ptCount val="11"/>
                <c:pt idx="0">
                  <c:v>2.841570198786751</c:v>
                </c:pt>
                <c:pt idx="1">
                  <c:v>2.2449110903361391</c:v>
                </c:pt>
                <c:pt idx="2">
                  <c:v>1.8028526910173022</c:v>
                </c:pt>
                <c:pt idx="3">
                  <c:v>1.51225833970535</c:v>
                </c:pt>
                <c:pt idx="4">
                  <c:v>1.3692370354129537</c:v>
                </c:pt>
                <c:pt idx="5">
                  <c:v>1.3700759030077998</c:v>
                </c:pt>
                <c:pt idx="6">
                  <c:v>1.5369058465650338</c:v>
                </c:pt>
                <c:pt idx="7">
                  <c:v>1.7248558059245762</c:v>
                </c:pt>
                <c:pt idx="8">
                  <c:v>2.3997500240342933</c:v>
                </c:pt>
                <c:pt idx="9">
                  <c:v>2.8099271061884452</c:v>
                </c:pt>
                <c:pt idx="10">
                  <c:v>3.2259089151389029</c:v>
                </c:pt>
              </c:numCache>
            </c:numRef>
          </c:val>
          <c:smooth val="0"/>
          <c:extLst>
            <c:ext xmlns:c16="http://schemas.microsoft.com/office/drawing/2014/chart" uri="{C3380CC4-5D6E-409C-BE32-E72D297353CC}">
              <c16:uniqueId val="{00000000-15D2-428B-BD29-833BA4A8438E}"/>
            </c:ext>
          </c:extLst>
        </c:ser>
        <c:ser>
          <c:idx val="1"/>
          <c:order val="1"/>
          <c:tx>
            <c:v>biased, unweighted</c:v>
          </c:tx>
          <c:spPr>
            <a:ln w="28575" cap="rnd">
              <a:solidFill>
                <a:srgbClr val="C00000"/>
              </a:solidFill>
              <a:round/>
            </a:ln>
            <a:effectLst/>
          </c:spPr>
          <c:marker>
            <c:symbol val="none"/>
          </c:marker>
          <c:val>
            <c:numRef>
              <c:f>Grafiken!$C$33:$C$43</c:f>
              <c:numCache>
                <c:formatCode>###0.000</c:formatCode>
                <c:ptCount val="11"/>
                <c:pt idx="0">
                  <c:v>3.0321403587896985</c:v>
                </c:pt>
                <c:pt idx="1">
                  <c:v>2.9191034768400743</c:v>
                </c:pt>
                <c:pt idx="2">
                  <c:v>2.8275124679852333</c:v>
                </c:pt>
                <c:pt idx="3">
                  <c:v>2.6703129637293772</c:v>
                </c:pt>
                <c:pt idx="4">
                  <c:v>2.4635403726349239</c:v>
                </c:pt>
                <c:pt idx="5">
                  <c:v>2.1797927223473068</c:v>
                </c:pt>
                <c:pt idx="6">
                  <c:v>2.0072189732793069</c:v>
                </c:pt>
                <c:pt idx="7">
                  <c:v>1.9237729201949323</c:v>
                </c:pt>
                <c:pt idx="8">
                  <c:v>2.3742793983418298</c:v>
                </c:pt>
                <c:pt idx="9">
                  <c:v>2.9036467688957899</c:v>
                </c:pt>
                <c:pt idx="10">
                  <c:v>3.5561448132172711</c:v>
                </c:pt>
              </c:numCache>
            </c:numRef>
          </c:val>
          <c:smooth val="0"/>
          <c:extLst>
            <c:ext xmlns:c16="http://schemas.microsoft.com/office/drawing/2014/chart" uri="{C3380CC4-5D6E-409C-BE32-E72D297353CC}">
              <c16:uniqueId val="{00000001-15D2-428B-BD29-833BA4A8438E}"/>
            </c:ext>
          </c:extLst>
        </c:ser>
        <c:ser>
          <c:idx val="2"/>
          <c:order val="2"/>
          <c:tx>
            <c:v>biased, weighted</c:v>
          </c:tx>
          <c:spPr>
            <a:ln w="28575" cap="rnd">
              <a:solidFill>
                <a:srgbClr val="A3C9BC"/>
              </a:solidFill>
              <a:round/>
            </a:ln>
            <a:effectLst/>
          </c:spPr>
          <c:marker>
            <c:symbol val="none"/>
          </c:marker>
          <c:val>
            <c:numRef>
              <c:f>Grafiken!$C$44:$C$54</c:f>
              <c:numCache>
                <c:formatCode>###0.000</c:formatCode>
                <c:ptCount val="11"/>
                <c:pt idx="0">
                  <c:v>3.5869841132313649</c:v>
                </c:pt>
                <c:pt idx="1">
                  <c:v>3.1093517729193807</c:v>
                </c:pt>
                <c:pt idx="2">
                  <c:v>2.3846522997695163</c:v>
                </c:pt>
                <c:pt idx="3">
                  <c:v>1.8819985674340618</c:v>
                </c:pt>
                <c:pt idx="4">
                  <c:v>1.6094992155126546</c:v>
                </c:pt>
                <c:pt idx="5">
                  <c:v>1.5101054606025137</c:v>
                </c:pt>
                <c:pt idx="6">
                  <c:v>1.5332615038454032</c:v>
                </c:pt>
                <c:pt idx="7">
                  <c:v>1.6017564805545297</c:v>
                </c:pt>
                <c:pt idx="8">
                  <c:v>2.191329786496599</c:v>
                </c:pt>
                <c:pt idx="9">
                  <c:v>2.7112451459233364</c:v>
                </c:pt>
                <c:pt idx="10">
                  <c:v>3.3134108226738199</c:v>
                </c:pt>
              </c:numCache>
            </c:numRef>
          </c:val>
          <c:smooth val="0"/>
          <c:extLst>
            <c:ext xmlns:c16="http://schemas.microsoft.com/office/drawing/2014/chart" uri="{C3380CC4-5D6E-409C-BE32-E72D297353CC}">
              <c16:uniqueId val="{00000002-15D2-428B-BD29-833BA4A8438E}"/>
            </c:ext>
          </c:extLst>
        </c:ser>
        <c:dLbls>
          <c:showLegendKey val="0"/>
          <c:showVal val="0"/>
          <c:showCatName val="0"/>
          <c:showSerName val="0"/>
          <c:showPercent val="0"/>
          <c:showBubbleSize val="0"/>
        </c:dLbls>
        <c:smooth val="0"/>
        <c:axId val="225877103"/>
        <c:axId val="225870447"/>
      </c:lineChart>
      <c:catAx>
        <c:axId val="225877103"/>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de-DE" sz="1400"/>
                  <a:t>IQ</a:t>
                </a:r>
                <a:r>
                  <a:rPr lang="de-DE" sz="1400" baseline="0"/>
                  <a:t> Score</a:t>
                </a:r>
                <a:endParaRPr lang="de-DE" sz="1400"/>
              </a:p>
            </c:rich>
          </c:tx>
          <c:layout>
            <c:manualLayout>
              <c:xMode val="edge"/>
              <c:yMode val="edge"/>
              <c:x val="0.48790564178102219"/>
              <c:y val="0.9259575511196689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crossAx val="225870447"/>
        <c:crosses val="autoZero"/>
        <c:auto val="1"/>
        <c:lblAlgn val="ctr"/>
        <c:lblOffset val="100"/>
        <c:noMultiLvlLbl val="0"/>
      </c:catAx>
      <c:valAx>
        <c:axId val="225870447"/>
        <c:scaling>
          <c:orientation val="minMax"/>
          <c:max val="5"/>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de-DE" sz="1400"/>
                  <a:t>RMSE in IQ scores</a:t>
                </a:r>
              </a:p>
            </c:rich>
          </c:tx>
          <c:layout>
            <c:manualLayout>
              <c:xMode val="edge"/>
              <c:yMode val="edge"/>
              <c:x val="2.9790423377270413E-2"/>
              <c:y val="0.37169313222731626"/>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title>
        <c:numFmt formatCode="#,##0.0" sourceLinked="0"/>
        <c:majorTickMark val="none"/>
        <c:minorTickMark val="none"/>
        <c:tickLblPos val="nextTo"/>
        <c:crossAx val="225877103"/>
        <c:crosses val="autoZero"/>
        <c:crossBetween val="between"/>
      </c:valAx>
      <c:spPr>
        <a:noFill/>
        <a:ln>
          <a:noFill/>
        </a:ln>
        <a:effectLst/>
      </c:spPr>
    </c:plotArea>
    <c:legend>
      <c:legendPos val="r"/>
      <c:layout>
        <c:manualLayout>
          <c:xMode val="edge"/>
          <c:yMode val="edge"/>
          <c:x val="0.72060344827586209"/>
          <c:y val="0.68640119313944814"/>
          <c:w val="0.24712331072832031"/>
          <c:h val="0.1509000281639101"/>
        </c:manualLayout>
      </c:layout>
      <c:overlay val="0"/>
      <c:spPr>
        <a:solidFill>
          <a:schemeClr val="bg1"/>
        </a:solidFill>
        <a:ln>
          <a:solidFill>
            <a:schemeClr val="tx1">
              <a:lumMod val="50000"/>
              <a:lumOff val="50000"/>
            </a:schemeClr>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529855191759902"/>
          <c:y val="0.11201206671219664"/>
          <c:w val="0.85414593464675226"/>
          <c:h val="0.74544882538365975"/>
        </c:manualLayout>
      </c:layout>
      <c:lineChart>
        <c:grouping val="standard"/>
        <c:varyColors val="0"/>
        <c:ser>
          <c:idx val="0"/>
          <c:order val="0"/>
          <c:tx>
            <c:v>unbiased, unweighted</c:v>
          </c:tx>
          <c:spPr>
            <a:ln w="28575" cap="rnd">
              <a:solidFill>
                <a:srgbClr val="56698F"/>
              </a:solidFill>
              <a:round/>
            </a:ln>
            <a:effectLst/>
          </c:spPr>
          <c:marker>
            <c:symbol val="none"/>
          </c:marker>
          <c:cat>
            <c:strRef>
              <c:f>Grafiken!$B$5:$B$15</c:f>
              <c:strCache>
                <c:ptCount val="11"/>
                <c:pt idx="0">
                  <c:v>62.5</c:v>
                </c:pt>
                <c:pt idx="1">
                  <c:v>70.0</c:v>
                </c:pt>
                <c:pt idx="2">
                  <c:v>77.5</c:v>
                </c:pt>
                <c:pt idx="3">
                  <c:v>85.0</c:v>
                </c:pt>
                <c:pt idx="4">
                  <c:v>92.5</c:v>
                </c:pt>
                <c:pt idx="5">
                  <c:v>100.0</c:v>
                </c:pt>
                <c:pt idx="6">
                  <c:v>107.5</c:v>
                </c:pt>
                <c:pt idx="7">
                  <c:v>115.0</c:v>
                </c:pt>
                <c:pt idx="8">
                  <c:v>122.5</c:v>
                </c:pt>
                <c:pt idx="9">
                  <c:v>130.0</c:v>
                </c:pt>
                <c:pt idx="10">
                  <c:v>137.5</c:v>
                </c:pt>
              </c:strCache>
            </c:strRef>
          </c:cat>
          <c:val>
            <c:numRef>
              <c:f>Grafiken!$C$5:$C$15</c:f>
              <c:numCache>
                <c:formatCode>###0.000</c:formatCode>
                <c:ptCount val="11"/>
                <c:pt idx="0">
                  <c:v>2.841570198786751</c:v>
                </c:pt>
                <c:pt idx="1">
                  <c:v>2.2449110903361391</c:v>
                </c:pt>
                <c:pt idx="2">
                  <c:v>1.8028526910173022</c:v>
                </c:pt>
                <c:pt idx="3">
                  <c:v>1.51225833970535</c:v>
                </c:pt>
                <c:pt idx="4">
                  <c:v>1.3692370354129537</c:v>
                </c:pt>
                <c:pt idx="5">
                  <c:v>1.3700759030077998</c:v>
                </c:pt>
                <c:pt idx="6">
                  <c:v>1.5369058465650338</c:v>
                </c:pt>
                <c:pt idx="7">
                  <c:v>1.7248558059245762</c:v>
                </c:pt>
                <c:pt idx="8">
                  <c:v>2.3997500240342933</c:v>
                </c:pt>
                <c:pt idx="9">
                  <c:v>2.8099271061884452</c:v>
                </c:pt>
                <c:pt idx="10">
                  <c:v>3.2259089151389029</c:v>
                </c:pt>
              </c:numCache>
            </c:numRef>
          </c:val>
          <c:smooth val="0"/>
          <c:extLst>
            <c:ext xmlns:c16="http://schemas.microsoft.com/office/drawing/2014/chart" uri="{C3380CC4-5D6E-409C-BE32-E72D297353CC}">
              <c16:uniqueId val="{00000000-D2CA-4774-8BD7-330B13FA2B7A}"/>
            </c:ext>
          </c:extLst>
        </c:ser>
        <c:ser>
          <c:idx val="1"/>
          <c:order val="1"/>
          <c:tx>
            <c:v>biased, unweighted</c:v>
          </c:tx>
          <c:spPr>
            <a:ln w="28575" cap="rnd">
              <a:solidFill>
                <a:srgbClr val="C00000"/>
              </a:solidFill>
              <a:round/>
            </a:ln>
            <a:effectLst/>
          </c:spPr>
          <c:marker>
            <c:symbol val="none"/>
          </c:marker>
          <c:val>
            <c:numRef>
              <c:f>Grafiken!$C$91:$C$101</c:f>
              <c:numCache>
                <c:formatCode>###0.000</c:formatCode>
                <c:ptCount val="11"/>
                <c:pt idx="0">
                  <c:v>2.8427810556008941</c:v>
                </c:pt>
                <c:pt idx="1">
                  <c:v>2.314043912736409</c:v>
                </c:pt>
                <c:pt idx="2">
                  <c:v>1.956947245506818</c:v>
                </c:pt>
                <c:pt idx="3">
                  <c:v>1.6831057007493697</c:v>
                </c:pt>
                <c:pt idx="4">
                  <c:v>1.5286406153803413</c:v>
                </c:pt>
                <c:pt idx="5">
                  <c:v>1.53388462426462</c:v>
                </c:pt>
                <c:pt idx="6">
                  <c:v>1.676656405977677</c:v>
                </c:pt>
                <c:pt idx="7">
                  <c:v>1.8602296994141232</c:v>
                </c:pt>
                <c:pt idx="8">
                  <c:v>2.5074927412377708</c:v>
                </c:pt>
                <c:pt idx="9">
                  <c:v>2.9499753636213932</c:v>
                </c:pt>
                <c:pt idx="10">
                  <c:v>3.2911685399700934</c:v>
                </c:pt>
              </c:numCache>
            </c:numRef>
          </c:val>
          <c:smooth val="0"/>
          <c:extLst>
            <c:ext xmlns:c16="http://schemas.microsoft.com/office/drawing/2014/chart" uri="{C3380CC4-5D6E-409C-BE32-E72D297353CC}">
              <c16:uniqueId val="{00000001-D2CA-4774-8BD7-330B13FA2B7A}"/>
            </c:ext>
          </c:extLst>
        </c:ser>
        <c:ser>
          <c:idx val="2"/>
          <c:order val="2"/>
          <c:tx>
            <c:v>biased, weighted</c:v>
          </c:tx>
          <c:spPr>
            <a:ln w="28575" cap="rnd">
              <a:solidFill>
                <a:srgbClr val="A3C9BC"/>
              </a:solidFill>
              <a:round/>
            </a:ln>
            <a:effectLst/>
          </c:spPr>
          <c:marker>
            <c:symbol val="none"/>
          </c:marker>
          <c:val>
            <c:numRef>
              <c:f>Grafiken!$C$102:$C$112</c:f>
              <c:numCache>
                <c:formatCode>###0.000</c:formatCode>
                <c:ptCount val="11"/>
                <c:pt idx="0">
                  <c:v>4.2934774331676122</c:v>
                </c:pt>
                <c:pt idx="1">
                  <c:v>3.7165396486613638</c:v>
                </c:pt>
                <c:pt idx="2">
                  <c:v>2.5883379852111199</c:v>
                </c:pt>
                <c:pt idx="3">
                  <c:v>1.9019355176720063</c:v>
                </c:pt>
                <c:pt idx="4">
                  <c:v>1.6430413560725849</c:v>
                </c:pt>
                <c:pt idx="5">
                  <c:v>1.5876652471196808</c:v>
                </c:pt>
                <c:pt idx="6">
                  <c:v>1.5816992843730722</c:v>
                </c:pt>
                <c:pt idx="7">
                  <c:v>1.6230577828175727</c:v>
                </c:pt>
                <c:pt idx="8">
                  <c:v>2.1174397891271699</c:v>
                </c:pt>
                <c:pt idx="9">
                  <c:v>2.9810749834607928</c:v>
                </c:pt>
                <c:pt idx="10">
                  <c:v>3.794871858512618</c:v>
                </c:pt>
              </c:numCache>
            </c:numRef>
          </c:val>
          <c:smooth val="0"/>
          <c:extLst>
            <c:ext xmlns:c16="http://schemas.microsoft.com/office/drawing/2014/chart" uri="{C3380CC4-5D6E-409C-BE32-E72D297353CC}">
              <c16:uniqueId val="{00000002-D2CA-4774-8BD7-330B13FA2B7A}"/>
            </c:ext>
          </c:extLst>
        </c:ser>
        <c:ser>
          <c:idx val="3"/>
          <c:order val="3"/>
          <c:tx>
            <c:v>biased, weighted t = 3</c:v>
          </c:tx>
          <c:spPr>
            <a:ln w="28575" cap="rnd">
              <a:solidFill>
                <a:srgbClr val="A3C9BC"/>
              </a:solidFill>
              <a:prstDash val="sysDash"/>
              <a:round/>
            </a:ln>
            <a:effectLst/>
          </c:spPr>
          <c:marker>
            <c:symbol val="none"/>
          </c:marker>
          <c:val>
            <c:numRef>
              <c:f>Grafiken!$W$106:$W$116</c:f>
              <c:numCache>
                <c:formatCode>###0.000</c:formatCode>
                <c:ptCount val="11"/>
                <c:pt idx="0">
                  <c:v>4.0110781673260743</c:v>
                </c:pt>
                <c:pt idx="1">
                  <c:v>3.1232890805171674</c:v>
                </c:pt>
                <c:pt idx="2">
                  <c:v>2.0846128846633283</c:v>
                </c:pt>
                <c:pt idx="3">
                  <c:v>1.5999162845600305</c:v>
                </c:pt>
                <c:pt idx="4">
                  <c:v>1.3863907847860861</c:v>
                </c:pt>
                <c:pt idx="5">
                  <c:v>1.375093474516569</c:v>
                </c:pt>
                <c:pt idx="6">
                  <c:v>1.4709004061146405</c:v>
                </c:pt>
                <c:pt idx="7">
                  <c:v>1.5976325367618442</c:v>
                </c:pt>
                <c:pt idx="8">
                  <c:v>2.3652574214451212</c:v>
                </c:pt>
                <c:pt idx="9">
                  <c:v>3.2525791360525913</c:v>
                </c:pt>
                <c:pt idx="10">
                  <c:v>4.0393093084623173</c:v>
                </c:pt>
              </c:numCache>
            </c:numRef>
          </c:val>
          <c:smooth val="0"/>
          <c:extLst>
            <c:ext xmlns:c16="http://schemas.microsoft.com/office/drawing/2014/chart" uri="{C3380CC4-5D6E-409C-BE32-E72D297353CC}">
              <c16:uniqueId val="{00000003-D2CA-4774-8BD7-330B13FA2B7A}"/>
            </c:ext>
          </c:extLst>
        </c:ser>
        <c:ser>
          <c:idx val="4"/>
          <c:order val="4"/>
          <c:tx>
            <c:v>biased, no violations</c:v>
          </c:tx>
          <c:spPr>
            <a:ln w="28575" cap="rnd">
              <a:solidFill>
                <a:srgbClr val="A3C9BC"/>
              </a:solidFill>
              <a:prstDash val="sysDot"/>
              <a:round/>
            </a:ln>
            <a:effectLst/>
          </c:spPr>
          <c:marker>
            <c:symbol val="none"/>
          </c:marker>
          <c:val>
            <c:numRef>
              <c:f>Grafiken!$AC$106:$AC$116</c:f>
              <c:numCache>
                <c:formatCode>###0.000</c:formatCode>
                <c:ptCount val="11"/>
                <c:pt idx="0">
                  <c:v>3.7163917309914063</c:v>
                </c:pt>
                <c:pt idx="1">
                  <c:v>2.9270071899496921</c:v>
                </c:pt>
                <c:pt idx="2">
                  <c:v>2.0049118421326133</c:v>
                </c:pt>
                <c:pt idx="3">
                  <c:v>1.5571504661717355</c:v>
                </c:pt>
                <c:pt idx="4">
                  <c:v>1.3913172964770657</c:v>
                </c:pt>
                <c:pt idx="5">
                  <c:v>1.379512055175615</c:v>
                </c:pt>
                <c:pt idx="6">
                  <c:v>1.4227068059513697</c:v>
                </c:pt>
                <c:pt idx="7">
                  <c:v>1.541675602335961</c:v>
                </c:pt>
                <c:pt idx="8">
                  <c:v>2.2227337981218334</c:v>
                </c:pt>
                <c:pt idx="9">
                  <c:v>3.0699695495311721</c:v>
                </c:pt>
                <c:pt idx="10">
                  <c:v>3.8943248396284136</c:v>
                </c:pt>
              </c:numCache>
            </c:numRef>
          </c:val>
          <c:smooth val="0"/>
          <c:extLst>
            <c:ext xmlns:c16="http://schemas.microsoft.com/office/drawing/2014/chart" uri="{C3380CC4-5D6E-409C-BE32-E72D297353CC}">
              <c16:uniqueId val="{00000004-D2CA-4774-8BD7-330B13FA2B7A}"/>
            </c:ext>
          </c:extLst>
        </c:ser>
        <c:dLbls>
          <c:showLegendKey val="0"/>
          <c:showVal val="0"/>
          <c:showCatName val="0"/>
          <c:showSerName val="0"/>
          <c:showPercent val="0"/>
          <c:showBubbleSize val="0"/>
        </c:dLbls>
        <c:smooth val="0"/>
        <c:axId val="225877103"/>
        <c:axId val="225870447"/>
      </c:lineChart>
      <c:catAx>
        <c:axId val="225877103"/>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de-DE" sz="1400"/>
                  <a:t>IQ</a:t>
                </a:r>
                <a:r>
                  <a:rPr lang="de-DE" sz="1400" baseline="0"/>
                  <a:t> Score</a:t>
                </a:r>
                <a:endParaRPr lang="de-DE" sz="1400"/>
              </a:p>
            </c:rich>
          </c:tx>
          <c:layout>
            <c:manualLayout>
              <c:xMode val="edge"/>
              <c:yMode val="edge"/>
              <c:x val="0.48790564178102219"/>
              <c:y val="0.9259575511196689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crossAx val="225870447"/>
        <c:crosses val="autoZero"/>
        <c:auto val="1"/>
        <c:lblAlgn val="ctr"/>
        <c:lblOffset val="100"/>
        <c:noMultiLvlLbl val="0"/>
      </c:catAx>
      <c:valAx>
        <c:axId val="225870447"/>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de-DE" sz="1400"/>
                  <a:t>RMSE in IQ scores</a:t>
                </a:r>
              </a:p>
            </c:rich>
          </c:tx>
          <c:layout>
            <c:manualLayout>
              <c:xMode val="edge"/>
              <c:yMode val="edge"/>
              <c:x val="2.9790423377270413E-2"/>
              <c:y val="0.37169313222731626"/>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title>
        <c:numFmt formatCode="#,##0" sourceLinked="0"/>
        <c:majorTickMark val="none"/>
        <c:minorTickMark val="none"/>
        <c:tickLblPos val="nextTo"/>
        <c:crossAx val="225877103"/>
        <c:crosses val="autoZero"/>
        <c:crossBetween val="between"/>
      </c:valAx>
      <c:spPr>
        <a:noFill/>
        <a:ln>
          <a:noFill/>
        </a:ln>
        <a:effectLst/>
      </c:spPr>
    </c:plotArea>
    <c:legend>
      <c:legendPos val="r"/>
      <c:layout>
        <c:manualLayout>
          <c:xMode val="edge"/>
          <c:yMode val="edge"/>
          <c:x val="0.72541530677484711"/>
          <c:y val="0.63162640140910964"/>
          <c:w val="0.26052813457908358"/>
          <c:h val="0.22656550048296095"/>
        </c:manualLayout>
      </c:layout>
      <c:overlay val="0"/>
      <c:spPr>
        <a:solidFill>
          <a:schemeClr val="bg1"/>
        </a:solidFill>
        <a:ln>
          <a:solidFill>
            <a:schemeClr val="tx1">
              <a:lumMod val="50000"/>
              <a:lumOff val="50000"/>
            </a:schemeClr>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529855191759902"/>
          <c:y val="0.11201206671219664"/>
          <c:w val="0.85414593464675226"/>
          <c:h val="0.74544882538365975"/>
        </c:manualLayout>
      </c:layout>
      <c:lineChart>
        <c:grouping val="standard"/>
        <c:varyColors val="0"/>
        <c:ser>
          <c:idx val="0"/>
          <c:order val="0"/>
          <c:tx>
            <c:v>unbiased, unweighted</c:v>
          </c:tx>
          <c:spPr>
            <a:ln w="28575" cap="rnd">
              <a:solidFill>
                <a:srgbClr val="56698F"/>
              </a:solidFill>
              <a:round/>
            </a:ln>
            <a:effectLst/>
          </c:spPr>
          <c:marker>
            <c:symbol val="none"/>
          </c:marker>
          <c:cat>
            <c:strRef>
              <c:f>Grafiken!$B$5:$B$15</c:f>
              <c:strCache>
                <c:ptCount val="11"/>
                <c:pt idx="0">
                  <c:v>62.5</c:v>
                </c:pt>
                <c:pt idx="1">
                  <c:v>70.0</c:v>
                </c:pt>
                <c:pt idx="2">
                  <c:v>77.5</c:v>
                </c:pt>
                <c:pt idx="3">
                  <c:v>85.0</c:v>
                </c:pt>
                <c:pt idx="4">
                  <c:v>92.5</c:v>
                </c:pt>
                <c:pt idx="5">
                  <c:v>100.0</c:v>
                </c:pt>
                <c:pt idx="6">
                  <c:v>107.5</c:v>
                </c:pt>
                <c:pt idx="7">
                  <c:v>115.0</c:v>
                </c:pt>
                <c:pt idx="8">
                  <c:v>122.5</c:v>
                </c:pt>
                <c:pt idx="9">
                  <c:v>130.0</c:v>
                </c:pt>
                <c:pt idx="10">
                  <c:v>137.5</c:v>
                </c:pt>
              </c:strCache>
            </c:strRef>
          </c:cat>
          <c:val>
            <c:numRef>
              <c:f>Grafiken!$C$5:$C$15</c:f>
              <c:numCache>
                <c:formatCode>###0.000</c:formatCode>
                <c:ptCount val="11"/>
                <c:pt idx="0">
                  <c:v>2.841570198786751</c:v>
                </c:pt>
                <c:pt idx="1">
                  <c:v>2.2449110903361391</c:v>
                </c:pt>
                <c:pt idx="2">
                  <c:v>1.8028526910173022</c:v>
                </c:pt>
                <c:pt idx="3">
                  <c:v>1.51225833970535</c:v>
                </c:pt>
                <c:pt idx="4">
                  <c:v>1.3692370354129537</c:v>
                </c:pt>
                <c:pt idx="5">
                  <c:v>1.3700759030077998</c:v>
                </c:pt>
                <c:pt idx="6">
                  <c:v>1.5369058465650338</c:v>
                </c:pt>
                <c:pt idx="7">
                  <c:v>1.7248558059245762</c:v>
                </c:pt>
                <c:pt idx="8">
                  <c:v>2.3997500240342933</c:v>
                </c:pt>
                <c:pt idx="9">
                  <c:v>2.8099271061884452</c:v>
                </c:pt>
                <c:pt idx="10">
                  <c:v>3.2259089151389029</c:v>
                </c:pt>
              </c:numCache>
            </c:numRef>
          </c:val>
          <c:smooth val="0"/>
          <c:extLst>
            <c:ext xmlns:c16="http://schemas.microsoft.com/office/drawing/2014/chart" uri="{C3380CC4-5D6E-409C-BE32-E72D297353CC}">
              <c16:uniqueId val="{00000000-94F8-4DA0-879B-D678CCBF2431}"/>
            </c:ext>
          </c:extLst>
        </c:ser>
        <c:ser>
          <c:idx val="1"/>
          <c:order val="1"/>
          <c:tx>
            <c:v>biased, unweighted</c:v>
          </c:tx>
          <c:spPr>
            <a:ln w="28575" cap="rnd">
              <a:solidFill>
                <a:srgbClr val="C00000"/>
              </a:solidFill>
              <a:round/>
            </a:ln>
            <a:effectLst/>
          </c:spPr>
          <c:marker>
            <c:symbol val="none"/>
          </c:marker>
          <c:val>
            <c:numRef>
              <c:f>Grafiken!$C$178:$C$188</c:f>
              <c:numCache>
                <c:formatCode>###0.000</c:formatCode>
                <c:ptCount val="11"/>
                <c:pt idx="0">
                  <c:v>3.0655294507887985</c:v>
                </c:pt>
                <c:pt idx="1">
                  <c:v>2.4400812875061235</c:v>
                </c:pt>
                <c:pt idx="2">
                  <c:v>1.9509505800927882</c:v>
                </c:pt>
                <c:pt idx="3">
                  <c:v>1.6185480445423777</c:v>
                </c:pt>
                <c:pt idx="4">
                  <c:v>1.440254019234344</c:v>
                </c:pt>
                <c:pt idx="5">
                  <c:v>1.4279540332770215</c:v>
                </c:pt>
                <c:pt idx="6">
                  <c:v>1.5365719724766167</c:v>
                </c:pt>
                <c:pt idx="7">
                  <c:v>1.6647819338799275</c:v>
                </c:pt>
                <c:pt idx="8">
                  <c:v>2.2917477689981181</c:v>
                </c:pt>
                <c:pt idx="9">
                  <c:v>2.8373680609407801</c:v>
                </c:pt>
                <c:pt idx="10">
                  <c:v>3.2346509624477902</c:v>
                </c:pt>
              </c:numCache>
            </c:numRef>
          </c:val>
          <c:smooth val="0"/>
          <c:extLst>
            <c:ext xmlns:c16="http://schemas.microsoft.com/office/drawing/2014/chart" uri="{C3380CC4-5D6E-409C-BE32-E72D297353CC}">
              <c16:uniqueId val="{00000001-94F8-4DA0-879B-D678CCBF2431}"/>
            </c:ext>
          </c:extLst>
        </c:ser>
        <c:ser>
          <c:idx val="2"/>
          <c:order val="2"/>
          <c:tx>
            <c:v>biased, weighted</c:v>
          </c:tx>
          <c:spPr>
            <a:ln w="28575" cap="rnd">
              <a:solidFill>
                <a:srgbClr val="A3C9BC"/>
              </a:solidFill>
              <a:round/>
            </a:ln>
            <a:effectLst/>
          </c:spPr>
          <c:marker>
            <c:symbol val="none"/>
          </c:marker>
          <c:val>
            <c:numRef>
              <c:f>Grafiken!$C$189:$C$199</c:f>
              <c:numCache>
                <c:formatCode>###0.000</c:formatCode>
                <c:ptCount val="11"/>
                <c:pt idx="0">
                  <c:v>3.1161602558576842</c:v>
                </c:pt>
                <c:pt idx="1">
                  <c:v>2.5265678391169413</c:v>
                </c:pt>
                <c:pt idx="2">
                  <c:v>2.0108770972750465</c:v>
                </c:pt>
                <c:pt idx="3">
                  <c:v>1.6403578532291045</c:v>
                </c:pt>
                <c:pt idx="4">
                  <c:v>1.432493020112563</c:v>
                </c:pt>
                <c:pt idx="5">
                  <c:v>1.4142597030521453</c:v>
                </c:pt>
                <c:pt idx="6">
                  <c:v>1.5172969667857985</c:v>
                </c:pt>
                <c:pt idx="7">
                  <c:v>1.632098232020524</c:v>
                </c:pt>
                <c:pt idx="8">
                  <c:v>2.2144831552152069</c:v>
                </c:pt>
                <c:pt idx="9">
                  <c:v>2.7704171110767479</c:v>
                </c:pt>
                <c:pt idx="10">
                  <c:v>3.234830337441791</c:v>
                </c:pt>
              </c:numCache>
            </c:numRef>
          </c:val>
          <c:smooth val="0"/>
          <c:extLst>
            <c:ext xmlns:c16="http://schemas.microsoft.com/office/drawing/2014/chart" uri="{C3380CC4-5D6E-409C-BE32-E72D297353CC}">
              <c16:uniqueId val="{00000002-94F8-4DA0-879B-D678CCBF2431}"/>
            </c:ext>
          </c:extLst>
        </c:ser>
        <c:dLbls>
          <c:showLegendKey val="0"/>
          <c:showVal val="0"/>
          <c:showCatName val="0"/>
          <c:showSerName val="0"/>
          <c:showPercent val="0"/>
          <c:showBubbleSize val="0"/>
        </c:dLbls>
        <c:smooth val="0"/>
        <c:axId val="225877103"/>
        <c:axId val="225870447"/>
      </c:lineChart>
      <c:catAx>
        <c:axId val="225877103"/>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de-DE" sz="1400"/>
                  <a:t>IQ</a:t>
                </a:r>
                <a:r>
                  <a:rPr lang="de-DE" sz="1400" baseline="0"/>
                  <a:t> Score</a:t>
                </a:r>
                <a:endParaRPr lang="de-DE" sz="1400"/>
              </a:p>
            </c:rich>
          </c:tx>
          <c:layout>
            <c:manualLayout>
              <c:xMode val="edge"/>
              <c:yMode val="edge"/>
              <c:x val="0.48790564178102219"/>
              <c:y val="0.9259575511196689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rgbClr val="595959"/>
                </a:solidFill>
                <a:latin typeface="+mn-lt"/>
                <a:ea typeface="+mn-ea"/>
                <a:cs typeface="+mn-cs"/>
              </a:defRPr>
            </a:pPr>
            <a:endParaRPr lang="de-DE"/>
          </a:p>
        </c:txPr>
        <c:crossAx val="225870447"/>
        <c:crosses val="autoZero"/>
        <c:auto val="1"/>
        <c:lblAlgn val="ctr"/>
        <c:lblOffset val="100"/>
        <c:noMultiLvlLbl val="0"/>
      </c:catAx>
      <c:valAx>
        <c:axId val="225870447"/>
        <c:scaling>
          <c:orientation val="minMax"/>
          <c:max val="5"/>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de-DE" sz="1400"/>
                  <a:t>RMSE in IQ scores</a:t>
                </a:r>
              </a:p>
            </c:rich>
          </c:tx>
          <c:layout>
            <c:manualLayout>
              <c:xMode val="edge"/>
              <c:yMode val="edge"/>
              <c:x val="2.9790423377270413E-2"/>
              <c:y val="0.37169313222731626"/>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title>
        <c:numFmt formatCode="#,##0.0" sourceLinked="0"/>
        <c:majorTickMark val="none"/>
        <c:minorTickMark val="none"/>
        <c:tickLblPos val="nextTo"/>
        <c:crossAx val="225877103"/>
        <c:crosses val="autoZero"/>
        <c:crossBetween val="between"/>
      </c:valAx>
      <c:spPr>
        <a:noFill/>
        <a:ln>
          <a:noFill/>
        </a:ln>
        <a:effectLst/>
      </c:spPr>
    </c:plotArea>
    <c:legend>
      <c:legendPos val="r"/>
      <c:layout>
        <c:manualLayout>
          <c:xMode val="edge"/>
          <c:yMode val="edge"/>
          <c:x val="0.71111682800069975"/>
          <c:y val="0.69130770559171439"/>
          <c:w val="0.24712331072832031"/>
          <c:h val="0.1509000281639101"/>
        </c:manualLayout>
      </c:layout>
      <c:overlay val="0"/>
      <c:spPr>
        <a:solidFill>
          <a:schemeClr val="bg1"/>
        </a:solidFill>
        <a:ln>
          <a:solidFill>
            <a:schemeClr val="tx1">
              <a:lumMod val="50000"/>
              <a:lumOff val="50000"/>
            </a:schemeClr>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DED4F6-3E05-491B-B951-3AB8924DA431}" type="datetimeFigureOut">
              <a:rPr lang="de-DE" smtClean="0"/>
              <a:t>31.03.2022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F75AB-C361-4CFB-9737-5F67A1423BAC}" type="slidenum">
              <a:rPr lang="de-DE" smtClean="0"/>
              <a:t>‹Nr.›</a:t>
            </a:fld>
            <a:endParaRPr lang="de-DE"/>
          </a:p>
        </p:txBody>
      </p:sp>
    </p:spTree>
    <p:extLst>
      <p:ext uri="{BB962C8B-B14F-4D97-AF65-F5344CB8AC3E}">
        <p14:creationId xmlns:p14="http://schemas.microsoft.com/office/powerpoint/2010/main" val="2022926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DC0F75AB-C361-4CFB-9737-5F67A1423BAC}" type="slidenum">
              <a:rPr lang="de-DE" smtClean="0"/>
              <a:t>1</a:t>
            </a:fld>
            <a:endParaRPr lang="de-DE"/>
          </a:p>
        </p:txBody>
      </p:sp>
    </p:spTree>
    <p:extLst>
      <p:ext uri="{BB962C8B-B14F-4D97-AF65-F5344CB8AC3E}">
        <p14:creationId xmlns:p14="http://schemas.microsoft.com/office/powerpoint/2010/main" val="3436257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a:p>
            <a:endParaRPr lang="en-US" dirty="0"/>
          </a:p>
        </p:txBody>
      </p:sp>
      <p:sp>
        <p:nvSpPr>
          <p:cNvPr id="4" name="Foliennummernplatzhalter 3"/>
          <p:cNvSpPr>
            <a:spLocks noGrp="1"/>
          </p:cNvSpPr>
          <p:nvPr>
            <p:ph type="sldNum" sz="quarter" idx="5"/>
          </p:nvPr>
        </p:nvSpPr>
        <p:spPr/>
        <p:txBody>
          <a:bodyPr/>
          <a:lstStyle/>
          <a:p>
            <a:fld id="{DC0F75AB-C361-4CFB-9737-5F67A1423BAC}" type="slidenum">
              <a:rPr lang="de-DE" smtClean="0"/>
              <a:t>10</a:t>
            </a:fld>
            <a:endParaRPr lang="de-DE"/>
          </a:p>
        </p:txBody>
      </p:sp>
    </p:spTree>
    <p:extLst>
      <p:ext uri="{BB962C8B-B14F-4D97-AF65-F5344CB8AC3E}">
        <p14:creationId xmlns:p14="http://schemas.microsoft.com/office/powerpoint/2010/main" val="1587786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DC0F75AB-C361-4CFB-9737-5F67A1423BAC}" type="slidenum">
              <a:rPr lang="de-DE" smtClean="0"/>
              <a:t>11</a:t>
            </a:fld>
            <a:endParaRPr lang="de-DE"/>
          </a:p>
        </p:txBody>
      </p:sp>
    </p:spTree>
    <p:extLst>
      <p:ext uri="{BB962C8B-B14F-4D97-AF65-F5344CB8AC3E}">
        <p14:creationId xmlns:p14="http://schemas.microsoft.com/office/powerpoint/2010/main" val="591472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DC0F75AB-C361-4CFB-9737-5F67A1423BAC}" type="slidenum">
              <a:rPr lang="de-DE" smtClean="0"/>
              <a:t>12</a:t>
            </a:fld>
            <a:endParaRPr lang="de-DE"/>
          </a:p>
        </p:txBody>
      </p:sp>
    </p:spTree>
    <p:extLst>
      <p:ext uri="{BB962C8B-B14F-4D97-AF65-F5344CB8AC3E}">
        <p14:creationId xmlns:p14="http://schemas.microsoft.com/office/powerpoint/2010/main" val="1496467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DC0F75AB-C361-4CFB-9737-5F67A1423BAC}" type="slidenum">
              <a:rPr lang="de-DE" smtClean="0"/>
              <a:t>13</a:t>
            </a:fld>
            <a:endParaRPr lang="de-DE"/>
          </a:p>
        </p:txBody>
      </p:sp>
    </p:spTree>
    <p:extLst>
      <p:ext uri="{BB962C8B-B14F-4D97-AF65-F5344CB8AC3E}">
        <p14:creationId xmlns:p14="http://schemas.microsoft.com/office/powerpoint/2010/main" val="1965899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DC0F75AB-C361-4CFB-9737-5F67A1423BAC}" type="slidenum">
              <a:rPr lang="de-DE" smtClean="0"/>
              <a:t>14</a:t>
            </a:fld>
            <a:endParaRPr lang="de-DE"/>
          </a:p>
        </p:txBody>
      </p:sp>
    </p:spTree>
    <p:extLst>
      <p:ext uri="{BB962C8B-B14F-4D97-AF65-F5344CB8AC3E}">
        <p14:creationId xmlns:p14="http://schemas.microsoft.com/office/powerpoint/2010/main" val="3865774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DC0F75AB-C361-4CFB-9737-5F67A1423BAC}" type="slidenum">
              <a:rPr lang="de-DE" smtClean="0"/>
              <a:t>16</a:t>
            </a:fld>
            <a:endParaRPr lang="de-DE"/>
          </a:p>
        </p:txBody>
      </p:sp>
    </p:spTree>
    <p:extLst>
      <p:ext uri="{BB962C8B-B14F-4D97-AF65-F5344CB8AC3E}">
        <p14:creationId xmlns:p14="http://schemas.microsoft.com/office/powerpoint/2010/main" val="2594284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DC0F75AB-C361-4CFB-9737-5F67A1423BAC}" type="slidenum">
              <a:rPr lang="de-DE" smtClean="0"/>
              <a:t>17</a:t>
            </a:fld>
            <a:endParaRPr lang="de-DE"/>
          </a:p>
        </p:txBody>
      </p:sp>
    </p:spTree>
    <p:extLst>
      <p:ext uri="{BB962C8B-B14F-4D97-AF65-F5344CB8AC3E}">
        <p14:creationId xmlns:p14="http://schemas.microsoft.com/office/powerpoint/2010/main" val="2580337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DC0F75AB-C361-4CFB-9737-5F67A1423BAC}" type="slidenum">
              <a:rPr lang="de-DE" smtClean="0"/>
              <a:t>18</a:t>
            </a:fld>
            <a:endParaRPr lang="de-DE"/>
          </a:p>
        </p:txBody>
      </p:sp>
    </p:spTree>
    <p:extLst>
      <p:ext uri="{BB962C8B-B14F-4D97-AF65-F5344CB8AC3E}">
        <p14:creationId xmlns:p14="http://schemas.microsoft.com/office/powerpoint/2010/main" val="236954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a:p>
            <a:r>
              <a:rPr lang="en-US" dirty="0"/>
              <a:t>Therefore, we generated representative and non-representative norm samples based on a latent ability model describing the relationship between age, a variety of stratification variables and a person’s latent ability. </a:t>
            </a:r>
          </a:p>
          <a:p>
            <a:r>
              <a:rPr lang="en-US" dirty="0"/>
              <a:t>Based on these different norm samples representing different types and severities of non-representativeness, norm models were computed, i.e., computed with and without Raking, and the resulting norm models were used to predict norm scores for representative validation sample, which already contained ideal norm scores. </a:t>
            </a:r>
          </a:p>
          <a:p>
            <a:endParaRPr lang="en-US" dirty="0"/>
          </a:p>
        </p:txBody>
      </p:sp>
      <p:sp>
        <p:nvSpPr>
          <p:cNvPr id="4" name="Foliennummernplatzhalter 3"/>
          <p:cNvSpPr>
            <a:spLocks noGrp="1"/>
          </p:cNvSpPr>
          <p:nvPr>
            <p:ph type="sldNum" sz="quarter" idx="5"/>
          </p:nvPr>
        </p:nvSpPr>
        <p:spPr/>
        <p:txBody>
          <a:bodyPr/>
          <a:lstStyle/>
          <a:p>
            <a:fld id="{DC0F75AB-C361-4CFB-9737-5F67A1423BAC}" type="slidenum">
              <a:rPr lang="de-DE" smtClean="0"/>
              <a:t>19</a:t>
            </a:fld>
            <a:endParaRPr lang="de-DE"/>
          </a:p>
        </p:txBody>
      </p:sp>
    </p:spTree>
    <p:extLst>
      <p:ext uri="{BB962C8B-B14F-4D97-AF65-F5344CB8AC3E}">
        <p14:creationId xmlns:p14="http://schemas.microsoft.com/office/powerpoint/2010/main" val="3025063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a:p>
            <a:endParaRPr lang="en-US" dirty="0"/>
          </a:p>
          <a:p>
            <a:endParaRPr lang="en-US" dirty="0"/>
          </a:p>
        </p:txBody>
      </p:sp>
      <p:sp>
        <p:nvSpPr>
          <p:cNvPr id="4" name="Foliennummernplatzhalter 3"/>
          <p:cNvSpPr>
            <a:spLocks noGrp="1"/>
          </p:cNvSpPr>
          <p:nvPr>
            <p:ph type="sldNum" sz="quarter" idx="5"/>
          </p:nvPr>
        </p:nvSpPr>
        <p:spPr/>
        <p:txBody>
          <a:bodyPr/>
          <a:lstStyle/>
          <a:p>
            <a:fld id="{DC0F75AB-C361-4CFB-9737-5F67A1423BAC}" type="slidenum">
              <a:rPr lang="de-DE" smtClean="0"/>
              <a:t>20</a:t>
            </a:fld>
            <a:endParaRPr lang="de-DE"/>
          </a:p>
        </p:txBody>
      </p:sp>
    </p:spTree>
    <p:extLst>
      <p:ext uri="{BB962C8B-B14F-4D97-AF65-F5344CB8AC3E}">
        <p14:creationId xmlns:p14="http://schemas.microsoft.com/office/powerpoint/2010/main" val="1673374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DC0F75AB-C361-4CFB-9737-5F67A1423BAC}" type="slidenum">
              <a:rPr lang="de-DE" smtClean="0"/>
              <a:t>2</a:t>
            </a:fld>
            <a:endParaRPr lang="de-DE"/>
          </a:p>
        </p:txBody>
      </p:sp>
    </p:spTree>
    <p:extLst>
      <p:ext uri="{BB962C8B-B14F-4D97-AF65-F5344CB8AC3E}">
        <p14:creationId xmlns:p14="http://schemas.microsoft.com/office/powerpoint/2010/main" val="485929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DC0F75AB-C361-4CFB-9737-5F67A1423BAC}" type="slidenum">
              <a:rPr lang="de-DE" smtClean="0"/>
              <a:t>21</a:t>
            </a:fld>
            <a:endParaRPr lang="de-DE"/>
          </a:p>
        </p:txBody>
      </p:sp>
    </p:spTree>
    <p:extLst>
      <p:ext uri="{BB962C8B-B14F-4D97-AF65-F5344CB8AC3E}">
        <p14:creationId xmlns:p14="http://schemas.microsoft.com/office/powerpoint/2010/main" val="3388466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DC0F75AB-C361-4CFB-9737-5F67A1423BAC}" type="slidenum">
              <a:rPr lang="de-DE" smtClean="0"/>
              <a:t>22</a:t>
            </a:fld>
            <a:endParaRPr lang="de-DE"/>
          </a:p>
        </p:txBody>
      </p:sp>
    </p:spTree>
    <p:extLst>
      <p:ext uri="{BB962C8B-B14F-4D97-AF65-F5344CB8AC3E}">
        <p14:creationId xmlns:p14="http://schemas.microsoft.com/office/powerpoint/2010/main" val="174960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DC0F75AB-C361-4CFB-9737-5F67A1423BAC}" type="slidenum">
              <a:rPr lang="de-DE" smtClean="0"/>
              <a:t>23</a:t>
            </a:fld>
            <a:endParaRPr lang="de-DE"/>
          </a:p>
        </p:txBody>
      </p:sp>
    </p:spTree>
    <p:extLst>
      <p:ext uri="{BB962C8B-B14F-4D97-AF65-F5344CB8AC3E}">
        <p14:creationId xmlns:p14="http://schemas.microsoft.com/office/powerpoint/2010/main" val="3277280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DC0F75AB-C361-4CFB-9737-5F67A1423BAC}" type="slidenum">
              <a:rPr lang="de-DE" smtClean="0"/>
              <a:t>24</a:t>
            </a:fld>
            <a:endParaRPr lang="de-DE"/>
          </a:p>
        </p:txBody>
      </p:sp>
    </p:spTree>
    <p:extLst>
      <p:ext uri="{BB962C8B-B14F-4D97-AF65-F5344CB8AC3E}">
        <p14:creationId xmlns:p14="http://schemas.microsoft.com/office/powerpoint/2010/main" val="3083667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DC0F75AB-C361-4CFB-9737-5F67A1423BAC}" type="slidenum">
              <a:rPr lang="de-DE" smtClean="0"/>
              <a:t>25</a:t>
            </a:fld>
            <a:endParaRPr lang="de-DE"/>
          </a:p>
        </p:txBody>
      </p:sp>
    </p:spTree>
    <p:extLst>
      <p:ext uri="{BB962C8B-B14F-4D97-AF65-F5344CB8AC3E}">
        <p14:creationId xmlns:p14="http://schemas.microsoft.com/office/powerpoint/2010/main" val="239992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DC0F75AB-C361-4CFB-9737-5F67A1423BAC}" type="slidenum">
              <a:rPr lang="de-DE" smtClean="0"/>
              <a:t>26</a:t>
            </a:fld>
            <a:endParaRPr lang="de-DE"/>
          </a:p>
        </p:txBody>
      </p:sp>
    </p:spTree>
    <p:extLst>
      <p:ext uri="{BB962C8B-B14F-4D97-AF65-F5344CB8AC3E}">
        <p14:creationId xmlns:p14="http://schemas.microsoft.com/office/powerpoint/2010/main" val="5623276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DC0F75AB-C361-4CFB-9737-5F67A1423BAC}" type="slidenum">
              <a:rPr lang="de-DE" smtClean="0"/>
              <a:t>27</a:t>
            </a:fld>
            <a:endParaRPr lang="de-DE"/>
          </a:p>
        </p:txBody>
      </p:sp>
    </p:spTree>
    <p:extLst>
      <p:ext uri="{BB962C8B-B14F-4D97-AF65-F5344CB8AC3E}">
        <p14:creationId xmlns:p14="http://schemas.microsoft.com/office/powerpoint/2010/main" val="3287925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DC0F75AB-C361-4CFB-9737-5F67A1423BAC}" type="slidenum">
              <a:rPr lang="de-DE" smtClean="0"/>
              <a:t>28</a:t>
            </a:fld>
            <a:endParaRPr lang="de-DE"/>
          </a:p>
        </p:txBody>
      </p:sp>
    </p:spTree>
    <p:extLst>
      <p:ext uri="{BB962C8B-B14F-4D97-AF65-F5344CB8AC3E}">
        <p14:creationId xmlns:p14="http://schemas.microsoft.com/office/powerpoint/2010/main" val="3062455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DC0F75AB-C361-4CFB-9737-5F67A1423BAC}" type="slidenum">
              <a:rPr lang="de-DE" smtClean="0"/>
              <a:t>29</a:t>
            </a:fld>
            <a:endParaRPr lang="de-DE"/>
          </a:p>
        </p:txBody>
      </p:sp>
    </p:spTree>
    <p:extLst>
      <p:ext uri="{BB962C8B-B14F-4D97-AF65-F5344CB8AC3E}">
        <p14:creationId xmlns:p14="http://schemas.microsoft.com/office/powerpoint/2010/main" val="1235854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DC0F75AB-C361-4CFB-9737-5F67A1423BAC}" type="slidenum">
              <a:rPr lang="de-DE" smtClean="0"/>
              <a:t>30</a:t>
            </a:fld>
            <a:endParaRPr lang="de-DE"/>
          </a:p>
        </p:txBody>
      </p:sp>
    </p:spTree>
    <p:extLst>
      <p:ext uri="{BB962C8B-B14F-4D97-AF65-F5344CB8AC3E}">
        <p14:creationId xmlns:p14="http://schemas.microsoft.com/office/powerpoint/2010/main" val="2903518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C0F75AB-C361-4CFB-9737-5F67A1423BAC}" type="slidenum">
              <a:rPr lang="de-DE" smtClean="0"/>
              <a:t>3</a:t>
            </a:fld>
            <a:endParaRPr lang="de-DE"/>
          </a:p>
        </p:txBody>
      </p:sp>
    </p:spTree>
    <p:extLst>
      <p:ext uri="{BB962C8B-B14F-4D97-AF65-F5344CB8AC3E}">
        <p14:creationId xmlns:p14="http://schemas.microsoft.com/office/powerpoint/2010/main" val="7526289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DC0F75AB-C361-4CFB-9737-5F67A1423BAC}" type="slidenum">
              <a:rPr lang="de-DE" smtClean="0"/>
              <a:t>31</a:t>
            </a:fld>
            <a:endParaRPr lang="de-DE"/>
          </a:p>
        </p:txBody>
      </p:sp>
    </p:spTree>
    <p:extLst>
      <p:ext uri="{BB962C8B-B14F-4D97-AF65-F5344CB8AC3E}">
        <p14:creationId xmlns:p14="http://schemas.microsoft.com/office/powerpoint/2010/main" val="14239095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eriod"/>
            </a:pPr>
            <a:endParaRPr lang="en-US" dirty="0"/>
          </a:p>
        </p:txBody>
      </p:sp>
      <p:sp>
        <p:nvSpPr>
          <p:cNvPr id="4" name="Foliennummernplatzhalter 3"/>
          <p:cNvSpPr>
            <a:spLocks noGrp="1"/>
          </p:cNvSpPr>
          <p:nvPr>
            <p:ph type="sldNum" sz="quarter" idx="5"/>
          </p:nvPr>
        </p:nvSpPr>
        <p:spPr/>
        <p:txBody>
          <a:bodyPr/>
          <a:lstStyle/>
          <a:p>
            <a:fld id="{DC0F75AB-C361-4CFB-9737-5F67A1423BAC}" type="slidenum">
              <a:rPr lang="de-DE" smtClean="0"/>
              <a:t>32</a:t>
            </a:fld>
            <a:endParaRPr lang="de-DE"/>
          </a:p>
        </p:txBody>
      </p:sp>
    </p:spTree>
    <p:extLst>
      <p:ext uri="{BB962C8B-B14F-4D97-AF65-F5344CB8AC3E}">
        <p14:creationId xmlns:p14="http://schemas.microsoft.com/office/powerpoint/2010/main" val="35780271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C0F75AB-C361-4CFB-9737-5F67A1423BAC}" type="slidenum">
              <a:rPr lang="de-DE" smtClean="0"/>
              <a:t>33</a:t>
            </a:fld>
            <a:endParaRPr lang="de-DE"/>
          </a:p>
        </p:txBody>
      </p:sp>
    </p:spTree>
    <p:extLst>
      <p:ext uri="{BB962C8B-B14F-4D97-AF65-F5344CB8AC3E}">
        <p14:creationId xmlns:p14="http://schemas.microsoft.com/office/powerpoint/2010/main" val="3306310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C0F75AB-C361-4CFB-9737-5F67A1423BAC}" type="slidenum">
              <a:rPr lang="de-DE" smtClean="0"/>
              <a:t>4</a:t>
            </a:fld>
            <a:endParaRPr lang="de-DE"/>
          </a:p>
        </p:txBody>
      </p:sp>
    </p:spTree>
    <p:extLst>
      <p:ext uri="{BB962C8B-B14F-4D97-AF65-F5344CB8AC3E}">
        <p14:creationId xmlns:p14="http://schemas.microsoft.com/office/powerpoint/2010/main" val="1377278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C0F75AB-C361-4CFB-9737-5F67A1423BAC}" type="slidenum">
              <a:rPr lang="de-DE" smtClean="0"/>
              <a:t>5</a:t>
            </a:fld>
            <a:endParaRPr lang="de-DE"/>
          </a:p>
        </p:txBody>
      </p:sp>
    </p:spTree>
    <p:extLst>
      <p:ext uri="{BB962C8B-B14F-4D97-AF65-F5344CB8AC3E}">
        <p14:creationId xmlns:p14="http://schemas.microsoft.com/office/powerpoint/2010/main" val="892365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C0F75AB-C361-4CFB-9737-5F67A1423BAC}" type="slidenum">
              <a:rPr lang="de-DE" smtClean="0"/>
              <a:t>6</a:t>
            </a:fld>
            <a:endParaRPr lang="de-DE"/>
          </a:p>
        </p:txBody>
      </p:sp>
    </p:spTree>
    <p:extLst>
      <p:ext uri="{BB962C8B-B14F-4D97-AF65-F5344CB8AC3E}">
        <p14:creationId xmlns:p14="http://schemas.microsoft.com/office/powerpoint/2010/main" val="3210524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DC0F75AB-C361-4CFB-9737-5F67A1423BAC}" type="slidenum">
              <a:rPr lang="de-DE" smtClean="0"/>
              <a:t>7</a:t>
            </a:fld>
            <a:endParaRPr lang="de-DE"/>
          </a:p>
        </p:txBody>
      </p:sp>
    </p:spTree>
    <p:extLst>
      <p:ext uri="{BB962C8B-B14F-4D97-AF65-F5344CB8AC3E}">
        <p14:creationId xmlns:p14="http://schemas.microsoft.com/office/powerpoint/2010/main" val="2308462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DC0F75AB-C361-4CFB-9737-5F67A1423BAC}" type="slidenum">
              <a:rPr lang="de-DE" smtClean="0"/>
              <a:t>8</a:t>
            </a:fld>
            <a:endParaRPr lang="de-DE"/>
          </a:p>
        </p:txBody>
      </p:sp>
    </p:spTree>
    <p:extLst>
      <p:ext uri="{BB962C8B-B14F-4D97-AF65-F5344CB8AC3E}">
        <p14:creationId xmlns:p14="http://schemas.microsoft.com/office/powerpoint/2010/main" val="879256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DC0F75AB-C361-4CFB-9737-5F67A1423BAC}" type="slidenum">
              <a:rPr lang="de-DE" smtClean="0"/>
              <a:t>9</a:t>
            </a:fld>
            <a:endParaRPr lang="de-DE"/>
          </a:p>
        </p:txBody>
      </p:sp>
    </p:spTree>
    <p:extLst>
      <p:ext uri="{BB962C8B-B14F-4D97-AF65-F5344CB8AC3E}">
        <p14:creationId xmlns:p14="http://schemas.microsoft.com/office/powerpoint/2010/main" val="24772719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8772F967-9205-4BC6-991B-20F4BD45D9F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97516" y="295721"/>
            <a:ext cx="1754002" cy="1284984"/>
          </a:xfrm>
          <a:prstGeom prst="rect">
            <a:avLst/>
          </a:prstGeom>
        </p:spPr>
      </p:pic>
      <p:sp>
        <p:nvSpPr>
          <p:cNvPr id="2" name="Titel 1">
            <a:extLst>
              <a:ext uri="{FF2B5EF4-FFF2-40B4-BE49-F238E27FC236}">
                <a16:creationId xmlns:a16="http://schemas.microsoft.com/office/drawing/2014/main" id="{B74F824E-C503-4DD4-B40A-853E81DD2FA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56FA94A3-873F-469C-9348-99139A7A77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7C23D3C8-D082-469C-8C97-DDCE25640141}"/>
              </a:ext>
            </a:extLst>
          </p:cNvPr>
          <p:cNvSpPr>
            <a:spLocks noGrp="1"/>
          </p:cNvSpPr>
          <p:nvPr>
            <p:ph type="dt" sz="half" idx="10"/>
          </p:nvPr>
        </p:nvSpPr>
        <p:spPr/>
        <p:txBody>
          <a:bodyPr/>
          <a:lstStyle/>
          <a:p>
            <a:fld id="{F3FDF638-1D45-44B2-A96C-3F657F9C1595}" type="datetimeFigureOut">
              <a:rPr lang="de-DE" smtClean="0"/>
              <a:t>31.03.2022</a:t>
            </a:fld>
            <a:endParaRPr lang="de-DE"/>
          </a:p>
        </p:txBody>
      </p:sp>
      <p:sp>
        <p:nvSpPr>
          <p:cNvPr id="5" name="Fußzeilenplatzhalter 4">
            <a:extLst>
              <a:ext uri="{FF2B5EF4-FFF2-40B4-BE49-F238E27FC236}">
                <a16:creationId xmlns:a16="http://schemas.microsoft.com/office/drawing/2014/main" id="{9CDBB7C8-1852-4596-9F5C-826879F9882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1CE2798-CFBA-490E-B43D-95B8BAEE7D99}"/>
              </a:ext>
            </a:extLst>
          </p:cNvPr>
          <p:cNvSpPr>
            <a:spLocks noGrp="1"/>
          </p:cNvSpPr>
          <p:nvPr>
            <p:ph type="sldNum" sz="quarter" idx="12"/>
          </p:nvPr>
        </p:nvSpPr>
        <p:spPr/>
        <p:txBody>
          <a:bodyPr/>
          <a:lstStyle/>
          <a:p>
            <a:fld id="{0AA155B9-913E-4F03-A907-020E15099D17}" type="slidenum">
              <a:rPr lang="de-DE" smtClean="0"/>
              <a:t>‹Nr.›</a:t>
            </a:fld>
            <a:endParaRPr lang="de-DE"/>
          </a:p>
        </p:txBody>
      </p:sp>
    </p:spTree>
    <p:extLst>
      <p:ext uri="{BB962C8B-B14F-4D97-AF65-F5344CB8AC3E}">
        <p14:creationId xmlns:p14="http://schemas.microsoft.com/office/powerpoint/2010/main" val="3862314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A38A2E-D43E-420A-989F-185041BA4985}"/>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FA9B33F2-137D-4A92-9FB7-55FB7073048C}"/>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F35E0939-5572-4287-BF03-79B863E72EF5}"/>
              </a:ext>
            </a:extLst>
          </p:cNvPr>
          <p:cNvSpPr>
            <a:spLocks noGrp="1"/>
          </p:cNvSpPr>
          <p:nvPr>
            <p:ph type="dt" sz="half" idx="10"/>
          </p:nvPr>
        </p:nvSpPr>
        <p:spPr/>
        <p:txBody>
          <a:bodyPr/>
          <a:lstStyle/>
          <a:p>
            <a:fld id="{F3FDF638-1D45-44B2-A96C-3F657F9C1595}" type="datetimeFigureOut">
              <a:rPr lang="de-DE" smtClean="0"/>
              <a:t>31.03.2022</a:t>
            </a:fld>
            <a:endParaRPr lang="de-DE"/>
          </a:p>
        </p:txBody>
      </p:sp>
      <p:sp>
        <p:nvSpPr>
          <p:cNvPr id="5" name="Fußzeilenplatzhalter 4">
            <a:extLst>
              <a:ext uri="{FF2B5EF4-FFF2-40B4-BE49-F238E27FC236}">
                <a16:creationId xmlns:a16="http://schemas.microsoft.com/office/drawing/2014/main" id="{5AFC8C51-2690-4AA6-B249-083513E02B8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804E6CF-17AF-4A7A-9FB7-861A5A1B1EB1}"/>
              </a:ext>
            </a:extLst>
          </p:cNvPr>
          <p:cNvSpPr>
            <a:spLocks noGrp="1"/>
          </p:cNvSpPr>
          <p:nvPr>
            <p:ph type="sldNum" sz="quarter" idx="12"/>
          </p:nvPr>
        </p:nvSpPr>
        <p:spPr/>
        <p:txBody>
          <a:bodyPr/>
          <a:lstStyle/>
          <a:p>
            <a:fld id="{0AA155B9-913E-4F03-A907-020E15099D17}" type="slidenum">
              <a:rPr lang="de-DE" smtClean="0"/>
              <a:t>‹Nr.›</a:t>
            </a:fld>
            <a:endParaRPr lang="de-DE"/>
          </a:p>
        </p:txBody>
      </p:sp>
    </p:spTree>
    <p:extLst>
      <p:ext uri="{BB962C8B-B14F-4D97-AF65-F5344CB8AC3E}">
        <p14:creationId xmlns:p14="http://schemas.microsoft.com/office/powerpoint/2010/main" val="3440120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DEE1AAE-BE6C-453D-B7CD-44D6B3593B75}"/>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871E15E9-0581-4462-96B7-B51E6CFAB3E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AA0596CD-C50D-4360-9ACE-1B875FAB57E0}"/>
              </a:ext>
            </a:extLst>
          </p:cNvPr>
          <p:cNvSpPr>
            <a:spLocks noGrp="1"/>
          </p:cNvSpPr>
          <p:nvPr>
            <p:ph type="dt" sz="half" idx="10"/>
          </p:nvPr>
        </p:nvSpPr>
        <p:spPr/>
        <p:txBody>
          <a:bodyPr/>
          <a:lstStyle/>
          <a:p>
            <a:fld id="{F3FDF638-1D45-44B2-A96C-3F657F9C1595}" type="datetimeFigureOut">
              <a:rPr lang="de-DE" smtClean="0"/>
              <a:t>31.03.2022</a:t>
            </a:fld>
            <a:endParaRPr lang="de-DE"/>
          </a:p>
        </p:txBody>
      </p:sp>
      <p:sp>
        <p:nvSpPr>
          <p:cNvPr id="5" name="Fußzeilenplatzhalter 4">
            <a:extLst>
              <a:ext uri="{FF2B5EF4-FFF2-40B4-BE49-F238E27FC236}">
                <a16:creationId xmlns:a16="http://schemas.microsoft.com/office/drawing/2014/main" id="{F272A381-BAB6-42DF-8F39-FF6006136DA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AF1B881-51F1-4DE9-94E3-A58606826769}"/>
              </a:ext>
            </a:extLst>
          </p:cNvPr>
          <p:cNvSpPr>
            <a:spLocks noGrp="1"/>
          </p:cNvSpPr>
          <p:nvPr>
            <p:ph type="sldNum" sz="quarter" idx="12"/>
          </p:nvPr>
        </p:nvSpPr>
        <p:spPr/>
        <p:txBody>
          <a:bodyPr/>
          <a:lstStyle/>
          <a:p>
            <a:fld id="{0AA155B9-913E-4F03-A907-020E15099D17}" type="slidenum">
              <a:rPr lang="de-DE" smtClean="0"/>
              <a:t>‹Nr.›</a:t>
            </a:fld>
            <a:endParaRPr lang="de-DE"/>
          </a:p>
        </p:txBody>
      </p:sp>
    </p:spTree>
    <p:extLst>
      <p:ext uri="{BB962C8B-B14F-4D97-AF65-F5344CB8AC3E}">
        <p14:creationId xmlns:p14="http://schemas.microsoft.com/office/powerpoint/2010/main" val="1128929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78ECB9D8-997F-4082-9B2C-CA1852B3B81F}"/>
              </a:ext>
            </a:extLst>
          </p:cNvPr>
          <p:cNvSpPr/>
          <p:nvPr userDrawn="1"/>
        </p:nvSpPr>
        <p:spPr>
          <a:xfrm>
            <a:off x="0" y="1508289"/>
            <a:ext cx="12192000" cy="2512781"/>
          </a:xfrm>
          <a:prstGeom prst="rect">
            <a:avLst/>
          </a:prstGeom>
          <a:gradFill>
            <a:gsLst>
              <a:gs pos="0">
                <a:schemeClr val="bg1">
                  <a:lumMod val="85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6912AE4-94E8-4239-8FD6-50D63C9689F7}"/>
              </a:ext>
            </a:extLst>
          </p:cNvPr>
          <p:cNvSpPr>
            <a:spLocks noGrp="1"/>
          </p:cNvSpPr>
          <p:nvPr>
            <p:ph type="title"/>
          </p:nvPr>
        </p:nvSpPr>
        <p:spPr>
          <a:xfrm>
            <a:off x="838200" y="151765"/>
            <a:ext cx="9382760" cy="1325563"/>
          </a:xfrm>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81453D9C-3E4C-428E-A8D5-BD504741398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07F15441-B56A-4BDA-AC8E-44520C700952}"/>
              </a:ext>
            </a:extLst>
          </p:cNvPr>
          <p:cNvSpPr>
            <a:spLocks noGrp="1"/>
          </p:cNvSpPr>
          <p:nvPr>
            <p:ph type="dt" sz="half" idx="10"/>
          </p:nvPr>
        </p:nvSpPr>
        <p:spPr/>
        <p:txBody>
          <a:bodyPr/>
          <a:lstStyle/>
          <a:p>
            <a:fld id="{F3FDF638-1D45-44B2-A96C-3F657F9C1595}" type="datetimeFigureOut">
              <a:rPr lang="de-DE" smtClean="0"/>
              <a:t>31.03.2022</a:t>
            </a:fld>
            <a:endParaRPr lang="de-DE"/>
          </a:p>
        </p:txBody>
      </p:sp>
      <p:sp>
        <p:nvSpPr>
          <p:cNvPr id="5" name="Fußzeilenplatzhalter 4">
            <a:extLst>
              <a:ext uri="{FF2B5EF4-FFF2-40B4-BE49-F238E27FC236}">
                <a16:creationId xmlns:a16="http://schemas.microsoft.com/office/drawing/2014/main" id="{06404EA6-5E10-445B-AEE7-93548CD0837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5FE0651-52F1-461A-A7D9-1D2828ABEE82}"/>
              </a:ext>
            </a:extLst>
          </p:cNvPr>
          <p:cNvSpPr>
            <a:spLocks noGrp="1"/>
          </p:cNvSpPr>
          <p:nvPr>
            <p:ph type="sldNum" sz="quarter" idx="12"/>
          </p:nvPr>
        </p:nvSpPr>
        <p:spPr/>
        <p:txBody>
          <a:bodyPr/>
          <a:lstStyle/>
          <a:p>
            <a:fld id="{0AA155B9-913E-4F03-A907-020E15099D17}" type="slidenum">
              <a:rPr lang="de-DE" smtClean="0"/>
              <a:t>‹Nr.›</a:t>
            </a:fld>
            <a:endParaRPr lang="de-DE"/>
          </a:p>
        </p:txBody>
      </p:sp>
      <p:pic>
        <p:nvPicPr>
          <p:cNvPr id="9" name="Grafik 8">
            <a:extLst>
              <a:ext uri="{FF2B5EF4-FFF2-40B4-BE49-F238E27FC236}">
                <a16:creationId xmlns:a16="http://schemas.microsoft.com/office/drawing/2014/main" id="{78266908-1FC5-4ABE-BEDD-ABF8AE2D2C7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02868" y="329725"/>
            <a:ext cx="1269127" cy="929764"/>
          </a:xfrm>
          <a:prstGeom prst="rect">
            <a:avLst/>
          </a:prstGeom>
        </p:spPr>
      </p:pic>
    </p:spTree>
    <p:extLst>
      <p:ext uri="{BB962C8B-B14F-4D97-AF65-F5344CB8AC3E}">
        <p14:creationId xmlns:p14="http://schemas.microsoft.com/office/powerpoint/2010/main" val="1674973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A5AEB1-EEA4-4704-95D3-A8E42767B90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F597557C-0D3F-46B8-A918-35C5042222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7961207-3606-4C13-A3DF-86B2C62EF31A}"/>
              </a:ext>
            </a:extLst>
          </p:cNvPr>
          <p:cNvSpPr>
            <a:spLocks noGrp="1"/>
          </p:cNvSpPr>
          <p:nvPr>
            <p:ph type="dt" sz="half" idx="10"/>
          </p:nvPr>
        </p:nvSpPr>
        <p:spPr/>
        <p:txBody>
          <a:bodyPr/>
          <a:lstStyle/>
          <a:p>
            <a:fld id="{F3FDF638-1D45-44B2-A96C-3F657F9C1595}" type="datetimeFigureOut">
              <a:rPr lang="de-DE" smtClean="0"/>
              <a:t>31.03.2022</a:t>
            </a:fld>
            <a:endParaRPr lang="de-DE"/>
          </a:p>
        </p:txBody>
      </p:sp>
      <p:sp>
        <p:nvSpPr>
          <p:cNvPr id="5" name="Fußzeilenplatzhalter 4">
            <a:extLst>
              <a:ext uri="{FF2B5EF4-FFF2-40B4-BE49-F238E27FC236}">
                <a16:creationId xmlns:a16="http://schemas.microsoft.com/office/drawing/2014/main" id="{99AA86D4-1B3F-4229-8E5B-E0A4366D2B7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DC2A55C-1BBC-42C5-B03E-56DF25E0D1D6}"/>
              </a:ext>
            </a:extLst>
          </p:cNvPr>
          <p:cNvSpPr>
            <a:spLocks noGrp="1"/>
          </p:cNvSpPr>
          <p:nvPr>
            <p:ph type="sldNum" sz="quarter" idx="12"/>
          </p:nvPr>
        </p:nvSpPr>
        <p:spPr/>
        <p:txBody>
          <a:bodyPr/>
          <a:lstStyle/>
          <a:p>
            <a:fld id="{0AA155B9-913E-4F03-A907-020E15099D17}" type="slidenum">
              <a:rPr lang="de-DE" smtClean="0"/>
              <a:t>‹Nr.›</a:t>
            </a:fld>
            <a:endParaRPr lang="de-DE"/>
          </a:p>
        </p:txBody>
      </p:sp>
    </p:spTree>
    <p:extLst>
      <p:ext uri="{BB962C8B-B14F-4D97-AF65-F5344CB8AC3E}">
        <p14:creationId xmlns:p14="http://schemas.microsoft.com/office/powerpoint/2010/main" val="2282710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8B8858-FC8D-4710-8EE4-38AA87CC3026}"/>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D3724292-8142-4F7B-898A-97E3CE88952B}"/>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4592E04F-1BA1-419B-9DBA-6BE338F7FF0D}"/>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4B80A94F-2C8B-4FC9-BF23-F4E82C20D084}"/>
              </a:ext>
            </a:extLst>
          </p:cNvPr>
          <p:cNvSpPr>
            <a:spLocks noGrp="1"/>
          </p:cNvSpPr>
          <p:nvPr>
            <p:ph type="dt" sz="half" idx="10"/>
          </p:nvPr>
        </p:nvSpPr>
        <p:spPr/>
        <p:txBody>
          <a:bodyPr/>
          <a:lstStyle/>
          <a:p>
            <a:fld id="{F3FDF638-1D45-44B2-A96C-3F657F9C1595}" type="datetimeFigureOut">
              <a:rPr lang="de-DE" smtClean="0"/>
              <a:t>31.03.2022</a:t>
            </a:fld>
            <a:endParaRPr lang="de-DE"/>
          </a:p>
        </p:txBody>
      </p:sp>
      <p:sp>
        <p:nvSpPr>
          <p:cNvPr id="6" name="Fußzeilenplatzhalter 5">
            <a:extLst>
              <a:ext uri="{FF2B5EF4-FFF2-40B4-BE49-F238E27FC236}">
                <a16:creationId xmlns:a16="http://schemas.microsoft.com/office/drawing/2014/main" id="{C26F3C7A-F9EB-4843-8FCA-3685A36F924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7E5E171-24AE-49C3-8347-8E059BB33B3F}"/>
              </a:ext>
            </a:extLst>
          </p:cNvPr>
          <p:cNvSpPr>
            <a:spLocks noGrp="1"/>
          </p:cNvSpPr>
          <p:nvPr>
            <p:ph type="sldNum" sz="quarter" idx="12"/>
          </p:nvPr>
        </p:nvSpPr>
        <p:spPr/>
        <p:txBody>
          <a:bodyPr/>
          <a:lstStyle/>
          <a:p>
            <a:fld id="{0AA155B9-913E-4F03-A907-020E15099D17}" type="slidenum">
              <a:rPr lang="de-DE" smtClean="0"/>
              <a:t>‹Nr.›</a:t>
            </a:fld>
            <a:endParaRPr lang="de-DE"/>
          </a:p>
        </p:txBody>
      </p:sp>
    </p:spTree>
    <p:extLst>
      <p:ext uri="{BB962C8B-B14F-4D97-AF65-F5344CB8AC3E}">
        <p14:creationId xmlns:p14="http://schemas.microsoft.com/office/powerpoint/2010/main" val="1798401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97AFB6-0C78-43B9-89A1-E44A9275275F}"/>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2D4B4987-519E-448C-A033-A95F628771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178E177-695B-4846-878C-FE379D5D8F0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26AFCE44-D1F6-44EE-9D73-7D70B566B6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EC834CD-9F2B-4783-B7A7-DC238C0D60C7}"/>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76CF0529-5259-4B5F-A192-B8AB288B2213}"/>
              </a:ext>
            </a:extLst>
          </p:cNvPr>
          <p:cNvSpPr>
            <a:spLocks noGrp="1"/>
          </p:cNvSpPr>
          <p:nvPr>
            <p:ph type="dt" sz="half" idx="10"/>
          </p:nvPr>
        </p:nvSpPr>
        <p:spPr/>
        <p:txBody>
          <a:bodyPr/>
          <a:lstStyle/>
          <a:p>
            <a:fld id="{F3FDF638-1D45-44B2-A96C-3F657F9C1595}" type="datetimeFigureOut">
              <a:rPr lang="de-DE" smtClean="0"/>
              <a:t>31.03.2022</a:t>
            </a:fld>
            <a:endParaRPr lang="de-DE"/>
          </a:p>
        </p:txBody>
      </p:sp>
      <p:sp>
        <p:nvSpPr>
          <p:cNvPr id="8" name="Fußzeilenplatzhalter 7">
            <a:extLst>
              <a:ext uri="{FF2B5EF4-FFF2-40B4-BE49-F238E27FC236}">
                <a16:creationId xmlns:a16="http://schemas.microsoft.com/office/drawing/2014/main" id="{9B17C755-DC50-446B-B797-6D42F67EC4EB}"/>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4EB52F52-CB36-4647-A6E1-08558CE25450}"/>
              </a:ext>
            </a:extLst>
          </p:cNvPr>
          <p:cNvSpPr>
            <a:spLocks noGrp="1"/>
          </p:cNvSpPr>
          <p:nvPr>
            <p:ph type="sldNum" sz="quarter" idx="12"/>
          </p:nvPr>
        </p:nvSpPr>
        <p:spPr/>
        <p:txBody>
          <a:bodyPr/>
          <a:lstStyle/>
          <a:p>
            <a:fld id="{0AA155B9-913E-4F03-A907-020E15099D17}" type="slidenum">
              <a:rPr lang="de-DE" smtClean="0"/>
              <a:t>‹Nr.›</a:t>
            </a:fld>
            <a:endParaRPr lang="de-DE"/>
          </a:p>
        </p:txBody>
      </p:sp>
    </p:spTree>
    <p:extLst>
      <p:ext uri="{BB962C8B-B14F-4D97-AF65-F5344CB8AC3E}">
        <p14:creationId xmlns:p14="http://schemas.microsoft.com/office/powerpoint/2010/main" val="186635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5D7607-0FF8-43DB-B620-9233389158ED}"/>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36E40F2D-9898-4D70-9F95-233857B19FCA}"/>
              </a:ext>
            </a:extLst>
          </p:cNvPr>
          <p:cNvSpPr>
            <a:spLocks noGrp="1"/>
          </p:cNvSpPr>
          <p:nvPr>
            <p:ph type="dt" sz="half" idx="10"/>
          </p:nvPr>
        </p:nvSpPr>
        <p:spPr/>
        <p:txBody>
          <a:bodyPr/>
          <a:lstStyle/>
          <a:p>
            <a:fld id="{F3FDF638-1D45-44B2-A96C-3F657F9C1595}" type="datetimeFigureOut">
              <a:rPr lang="de-DE" smtClean="0"/>
              <a:t>31.03.2022</a:t>
            </a:fld>
            <a:endParaRPr lang="de-DE"/>
          </a:p>
        </p:txBody>
      </p:sp>
      <p:sp>
        <p:nvSpPr>
          <p:cNvPr id="4" name="Fußzeilenplatzhalter 3">
            <a:extLst>
              <a:ext uri="{FF2B5EF4-FFF2-40B4-BE49-F238E27FC236}">
                <a16:creationId xmlns:a16="http://schemas.microsoft.com/office/drawing/2014/main" id="{2B38E6FC-141E-4177-8D01-FA741D4ADF11}"/>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C0764BD-A928-438B-8E08-1405019D77F3}"/>
              </a:ext>
            </a:extLst>
          </p:cNvPr>
          <p:cNvSpPr>
            <a:spLocks noGrp="1"/>
          </p:cNvSpPr>
          <p:nvPr>
            <p:ph type="sldNum" sz="quarter" idx="12"/>
          </p:nvPr>
        </p:nvSpPr>
        <p:spPr/>
        <p:txBody>
          <a:bodyPr/>
          <a:lstStyle/>
          <a:p>
            <a:fld id="{0AA155B9-913E-4F03-A907-020E15099D17}" type="slidenum">
              <a:rPr lang="de-DE" smtClean="0"/>
              <a:t>‹Nr.›</a:t>
            </a:fld>
            <a:endParaRPr lang="de-DE"/>
          </a:p>
        </p:txBody>
      </p:sp>
    </p:spTree>
    <p:extLst>
      <p:ext uri="{BB962C8B-B14F-4D97-AF65-F5344CB8AC3E}">
        <p14:creationId xmlns:p14="http://schemas.microsoft.com/office/powerpoint/2010/main" val="1790745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B22F7D9-CF9D-4811-B426-EF2AB0E971B5}"/>
              </a:ext>
            </a:extLst>
          </p:cNvPr>
          <p:cNvSpPr>
            <a:spLocks noGrp="1"/>
          </p:cNvSpPr>
          <p:nvPr>
            <p:ph type="dt" sz="half" idx="10"/>
          </p:nvPr>
        </p:nvSpPr>
        <p:spPr/>
        <p:txBody>
          <a:bodyPr/>
          <a:lstStyle/>
          <a:p>
            <a:fld id="{F3FDF638-1D45-44B2-A96C-3F657F9C1595}" type="datetimeFigureOut">
              <a:rPr lang="de-DE" smtClean="0"/>
              <a:t>31.03.2022</a:t>
            </a:fld>
            <a:endParaRPr lang="de-DE"/>
          </a:p>
        </p:txBody>
      </p:sp>
      <p:sp>
        <p:nvSpPr>
          <p:cNvPr id="3" name="Fußzeilenplatzhalter 2">
            <a:extLst>
              <a:ext uri="{FF2B5EF4-FFF2-40B4-BE49-F238E27FC236}">
                <a16:creationId xmlns:a16="http://schemas.microsoft.com/office/drawing/2014/main" id="{5D8D64F2-B9EA-4627-B095-8D28F6EF9F7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7A9DA98F-5FA8-4E5B-9995-77E335E9C979}"/>
              </a:ext>
            </a:extLst>
          </p:cNvPr>
          <p:cNvSpPr>
            <a:spLocks noGrp="1"/>
          </p:cNvSpPr>
          <p:nvPr>
            <p:ph type="sldNum" sz="quarter" idx="12"/>
          </p:nvPr>
        </p:nvSpPr>
        <p:spPr/>
        <p:txBody>
          <a:bodyPr/>
          <a:lstStyle/>
          <a:p>
            <a:fld id="{0AA155B9-913E-4F03-A907-020E15099D17}" type="slidenum">
              <a:rPr lang="de-DE" smtClean="0"/>
              <a:t>‹Nr.›</a:t>
            </a:fld>
            <a:endParaRPr lang="de-DE"/>
          </a:p>
        </p:txBody>
      </p:sp>
    </p:spTree>
    <p:extLst>
      <p:ext uri="{BB962C8B-B14F-4D97-AF65-F5344CB8AC3E}">
        <p14:creationId xmlns:p14="http://schemas.microsoft.com/office/powerpoint/2010/main" val="1789787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445E76-F15F-49A7-84C3-C5670A7C876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7F6A0278-8697-4E8D-AA82-8E6ED974C9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AB733C81-82C3-4F23-AB82-2D252729E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332EFFE-2741-43B1-940A-FC4118423995}"/>
              </a:ext>
            </a:extLst>
          </p:cNvPr>
          <p:cNvSpPr>
            <a:spLocks noGrp="1"/>
          </p:cNvSpPr>
          <p:nvPr>
            <p:ph type="dt" sz="half" idx="10"/>
          </p:nvPr>
        </p:nvSpPr>
        <p:spPr/>
        <p:txBody>
          <a:bodyPr/>
          <a:lstStyle/>
          <a:p>
            <a:fld id="{F3FDF638-1D45-44B2-A96C-3F657F9C1595}" type="datetimeFigureOut">
              <a:rPr lang="de-DE" smtClean="0"/>
              <a:t>31.03.2022</a:t>
            </a:fld>
            <a:endParaRPr lang="de-DE"/>
          </a:p>
        </p:txBody>
      </p:sp>
      <p:sp>
        <p:nvSpPr>
          <p:cNvPr id="6" name="Fußzeilenplatzhalter 5">
            <a:extLst>
              <a:ext uri="{FF2B5EF4-FFF2-40B4-BE49-F238E27FC236}">
                <a16:creationId xmlns:a16="http://schemas.microsoft.com/office/drawing/2014/main" id="{B2832DAE-5DD6-4372-A72E-47ADBDA7420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B478F55-0ACD-48E9-9D61-65E2E4CAF6F2}"/>
              </a:ext>
            </a:extLst>
          </p:cNvPr>
          <p:cNvSpPr>
            <a:spLocks noGrp="1"/>
          </p:cNvSpPr>
          <p:nvPr>
            <p:ph type="sldNum" sz="quarter" idx="12"/>
          </p:nvPr>
        </p:nvSpPr>
        <p:spPr/>
        <p:txBody>
          <a:bodyPr/>
          <a:lstStyle/>
          <a:p>
            <a:fld id="{0AA155B9-913E-4F03-A907-020E15099D17}" type="slidenum">
              <a:rPr lang="de-DE" smtClean="0"/>
              <a:t>‹Nr.›</a:t>
            </a:fld>
            <a:endParaRPr lang="de-DE"/>
          </a:p>
        </p:txBody>
      </p:sp>
    </p:spTree>
    <p:extLst>
      <p:ext uri="{BB962C8B-B14F-4D97-AF65-F5344CB8AC3E}">
        <p14:creationId xmlns:p14="http://schemas.microsoft.com/office/powerpoint/2010/main" val="1404436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F13225-2217-4474-A794-1D273390E9C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F8EBFCCA-80F2-4294-AD9F-D7491AF68A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443B18D0-427D-4A36-B962-659759506D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D96645C-9F37-4573-9688-FEC9DA3DB8E2}"/>
              </a:ext>
            </a:extLst>
          </p:cNvPr>
          <p:cNvSpPr>
            <a:spLocks noGrp="1"/>
          </p:cNvSpPr>
          <p:nvPr>
            <p:ph type="dt" sz="half" idx="10"/>
          </p:nvPr>
        </p:nvSpPr>
        <p:spPr/>
        <p:txBody>
          <a:bodyPr/>
          <a:lstStyle/>
          <a:p>
            <a:fld id="{F3FDF638-1D45-44B2-A96C-3F657F9C1595}" type="datetimeFigureOut">
              <a:rPr lang="de-DE" smtClean="0"/>
              <a:t>31.03.2022</a:t>
            </a:fld>
            <a:endParaRPr lang="de-DE"/>
          </a:p>
        </p:txBody>
      </p:sp>
      <p:sp>
        <p:nvSpPr>
          <p:cNvPr id="6" name="Fußzeilenplatzhalter 5">
            <a:extLst>
              <a:ext uri="{FF2B5EF4-FFF2-40B4-BE49-F238E27FC236}">
                <a16:creationId xmlns:a16="http://schemas.microsoft.com/office/drawing/2014/main" id="{1257E6FB-5958-4C1F-9F6A-C3518ADF3D6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57D5C98-15DE-4E61-9B29-B027ED478B43}"/>
              </a:ext>
            </a:extLst>
          </p:cNvPr>
          <p:cNvSpPr>
            <a:spLocks noGrp="1"/>
          </p:cNvSpPr>
          <p:nvPr>
            <p:ph type="sldNum" sz="quarter" idx="12"/>
          </p:nvPr>
        </p:nvSpPr>
        <p:spPr/>
        <p:txBody>
          <a:bodyPr/>
          <a:lstStyle/>
          <a:p>
            <a:fld id="{0AA155B9-913E-4F03-A907-020E15099D17}" type="slidenum">
              <a:rPr lang="de-DE" smtClean="0"/>
              <a:t>‹Nr.›</a:t>
            </a:fld>
            <a:endParaRPr lang="de-DE"/>
          </a:p>
        </p:txBody>
      </p:sp>
    </p:spTree>
    <p:extLst>
      <p:ext uri="{BB962C8B-B14F-4D97-AF65-F5344CB8AC3E}">
        <p14:creationId xmlns:p14="http://schemas.microsoft.com/office/powerpoint/2010/main" val="11790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D6D7439-3D4F-40BF-B632-1706AE6773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6B8F677D-AD54-4292-BDF4-C1226B144A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DDE55474-F964-4072-80B9-75D136B66F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FDF638-1D45-44B2-A96C-3F657F9C1595}" type="datetimeFigureOut">
              <a:rPr lang="de-DE" smtClean="0"/>
              <a:t>31.03.2022</a:t>
            </a:fld>
            <a:endParaRPr lang="de-DE"/>
          </a:p>
        </p:txBody>
      </p:sp>
      <p:sp>
        <p:nvSpPr>
          <p:cNvPr id="5" name="Fußzeilenplatzhalter 4">
            <a:extLst>
              <a:ext uri="{FF2B5EF4-FFF2-40B4-BE49-F238E27FC236}">
                <a16:creationId xmlns:a16="http://schemas.microsoft.com/office/drawing/2014/main" id="{E2B91666-77A9-4F5A-ADC3-2709E71C9F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CB59E664-6A63-4746-81C6-6FA0385510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155B9-913E-4F03-A907-020E15099D17}" type="slidenum">
              <a:rPr lang="de-DE" smtClean="0"/>
              <a:t>‹Nr.›</a:t>
            </a:fld>
            <a:endParaRPr lang="de-DE"/>
          </a:p>
        </p:txBody>
      </p:sp>
    </p:spTree>
    <p:extLst>
      <p:ext uri="{BB962C8B-B14F-4D97-AF65-F5344CB8AC3E}">
        <p14:creationId xmlns:p14="http://schemas.microsoft.com/office/powerpoint/2010/main" val="2642804636"/>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 3">
            <a:extLst>
              <a:ext uri="{FF2B5EF4-FFF2-40B4-BE49-F238E27FC236}">
                <a16:creationId xmlns:a16="http://schemas.microsoft.com/office/drawing/2014/main" id="{AE12FD1A-1C73-4776-9B7F-BA3FEB6AC696}"/>
              </a:ext>
            </a:extLst>
          </p:cNvPr>
          <p:cNvGraphicFramePr>
            <a:graphicFrameLocks/>
          </p:cNvGraphicFramePr>
          <p:nvPr>
            <p:extLst>
              <p:ext uri="{D42A27DB-BD31-4B8C-83A1-F6EECF244321}">
                <p14:modId xmlns:p14="http://schemas.microsoft.com/office/powerpoint/2010/main" val="629117985"/>
              </p:ext>
            </p:extLst>
          </p:nvPr>
        </p:nvGraphicFramePr>
        <p:xfrm>
          <a:off x="26845" y="550992"/>
          <a:ext cx="8527875" cy="5839648"/>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feld 8">
            <a:extLst>
              <a:ext uri="{FF2B5EF4-FFF2-40B4-BE49-F238E27FC236}">
                <a16:creationId xmlns:a16="http://schemas.microsoft.com/office/drawing/2014/main" id="{AFC05A4B-F041-44B5-B27A-D29F1413018C}"/>
              </a:ext>
            </a:extLst>
          </p:cNvPr>
          <p:cNvSpPr txBox="1"/>
          <p:nvPr/>
        </p:nvSpPr>
        <p:spPr>
          <a:xfrm>
            <a:off x="193040" y="1645628"/>
            <a:ext cx="9144000" cy="156966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de-DE" sz="4800" b="1" cap="small" dirty="0" err="1">
                <a:solidFill>
                  <a:schemeClr val="bg1"/>
                </a:solidFill>
                <a:latin typeface="+mn-lt"/>
              </a:rPr>
              <a:t>Weighted</a:t>
            </a:r>
            <a:endParaRPr lang="de-DE" sz="4800" b="1" cap="small" dirty="0">
              <a:solidFill>
                <a:schemeClr val="bg1"/>
              </a:solidFill>
              <a:latin typeface="+mn-lt"/>
            </a:endParaRPr>
          </a:p>
          <a:p>
            <a:pPr algn="ctr"/>
            <a:r>
              <a:rPr lang="de-DE" sz="4800" b="1" cap="small" dirty="0" err="1">
                <a:solidFill>
                  <a:schemeClr val="bg1"/>
                </a:solidFill>
                <a:latin typeface="+mn-lt"/>
              </a:rPr>
              <a:t>continuous</a:t>
            </a:r>
            <a:r>
              <a:rPr lang="de-DE" sz="4800" b="1" cap="small" dirty="0">
                <a:solidFill>
                  <a:schemeClr val="bg1"/>
                </a:solidFill>
                <a:latin typeface="+mn-lt"/>
              </a:rPr>
              <a:t> </a:t>
            </a:r>
            <a:r>
              <a:rPr lang="de-DE" sz="4800" b="1" cap="small" dirty="0" err="1">
                <a:solidFill>
                  <a:schemeClr val="bg1"/>
                </a:solidFill>
                <a:latin typeface="+mn-lt"/>
              </a:rPr>
              <a:t>norming</a:t>
            </a:r>
            <a:endParaRPr lang="de-DE" sz="3200" b="1" cap="small" dirty="0">
              <a:solidFill>
                <a:schemeClr val="bg1"/>
              </a:solidFill>
              <a:latin typeface="+mn-lt"/>
            </a:endParaRPr>
          </a:p>
        </p:txBody>
      </p:sp>
      <p:sp>
        <p:nvSpPr>
          <p:cNvPr id="10" name="Untertitel 2">
            <a:extLst>
              <a:ext uri="{FF2B5EF4-FFF2-40B4-BE49-F238E27FC236}">
                <a16:creationId xmlns:a16="http://schemas.microsoft.com/office/drawing/2014/main" id="{41BE7D5A-94D2-442C-8E78-F557B64EBAFF}"/>
              </a:ext>
            </a:extLst>
          </p:cNvPr>
          <p:cNvSpPr txBox="1">
            <a:spLocks/>
          </p:cNvSpPr>
          <p:nvPr/>
        </p:nvSpPr>
        <p:spPr>
          <a:xfrm>
            <a:off x="7140633" y="3596641"/>
            <a:ext cx="4841643" cy="3212887"/>
          </a:xfrm>
          <a:prstGeom prst="rect">
            <a:avLst/>
          </a:prstGeom>
        </p:spPr>
        <p:txBody>
          <a:bodyPr>
            <a:normAutofit/>
          </a:bodyPr>
          <a:lstStyle>
            <a:lvl1pPr marL="342900" indent="-342900" algn="l" rtl="0" eaLnBrk="1" fontAlgn="base" hangingPunct="1">
              <a:spcBef>
                <a:spcPct val="20000"/>
              </a:spcBef>
              <a:spcAft>
                <a:spcPct val="0"/>
              </a:spcAft>
              <a:buChar char="•"/>
              <a:defRPr sz="2800">
                <a:solidFill>
                  <a:srgbClr val="292929"/>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har char="–"/>
              <a:defRPr sz="2400">
                <a:solidFill>
                  <a:srgbClr val="292929"/>
                </a:solidFill>
                <a:latin typeface="Calibri" panose="020F0502020204030204" pitchFamily="34" charset="0"/>
              </a:defRPr>
            </a:lvl2pPr>
            <a:lvl3pPr marL="1143000" indent="-228600" algn="l" rtl="0" eaLnBrk="1" fontAlgn="base" hangingPunct="1">
              <a:spcBef>
                <a:spcPct val="20000"/>
              </a:spcBef>
              <a:spcAft>
                <a:spcPct val="0"/>
              </a:spcAft>
              <a:buChar char="•"/>
              <a:defRPr sz="2000">
                <a:solidFill>
                  <a:srgbClr val="292929"/>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rgbClr val="292929"/>
                </a:solidFill>
                <a:latin typeface="Calibri" panose="020F0502020204030204" pitchFamily="34" charset="0"/>
              </a:defRPr>
            </a:lvl4pPr>
            <a:lvl5pPr marL="2057400" indent="-228600" algn="l" rtl="0" eaLnBrk="1" fontAlgn="base" hangingPunct="1">
              <a:spcBef>
                <a:spcPct val="20000"/>
              </a:spcBef>
              <a:spcAft>
                <a:spcPct val="0"/>
              </a:spcAft>
              <a:buChar char="»"/>
              <a:defRPr sz="1600">
                <a:solidFill>
                  <a:srgbClr val="292929"/>
                </a:solidFill>
                <a:latin typeface="Calibri" panose="020F0502020204030204" pitchFamily="34" charset="0"/>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pPr marL="0" indent="0" algn="r">
              <a:buNone/>
            </a:pPr>
            <a:r>
              <a:rPr lang="en-US" kern="0" dirty="0">
                <a:solidFill>
                  <a:srgbClr val="318DA8"/>
                </a:solidFill>
              </a:rPr>
              <a:t>Tutorial on applying raking </a:t>
            </a:r>
          </a:p>
          <a:p>
            <a:pPr marL="0" indent="0" algn="r">
              <a:buNone/>
            </a:pPr>
            <a:r>
              <a:rPr lang="en-US" kern="0" dirty="0">
                <a:solidFill>
                  <a:srgbClr val="318DA8"/>
                </a:solidFill>
              </a:rPr>
              <a:t>in regression-based </a:t>
            </a:r>
          </a:p>
          <a:p>
            <a:pPr marL="0" indent="0" algn="r">
              <a:buNone/>
            </a:pPr>
            <a:r>
              <a:rPr lang="en-US" kern="0" dirty="0">
                <a:solidFill>
                  <a:srgbClr val="318DA8"/>
                </a:solidFill>
              </a:rPr>
              <a:t>norming with </a:t>
            </a:r>
            <a:r>
              <a:rPr lang="en-US" kern="0" dirty="0" err="1">
                <a:solidFill>
                  <a:srgbClr val="318DA8"/>
                </a:solidFill>
              </a:rPr>
              <a:t>cNORM</a:t>
            </a:r>
            <a:endParaRPr lang="en-US" kern="0" dirty="0">
              <a:solidFill>
                <a:srgbClr val="318DA8"/>
              </a:solidFill>
            </a:endParaRPr>
          </a:p>
          <a:p>
            <a:pPr marL="0" indent="0" algn="r">
              <a:buNone/>
            </a:pPr>
            <a:endParaRPr lang="en-US" kern="0" dirty="0">
              <a:solidFill>
                <a:srgbClr val="318DA8"/>
              </a:solidFill>
            </a:endParaRPr>
          </a:p>
          <a:p>
            <a:pPr marL="0" indent="0" algn="r">
              <a:buNone/>
            </a:pPr>
            <a:endParaRPr lang="en-US" kern="0" dirty="0">
              <a:solidFill>
                <a:srgbClr val="318DA8"/>
              </a:solidFill>
            </a:endParaRPr>
          </a:p>
          <a:p>
            <a:pPr marL="0" indent="0" algn="r">
              <a:buNone/>
            </a:pPr>
            <a:r>
              <a:rPr lang="en-US" sz="2000" kern="0" dirty="0">
                <a:solidFill>
                  <a:schemeClr val="tx1"/>
                </a:solidFill>
              </a:rPr>
              <a:t>by Sebastian Gary and Alexandra Lenhard</a:t>
            </a:r>
          </a:p>
        </p:txBody>
      </p:sp>
    </p:spTree>
    <p:extLst>
      <p:ext uri="{BB962C8B-B14F-4D97-AF65-F5344CB8AC3E}">
        <p14:creationId xmlns:p14="http://schemas.microsoft.com/office/powerpoint/2010/main" val="1076116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6A3846-D455-4C5D-9C74-066F4E75DC11}"/>
              </a:ext>
            </a:extLst>
          </p:cNvPr>
          <p:cNvSpPr>
            <a:spLocks noGrp="1"/>
          </p:cNvSpPr>
          <p:nvPr>
            <p:ph type="title"/>
          </p:nvPr>
        </p:nvSpPr>
        <p:spPr/>
        <p:txBody>
          <a:bodyPr/>
          <a:lstStyle/>
          <a:p>
            <a:r>
              <a:rPr lang="en-US" dirty="0"/>
              <a:t>Step 3</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5AF64298-5487-43C4-8F93-136D99C6B746}"/>
                  </a:ext>
                </a:extLst>
              </p:cNvPr>
              <p:cNvSpPr>
                <a:spLocks noGrp="1"/>
              </p:cNvSpPr>
              <p:nvPr>
                <p:ph idx="1"/>
              </p:nvPr>
            </p:nvSpPr>
            <p:spPr/>
            <p:txBody>
              <a:bodyPr/>
              <a:lstStyle/>
              <a:p>
                <a:r>
                  <a:rPr lang="en-US" dirty="0"/>
                  <a:t>Using </a:t>
                </a:r>
                <a:r>
                  <a:rPr lang="en-US" dirty="0">
                    <a:solidFill>
                      <a:srgbClr val="A81882"/>
                    </a:solidFill>
                  </a:rPr>
                  <a:t>raking weights </a:t>
                </a:r>
                <a:r>
                  <a:rPr lang="en-US" dirty="0"/>
                  <a:t>in weighted best-subset regression</a:t>
                </a:r>
              </a:p>
              <a:p>
                <a:pPr lvl="1"/>
                <a14:m>
                  <m:oMath xmlns:m="http://schemas.openxmlformats.org/officeDocument/2006/math">
                    <m:func>
                      <m:funcPr>
                        <m:ctrlPr>
                          <a:rPr lang="de-DE" b="0" i="1" smtClean="0">
                            <a:latin typeface="Cambria Math" panose="02040503050406030204" pitchFamily="18" charset="0"/>
                          </a:rPr>
                        </m:ctrlPr>
                      </m:funcPr>
                      <m:fName>
                        <m:limLow>
                          <m:limLowPr>
                            <m:ctrlPr>
                              <a:rPr lang="de-DE" b="0" i="1" smtClean="0">
                                <a:latin typeface="Cambria Math" panose="02040503050406030204" pitchFamily="18" charset="0"/>
                              </a:rPr>
                            </m:ctrlPr>
                          </m:limLowPr>
                          <m:e>
                            <m:r>
                              <m:rPr>
                                <m:sty m:val="p"/>
                              </m:rPr>
                              <a:rPr lang="de-DE" b="0" i="0" smtClean="0">
                                <a:latin typeface="Cambria Math" panose="02040503050406030204" pitchFamily="18" charset="0"/>
                              </a:rPr>
                              <m:t>min</m:t>
                            </m:r>
                          </m:e>
                          <m:lim>
                            <m:r>
                              <a:rPr lang="de-DE" b="0" i="1" smtClean="0">
                                <a:latin typeface="Cambria Math" panose="02040503050406030204" pitchFamily="18" charset="0"/>
                              </a:rPr>
                              <m:t>𝑏</m:t>
                            </m:r>
                          </m:lim>
                        </m:limLow>
                      </m:fName>
                      <m:e>
                        <m:f>
                          <m:fPr>
                            <m:ctrlPr>
                              <a:rPr lang="de-DE" b="0"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𝑛</m:t>
                            </m:r>
                          </m:den>
                        </m:f>
                        <m:nary>
                          <m:naryPr>
                            <m:chr m:val="∑"/>
                            <m:ctrlPr>
                              <a:rPr lang="de-DE" b="0" i="1" smtClean="0">
                                <a:latin typeface="Cambria Math" panose="02040503050406030204" pitchFamily="18" charset="0"/>
                              </a:rPr>
                            </m:ctrlPr>
                          </m:naryPr>
                          <m:sub>
                            <m:r>
                              <a:rPr lang="de-DE" b="0" i="1" smtClean="0">
                                <a:latin typeface="Cambria Math" panose="02040503050406030204" pitchFamily="18" charset="0"/>
                              </a:rPr>
                              <m:t>𝑖</m:t>
                            </m:r>
                            <m:r>
                              <a:rPr lang="de-DE" b="0" i="1" smtClean="0">
                                <a:latin typeface="Cambria Math" panose="02040503050406030204" pitchFamily="18" charset="0"/>
                              </a:rPr>
                              <m:t>=1</m:t>
                            </m:r>
                          </m:sub>
                          <m:sup>
                            <m:r>
                              <a:rPr lang="de-DE" b="0" i="1" smtClean="0">
                                <a:latin typeface="Cambria Math" panose="02040503050406030204" pitchFamily="18" charset="0"/>
                              </a:rPr>
                              <m:t>𝑛</m:t>
                            </m:r>
                          </m:sup>
                          <m:e>
                            <m:sSup>
                              <m:sSupPr>
                                <m:ctrlPr>
                                  <a:rPr lang="de-DE" b="0" i="1" smtClean="0">
                                    <a:latin typeface="Cambria Math" panose="02040503050406030204" pitchFamily="18" charset="0"/>
                                  </a:rPr>
                                </m:ctrlPr>
                              </m:sSupPr>
                              <m:e>
                                <m:sSub>
                                  <m:sSubPr>
                                    <m:ctrlPr>
                                      <a:rPr lang="de-DE" b="0" i="1" smtClean="0">
                                        <a:solidFill>
                                          <a:srgbClr val="A81882"/>
                                        </a:solidFill>
                                        <a:latin typeface="Cambria Math" panose="02040503050406030204" pitchFamily="18" charset="0"/>
                                      </a:rPr>
                                    </m:ctrlPr>
                                  </m:sSubPr>
                                  <m:e>
                                    <m:r>
                                      <a:rPr lang="de-DE" b="0" i="1" smtClean="0">
                                        <a:solidFill>
                                          <a:srgbClr val="A81882"/>
                                        </a:solidFill>
                                        <a:latin typeface="Cambria Math" panose="02040503050406030204" pitchFamily="18" charset="0"/>
                                      </a:rPr>
                                      <m:t>𝑤</m:t>
                                    </m:r>
                                  </m:e>
                                  <m:sub>
                                    <m:r>
                                      <a:rPr lang="de-DE" b="0" i="1" smtClean="0">
                                        <a:solidFill>
                                          <a:srgbClr val="A81882"/>
                                        </a:solidFill>
                                        <a:latin typeface="Cambria Math" panose="02040503050406030204" pitchFamily="18" charset="0"/>
                                      </a:rPr>
                                      <m:t>𝑖</m:t>
                                    </m:r>
                                  </m:sub>
                                </m:sSub>
                                <m:d>
                                  <m:dPr>
                                    <m:ctrlPr>
                                      <a:rPr lang="de-DE" b="0" i="1" smtClean="0">
                                        <a:latin typeface="Cambria Math" panose="02040503050406030204" pitchFamily="18" charset="0"/>
                                      </a:rPr>
                                    </m:ctrlPr>
                                  </m:dPr>
                                  <m:e>
                                    <m:sSub>
                                      <m:sSubPr>
                                        <m:ctrlPr>
                                          <a:rPr lang="de-DE" b="0" i="1" smtClean="0">
                                            <a:latin typeface="Cambria Math" panose="02040503050406030204" pitchFamily="18" charset="0"/>
                                          </a:rPr>
                                        </m:ctrlPr>
                                      </m:sSubPr>
                                      <m:e>
                                        <m:r>
                                          <a:rPr lang="de-DE" b="0" i="1" smtClean="0">
                                            <a:latin typeface="Cambria Math" panose="02040503050406030204" pitchFamily="18" charset="0"/>
                                          </a:rPr>
                                          <m:t>𝑦</m:t>
                                        </m:r>
                                      </m:e>
                                      <m:sub>
                                        <m:r>
                                          <a:rPr lang="de-DE" b="0" i="1" smtClean="0">
                                            <a:latin typeface="Cambria Math" panose="02040503050406030204" pitchFamily="18" charset="0"/>
                                          </a:rPr>
                                          <m:t>𝑖</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𝑥</m:t>
                                        </m:r>
                                      </m:e>
                                      <m:sub>
                                        <m:r>
                                          <a:rPr lang="de-DE" b="0" i="1" smtClean="0">
                                            <a:latin typeface="Cambria Math" panose="02040503050406030204" pitchFamily="18" charset="0"/>
                                          </a:rPr>
                                          <m:t>𝑖</m:t>
                                        </m:r>
                                      </m:sub>
                                    </m:sSub>
                                    <m:r>
                                      <a:rPr lang="de-DE" b="0" i="1" smtClean="0">
                                        <a:latin typeface="Cambria Math" panose="02040503050406030204" pitchFamily="18" charset="0"/>
                                      </a:rPr>
                                      <m:t>∗</m:t>
                                    </m:r>
                                    <m:r>
                                      <a:rPr lang="de-DE" b="0" i="1" smtClean="0">
                                        <a:latin typeface="Cambria Math" panose="02040503050406030204" pitchFamily="18" charset="0"/>
                                      </a:rPr>
                                      <m:t>𝑏</m:t>
                                    </m:r>
                                  </m:e>
                                </m:d>
                              </m:e>
                              <m:sup>
                                <m:r>
                                  <a:rPr lang="de-DE" b="0" i="1" smtClean="0">
                                    <a:latin typeface="Cambria Math" panose="02040503050406030204" pitchFamily="18" charset="0"/>
                                  </a:rPr>
                                  <m:t>2</m:t>
                                </m:r>
                              </m:sup>
                            </m:sSup>
                          </m:e>
                        </m:nary>
                      </m:e>
                    </m:func>
                  </m:oMath>
                </a14:m>
                <a:endParaRPr lang="en-US" dirty="0"/>
              </a:p>
              <a:p>
                <a:pPr lvl="1"/>
                <a:r>
                  <a:rPr lang="en-US" dirty="0">
                    <a:solidFill>
                      <a:srgbClr val="A81882"/>
                    </a:solidFill>
                  </a:rPr>
                  <a:t>Weighted least squares</a:t>
                </a:r>
              </a:p>
              <a:p>
                <a:r>
                  <a:rPr lang="en-US" dirty="0"/>
                  <a:t>Enhancing norm score quality</a:t>
                </a:r>
              </a:p>
              <a:p>
                <a:pPr lvl="1"/>
                <a:r>
                  <a:rPr lang="en-US" dirty="0"/>
                  <a:t>Reducing influence of overrepresented data points</a:t>
                </a:r>
              </a:p>
              <a:p>
                <a:pPr lvl="1"/>
                <a:r>
                  <a:rPr lang="en-US" dirty="0"/>
                  <a:t>Increasing influence of underrepresented data points</a:t>
                </a:r>
              </a:p>
              <a:p>
                <a:pPr marL="0" indent="0">
                  <a:buNone/>
                </a:pPr>
                <a:r>
                  <a:rPr lang="en-US" sz="2400" b="1" dirty="0">
                    <a:sym typeface="Wingdings" panose="05000000000000000000" pitchFamily="2" charset="2"/>
                  </a:rPr>
                  <a:t> Reducing over- and underfitting to over- and underrepresented strata</a:t>
                </a:r>
                <a:endParaRPr lang="en-US" sz="2400" b="1" dirty="0"/>
              </a:p>
              <a:p>
                <a:pPr marL="0" indent="0">
                  <a:buNone/>
                </a:pPr>
                <a:endParaRPr lang="en-US" dirty="0"/>
              </a:p>
            </p:txBody>
          </p:sp>
        </mc:Choice>
        <mc:Fallback xmlns="">
          <p:sp>
            <p:nvSpPr>
              <p:cNvPr id="3" name="Inhaltsplatzhalter 2">
                <a:extLst>
                  <a:ext uri="{FF2B5EF4-FFF2-40B4-BE49-F238E27FC236}">
                    <a16:creationId xmlns:a16="http://schemas.microsoft.com/office/drawing/2014/main" id="{5AF64298-5487-43C4-8F93-136D99C6B746}"/>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grpSp>
        <p:nvGrpSpPr>
          <p:cNvPr id="7" name="Gruppieren 6">
            <a:extLst>
              <a:ext uri="{FF2B5EF4-FFF2-40B4-BE49-F238E27FC236}">
                <a16:creationId xmlns:a16="http://schemas.microsoft.com/office/drawing/2014/main" id="{B9BF7A4A-377F-4978-8821-0C80C9EB33D9}"/>
              </a:ext>
            </a:extLst>
          </p:cNvPr>
          <p:cNvGrpSpPr/>
          <p:nvPr/>
        </p:nvGrpSpPr>
        <p:grpSpPr>
          <a:xfrm>
            <a:off x="5826642" y="5716695"/>
            <a:ext cx="6147954" cy="920535"/>
            <a:chOff x="1737861" y="3679647"/>
            <a:chExt cx="8120856" cy="1249362"/>
          </a:xfrm>
        </p:grpSpPr>
        <p:sp>
          <p:nvSpPr>
            <p:cNvPr id="4" name="Freihandform: Form 3">
              <a:extLst>
                <a:ext uri="{FF2B5EF4-FFF2-40B4-BE49-F238E27FC236}">
                  <a16:creationId xmlns:a16="http://schemas.microsoft.com/office/drawing/2014/main" id="{26569E79-CE92-4667-BBF6-18FBC5400384}"/>
                </a:ext>
              </a:extLst>
            </p:cNvPr>
            <p:cNvSpPr/>
            <p:nvPr/>
          </p:nvSpPr>
          <p:spPr>
            <a:xfrm>
              <a:off x="1737861" y="3679647"/>
              <a:ext cx="3123406" cy="1249362"/>
            </a:xfrm>
            <a:custGeom>
              <a:avLst/>
              <a:gdLst>
                <a:gd name="connsiteX0" fmla="*/ 0 w 3123406"/>
                <a:gd name="connsiteY0" fmla="*/ 0 h 1249362"/>
                <a:gd name="connsiteX1" fmla="*/ 2498725 w 3123406"/>
                <a:gd name="connsiteY1" fmla="*/ 0 h 1249362"/>
                <a:gd name="connsiteX2" fmla="*/ 3123406 w 3123406"/>
                <a:gd name="connsiteY2" fmla="*/ 624681 h 1249362"/>
                <a:gd name="connsiteX3" fmla="*/ 2498725 w 3123406"/>
                <a:gd name="connsiteY3" fmla="*/ 1249362 h 1249362"/>
                <a:gd name="connsiteX4" fmla="*/ 0 w 3123406"/>
                <a:gd name="connsiteY4" fmla="*/ 1249362 h 1249362"/>
                <a:gd name="connsiteX5" fmla="*/ 0 w 3123406"/>
                <a:gd name="connsiteY5" fmla="*/ 0 h 124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3406" h="1249362">
                  <a:moveTo>
                    <a:pt x="0" y="0"/>
                  </a:moveTo>
                  <a:lnTo>
                    <a:pt x="2498725" y="0"/>
                  </a:lnTo>
                  <a:lnTo>
                    <a:pt x="3123406" y="624681"/>
                  </a:lnTo>
                  <a:lnTo>
                    <a:pt x="2498725" y="1249362"/>
                  </a:lnTo>
                  <a:lnTo>
                    <a:pt x="0" y="1249362"/>
                  </a:lnTo>
                  <a:lnTo>
                    <a:pt x="0" y="0"/>
                  </a:lnTo>
                  <a:close/>
                </a:path>
              </a:pathLst>
            </a:cu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012" tIns="48006" rIns="336343" bIns="48006" numCol="1" spcCol="1270" anchor="ctr" anchorCtr="0">
              <a:noAutofit/>
            </a:bodyPr>
            <a:lstStyle/>
            <a:p>
              <a:pPr marL="0" lvl="0" indent="0" algn="ctr" defTabSz="800100">
                <a:lnSpc>
                  <a:spcPct val="90000"/>
                </a:lnSpc>
                <a:spcBef>
                  <a:spcPct val="0"/>
                </a:spcBef>
                <a:spcAft>
                  <a:spcPct val="35000"/>
                </a:spcAft>
                <a:buFont typeface="+mj-lt"/>
                <a:buNone/>
              </a:pPr>
              <a:r>
                <a:rPr lang="en-US" sz="1200" kern="1200" dirty="0"/>
                <a:t>Computing and standardize raking weights</a:t>
              </a:r>
            </a:p>
          </p:txBody>
        </p:sp>
        <p:sp>
          <p:nvSpPr>
            <p:cNvPr id="5" name="Freihandform: Form 4">
              <a:extLst>
                <a:ext uri="{FF2B5EF4-FFF2-40B4-BE49-F238E27FC236}">
                  <a16:creationId xmlns:a16="http://schemas.microsoft.com/office/drawing/2014/main" id="{A172DA5A-6093-4B92-ABF1-D6177FCA4242}"/>
                </a:ext>
              </a:extLst>
            </p:cNvPr>
            <p:cNvSpPr/>
            <p:nvPr/>
          </p:nvSpPr>
          <p:spPr>
            <a:xfrm>
              <a:off x="4236586" y="3679647"/>
              <a:ext cx="3123406" cy="1249362"/>
            </a:xfrm>
            <a:custGeom>
              <a:avLst/>
              <a:gdLst>
                <a:gd name="connsiteX0" fmla="*/ 0 w 3123406"/>
                <a:gd name="connsiteY0" fmla="*/ 0 h 1249362"/>
                <a:gd name="connsiteX1" fmla="*/ 2498725 w 3123406"/>
                <a:gd name="connsiteY1" fmla="*/ 0 h 1249362"/>
                <a:gd name="connsiteX2" fmla="*/ 3123406 w 3123406"/>
                <a:gd name="connsiteY2" fmla="*/ 624681 h 1249362"/>
                <a:gd name="connsiteX3" fmla="*/ 2498725 w 3123406"/>
                <a:gd name="connsiteY3" fmla="*/ 1249362 h 1249362"/>
                <a:gd name="connsiteX4" fmla="*/ 0 w 3123406"/>
                <a:gd name="connsiteY4" fmla="*/ 1249362 h 1249362"/>
                <a:gd name="connsiteX5" fmla="*/ 624681 w 3123406"/>
                <a:gd name="connsiteY5" fmla="*/ 624681 h 1249362"/>
                <a:gd name="connsiteX6" fmla="*/ 0 w 3123406"/>
                <a:gd name="connsiteY6" fmla="*/ 0 h 124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3406" h="1249362">
                  <a:moveTo>
                    <a:pt x="0" y="0"/>
                  </a:moveTo>
                  <a:lnTo>
                    <a:pt x="2498725" y="0"/>
                  </a:lnTo>
                  <a:lnTo>
                    <a:pt x="3123406" y="624681"/>
                  </a:lnTo>
                  <a:lnTo>
                    <a:pt x="2498725" y="1249362"/>
                  </a:lnTo>
                  <a:lnTo>
                    <a:pt x="0" y="1249362"/>
                  </a:lnTo>
                  <a:lnTo>
                    <a:pt x="624681" y="624681"/>
                  </a:lnTo>
                  <a:lnTo>
                    <a:pt x="0" y="0"/>
                  </a:lnTo>
                  <a:close/>
                </a:path>
              </a:pathLst>
            </a:cu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6690" tIns="48006" rIns="648684" bIns="48006" numCol="1" spcCol="1270" anchor="ctr" anchorCtr="0">
              <a:noAutofit/>
            </a:bodyPr>
            <a:lstStyle/>
            <a:p>
              <a:pPr marL="0" lvl="0" indent="0" algn="ctr" defTabSz="800100">
                <a:lnSpc>
                  <a:spcPct val="90000"/>
                </a:lnSpc>
                <a:spcBef>
                  <a:spcPct val="0"/>
                </a:spcBef>
                <a:spcAft>
                  <a:spcPct val="35000"/>
                </a:spcAft>
                <a:buFont typeface="+mj-lt"/>
                <a:buNone/>
              </a:pPr>
              <a:r>
                <a:rPr lang="en-US" sz="1200" kern="1200" dirty="0"/>
                <a:t>Ranking raw scores using the standardized weights</a:t>
              </a:r>
            </a:p>
          </p:txBody>
        </p:sp>
        <p:sp>
          <p:nvSpPr>
            <p:cNvPr id="6" name="Freihandform: Form 5">
              <a:extLst>
                <a:ext uri="{FF2B5EF4-FFF2-40B4-BE49-F238E27FC236}">
                  <a16:creationId xmlns:a16="http://schemas.microsoft.com/office/drawing/2014/main" id="{F46D4415-F050-4356-94C5-74FFFFD8FAC6}"/>
                </a:ext>
              </a:extLst>
            </p:cNvPr>
            <p:cNvSpPr/>
            <p:nvPr/>
          </p:nvSpPr>
          <p:spPr>
            <a:xfrm>
              <a:off x="6735311" y="3679647"/>
              <a:ext cx="3123406" cy="1249362"/>
            </a:xfrm>
            <a:custGeom>
              <a:avLst/>
              <a:gdLst>
                <a:gd name="connsiteX0" fmla="*/ 0 w 3123406"/>
                <a:gd name="connsiteY0" fmla="*/ 0 h 1249362"/>
                <a:gd name="connsiteX1" fmla="*/ 2498725 w 3123406"/>
                <a:gd name="connsiteY1" fmla="*/ 0 h 1249362"/>
                <a:gd name="connsiteX2" fmla="*/ 3123406 w 3123406"/>
                <a:gd name="connsiteY2" fmla="*/ 624681 h 1249362"/>
                <a:gd name="connsiteX3" fmla="*/ 2498725 w 3123406"/>
                <a:gd name="connsiteY3" fmla="*/ 1249362 h 1249362"/>
                <a:gd name="connsiteX4" fmla="*/ 0 w 3123406"/>
                <a:gd name="connsiteY4" fmla="*/ 1249362 h 1249362"/>
                <a:gd name="connsiteX5" fmla="*/ 624681 w 3123406"/>
                <a:gd name="connsiteY5" fmla="*/ 624681 h 1249362"/>
                <a:gd name="connsiteX6" fmla="*/ 0 w 3123406"/>
                <a:gd name="connsiteY6" fmla="*/ 0 h 124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3406" h="1249362">
                  <a:moveTo>
                    <a:pt x="0" y="0"/>
                  </a:moveTo>
                  <a:lnTo>
                    <a:pt x="2498725" y="0"/>
                  </a:lnTo>
                  <a:lnTo>
                    <a:pt x="3123406" y="624681"/>
                  </a:lnTo>
                  <a:lnTo>
                    <a:pt x="2498725" y="1249362"/>
                  </a:lnTo>
                  <a:lnTo>
                    <a:pt x="0" y="1249362"/>
                  </a:lnTo>
                  <a:lnTo>
                    <a:pt x="624681" y="624681"/>
                  </a:lnTo>
                  <a:lnTo>
                    <a:pt x="0" y="0"/>
                  </a:lnTo>
                  <a:close/>
                </a:path>
              </a:pathLst>
            </a:custGeom>
            <a:solidFill>
              <a:srgbClr val="A8188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6690" tIns="48006" rIns="648684" bIns="48006" numCol="1" spcCol="1270" anchor="ctr" anchorCtr="0">
              <a:noAutofit/>
            </a:bodyPr>
            <a:lstStyle/>
            <a:p>
              <a:pPr marL="0" lvl="0" indent="0" algn="ctr" defTabSz="800100">
                <a:lnSpc>
                  <a:spcPct val="90000"/>
                </a:lnSpc>
                <a:spcBef>
                  <a:spcPct val="0"/>
                </a:spcBef>
                <a:spcAft>
                  <a:spcPct val="35000"/>
                </a:spcAft>
                <a:buFont typeface="+mj-lt"/>
                <a:buNone/>
              </a:pPr>
              <a:r>
                <a:rPr lang="en-US" sz="1200" kern="1200" dirty="0"/>
                <a:t>Using the raking weights as regression weights in cNORM</a:t>
              </a:r>
            </a:p>
          </p:txBody>
        </p:sp>
      </p:grpSp>
    </p:spTree>
    <p:extLst>
      <p:ext uri="{BB962C8B-B14F-4D97-AF65-F5344CB8AC3E}">
        <p14:creationId xmlns:p14="http://schemas.microsoft.com/office/powerpoint/2010/main" val="358266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A6DCBE-832D-4B83-B8C7-035C0298029B}"/>
              </a:ext>
            </a:extLst>
          </p:cNvPr>
          <p:cNvSpPr>
            <a:spLocks noGrp="1"/>
          </p:cNvSpPr>
          <p:nvPr>
            <p:ph type="title"/>
          </p:nvPr>
        </p:nvSpPr>
        <p:spPr/>
        <p:txBody>
          <a:bodyPr/>
          <a:lstStyle/>
          <a:p>
            <a:r>
              <a:rPr lang="en-US" dirty="0"/>
              <a:t>Integration of raking in cNORM</a:t>
            </a:r>
          </a:p>
        </p:txBody>
      </p:sp>
      <p:sp>
        <p:nvSpPr>
          <p:cNvPr id="3" name="Inhaltsplatzhalter 2">
            <a:extLst>
              <a:ext uri="{FF2B5EF4-FFF2-40B4-BE49-F238E27FC236}">
                <a16:creationId xmlns:a16="http://schemas.microsoft.com/office/drawing/2014/main" id="{1DB59289-7CDC-43AF-BEF0-156209CDEE29}"/>
              </a:ext>
            </a:extLst>
          </p:cNvPr>
          <p:cNvSpPr>
            <a:spLocks noGrp="1"/>
          </p:cNvSpPr>
          <p:nvPr>
            <p:ph idx="1"/>
          </p:nvPr>
        </p:nvSpPr>
        <p:spPr/>
        <p:txBody>
          <a:bodyPr/>
          <a:lstStyle/>
          <a:p>
            <a:r>
              <a:rPr lang="en-US" dirty="0"/>
              <a:t>Integration in two steps</a:t>
            </a:r>
          </a:p>
          <a:p>
            <a:pPr lvl="1"/>
            <a:r>
              <a:rPr lang="en-US" i="1" dirty="0" err="1"/>
              <a:t>computeWeights</a:t>
            </a:r>
            <a:r>
              <a:rPr lang="en-US" i="1" dirty="0"/>
              <a:t>()</a:t>
            </a:r>
            <a:r>
              <a:rPr lang="en-US" dirty="0"/>
              <a:t>: Computes, standardizes and returns the raking weights for every subject in the norm sample</a:t>
            </a:r>
          </a:p>
          <a:p>
            <a:pPr lvl="1"/>
            <a:r>
              <a:rPr lang="en-US" i="1" dirty="0" err="1"/>
              <a:t>cnorm</a:t>
            </a:r>
            <a:r>
              <a:rPr lang="en-US" i="1" dirty="0"/>
              <a:t>()</a:t>
            </a:r>
            <a:r>
              <a:rPr lang="en-US" dirty="0"/>
              <a:t>: </a:t>
            </a:r>
          </a:p>
          <a:p>
            <a:pPr lvl="2"/>
            <a:r>
              <a:rPr lang="en-US" dirty="0"/>
              <a:t>Integrates raking weights into the initial ranking process automatically, if raking weights are available</a:t>
            </a:r>
          </a:p>
          <a:p>
            <a:pPr lvl="2"/>
            <a:r>
              <a:rPr lang="en-US" dirty="0"/>
              <a:t>Conducts the weighted regression</a:t>
            </a:r>
          </a:p>
        </p:txBody>
      </p:sp>
    </p:spTree>
    <p:extLst>
      <p:ext uri="{BB962C8B-B14F-4D97-AF65-F5344CB8AC3E}">
        <p14:creationId xmlns:p14="http://schemas.microsoft.com/office/powerpoint/2010/main" val="353059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314B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7F594AD-1CC2-4D4B-9EFD-0CFE1BCB18EA}"/>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kern="1200">
                <a:solidFill>
                  <a:srgbClr val="FFFFFF"/>
                </a:solidFill>
                <a:latin typeface="+mj-lt"/>
                <a:ea typeface="+mj-ea"/>
                <a:cs typeface="+mj-cs"/>
              </a:rPr>
              <a:t>Tutorial</a:t>
            </a:r>
          </a:p>
        </p:txBody>
      </p:sp>
      <p:pic>
        <p:nvPicPr>
          <p:cNvPr id="5" name="Grafik 4">
            <a:extLst>
              <a:ext uri="{FF2B5EF4-FFF2-40B4-BE49-F238E27FC236}">
                <a16:creationId xmlns:a16="http://schemas.microsoft.com/office/drawing/2014/main" id="{CCF57EF9-0462-4496-9CD0-7FCE91811E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155" y="4772620"/>
            <a:ext cx="4572009" cy="1731268"/>
          </a:xfrm>
          <a:prstGeom prst="rect">
            <a:avLst/>
          </a:prstGeom>
        </p:spPr>
      </p:pic>
      <p:pic>
        <p:nvPicPr>
          <p:cNvPr id="13" name="Grafik 12">
            <a:extLst>
              <a:ext uri="{FF2B5EF4-FFF2-40B4-BE49-F238E27FC236}">
                <a16:creationId xmlns:a16="http://schemas.microsoft.com/office/drawing/2014/main" id="{E7B4D928-E7F0-4E68-B5AB-1A58E2E4F6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3131" y="1861860"/>
            <a:ext cx="3593273" cy="2771611"/>
          </a:xfrm>
          <a:prstGeom prst="rect">
            <a:avLst/>
          </a:prstGeom>
        </p:spPr>
      </p:pic>
    </p:spTree>
    <p:extLst>
      <p:ext uri="{BB962C8B-B14F-4D97-AF65-F5344CB8AC3E}">
        <p14:creationId xmlns:p14="http://schemas.microsoft.com/office/powerpoint/2010/main" val="416833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CBFFF4-220B-41D1-9E87-8EC6A1CA524B}"/>
              </a:ext>
            </a:extLst>
          </p:cNvPr>
          <p:cNvSpPr>
            <a:spLocks noGrp="1"/>
          </p:cNvSpPr>
          <p:nvPr>
            <p:ph type="title"/>
          </p:nvPr>
        </p:nvSpPr>
        <p:spPr/>
        <p:txBody>
          <a:bodyPr/>
          <a:lstStyle/>
          <a:p>
            <a:r>
              <a:rPr lang="en-US" dirty="0"/>
              <a:t>Tutorial</a:t>
            </a:r>
          </a:p>
        </p:txBody>
      </p:sp>
      <p:sp>
        <p:nvSpPr>
          <p:cNvPr id="3" name="Inhaltsplatzhalter 2">
            <a:extLst>
              <a:ext uri="{FF2B5EF4-FFF2-40B4-BE49-F238E27FC236}">
                <a16:creationId xmlns:a16="http://schemas.microsoft.com/office/drawing/2014/main" id="{FE615639-6AF1-4E7D-B0D1-9F18406909F7}"/>
              </a:ext>
            </a:extLst>
          </p:cNvPr>
          <p:cNvSpPr>
            <a:spLocks noGrp="1"/>
          </p:cNvSpPr>
          <p:nvPr>
            <p:ph idx="1"/>
          </p:nvPr>
        </p:nvSpPr>
        <p:spPr/>
        <p:txBody>
          <a:bodyPr/>
          <a:lstStyle/>
          <a:p>
            <a:r>
              <a:rPr lang="en-US" dirty="0"/>
              <a:t>Loading data set </a:t>
            </a:r>
            <a:r>
              <a:rPr lang="en-US" dirty="0" err="1"/>
              <a:t>ppvt</a:t>
            </a:r>
            <a:endParaRPr lang="en-US" dirty="0"/>
          </a:p>
          <a:p>
            <a:endParaRPr lang="en-US" dirty="0"/>
          </a:p>
          <a:p>
            <a:endParaRPr lang="en-US" dirty="0"/>
          </a:p>
          <a:p>
            <a:endParaRPr lang="en-US" dirty="0"/>
          </a:p>
          <a:p>
            <a:endParaRPr lang="en-US" dirty="0"/>
          </a:p>
          <a:p>
            <a:r>
              <a:rPr lang="en-US" dirty="0"/>
              <a:t>Loading population marginals</a:t>
            </a:r>
          </a:p>
          <a:p>
            <a:pPr lvl="1"/>
            <a:endParaRPr lang="en-US" dirty="0"/>
          </a:p>
        </p:txBody>
      </p:sp>
      <p:pic>
        <p:nvPicPr>
          <p:cNvPr id="5" name="Grafik 4" descr="Ein Bild, das Tisch enthält.&#10;&#10;Automatisch generierte Beschreibung">
            <a:extLst>
              <a:ext uri="{FF2B5EF4-FFF2-40B4-BE49-F238E27FC236}">
                <a16:creationId xmlns:a16="http://schemas.microsoft.com/office/drawing/2014/main" id="{A5BDA4B2-FA0C-4259-A956-5956EAD68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5360" y="1830389"/>
            <a:ext cx="5778440" cy="2170905"/>
          </a:xfrm>
          <a:prstGeom prst="rect">
            <a:avLst/>
          </a:prstGeom>
        </p:spPr>
      </p:pic>
      <p:pic>
        <p:nvPicPr>
          <p:cNvPr id="6" name="Grafik 5" descr="Ein Bild, das Tisch enthält.&#10;&#10;Automatisch generierte Beschreibung">
            <a:extLst>
              <a:ext uri="{FF2B5EF4-FFF2-40B4-BE49-F238E27FC236}">
                <a16:creationId xmlns:a16="http://schemas.microsoft.com/office/drawing/2014/main" id="{8074E8C1-89E9-4EF1-9D45-746CC083CD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5360" y="4873424"/>
            <a:ext cx="3623231" cy="1787934"/>
          </a:xfrm>
          <a:prstGeom prst="rect">
            <a:avLst/>
          </a:prstGeom>
        </p:spPr>
      </p:pic>
    </p:spTree>
    <p:extLst>
      <p:ext uri="{BB962C8B-B14F-4D97-AF65-F5344CB8AC3E}">
        <p14:creationId xmlns:p14="http://schemas.microsoft.com/office/powerpoint/2010/main" val="339974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E37172-982A-491E-ACFD-AC9ADAF63616}"/>
              </a:ext>
            </a:extLst>
          </p:cNvPr>
          <p:cNvSpPr>
            <a:spLocks noGrp="1"/>
          </p:cNvSpPr>
          <p:nvPr>
            <p:ph type="title"/>
          </p:nvPr>
        </p:nvSpPr>
        <p:spPr/>
        <p:txBody>
          <a:bodyPr/>
          <a:lstStyle/>
          <a:p>
            <a:r>
              <a:rPr lang="en-US" dirty="0"/>
              <a:t>Tutorial</a:t>
            </a:r>
          </a:p>
        </p:txBody>
      </p:sp>
      <p:sp>
        <p:nvSpPr>
          <p:cNvPr id="3" name="Inhaltsplatzhalter 2">
            <a:extLst>
              <a:ext uri="{FF2B5EF4-FFF2-40B4-BE49-F238E27FC236}">
                <a16:creationId xmlns:a16="http://schemas.microsoft.com/office/drawing/2014/main" id="{666462CB-6538-4025-9528-7808982AAD46}"/>
              </a:ext>
            </a:extLst>
          </p:cNvPr>
          <p:cNvSpPr>
            <a:spLocks noGrp="1"/>
          </p:cNvSpPr>
          <p:nvPr>
            <p:ph idx="1"/>
          </p:nvPr>
        </p:nvSpPr>
        <p:spPr/>
        <p:txBody>
          <a:bodyPr/>
          <a:lstStyle/>
          <a:p>
            <a:r>
              <a:rPr lang="en-US" dirty="0"/>
              <a:t>Computing marginal of the current norm sample</a:t>
            </a:r>
          </a:p>
        </p:txBody>
      </p:sp>
      <p:pic>
        <p:nvPicPr>
          <p:cNvPr id="5" name="Grafik 4">
            <a:extLst>
              <a:ext uri="{FF2B5EF4-FFF2-40B4-BE49-F238E27FC236}">
                <a16:creationId xmlns:a16="http://schemas.microsoft.com/office/drawing/2014/main" id="{8A4CA21D-0EF3-4934-A83B-450F81F804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136" y="2657023"/>
            <a:ext cx="6647727" cy="1191645"/>
          </a:xfrm>
          <a:prstGeom prst="rect">
            <a:avLst/>
          </a:prstGeom>
        </p:spPr>
      </p:pic>
      <p:pic>
        <p:nvPicPr>
          <p:cNvPr id="6" name="Grafik 5" descr="Ein Bild, das Tisch enthält.&#10;&#10;Automatisch generierte Beschreibung">
            <a:extLst>
              <a:ext uri="{FF2B5EF4-FFF2-40B4-BE49-F238E27FC236}">
                <a16:creationId xmlns:a16="http://schemas.microsoft.com/office/drawing/2014/main" id="{EA703B25-55D4-4A55-9220-DE3D3F1775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4383" y="4523966"/>
            <a:ext cx="3623231" cy="1787934"/>
          </a:xfrm>
          <a:prstGeom prst="rect">
            <a:avLst/>
          </a:prstGeom>
        </p:spPr>
      </p:pic>
      <p:sp>
        <p:nvSpPr>
          <p:cNvPr id="9" name="Rechteck 8">
            <a:extLst>
              <a:ext uri="{FF2B5EF4-FFF2-40B4-BE49-F238E27FC236}">
                <a16:creationId xmlns:a16="http://schemas.microsoft.com/office/drawing/2014/main" id="{0FBF5E66-05E0-4290-B266-D902D42CFCAA}"/>
              </a:ext>
            </a:extLst>
          </p:cNvPr>
          <p:cNvSpPr/>
          <p:nvPr/>
        </p:nvSpPr>
        <p:spPr>
          <a:xfrm>
            <a:off x="8335496" y="2657023"/>
            <a:ext cx="1078173" cy="1191645"/>
          </a:xfrm>
          <a:prstGeom prst="rect">
            <a:avLst/>
          </a:prstGeom>
          <a:noFill/>
          <a:ln w="25400">
            <a:solidFill>
              <a:srgbClr val="A818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9">
            <a:extLst>
              <a:ext uri="{FF2B5EF4-FFF2-40B4-BE49-F238E27FC236}">
                <a16:creationId xmlns:a16="http://schemas.microsoft.com/office/drawing/2014/main" id="{AC59167B-84E1-4358-885D-71AE20139114}"/>
              </a:ext>
            </a:extLst>
          </p:cNvPr>
          <p:cNvSpPr/>
          <p:nvPr/>
        </p:nvSpPr>
        <p:spPr>
          <a:xfrm>
            <a:off x="6986643" y="4523966"/>
            <a:ext cx="920972" cy="1787934"/>
          </a:xfrm>
          <a:prstGeom prst="rect">
            <a:avLst/>
          </a:prstGeom>
          <a:noFill/>
          <a:ln w="25400">
            <a:solidFill>
              <a:srgbClr val="A818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300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A7033A-C9EB-4574-8BD1-C925CD5E2B16}"/>
              </a:ext>
            </a:extLst>
          </p:cNvPr>
          <p:cNvSpPr>
            <a:spLocks noGrp="1"/>
          </p:cNvSpPr>
          <p:nvPr>
            <p:ph type="title"/>
          </p:nvPr>
        </p:nvSpPr>
        <p:spPr/>
        <p:txBody>
          <a:bodyPr/>
          <a:lstStyle/>
          <a:p>
            <a:r>
              <a:rPr lang="en-US" dirty="0"/>
              <a:t>Tutorial</a:t>
            </a:r>
          </a:p>
        </p:txBody>
      </p:sp>
      <p:sp>
        <p:nvSpPr>
          <p:cNvPr id="3" name="Inhaltsplatzhalter 2">
            <a:extLst>
              <a:ext uri="{FF2B5EF4-FFF2-40B4-BE49-F238E27FC236}">
                <a16:creationId xmlns:a16="http://schemas.microsoft.com/office/drawing/2014/main" id="{7BA69C1F-CE40-4278-B75B-11A9544DC4F5}"/>
              </a:ext>
            </a:extLst>
          </p:cNvPr>
          <p:cNvSpPr>
            <a:spLocks noGrp="1"/>
          </p:cNvSpPr>
          <p:nvPr>
            <p:ph idx="1"/>
          </p:nvPr>
        </p:nvSpPr>
        <p:spPr/>
        <p:txBody>
          <a:bodyPr/>
          <a:lstStyle/>
          <a:p>
            <a:r>
              <a:rPr lang="en-US" dirty="0"/>
              <a:t>Step 1: Computing and standardizing raking weights</a:t>
            </a:r>
          </a:p>
        </p:txBody>
      </p:sp>
      <p:pic>
        <p:nvPicPr>
          <p:cNvPr id="5" name="Grafik 4">
            <a:extLst>
              <a:ext uri="{FF2B5EF4-FFF2-40B4-BE49-F238E27FC236}">
                <a16:creationId xmlns:a16="http://schemas.microsoft.com/office/drawing/2014/main" id="{B52CE875-C6B4-4E2F-BE4D-5A0EAB6D16DB}"/>
              </a:ext>
            </a:extLst>
          </p:cNvPr>
          <p:cNvPicPr>
            <a:picLocks noChangeAspect="1"/>
          </p:cNvPicPr>
          <p:nvPr/>
        </p:nvPicPr>
        <p:blipFill>
          <a:blip r:embed="rId2"/>
          <a:stretch>
            <a:fillRect/>
          </a:stretch>
        </p:blipFill>
        <p:spPr>
          <a:xfrm>
            <a:off x="3083559" y="2992891"/>
            <a:ext cx="6024882" cy="2670930"/>
          </a:xfrm>
          <a:prstGeom prst="rect">
            <a:avLst/>
          </a:prstGeom>
        </p:spPr>
      </p:pic>
    </p:spTree>
    <p:extLst>
      <p:ext uri="{BB962C8B-B14F-4D97-AF65-F5344CB8AC3E}">
        <p14:creationId xmlns:p14="http://schemas.microsoft.com/office/powerpoint/2010/main" val="422316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B20334-F370-401B-A564-C2DEF5D80440}"/>
              </a:ext>
            </a:extLst>
          </p:cNvPr>
          <p:cNvSpPr>
            <a:spLocks noGrp="1"/>
          </p:cNvSpPr>
          <p:nvPr>
            <p:ph type="title"/>
          </p:nvPr>
        </p:nvSpPr>
        <p:spPr/>
        <p:txBody>
          <a:bodyPr/>
          <a:lstStyle/>
          <a:p>
            <a:r>
              <a:rPr lang="en-US" dirty="0"/>
              <a:t>Tutorial</a:t>
            </a:r>
          </a:p>
        </p:txBody>
      </p:sp>
      <p:sp>
        <p:nvSpPr>
          <p:cNvPr id="3" name="Inhaltsplatzhalter 2">
            <a:extLst>
              <a:ext uri="{FF2B5EF4-FFF2-40B4-BE49-F238E27FC236}">
                <a16:creationId xmlns:a16="http://schemas.microsoft.com/office/drawing/2014/main" id="{6769AE6D-E085-4DF2-8259-1584850E95C8}"/>
              </a:ext>
            </a:extLst>
          </p:cNvPr>
          <p:cNvSpPr>
            <a:spLocks noGrp="1"/>
          </p:cNvSpPr>
          <p:nvPr>
            <p:ph idx="1"/>
          </p:nvPr>
        </p:nvSpPr>
        <p:spPr/>
        <p:txBody>
          <a:bodyPr/>
          <a:lstStyle/>
          <a:p>
            <a:r>
              <a:rPr lang="en-US" dirty="0"/>
              <a:t>Step 2: Ranking with raking weights using Harrell-Davis-quantile estimation </a:t>
            </a:r>
          </a:p>
          <a:p>
            <a:endParaRPr lang="en-US" dirty="0"/>
          </a:p>
          <a:p>
            <a:endParaRPr lang="en-US" dirty="0"/>
          </a:p>
          <a:p>
            <a:endParaRPr lang="en-US" dirty="0"/>
          </a:p>
          <a:p>
            <a:endParaRPr lang="en-US" dirty="0"/>
          </a:p>
          <a:p>
            <a:endParaRPr lang="en-US" dirty="0"/>
          </a:p>
          <a:p>
            <a:r>
              <a:rPr lang="en-US" dirty="0"/>
              <a:t>Computing powers and interactions of variable group, </a:t>
            </a:r>
            <a:r>
              <a:rPr lang="en-US" dirty="0" err="1"/>
              <a:t>normValue</a:t>
            </a:r>
            <a:r>
              <a:rPr lang="en-US" dirty="0"/>
              <a:t> and their interactions </a:t>
            </a:r>
          </a:p>
        </p:txBody>
      </p:sp>
      <p:pic>
        <p:nvPicPr>
          <p:cNvPr id="5" name="Grafik 4">
            <a:extLst>
              <a:ext uri="{FF2B5EF4-FFF2-40B4-BE49-F238E27FC236}">
                <a16:creationId xmlns:a16="http://schemas.microsoft.com/office/drawing/2014/main" id="{E8AE1BA6-42C0-419F-BB7B-D7A22EB71E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15" y="2869409"/>
            <a:ext cx="11486969" cy="2084724"/>
          </a:xfrm>
          <a:prstGeom prst="rect">
            <a:avLst/>
          </a:prstGeom>
        </p:spPr>
      </p:pic>
      <p:sp>
        <p:nvSpPr>
          <p:cNvPr id="8" name="Rechteck 7">
            <a:extLst>
              <a:ext uri="{FF2B5EF4-FFF2-40B4-BE49-F238E27FC236}">
                <a16:creationId xmlns:a16="http://schemas.microsoft.com/office/drawing/2014/main" id="{570A3E22-AFFF-4AB7-85FC-FCAE8EBAE506}"/>
              </a:ext>
            </a:extLst>
          </p:cNvPr>
          <p:cNvSpPr/>
          <p:nvPr/>
        </p:nvSpPr>
        <p:spPr>
          <a:xfrm>
            <a:off x="5732060" y="2869409"/>
            <a:ext cx="1078173" cy="2084724"/>
          </a:xfrm>
          <a:prstGeom prst="rect">
            <a:avLst/>
          </a:prstGeom>
          <a:noFill/>
          <a:ln w="25400">
            <a:solidFill>
              <a:srgbClr val="A818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hteck 8">
            <a:extLst>
              <a:ext uri="{FF2B5EF4-FFF2-40B4-BE49-F238E27FC236}">
                <a16:creationId xmlns:a16="http://schemas.microsoft.com/office/drawing/2014/main" id="{6069C1DA-A391-4A78-A275-C3FDB61E09DB}"/>
              </a:ext>
            </a:extLst>
          </p:cNvPr>
          <p:cNvSpPr/>
          <p:nvPr/>
        </p:nvSpPr>
        <p:spPr>
          <a:xfrm>
            <a:off x="10518469" y="2869409"/>
            <a:ext cx="1321015" cy="2084724"/>
          </a:xfrm>
          <a:prstGeom prst="rect">
            <a:avLst/>
          </a:prstGeom>
          <a:noFill/>
          <a:ln w="25400">
            <a:solidFill>
              <a:srgbClr val="A818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6834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84D619-4B90-496C-8E6B-5A11C5D2E422}"/>
              </a:ext>
            </a:extLst>
          </p:cNvPr>
          <p:cNvSpPr>
            <a:spLocks noGrp="1"/>
          </p:cNvSpPr>
          <p:nvPr>
            <p:ph type="title"/>
          </p:nvPr>
        </p:nvSpPr>
        <p:spPr/>
        <p:txBody>
          <a:bodyPr/>
          <a:lstStyle/>
          <a:p>
            <a:r>
              <a:rPr lang="en-US" dirty="0"/>
              <a:t>Tutorial</a:t>
            </a:r>
          </a:p>
        </p:txBody>
      </p:sp>
      <p:sp>
        <p:nvSpPr>
          <p:cNvPr id="3" name="Inhaltsplatzhalter 2">
            <a:extLst>
              <a:ext uri="{FF2B5EF4-FFF2-40B4-BE49-F238E27FC236}">
                <a16:creationId xmlns:a16="http://schemas.microsoft.com/office/drawing/2014/main" id="{E7B2B0D0-F6F8-4441-91FD-D01DEBF12F89}"/>
              </a:ext>
            </a:extLst>
          </p:cNvPr>
          <p:cNvSpPr>
            <a:spLocks noGrp="1"/>
          </p:cNvSpPr>
          <p:nvPr>
            <p:ph idx="1"/>
          </p:nvPr>
        </p:nvSpPr>
        <p:spPr/>
        <p:txBody>
          <a:bodyPr/>
          <a:lstStyle/>
          <a:p>
            <a:r>
              <a:rPr lang="en-US" dirty="0"/>
              <a:t>Step 3: Using raking weights in weighted best-subset regression </a:t>
            </a:r>
          </a:p>
        </p:txBody>
      </p:sp>
      <p:pic>
        <p:nvPicPr>
          <p:cNvPr id="5" name="Grafik 4">
            <a:extLst>
              <a:ext uri="{FF2B5EF4-FFF2-40B4-BE49-F238E27FC236}">
                <a16:creationId xmlns:a16="http://schemas.microsoft.com/office/drawing/2014/main" id="{A23B6BA3-B4FA-4C2B-A920-7EF3769BE7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034" y="4001294"/>
            <a:ext cx="5225931" cy="2709031"/>
          </a:xfrm>
          <a:prstGeom prst="rect">
            <a:avLst/>
          </a:prstGeom>
        </p:spPr>
      </p:pic>
      <p:pic>
        <p:nvPicPr>
          <p:cNvPr id="7" name="Grafik 6">
            <a:extLst>
              <a:ext uri="{FF2B5EF4-FFF2-40B4-BE49-F238E27FC236}">
                <a16:creationId xmlns:a16="http://schemas.microsoft.com/office/drawing/2014/main" id="{136A5FFD-2594-4D2C-AB3A-4D50166D8466}"/>
              </a:ext>
            </a:extLst>
          </p:cNvPr>
          <p:cNvPicPr>
            <a:picLocks noChangeAspect="1"/>
          </p:cNvPicPr>
          <p:nvPr/>
        </p:nvPicPr>
        <p:blipFill>
          <a:blip r:embed="rId4"/>
          <a:stretch>
            <a:fillRect/>
          </a:stretch>
        </p:blipFill>
        <p:spPr>
          <a:xfrm>
            <a:off x="1465427" y="2521484"/>
            <a:ext cx="9261143" cy="1344873"/>
          </a:xfrm>
          <a:prstGeom prst="rect">
            <a:avLst/>
          </a:prstGeom>
        </p:spPr>
      </p:pic>
    </p:spTree>
    <p:extLst>
      <p:ext uri="{BB962C8B-B14F-4D97-AF65-F5344CB8AC3E}">
        <p14:creationId xmlns:p14="http://schemas.microsoft.com/office/powerpoint/2010/main" val="3778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9AB070-F68A-46EE-8ECD-F985D8BC4568}"/>
              </a:ext>
            </a:extLst>
          </p:cNvPr>
          <p:cNvSpPr>
            <a:spLocks noGrp="1"/>
          </p:cNvSpPr>
          <p:nvPr>
            <p:ph type="title"/>
          </p:nvPr>
        </p:nvSpPr>
        <p:spPr/>
        <p:txBody>
          <a:bodyPr/>
          <a:lstStyle/>
          <a:p>
            <a:r>
              <a:rPr lang="en-US" dirty="0"/>
              <a:t>Tutorial</a:t>
            </a:r>
          </a:p>
        </p:txBody>
      </p:sp>
      <p:sp>
        <p:nvSpPr>
          <p:cNvPr id="3" name="Inhaltsplatzhalter 2">
            <a:extLst>
              <a:ext uri="{FF2B5EF4-FFF2-40B4-BE49-F238E27FC236}">
                <a16:creationId xmlns:a16="http://schemas.microsoft.com/office/drawing/2014/main" id="{7B0D543F-1257-45EB-B15E-8E93612FE2CF}"/>
              </a:ext>
            </a:extLst>
          </p:cNvPr>
          <p:cNvSpPr>
            <a:spLocks noGrp="1"/>
          </p:cNvSpPr>
          <p:nvPr>
            <p:ph idx="1"/>
          </p:nvPr>
        </p:nvSpPr>
        <p:spPr/>
        <p:txBody>
          <a:bodyPr/>
          <a:lstStyle/>
          <a:p>
            <a:r>
              <a:rPr lang="en-US" dirty="0"/>
              <a:t>Shortcut: Using </a:t>
            </a:r>
            <a:r>
              <a:rPr lang="en-US" dirty="0" err="1"/>
              <a:t>cnorm</a:t>
            </a:r>
            <a:r>
              <a:rPr lang="en-US" dirty="0"/>
              <a:t>() function</a:t>
            </a:r>
          </a:p>
          <a:p>
            <a:endParaRPr lang="en-US" dirty="0"/>
          </a:p>
          <a:p>
            <a:endParaRPr lang="en-US" dirty="0"/>
          </a:p>
          <a:p>
            <a:endParaRPr lang="en-US" dirty="0"/>
          </a:p>
          <a:p>
            <a:endParaRPr lang="en-US" dirty="0"/>
          </a:p>
          <a:p>
            <a:pPr marL="0" indent="0">
              <a:buNone/>
            </a:pPr>
            <a:r>
              <a:rPr lang="en-US" dirty="0">
                <a:sym typeface="Wingdings" panose="05000000000000000000" pitchFamily="2" charset="2"/>
              </a:rPr>
              <a:t> Returns equal results</a:t>
            </a:r>
            <a:endParaRPr lang="en-US" dirty="0"/>
          </a:p>
          <a:p>
            <a:pPr lvl="1"/>
            <a:endParaRPr lang="en-US" dirty="0"/>
          </a:p>
        </p:txBody>
      </p:sp>
      <p:pic>
        <p:nvPicPr>
          <p:cNvPr id="5" name="Grafik 4">
            <a:extLst>
              <a:ext uri="{FF2B5EF4-FFF2-40B4-BE49-F238E27FC236}">
                <a16:creationId xmlns:a16="http://schemas.microsoft.com/office/drawing/2014/main" id="{D059DA14-2381-47B3-B6EA-87AE4F43FECC}"/>
              </a:ext>
            </a:extLst>
          </p:cNvPr>
          <p:cNvPicPr>
            <a:picLocks noChangeAspect="1"/>
          </p:cNvPicPr>
          <p:nvPr/>
        </p:nvPicPr>
        <p:blipFill>
          <a:blip r:embed="rId3"/>
          <a:stretch>
            <a:fillRect/>
          </a:stretch>
        </p:blipFill>
        <p:spPr>
          <a:xfrm>
            <a:off x="1445830" y="2553419"/>
            <a:ext cx="9499674" cy="1632197"/>
          </a:xfrm>
          <a:prstGeom prst="rect">
            <a:avLst/>
          </a:prstGeom>
        </p:spPr>
      </p:pic>
    </p:spTree>
    <p:extLst>
      <p:ext uri="{BB962C8B-B14F-4D97-AF65-F5344CB8AC3E}">
        <p14:creationId xmlns:p14="http://schemas.microsoft.com/office/powerpoint/2010/main" val="139574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5C18F3-B292-4DFB-A691-C381649D2FE6}"/>
              </a:ext>
            </a:extLst>
          </p:cNvPr>
          <p:cNvSpPr>
            <a:spLocks noGrp="1"/>
          </p:cNvSpPr>
          <p:nvPr>
            <p:ph type="title"/>
          </p:nvPr>
        </p:nvSpPr>
        <p:spPr/>
        <p:txBody>
          <a:bodyPr/>
          <a:lstStyle/>
          <a:p>
            <a:r>
              <a:rPr lang="en-US" dirty="0"/>
              <a:t>Simulation studies</a:t>
            </a:r>
          </a:p>
        </p:txBody>
      </p:sp>
      <p:sp>
        <p:nvSpPr>
          <p:cNvPr id="3" name="Inhaltsplatzhalter 2">
            <a:extLst>
              <a:ext uri="{FF2B5EF4-FFF2-40B4-BE49-F238E27FC236}">
                <a16:creationId xmlns:a16="http://schemas.microsoft.com/office/drawing/2014/main" id="{80A92B4F-58BF-49F6-BB09-4B63439B4826}"/>
              </a:ext>
            </a:extLst>
          </p:cNvPr>
          <p:cNvSpPr>
            <a:spLocks noGrp="1"/>
          </p:cNvSpPr>
          <p:nvPr>
            <p:ph idx="1"/>
          </p:nvPr>
        </p:nvSpPr>
        <p:spPr>
          <a:xfrm>
            <a:off x="838200" y="1825625"/>
            <a:ext cx="10515600" cy="4725900"/>
          </a:xfrm>
        </p:spPr>
        <p:txBody>
          <a:bodyPr>
            <a:normAutofit fontScale="92500" lnSpcReduction="10000"/>
          </a:bodyPr>
          <a:lstStyle/>
          <a:p>
            <a:r>
              <a:rPr lang="en-US" dirty="0"/>
              <a:t>Aims</a:t>
            </a:r>
          </a:p>
          <a:p>
            <a:pPr lvl="1"/>
            <a:r>
              <a:rPr lang="en-US" dirty="0"/>
              <a:t>Comparing unweighted continuous norming (SCN) to weighted continuous norming (WCN) in biased and unbiased norm samples</a:t>
            </a:r>
          </a:p>
          <a:p>
            <a:pPr lvl="1"/>
            <a:r>
              <a:rPr lang="en-US" dirty="0"/>
              <a:t>Comparing different types and degrees of non-representativeness</a:t>
            </a:r>
          </a:p>
          <a:p>
            <a:pPr lvl="1"/>
            <a:r>
              <a:rPr lang="en-US" dirty="0"/>
              <a:t>(Comparing different types of weighted ranking procedures)</a:t>
            </a:r>
          </a:p>
          <a:p>
            <a:r>
              <a:rPr lang="en-US" dirty="0"/>
              <a:t>Method: </a:t>
            </a:r>
          </a:p>
          <a:p>
            <a:pPr lvl="1"/>
            <a:r>
              <a:rPr lang="en-US" dirty="0"/>
              <a:t>Modelling a typical cognitive variable during adolescence </a:t>
            </a:r>
          </a:p>
          <a:p>
            <a:pPr lvl="1"/>
            <a:r>
              <a:rPr lang="en-US" dirty="0"/>
              <a:t>Modelling three stratification variables within the population</a:t>
            </a:r>
          </a:p>
          <a:p>
            <a:pPr lvl="1"/>
            <a:r>
              <a:rPr lang="en-US" dirty="0"/>
              <a:t>Modelling a psychometric test with 30 items (based on IRT)</a:t>
            </a:r>
          </a:p>
          <a:p>
            <a:pPr lvl="1"/>
            <a:r>
              <a:rPr lang="en-US" dirty="0"/>
              <a:t>Drawing unbiased or (deliberately) biased norm samples (</a:t>
            </a:r>
            <a:r>
              <a:rPr lang="en-US" i="1" dirty="0"/>
              <a:t>n</a:t>
            </a:r>
            <a:r>
              <a:rPr lang="en-US" dirty="0"/>
              <a:t> = 100 per age cohort)</a:t>
            </a:r>
          </a:p>
          <a:p>
            <a:pPr lvl="1"/>
            <a:r>
              <a:rPr lang="en-US" dirty="0"/>
              <a:t>Applying weighted and unweighted continuous norming (with </a:t>
            </a:r>
            <a:r>
              <a:rPr lang="en-US" dirty="0" err="1"/>
              <a:t>cNORM</a:t>
            </a:r>
            <a:r>
              <a:rPr lang="en-US" dirty="0"/>
              <a:t>)</a:t>
            </a:r>
          </a:p>
          <a:p>
            <a:pPr lvl="1"/>
            <a:r>
              <a:rPr lang="en-US" dirty="0"/>
              <a:t>Comparing the results to the exact norm scores in the population by means of RMSE and MSD</a:t>
            </a:r>
          </a:p>
          <a:p>
            <a:pPr marL="457200" lvl="1" indent="0">
              <a:buNone/>
            </a:pPr>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39620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66D7BC-6A21-4821-B586-1EBFC44B11DB}"/>
              </a:ext>
            </a:extLst>
          </p:cNvPr>
          <p:cNvSpPr>
            <a:spLocks noGrp="1"/>
          </p:cNvSpPr>
          <p:nvPr>
            <p:ph type="title"/>
          </p:nvPr>
        </p:nvSpPr>
        <p:spPr/>
        <p:txBody>
          <a:bodyPr/>
          <a:lstStyle/>
          <a:p>
            <a:r>
              <a:rPr lang="en-US" noProof="0" dirty="0"/>
              <a:t>Agenda</a:t>
            </a:r>
          </a:p>
        </p:txBody>
      </p:sp>
      <p:sp>
        <p:nvSpPr>
          <p:cNvPr id="3" name="Inhaltsplatzhalter 2">
            <a:extLst>
              <a:ext uri="{FF2B5EF4-FFF2-40B4-BE49-F238E27FC236}">
                <a16:creationId xmlns:a16="http://schemas.microsoft.com/office/drawing/2014/main" id="{61011619-82F3-498B-A8FF-22316B7B43A4}"/>
              </a:ext>
            </a:extLst>
          </p:cNvPr>
          <p:cNvSpPr>
            <a:spLocks noGrp="1"/>
          </p:cNvSpPr>
          <p:nvPr>
            <p:ph idx="1"/>
          </p:nvPr>
        </p:nvSpPr>
        <p:spPr/>
        <p:txBody>
          <a:bodyPr>
            <a:normAutofit/>
          </a:bodyPr>
          <a:lstStyle/>
          <a:p>
            <a:r>
              <a:rPr lang="en-US" dirty="0"/>
              <a:t>Problem: Non-representative norm samples</a:t>
            </a:r>
            <a:endParaRPr lang="en-US" noProof="0" dirty="0"/>
          </a:p>
          <a:p>
            <a:r>
              <a:rPr lang="en-US" noProof="0" dirty="0"/>
              <a:t>Raking approach</a:t>
            </a:r>
          </a:p>
          <a:p>
            <a:r>
              <a:rPr lang="en-US" noProof="0" dirty="0"/>
              <a:t>Combining raking and regression-based norming</a:t>
            </a:r>
          </a:p>
          <a:p>
            <a:r>
              <a:rPr lang="en-US" dirty="0"/>
              <a:t>Tutorial</a:t>
            </a:r>
          </a:p>
          <a:p>
            <a:r>
              <a:rPr lang="en-US" noProof="0" dirty="0"/>
              <a:t>Simulation studies</a:t>
            </a:r>
          </a:p>
          <a:p>
            <a:pPr lvl="1"/>
            <a:r>
              <a:rPr lang="en-US" dirty="0"/>
              <a:t>Structure</a:t>
            </a:r>
          </a:p>
          <a:p>
            <a:pPr lvl="1"/>
            <a:r>
              <a:rPr lang="en-US" noProof="0" dirty="0"/>
              <a:t>Results</a:t>
            </a:r>
          </a:p>
          <a:p>
            <a:r>
              <a:rPr lang="en-US" noProof="0" dirty="0"/>
              <a:t>Conclusions &amp; Recommendations</a:t>
            </a:r>
          </a:p>
        </p:txBody>
      </p:sp>
    </p:spTree>
    <p:extLst>
      <p:ext uri="{BB962C8B-B14F-4D97-AF65-F5344CB8AC3E}">
        <p14:creationId xmlns:p14="http://schemas.microsoft.com/office/powerpoint/2010/main" val="426201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E96A8D33-E69E-4978-95C9-E667E88C3C16}"/>
                  </a:ext>
                </a:extLst>
              </p:cNvPr>
              <p:cNvSpPr>
                <a:spLocks noGrp="1"/>
              </p:cNvSpPr>
              <p:nvPr>
                <p:ph idx="1"/>
              </p:nvPr>
            </p:nvSpPr>
            <p:spPr>
              <a:xfrm>
                <a:off x="838200" y="1825624"/>
                <a:ext cx="4979796" cy="5032376"/>
              </a:xfrm>
            </p:spPr>
            <p:txBody>
              <a:bodyPr>
                <a:normAutofit/>
              </a:bodyPr>
              <a:lstStyle/>
              <a:p>
                <a:r>
                  <a:rPr lang="en-US" dirty="0"/>
                  <a:t>Raw score of fictitious test scale increasing with age</a:t>
                </a:r>
              </a:p>
              <a:p>
                <a:r>
                  <a:rPr lang="en-US" dirty="0"/>
                  <a:t>Six age groups</a:t>
                </a:r>
              </a:p>
              <a:p>
                <a:r>
                  <a:rPr lang="en-US" dirty="0"/>
                  <a:t>Three stratification variables</a:t>
                </a:r>
              </a:p>
              <a:p>
                <a:pPr lvl="1"/>
                <a:r>
                  <a:rPr lang="en-US" sz="1800" dirty="0"/>
                  <a:t>SV1(1/2/3): Large effect (</a:t>
                </a:r>
                <a14:m>
                  <m:oMath xmlns:m="http://schemas.openxmlformats.org/officeDocument/2006/math">
                    <m:r>
                      <a:rPr lang="el-GR" sz="1800" i="1" smtClean="0">
                        <a:latin typeface="Cambria Math" panose="02040503050406030204" pitchFamily="18" charset="0"/>
                      </a:rPr>
                      <m:t>𝜂</m:t>
                    </m:r>
                    <m:r>
                      <a:rPr lang="de-DE" sz="1800" b="0" i="1" baseline="30000" smtClean="0">
                        <a:latin typeface="Cambria Math" panose="02040503050406030204" pitchFamily="18" charset="0"/>
                      </a:rPr>
                      <m:t>2</m:t>
                    </m:r>
                    <m:r>
                      <a:rPr lang="de-DE" sz="1800" i="1">
                        <a:latin typeface="Cambria Math" panose="02040503050406030204" pitchFamily="18" charset="0"/>
                      </a:rPr>
                      <m:t>≈</m:t>
                    </m:r>
                    <m:r>
                      <a:rPr lang="de-DE" sz="1800" b="0" i="1" smtClean="0">
                        <a:latin typeface="Cambria Math" panose="02040503050406030204" pitchFamily="18" charset="0"/>
                      </a:rPr>
                      <m:t> </m:t>
                    </m:r>
                  </m:oMath>
                </a14:m>
                <a:r>
                  <a:rPr lang="en-US" sz="1800" dirty="0"/>
                  <a:t>60%)</a:t>
                </a:r>
              </a:p>
              <a:p>
                <a:pPr lvl="1"/>
                <a:r>
                  <a:rPr lang="en-US" sz="1800" dirty="0"/>
                  <a:t>SV2(1/2/3): Medium effect (</a:t>
                </a:r>
                <a14:m>
                  <m:oMath xmlns:m="http://schemas.openxmlformats.org/officeDocument/2006/math">
                    <m:r>
                      <a:rPr lang="el-GR" sz="1800" i="1">
                        <a:latin typeface="Cambria Math" panose="02040503050406030204" pitchFamily="18" charset="0"/>
                      </a:rPr>
                      <m:t>𝜂</m:t>
                    </m:r>
                    <m:r>
                      <a:rPr lang="de-DE" sz="1800" i="1" baseline="30000">
                        <a:latin typeface="Cambria Math" panose="02040503050406030204" pitchFamily="18" charset="0"/>
                      </a:rPr>
                      <m:t>2</m:t>
                    </m:r>
                    <m:r>
                      <a:rPr lang="de-DE" sz="1800" i="1">
                        <a:latin typeface="Cambria Math" panose="02040503050406030204" pitchFamily="18" charset="0"/>
                      </a:rPr>
                      <m:t>≈ </m:t>
                    </m:r>
                  </m:oMath>
                </a14:m>
                <a:r>
                  <a:rPr lang="en-US" sz="1800" dirty="0"/>
                  <a:t>30%)</a:t>
                </a:r>
              </a:p>
              <a:p>
                <a:pPr lvl="1"/>
                <a:r>
                  <a:rPr lang="en-US" sz="1800" dirty="0"/>
                  <a:t>SV3(1/2/3): Small effect (</a:t>
                </a:r>
                <a14:m>
                  <m:oMath xmlns:m="http://schemas.openxmlformats.org/officeDocument/2006/math">
                    <m:r>
                      <a:rPr lang="el-GR" sz="1800" i="1">
                        <a:latin typeface="Cambria Math" panose="02040503050406030204" pitchFamily="18" charset="0"/>
                      </a:rPr>
                      <m:t>𝜂</m:t>
                    </m:r>
                    <m:r>
                      <a:rPr lang="de-DE" sz="1800" i="1" baseline="30000">
                        <a:latin typeface="Cambria Math" panose="02040503050406030204" pitchFamily="18" charset="0"/>
                      </a:rPr>
                      <m:t>2</m:t>
                    </m:r>
                    <m:r>
                      <a:rPr lang="de-DE" sz="1800" i="1">
                        <a:latin typeface="Cambria Math" panose="02040503050406030204" pitchFamily="18" charset="0"/>
                      </a:rPr>
                      <m:t>≈ </m:t>
                    </m:r>
                  </m:oMath>
                </a14:m>
                <a:r>
                  <a:rPr lang="en-US" sz="1800" dirty="0"/>
                  <a:t>10%)</a:t>
                </a:r>
                <a:endParaRPr lang="de-DE" sz="15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Inhaltsplatzhalter 2">
                <a:extLst>
                  <a:ext uri="{FF2B5EF4-FFF2-40B4-BE49-F238E27FC236}">
                    <a16:creationId xmlns:a16="http://schemas.microsoft.com/office/drawing/2014/main" id="{E96A8D33-E69E-4978-95C9-E667E88C3C16}"/>
                  </a:ext>
                </a:extLst>
              </p:cNvPr>
              <p:cNvSpPr>
                <a:spLocks noGrp="1" noRot="1" noChangeAspect="1" noMove="1" noResize="1" noEditPoints="1" noAdjustHandles="1" noChangeArrowheads="1" noChangeShapeType="1" noTextEdit="1"/>
              </p:cNvSpPr>
              <p:nvPr>
                <p:ph idx="1"/>
              </p:nvPr>
            </p:nvSpPr>
            <p:spPr>
              <a:xfrm>
                <a:off x="838200" y="1825624"/>
                <a:ext cx="4979796" cy="5032376"/>
              </a:xfrm>
              <a:blipFill>
                <a:blip r:embed="rId3"/>
                <a:stretch>
                  <a:fillRect l="-2206" t="-1937"/>
                </a:stretch>
              </a:blipFill>
            </p:spPr>
            <p:txBody>
              <a:bodyPr/>
              <a:lstStyle/>
              <a:p>
                <a:r>
                  <a:rPr lang="de-DE">
                    <a:noFill/>
                  </a:rPr>
                  <a:t> </a:t>
                </a:r>
              </a:p>
            </p:txBody>
          </p:sp>
        </mc:Fallback>
      </mc:AlternateContent>
      <p:sp>
        <p:nvSpPr>
          <p:cNvPr id="2" name="Titel 1">
            <a:extLst>
              <a:ext uri="{FF2B5EF4-FFF2-40B4-BE49-F238E27FC236}">
                <a16:creationId xmlns:a16="http://schemas.microsoft.com/office/drawing/2014/main" id="{6526E985-D5AC-4F52-9B48-16B098164813}"/>
              </a:ext>
            </a:extLst>
          </p:cNvPr>
          <p:cNvSpPr>
            <a:spLocks noGrp="1"/>
          </p:cNvSpPr>
          <p:nvPr>
            <p:ph type="title"/>
          </p:nvPr>
        </p:nvSpPr>
        <p:spPr/>
        <p:txBody>
          <a:bodyPr/>
          <a:lstStyle/>
          <a:p>
            <a:r>
              <a:rPr lang="en-US" dirty="0"/>
              <a:t>Population model</a:t>
            </a:r>
          </a:p>
        </p:txBody>
      </p:sp>
      <p:graphicFrame>
        <p:nvGraphicFramePr>
          <p:cNvPr id="7" name="Diagramm 6">
            <a:extLst>
              <a:ext uri="{FF2B5EF4-FFF2-40B4-BE49-F238E27FC236}">
                <a16:creationId xmlns:a16="http://schemas.microsoft.com/office/drawing/2014/main" id="{E5E6CDCE-E1F9-4DAE-917F-CE81BC2BA0A0}"/>
              </a:ext>
            </a:extLst>
          </p:cNvPr>
          <p:cNvGraphicFramePr>
            <a:graphicFrameLocks/>
          </p:cNvGraphicFramePr>
          <p:nvPr/>
        </p:nvGraphicFramePr>
        <p:xfrm>
          <a:off x="5906084" y="1507472"/>
          <a:ext cx="5729907" cy="503237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6841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left)">
                                      <p:cBhvr>
                                        <p:cTn id="7" dur="1000"/>
                                        <p:tgtEl>
                                          <p:spTgt spid="7">
                                            <p:graphicEl>
                                              <a:chart seriesIdx="0" categoryIdx="-4" bldStep="series"/>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wipe(left)">
                                      <p:cBhvr>
                                        <p:cTn id="12" dur="1000"/>
                                        <p:tgtEl>
                                          <p:spTgt spid="7">
                                            <p:graphicEl>
                                              <a:chart seriesIdx="1" categoryIdx="-4" bldStep="series"/>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graphicEl>
                                              <a:chart seriesIdx="2" categoryIdx="-4" bldStep="series"/>
                                            </p:graphicEl>
                                          </p:spTgt>
                                        </p:tgtEl>
                                        <p:attrNameLst>
                                          <p:attrName>style.visibility</p:attrName>
                                        </p:attrNameLst>
                                      </p:cBhvr>
                                      <p:to>
                                        <p:strVal val="visible"/>
                                      </p:to>
                                    </p:set>
                                    <p:animEffect transition="in" filter="wipe(left)">
                                      <p:cBhvr>
                                        <p:cTn id="15" dur="1000"/>
                                        <p:tgtEl>
                                          <p:spTgt spid="7">
                                            <p:graphicEl>
                                              <a:chart seriesIdx="2" categoryIdx="-4" bldStep="series"/>
                                            </p:graphic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graphicEl>
                                              <a:chart seriesIdx="3" categoryIdx="-4" bldStep="series"/>
                                            </p:graphicEl>
                                          </p:spTgt>
                                        </p:tgtEl>
                                        <p:attrNameLst>
                                          <p:attrName>style.visibility</p:attrName>
                                        </p:attrNameLst>
                                      </p:cBhvr>
                                      <p:to>
                                        <p:strVal val="visible"/>
                                      </p:to>
                                    </p:set>
                                    <p:animEffect transition="in" filter="wipe(left)">
                                      <p:cBhvr>
                                        <p:cTn id="18" dur="1000"/>
                                        <p:tgtEl>
                                          <p:spTgt spid="7">
                                            <p:graphicEl>
                                              <a:chart seriesIdx="3" categoryIdx="-4" bldStep="series"/>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graphicEl>
                                              <a:chart seriesIdx="4" categoryIdx="-4" bldStep="series"/>
                                            </p:graphicEl>
                                          </p:spTgt>
                                        </p:tgtEl>
                                        <p:attrNameLst>
                                          <p:attrName>style.visibility</p:attrName>
                                        </p:attrNameLst>
                                      </p:cBhvr>
                                      <p:to>
                                        <p:strVal val="visible"/>
                                      </p:to>
                                    </p:set>
                                    <p:animEffect transition="in" filter="wipe(left)">
                                      <p:cBhvr>
                                        <p:cTn id="23" dur="1000"/>
                                        <p:tgtEl>
                                          <p:spTgt spid="7">
                                            <p:graphicEl>
                                              <a:chart seriesIdx="4" categoryIdx="-4" bldStep="series"/>
                                            </p:graphicEl>
                                          </p:spTgt>
                                        </p:tgtEl>
                                      </p:cBhvr>
                                    </p:animEffect>
                                  </p:childTnLst>
                                </p:cTn>
                              </p:par>
                              <p:par>
                                <p:cTn id="24" presetID="22" presetClass="exit" presetSubtype="8" fill="hold" grpId="1" nodeType="withEffect">
                                  <p:stCondLst>
                                    <p:cond delay="0"/>
                                  </p:stCondLst>
                                  <p:childTnLst>
                                    <p:animEffect transition="out" filter="wipe(left)">
                                      <p:cBhvr>
                                        <p:cTn id="25" dur="1000"/>
                                        <p:tgtEl>
                                          <p:spTgt spid="7">
                                            <p:graphicEl>
                                              <a:chart seriesIdx="3" categoryIdx="-4" bldStep="series"/>
                                            </p:graphicEl>
                                          </p:spTgt>
                                        </p:tgtEl>
                                      </p:cBhvr>
                                    </p:animEffect>
                                    <p:set>
                                      <p:cBhvr>
                                        <p:cTn id="26" dur="1" fill="hold">
                                          <p:stCondLst>
                                            <p:cond delay="999"/>
                                          </p:stCondLst>
                                        </p:cTn>
                                        <p:tgtEl>
                                          <p:spTgt spid="7">
                                            <p:graphicEl>
                                              <a:chart seriesIdx="3" categoryIdx="-4" bldStep="series"/>
                                            </p:graphicEl>
                                          </p:spTgt>
                                        </p:tgtEl>
                                        <p:attrNameLst>
                                          <p:attrName>style.visibility</p:attrName>
                                        </p:attrNameLst>
                                      </p:cBhvr>
                                      <p:to>
                                        <p:strVal val="hidden"/>
                                      </p:to>
                                    </p:set>
                                  </p:childTnLst>
                                </p:cTn>
                              </p:par>
                              <p:par>
                                <p:cTn id="27" presetID="22" presetClass="exit" presetSubtype="8" fill="hold" grpId="1" nodeType="withEffect">
                                  <p:stCondLst>
                                    <p:cond delay="0"/>
                                  </p:stCondLst>
                                  <p:childTnLst>
                                    <p:animEffect transition="out" filter="wipe(left)">
                                      <p:cBhvr>
                                        <p:cTn id="28" dur="1000"/>
                                        <p:tgtEl>
                                          <p:spTgt spid="7">
                                            <p:graphicEl>
                                              <a:chart seriesIdx="2" categoryIdx="-4" bldStep="series"/>
                                            </p:graphicEl>
                                          </p:spTgt>
                                        </p:tgtEl>
                                      </p:cBhvr>
                                    </p:animEffect>
                                    <p:set>
                                      <p:cBhvr>
                                        <p:cTn id="29" dur="1" fill="hold">
                                          <p:stCondLst>
                                            <p:cond delay="999"/>
                                          </p:stCondLst>
                                        </p:cTn>
                                        <p:tgtEl>
                                          <p:spTgt spid="7">
                                            <p:graphicEl>
                                              <a:chart seriesIdx="2" categoryIdx="-4" bldStep="series"/>
                                            </p:graphicEl>
                                          </p:spTgt>
                                        </p:tgtEl>
                                        <p:attrNameLst>
                                          <p:attrName>style.visibility</p:attrName>
                                        </p:attrNameLst>
                                      </p:cBhvr>
                                      <p:to>
                                        <p:strVal val="hidden"/>
                                      </p:to>
                                    </p:set>
                                  </p:childTnLst>
                                </p:cTn>
                              </p:par>
                              <p:par>
                                <p:cTn id="30" presetID="22" presetClass="exit" presetSubtype="8" fill="hold" grpId="1" nodeType="withEffect">
                                  <p:stCondLst>
                                    <p:cond delay="0"/>
                                  </p:stCondLst>
                                  <p:childTnLst>
                                    <p:animEffect transition="out" filter="wipe(left)">
                                      <p:cBhvr>
                                        <p:cTn id="31" dur="1000"/>
                                        <p:tgtEl>
                                          <p:spTgt spid="7">
                                            <p:graphicEl>
                                              <a:chart seriesIdx="1" categoryIdx="-4" bldStep="series"/>
                                            </p:graphicEl>
                                          </p:spTgt>
                                        </p:tgtEl>
                                      </p:cBhvr>
                                    </p:animEffect>
                                    <p:set>
                                      <p:cBhvr>
                                        <p:cTn id="32" dur="1" fill="hold">
                                          <p:stCondLst>
                                            <p:cond delay="999"/>
                                          </p:stCondLst>
                                        </p:cTn>
                                        <p:tgtEl>
                                          <p:spTgt spid="7">
                                            <p:graphicEl>
                                              <a:chart seriesIdx="1" categoryIdx="-4" bldStep="series"/>
                                            </p:graphicEl>
                                          </p:spTgt>
                                        </p:tgtEl>
                                        <p:attrNameLst>
                                          <p:attrName>style.visibility</p:attrName>
                                        </p:attrNameLst>
                                      </p:cBhvr>
                                      <p:to>
                                        <p:strVal val="hidden"/>
                                      </p:to>
                                    </p:set>
                                  </p:childTnLst>
                                </p:cTn>
                              </p:par>
                              <p:par>
                                <p:cTn id="33" presetID="22" presetClass="exit" presetSubtype="8" fill="hold" grpId="1" nodeType="withEffect">
                                  <p:stCondLst>
                                    <p:cond delay="0"/>
                                  </p:stCondLst>
                                  <p:childTnLst>
                                    <p:animEffect transition="out" filter="wipe(left)">
                                      <p:cBhvr>
                                        <p:cTn id="34" dur="1000"/>
                                        <p:tgtEl>
                                          <p:spTgt spid="7">
                                            <p:graphicEl>
                                              <a:chart seriesIdx="0" categoryIdx="-4" bldStep="series"/>
                                            </p:graphicEl>
                                          </p:spTgt>
                                        </p:tgtEl>
                                      </p:cBhvr>
                                    </p:animEffect>
                                    <p:set>
                                      <p:cBhvr>
                                        <p:cTn id="35" dur="1" fill="hold">
                                          <p:stCondLst>
                                            <p:cond delay="999"/>
                                          </p:stCondLst>
                                        </p:cTn>
                                        <p:tgtEl>
                                          <p:spTgt spid="7">
                                            <p:graphicEl>
                                              <a:chart seriesIdx="0" categoryIdx="-4" bldStep="series"/>
                                            </p:graphicEl>
                                          </p:spTgt>
                                        </p:tgtEl>
                                        <p:attrNameLst>
                                          <p:attrName>style.visibility</p:attrName>
                                        </p:attrNameLst>
                                      </p:cBhvr>
                                      <p:to>
                                        <p:strVal val="hidden"/>
                                      </p:to>
                                    </p:set>
                                  </p:childTnLst>
                                </p:cTn>
                              </p:par>
                              <p:par>
                                <p:cTn id="36" presetID="22" presetClass="entr" presetSubtype="8" fill="hold" grpId="0" nodeType="withEffect">
                                  <p:stCondLst>
                                    <p:cond delay="0"/>
                                  </p:stCondLst>
                                  <p:childTnLst>
                                    <p:set>
                                      <p:cBhvr>
                                        <p:cTn id="37" dur="1" fill="hold">
                                          <p:stCondLst>
                                            <p:cond delay="0"/>
                                          </p:stCondLst>
                                        </p:cTn>
                                        <p:tgtEl>
                                          <p:spTgt spid="7">
                                            <p:graphicEl>
                                              <a:chart seriesIdx="5" categoryIdx="-4" bldStep="series"/>
                                            </p:graphicEl>
                                          </p:spTgt>
                                        </p:tgtEl>
                                        <p:attrNameLst>
                                          <p:attrName>style.visibility</p:attrName>
                                        </p:attrNameLst>
                                      </p:cBhvr>
                                      <p:to>
                                        <p:strVal val="visible"/>
                                      </p:to>
                                    </p:set>
                                    <p:animEffect transition="in" filter="wipe(left)">
                                      <p:cBhvr>
                                        <p:cTn id="38" dur="1000"/>
                                        <p:tgtEl>
                                          <p:spTgt spid="7">
                                            <p:graphicEl>
                                              <a:chart seriesIdx="5" categoryIdx="-4" bldStep="series"/>
                                            </p:graphic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7">
                                            <p:graphicEl>
                                              <a:chart seriesIdx="6" categoryIdx="-4" bldStep="series"/>
                                            </p:graphicEl>
                                          </p:spTgt>
                                        </p:tgtEl>
                                        <p:attrNameLst>
                                          <p:attrName>style.visibility</p:attrName>
                                        </p:attrNameLst>
                                      </p:cBhvr>
                                      <p:to>
                                        <p:strVal val="visible"/>
                                      </p:to>
                                    </p:set>
                                    <p:animEffect transition="in" filter="wipe(left)">
                                      <p:cBhvr>
                                        <p:cTn id="41" dur="1000"/>
                                        <p:tgtEl>
                                          <p:spTgt spid="7">
                                            <p:graphicEl>
                                              <a:chart seriesIdx="6" categoryIdx="-4" bldStep="series"/>
                                            </p:graphic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
                                            <p:graphicEl>
                                              <a:chart seriesIdx="7" categoryIdx="-4" bldStep="series"/>
                                            </p:graphicEl>
                                          </p:spTgt>
                                        </p:tgtEl>
                                        <p:attrNameLst>
                                          <p:attrName>style.visibility</p:attrName>
                                        </p:attrNameLst>
                                      </p:cBhvr>
                                      <p:to>
                                        <p:strVal val="visible"/>
                                      </p:to>
                                    </p:set>
                                    <p:animEffect transition="in" filter="wipe(left)">
                                      <p:cBhvr>
                                        <p:cTn id="44" dur="1000"/>
                                        <p:tgtEl>
                                          <p:spTgt spid="7">
                                            <p:graphicEl>
                                              <a:chart seriesIdx="7" categoryIdx="-4" bldStep="series"/>
                                            </p:graphic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7">
                                            <p:graphicEl>
                                              <a:chart seriesIdx="8" categoryIdx="-4" bldStep="series"/>
                                            </p:graphicEl>
                                          </p:spTgt>
                                        </p:tgtEl>
                                        <p:attrNameLst>
                                          <p:attrName>style.visibility</p:attrName>
                                        </p:attrNameLst>
                                      </p:cBhvr>
                                      <p:to>
                                        <p:strVal val="visible"/>
                                      </p:to>
                                    </p:set>
                                    <p:animEffect transition="in" filter="wipe(left)">
                                      <p:cBhvr>
                                        <p:cTn id="47" dur="1000"/>
                                        <p:tgtEl>
                                          <p:spTgt spid="7">
                                            <p:graphicEl>
                                              <a:chart seriesIdx="8" categoryIdx="-4" bldStep="series"/>
                                            </p:graphic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7">
                                            <p:graphicEl>
                                              <a:chart seriesIdx="9" categoryIdx="-4" bldStep="series"/>
                                            </p:graphicEl>
                                          </p:spTgt>
                                        </p:tgtEl>
                                        <p:attrNameLst>
                                          <p:attrName>style.visibility</p:attrName>
                                        </p:attrNameLst>
                                      </p:cBhvr>
                                      <p:to>
                                        <p:strVal val="visible"/>
                                      </p:to>
                                    </p:set>
                                    <p:animEffect transition="in" filter="wipe(left)">
                                      <p:cBhvr>
                                        <p:cTn id="50" dur="1000"/>
                                        <p:tgtEl>
                                          <p:spTgt spid="7">
                                            <p:graphicEl>
                                              <a:chart seriesIdx="9" categoryIdx="-4" bldStep="series"/>
                                            </p:graphic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7">
                                            <p:graphicEl>
                                              <a:chart seriesIdx="10" categoryIdx="-4" bldStep="series"/>
                                            </p:graphicEl>
                                          </p:spTgt>
                                        </p:tgtEl>
                                        <p:attrNameLst>
                                          <p:attrName>style.visibility</p:attrName>
                                        </p:attrNameLst>
                                      </p:cBhvr>
                                      <p:to>
                                        <p:strVal val="visible"/>
                                      </p:to>
                                    </p:set>
                                    <p:animEffect transition="in" filter="wipe(left)">
                                      <p:cBhvr>
                                        <p:cTn id="53" dur="1000"/>
                                        <p:tgtEl>
                                          <p:spTgt spid="7">
                                            <p:graphicEl>
                                              <a:chart seriesIdx="10" categoryIdx="-4" bldStep="series"/>
                                            </p:graphicEl>
                                          </p:spTgt>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7">
                                            <p:graphicEl>
                                              <a:chart seriesIdx="11" categoryIdx="-4" bldStep="series"/>
                                            </p:graphicEl>
                                          </p:spTgt>
                                        </p:tgtEl>
                                        <p:attrNameLst>
                                          <p:attrName>style.visibility</p:attrName>
                                        </p:attrNameLst>
                                      </p:cBhvr>
                                      <p:to>
                                        <p:strVal val="visible"/>
                                      </p:to>
                                    </p:set>
                                    <p:animEffect transition="in" filter="wipe(left)">
                                      <p:cBhvr>
                                        <p:cTn id="56" dur="1000"/>
                                        <p:tgtEl>
                                          <p:spTgt spid="7">
                                            <p:graphicEl>
                                              <a:chart seriesIdx="11" categoryIdx="-4" bldStep="series"/>
                                            </p:graphicEl>
                                          </p:spTgt>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7">
                                            <p:graphicEl>
                                              <a:chart seriesIdx="12" categoryIdx="-4" bldStep="series"/>
                                            </p:graphicEl>
                                          </p:spTgt>
                                        </p:tgtEl>
                                        <p:attrNameLst>
                                          <p:attrName>style.visibility</p:attrName>
                                        </p:attrNameLst>
                                      </p:cBhvr>
                                      <p:to>
                                        <p:strVal val="visible"/>
                                      </p:to>
                                    </p:set>
                                    <p:animEffect transition="in" filter="wipe(left)">
                                      <p:cBhvr>
                                        <p:cTn id="59" dur="1000"/>
                                        <p:tgtEl>
                                          <p:spTgt spid="7">
                                            <p:graphicEl>
                                              <a:chart seriesIdx="12" categoryIdx="-4" bldStep="series"/>
                                            </p:graphicEl>
                                          </p:spTgt>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7">
                                            <p:graphicEl>
                                              <a:chart seriesIdx="13" categoryIdx="-4" bldStep="series"/>
                                            </p:graphicEl>
                                          </p:spTgt>
                                        </p:tgtEl>
                                        <p:attrNameLst>
                                          <p:attrName>style.visibility</p:attrName>
                                        </p:attrNameLst>
                                      </p:cBhvr>
                                      <p:to>
                                        <p:strVal val="visible"/>
                                      </p:to>
                                    </p:set>
                                    <p:animEffect transition="in" filter="wipe(left)">
                                      <p:cBhvr>
                                        <p:cTn id="62" dur="1000"/>
                                        <p:tgtEl>
                                          <p:spTgt spid="7">
                                            <p:graphicEl>
                                              <a:chart seriesIdx="13" categoryIdx="-4" bldStep="series"/>
                                            </p:graphicEl>
                                          </p:spTgt>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7">
                                            <p:graphicEl>
                                              <a:chart seriesIdx="14" categoryIdx="-4" bldStep="series"/>
                                            </p:graphicEl>
                                          </p:spTgt>
                                        </p:tgtEl>
                                        <p:attrNameLst>
                                          <p:attrName>style.visibility</p:attrName>
                                        </p:attrNameLst>
                                      </p:cBhvr>
                                      <p:to>
                                        <p:strVal val="visible"/>
                                      </p:to>
                                    </p:set>
                                    <p:animEffect transition="in" filter="wipe(left)">
                                      <p:cBhvr>
                                        <p:cTn id="65" dur="1000"/>
                                        <p:tgtEl>
                                          <p:spTgt spid="7">
                                            <p:graphicEl>
                                              <a:chart seriesIdx="14" categoryIdx="-4" bldStep="series"/>
                                            </p:graphicEl>
                                          </p:spTgt>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7">
                                            <p:graphicEl>
                                              <a:chart seriesIdx="15" categoryIdx="-4" bldStep="series"/>
                                            </p:graphicEl>
                                          </p:spTgt>
                                        </p:tgtEl>
                                        <p:attrNameLst>
                                          <p:attrName>style.visibility</p:attrName>
                                        </p:attrNameLst>
                                      </p:cBhvr>
                                      <p:to>
                                        <p:strVal val="visible"/>
                                      </p:to>
                                    </p:set>
                                    <p:animEffect transition="in" filter="wipe(left)">
                                      <p:cBhvr>
                                        <p:cTn id="68" dur="1000"/>
                                        <p:tgtEl>
                                          <p:spTgt spid="7">
                                            <p:graphicEl>
                                              <a:chart seriesIdx="15" categoryIdx="-4" bldStep="series"/>
                                            </p:graphicEl>
                                          </p:spTgt>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7">
                                            <p:graphicEl>
                                              <a:chart seriesIdx="16" categoryIdx="-4" bldStep="series"/>
                                            </p:graphicEl>
                                          </p:spTgt>
                                        </p:tgtEl>
                                        <p:attrNameLst>
                                          <p:attrName>style.visibility</p:attrName>
                                        </p:attrNameLst>
                                      </p:cBhvr>
                                      <p:to>
                                        <p:strVal val="visible"/>
                                      </p:to>
                                    </p:set>
                                    <p:animEffect transition="in" filter="wipe(left)">
                                      <p:cBhvr>
                                        <p:cTn id="71" dur="1000"/>
                                        <p:tgtEl>
                                          <p:spTgt spid="7">
                                            <p:graphicEl>
                                              <a:chart seriesIdx="16" categoryIdx="-4" bldStep="series"/>
                                            </p:graphicEl>
                                          </p:spTgt>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7">
                                            <p:graphicEl>
                                              <a:chart seriesIdx="17" categoryIdx="-4" bldStep="series"/>
                                            </p:graphicEl>
                                          </p:spTgt>
                                        </p:tgtEl>
                                        <p:attrNameLst>
                                          <p:attrName>style.visibility</p:attrName>
                                        </p:attrNameLst>
                                      </p:cBhvr>
                                      <p:to>
                                        <p:strVal val="visible"/>
                                      </p:to>
                                    </p:set>
                                    <p:animEffect transition="in" filter="wipe(left)">
                                      <p:cBhvr>
                                        <p:cTn id="74" dur="1000"/>
                                        <p:tgtEl>
                                          <p:spTgt spid="7">
                                            <p:graphicEl>
                                              <a:chart seriesIdx="17" categoryIdx="-4" bldStep="series"/>
                                            </p:graphicEl>
                                          </p:spTgt>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7">
                                            <p:graphicEl>
                                              <a:chart seriesIdx="18" categoryIdx="-4" bldStep="series"/>
                                            </p:graphicEl>
                                          </p:spTgt>
                                        </p:tgtEl>
                                        <p:attrNameLst>
                                          <p:attrName>style.visibility</p:attrName>
                                        </p:attrNameLst>
                                      </p:cBhvr>
                                      <p:to>
                                        <p:strVal val="visible"/>
                                      </p:to>
                                    </p:set>
                                    <p:animEffect transition="in" filter="wipe(left)">
                                      <p:cBhvr>
                                        <p:cTn id="77" dur="1000"/>
                                        <p:tgtEl>
                                          <p:spTgt spid="7">
                                            <p:graphicEl>
                                              <a:chart seriesIdx="18" categoryIdx="-4" bldStep="series"/>
                                            </p:graphicEl>
                                          </p:spTgt>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7">
                                            <p:graphicEl>
                                              <a:chart seriesIdx="19" categoryIdx="-4" bldStep="series"/>
                                            </p:graphicEl>
                                          </p:spTgt>
                                        </p:tgtEl>
                                        <p:attrNameLst>
                                          <p:attrName>style.visibility</p:attrName>
                                        </p:attrNameLst>
                                      </p:cBhvr>
                                      <p:to>
                                        <p:strVal val="visible"/>
                                      </p:to>
                                    </p:set>
                                    <p:animEffect transition="in" filter="wipe(left)">
                                      <p:cBhvr>
                                        <p:cTn id="80" dur="1000"/>
                                        <p:tgtEl>
                                          <p:spTgt spid="7">
                                            <p:graphicEl>
                                              <a:chart seriesIdx="19" categoryIdx="-4" bldStep="series"/>
                                            </p:graphicEl>
                                          </p:spTgt>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7">
                                            <p:graphicEl>
                                              <a:chart seriesIdx="20" categoryIdx="-4" bldStep="series"/>
                                            </p:graphicEl>
                                          </p:spTgt>
                                        </p:tgtEl>
                                        <p:attrNameLst>
                                          <p:attrName>style.visibility</p:attrName>
                                        </p:attrNameLst>
                                      </p:cBhvr>
                                      <p:to>
                                        <p:strVal val="visible"/>
                                      </p:to>
                                    </p:set>
                                    <p:animEffect transition="in" filter="wipe(left)">
                                      <p:cBhvr>
                                        <p:cTn id="83" dur="1000"/>
                                        <p:tgtEl>
                                          <p:spTgt spid="7">
                                            <p:graphicEl>
                                              <a:chart seriesIdx="20" categoryIdx="-4" bldStep="series"/>
                                            </p:graphicEl>
                                          </p:spTgt>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7">
                                            <p:graphicEl>
                                              <a:chart seriesIdx="21" categoryIdx="-4" bldStep="series"/>
                                            </p:graphicEl>
                                          </p:spTgt>
                                        </p:tgtEl>
                                        <p:attrNameLst>
                                          <p:attrName>style.visibility</p:attrName>
                                        </p:attrNameLst>
                                      </p:cBhvr>
                                      <p:to>
                                        <p:strVal val="visible"/>
                                      </p:to>
                                    </p:set>
                                    <p:animEffect transition="in" filter="wipe(left)">
                                      <p:cBhvr>
                                        <p:cTn id="86" dur="1000"/>
                                        <p:tgtEl>
                                          <p:spTgt spid="7">
                                            <p:graphicEl>
                                              <a:chart seriesIdx="21" categoryIdx="-4" bldStep="series"/>
                                            </p:graphicEl>
                                          </p:spTgt>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7">
                                            <p:graphicEl>
                                              <a:chart seriesIdx="22" categoryIdx="-4" bldStep="series"/>
                                            </p:graphicEl>
                                          </p:spTgt>
                                        </p:tgtEl>
                                        <p:attrNameLst>
                                          <p:attrName>style.visibility</p:attrName>
                                        </p:attrNameLst>
                                      </p:cBhvr>
                                      <p:to>
                                        <p:strVal val="visible"/>
                                      </p:to>
                                    </p:set>
                                    <p:animEffect transition="in" filter="wipe(left)">
                                      <p:cBhvr>
                                        <p:cTn id="89" dur="1000"/>
                                        <p:tgtEl>
                                          <p:spTgt spid="7">
                                            <p:graphicEl>
                                              <a:chart seriesIdx="22" categoryIdx="-4" bldStep="series"/>
                                            </p:graphicEl>
                                          </p:spTgt>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7">
                                            <p:graphicEl>
                                              <a:chart seriesIdx="23" categoryIdx="-4" bldStep="series"/>
                                            </p:graphicEl>
                                          </p:spTgt>
                                        </p:tgtEl>
                                        <p:attrNameLst>
                                          <p:attrName>style.visibility</p:attrName>
                                        </p:attrNameLst>
                                      </p:cBhvr>
                                      <p:to>
                                        <p:strVal val="visible"/>
                                      </p:to>
                                    </p:set>
                                    <p:animEffect transition="in" filter="wipe(left)">
                                      <p:cBhvr>
                                        <p:cTn id="92" dur="1000"/>
                                        <p:tgtEl>
                                          <p:spTgt spid="7">
                                            <p:graphicEl>
                                              <a:chart seriesIdx="23" categoryIdx="-4" bldStep="series"/>
                                            </p:graphicEl>
                                          </p:spTgt>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7">
                                            <p:graphicEl>
                                              <a:chart seriesIdx="24" categoryIdx="-4" bldStep="series"/>
                                            </p:graphicEl>
                                          </p:spTgt>
                                        </p:tgtEl>
                                        <p:attrNameLst>
                                          <p:attrName>style.visibility</p:attrName>
                                        </p:attrNameLst>
                                      </p:cBhvr>
                                      <p:to>
                                        <p:strVal val="visible"/>
                                      </p:to>
                                    </p:set>
                                    <p:animEffect transition="in" filter="wipe(left)">
                                      <p:cBhvr>
                                        <p:cTn id="95" dur="1000"/>
                                        <p:tgtEl>
                                          <p:spTgt spid="7">
                                            <p:graphicEl>
                                              <a:chart seriesIdx="24" categoryIdx="-4" bldStep="series"/>
                                            </p:graphicEl>
                                          </p:spTgt>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7">
                                            <p:graphicEl>
                                              <a:chart seriesIdx="25" categoryIdx="-4" bldStep="series"/>
                                            </p:graphicEl>
                                          </p:spTgt>
                                        </p:tgtEl>
                                        <p:attrNameLst>
                                          <p:attrName>style.visibility</p:attrName>
                                        </p:attrNameLst>
                                      </p:cBhvr>
                                      <p:to>
                                        <p:strVal val="visible"/>
                                      </p:to>
                                    </p:set>
                                    <p:animEffect transition="in" filter="wipe(left)">
                                      <p:cBhvr>
                                        <p:cTn id="98" dur="1000"/>
                                        <p:tgtEl>
                                          <p:spTgt spid="7">
                                            <p:graphicEl>
                                              <a:chart seriesIdx="25" categoryIdx="-4" bldStep="series"/>
                                            </p:graphicEl>
                                          </p:spTgt>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7">
                                            <p:graphicEl>
                                              <a:chart seriesIdx="26" categoryIdx="-4" bldStep="series"/>
                                            </p:graphicEl>
                                          </p:spTgt>
                                        </p:tgtEl>
                                        <p:attrNameLst>
                                          <p:attrName>style.visibility</p:attrName>
                                        </p:attrNameLst>
                                      </p:cBhvr>
                                      <p:to>
                                        <p:strVal val="visible"/>
                                      </p:to>
                                    </p:set>
                                    <p:animEffect transition="in" filter="wipe(left)">
                                      <p:cBhvr>
                                        <p:cTn id="101" dur="1000"/>
                                        <p:tgtEl>
                                          <p:spTgt spid="7">
                                            <p:graphicEl>
                                              <a:chart seriesIdx="26" categoryIdx="-4" bldStep="series"/>
                                            </p:graphicEl>
                                          </p:spTgt>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7">
                                            <p:graphicEl>
                                              <a:chart seriesIdx="27" categoryIdx="-4" bldStep="series"/>
                                            </p:graphicEl>
                                          </p:spTgt>
                                        </p:tgtEl>
                                        <p:attrNameLst>
                                          <p:attrName>style.visibility</p:attrName>
                                        </p:attrNameLst>
                                      </p:cBhvr>
                                      <p:to>
                                        <p:strVal val="visible"/>
                                      </p:to>
                                    </p:set>
                                    <p:animEffect transition="in" filter="wipe(left)">
                                      <p:cBhvr>
                                        <p:cTn id="104" dur="1000"/>
                                        <p:tgtEl>
                                          <p:spTgt spid="7">
                                            <p:graphicEl>
                                              <a:chart seriesIdx="27" categoryIdx="-4" bldStep="series"/>
                                            </p:graphicEl>
                                          </p:spTgt>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7">
                                            <p:graphicEl>
                                              <a:chart seriesIdx="28" categoryIdx="-4" bldStep="series"/>
                                            </p:graphicEl>
                                          </p:spTgt>
                                        </p:tgtEl>
                                        <p:attrNameLst>
                                          <p:attrName>style.visibility</p:attrName>
                                        </p:attrNameLst>
                                      </p:cBhvr>
                                      <p:to>
                                        <p:strVal val="visible"/>
                                      </p:to>
                                    </p:set>
                                    <p:animEffect transition="in" filter="wipe(left)">
                                      <p:cBhvr>
                                        <p:cTn id="107" dur="1000"/>
                                        <p:tgtEl>
                                          <p:spTgt spid="7">
                                            <p:graphicEl>
                                              <a:chart seriesIdx="28" categoryIdx="-4" bldStep="series"/>
                                            </p:graphicEl>
                                          </p:spTgt>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7">
                                            <p:graphicEl>
                                              <a:chart seriesIdx="29" categoryIdx="-4" bldStep="series"/>
                                            </p:graphicEl>
                                          </p:spTgt>
                                        </p:tgtEl>
                                        <p:attrNameLst>
                                          <p:attrName>style.visibility</p:attrName>
                                        </p:attrNameLst>
                                      </p:cBhvr>
                                      <p:to>
                                        <p:strVal val="visible"/>
                                      </p:to>
                                    </p:set>
                                    <p:animEffect transition="in" filter="wipe(left)">
                                      <p:cBhvr>
                                        <p:cTn id="110" dur="1000"/>
                                        <p:tgtEl>
                                          <p:spTgt spid="7">
                                            <p:graphicEl>
                                              <a:chart seriesIdx="29" categoryIdx="-4" bldStep="series"/>
                                            </p:graphicEl>
                                          </p:spTgt>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7">
                                            <p:graphicEl>
                                              <a:chart seriesIdx="30" categoryIdx="-4" bldStep="series"/>
                                            </p:graphicEl>
                                          </p:spTgt>
                                        </p:tgtEl>
                                        <p:attrNameLst>
                                          <p:attrName>style.visibility</p:attrName>
                                        </p:attrNameLst>
                                      </p:cBhvr>
                                      <p:to>
                                        <p:strVal val="visible"/>
                                      </p:to>
                                    </p:set>
                                    <p:animEffect transition="in" filter="wipe(left)">
                                      <p:cBhvr>
                                        <p:cTn id="113" dur="1000"/>
                                        <p:tgtEl>
                                          <p:spTgt spid="7">
                                            <p:graphicEl>
                                              <a:chart seriesIdx="30"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Graphic spid="7" grpId="1" uiExpand="1">
        <p:bldSub>
          <a:bldChart bld="series"/>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23549-2B61-4A15-89AD-82B6E1CCB3A8}"/>
              </a:ext>
            </a:extLst>
          </p:cNvPr>
          <p:cNvSpPr>
            <a:spLocks noGrp="1"/>
          </p:cNvSpPr>
          <p:nvPr>
            <p:ph type="title"/>
          </p:nvPr>
        </p:nvSpPr>
        <p:spPr/>
        <p:txBody>
          <a:bodyPr>
            <a:normAutofit/>
          </a:bodyPr>
          <a:lstStyle/>
          <a:p>
            <a:r>
              <a:rPr lang="en-US" sz="4000" dirty="0"/>
              <a:t>Sampling Condition 1: unbiased sample</a:t>
            </a:r>
          </a:p>
        </p:txBody>
      </p:sp>
      <p:sp>
        <p:nvSpPr>
          <p:cNvPr id="6" name="Inhaltsplatzhalter 5">
            <a:extLst>
              <a:ext uri="{FF2B5EF4-FFF2-40B4-BE49-F238E27FC236}">
                <a16:creationId xmlns:a16="http://schemas.microsoft.com/office/drawing/2014/main" id="{4B479CA5-2F4A-4401-AACE-563A42B7B003}"/>
              </a:ext>
            </a:extLst>
          </p:cNvPr>
          <p:cNvSpPr>
            <a:spLocks noGrp="1"/>
          </p:cNvSpPr>
          <p:nvPr>
            <p:ph idx="1"/>
          </p:nvPr>
        </p:nvSpPr>
        <p:spPr>
          <a:xfrm>
            <a:off x="838200" y="1825625"/>
            <a:ext cx="3241431" cy="4351338"/>
          </a:xfrm>
        </p:spPr>
        <p:txBody>
          <a:bodyPr>
            <a:normAutofit/>
          </a:bodyPr>
          <a:lstStyle/>
          <a:p>
            <a:r>
              <a:rPr lang="de-DE" sz="2400" dirty="0"/>
              <a:t>All </a:t>
            </a:r>
            <a:r>
              <a:rPr lang="de-DE" sz="2400" dirty="0" err="1"/>
              <a:t>marginals</a:t>
            </a:r>
            <a:r>
              <a:rPr lang="de-DE" sz="2400" dirty="0"/>
              <a:t> at least </a:t>
            </a:r>
            <a:r>
              <a:rPr lang="de-DE" sz="2400" dirty="0" err="1"/>
              <a:t>approximately</a:t>
            </a:r>
            <a:r>
              <a:rPr lang="de-DE" sz="2400" dirty="0"/>
              <a:t> </a:t>
            </a:r>
            <a:r>
              <a:rPr lang="de-DE" sz="2400" dirty="0" err="1"/>
              <a:t>correct</a:t>
            </a:r>
            <a:endParaRPr lang="de-DE" sz="2400" dirty="0"/>
          </a:p>
          <a:p>
            <a:r>
              <a:rPr lang="de-DE" sz="2400" dirty="0" err="1"/>
              <a:t>Representativeness</a:t>
            </a:r>
            <a:r>
              <a:rPr lang="de-DE" sz="2400" dirty="0"/>
              <a:t> </a:t>
            </a:r>
            <a:r>
              <a:rPr lang="de-DE" sz="2400" dirty="0" err="1"/>
              <a:t>only</a:t>
            </a:r>
            <a:r>
              <a:rPr lang="de-DE" sz="2400" dirty="0"/>
              <a:t> limited </a:t>
            </a:r>
            <a:r>
              <a:rPr lang="de-DE" sz="2400" dirty="0" err="1"/>
              <a:t>by</a:t>
            </a:r>
            <a:r>
              <a:rPr lang="de-DE" sz="2400" dirty="0"/>
              <a:t> sample </a:t>
            </a:r>
            <a:r>
              <a:rPr lang="de-DE" sz="2400" dirty="0" err="1"/>
              <a:t>size</a:t>
            </a:r>
            <a:r>
              <a:rPr lang="de-DE" sz="2400" dirty="0"/>
              <a:t> </a:t>
            </a:r>
            <a:r>
              <a:rPr lang="de-DE" sz="2400" dirty="0" err="1"/>
              <a:t>of</a:t>
            </a:r>
            <a:r>
              <a:rPr lang="de-DE" sz="2400" dirty="0"/>
              <a:t> </a:t>
            </a:r>
            <a:r>
              <a:rPr lang="de-DE" sz="2400" i="1" dirty="0"/>
              <a:t>n</a:t>
            </a:r>
            <a:r>
              <a:rPr lang="de-DE" sz="2400" dirty="0"/>
              <a:t> = 100 per </a:t>
            </a:r>
            <a:r>
              <a:rPr lang="de-DE" sz="2400" dirty="0" err="1"/>
              <a:t>age</a:t>
            </a:r>
            <a:r>
              <a:rPr lang="de-DE" sz="2400" dirty="0"/>
              <a:t> </a:t>
            </a:r>
            <a:r>
              <a:rPr lang="de-DE" sz="2400" dirty="0" err="1"/>
              <a:t>cohort</a:t>
            </a:r>
            <a:endParaRPr lang="de-DE" sz="2400" dirty="0"/>
          </a:p>
          <a:p>
            <a:r>
              <a:rPr lang="de-DE" sz="2400" dirty="0"/>
              <a:t>100 </a:t>
            </a:r>
            <a:r>
              <a:rPr lang="de-DE" sz="2400" dirty="0" err="1"/>
              <a:t>repetitions</a:t>
            </a:r>
            <a:endParaRPr lang="de-DE" sz="2400" dirty="0"/>
          </a:p>
        </p:txBody>
      </p:sp>
      <p:graphicFrame>
        <p:nvGraphicFramePr>
          <p:cNvPr id="7" name="Diagramm 6">
            <a:extLst>
              <a:ext uri="{FF2B5EF4-FFF2-40B4-BE49-F238E27FC236}">
                <a16:creationId xmlns:a16="http://schemas.microsoft.com/office/drawing/2014/main" id="{AD943D46-6AEC-4038-8C83-DEED0F02AB0B}"/>
              </a:ext>
            </a:extLst>
          </p:cNvPr>
          <p:cNvGraphicFramePr>
            <a:graphicFrameLocks/>
          </p:cNvGraphicFramePr>
          <p:nvPr/>
        </p:nvGraphicFramePr>
        <p:xfrm>
          <a:off x="4284000" y="1512000"/>
          <a:ext cx="7308000" cy="5364000"/>
        </p:xfrm>
        <a:graphic>
          <a:graphicData uri="http://schemas.openxmlformats.org/drawingml/2006/chart">
            <c:chart xmlns:c="http://schemas.openxmlformats.org/drawingml/2006/chart" xmlns:r="http://schemas.openxmlformats.org/officeDocument/2006/relationships" r:id="rId3"/>
          </a:graphicData>
        </a:graphic>
      </p:graphicFrame>
      <p:grpSp>
        <p:nvGrpSpPr>
          <p:cNvPr id="4" name="Gruppieren 3">
            <a:extLst>
              <a:ext uri="{FF2B5EF4-FFF2-40B4-BE49-F238E27FC236}">
                <a16:creationId xmlns:a16="http://schemas.microsoft.com/office/drawing/2014/main" id="{1B389914-3C86-4031-9CEA-17DC82719672}"/>
              </a:ext>
            </a:extLst>
          </p:cNvPr>
          <p:cNvGrpSpPr/>
          <p:nvPr/>
        </p:nvGrpSpPr>
        <p:grpSpPr>
          <a:xfrm>
            <a:off x="4755840" y="1960880"/>
            <a:ext cx="447680" cy="4280039"/>
            <a:chOff x="4755840" y="1960880"/>
            <a:chExt cx="447680" cy="4280039"/>
          </a:xfrm>
        </p:grpSpPr>
        <p:sp>
          <p:nvSpPr>
            <p:cNvPr id="3" name="Textfeld 2">
              <a:extLst>
                <a:ext uri="{FF2B5EF4-FFF2-40B4-BE49-F238E27FC236}">
                  <a16:creationId xmlns:a16="http://schemas.microsoft.com/office/drawing/2014/main" id="{4F242E1F-792E-4E4C-AA99-B3C57C4270E0}"/>
                </a:ext>
              </a:extLst>
            </p:cNvPr>
            <p:cNvSpPr txBox="1"/>
            <p:nvPr/>
          </p:nvSpPr>
          <p:spPr>
            <a:xfrm>
              <a:off x="4755840" y="1960880"/>
              <a:ext cx="447040" cy="276999"/>
            </a:xfrm>
            <a:prstGeom prst="rect">
              <a:avLst/>
            </a:prstGeom>
            <a:noFill/>
          </p:spPr>
          <p:txBody>
            <a:bodyPr wrap="square" rtlCol="0">
              <a:spAutoFit/>
            </a:bodyPr>
            <a:lstStyle/>
            <a:p>
              <a:r>
                <a:rPr lang="de-DE" sz="1200" dirty="0">
                  <a:solidFill>
                    <a:srgbClr val="595959"/>
                  </a:solidFill>
                </a:rPr>
                <a:t>5.0</a:t>
              </a:r>
            </a:p>
          </p:txBody>
        </p:sp>
        <p:sp>
          <p:nvSpPr>
            <p:cNvPr id="8" name="Textfeld 7">
              <a:extLst>
                <a:ext uri="{FF2B5EF4-FFF2-40B4-BE49-F238E27FC236}">
                  <a16:creationId xmlns:a16="http://schemas.microsoft.com/office/drawing/2014/main" id="{735042E3-F235-408F-A71A-76CEA0020CE9}"/>
                </a:ext>
              </a:extLst>
            </p:cNvPr>
            <p:cNvSpPr txBox="1"/>
            <p:nvPr/>
          </p:nvSpPr>
          <p:spPr>
            <a:xfrm>
              <a:off x="4755840" y="2367280"/>
              <a:ext cx="447040" cy="276999"/>
            </a:xfrm>
            <a:prstGeom prst="rect">
              <a:avLst/>
            </a:prstGeom>
            <a:noFill/>
          </p:spPr>
          <p:txBody>
            <a:bodyPr wrap="square" rtlCol="0">
              <a:spAutoFit/>
            </a:bodyPr>
            <a:lstStyle/>
            <a:p>
              <a:r>
                <a:rPr lang="de-DE" sz="1200" dirty="0">
                  <a:solidFill>
                    <a:srgbClr val="595959"/>
                  </a:solidFill>
                </a:rPr>
                <a:t>4.5</a:t>
              </a:r>
            </a:p>
          </p:txBody>
        </p:sp>
        <p:sp>
          <p:nvSpPr>
            <p:cNvPr id="9" name="Textfeld 8">
              <a:extLst>
                <a:ext uri="{FF2B5EF4-FFF2-40B4-BE49-F238E27FC236}">
                  <a16:creationId xmlns:a16="http://schemas.microsoft.com/office/drawing/2014/main" id="{0649A7A5-5244-4F6D-883C-27A797ACBB06}"/>
                </a:ext>
              </a:extLst>
            </p:cNvPr>
            <p:cNvSpPr txBox="1"/>
            <p:nvPr/>
          </p:nvSpPr>
          <p:spPr>
            <a:xfrm>
              <a:off x="4755840" y="2763520"/>
              <a:ext cx="447040" cy="276999"/>
            </a:xfrm>
            <a:prstGeom prst="rect">
              <a:avLst/>
            </a:prstGeom>
            <a:noFill/>
          </p:spPr>
          <p:txBody>
            <a:bodyPr wrap="square" rtlCol="0">
              <a:spAutoFit/>
            </a:bodyPr>
            <a:lstStyle/>
            <a:p>
              <a:r>
                <a:rPr lang="de-DE" sz="1200" dirty="0">
                  <a:solidFill>
                    <a:srgbClr val="595959"/>
                  </a:solidFill>
                </a:rPr>
                <a:t>4.0</a:t>
              </a:r>
            </a:p>
          </p:txBody>
        </p:sp>
        <p:sp>
          <p:nvSpPr>
            <p:cNvPr id="10" name="Textfeld 9">
              <a:extLst>
                <a:ext uri="{FF2B5EF4-FFF2-40B4-BE49-F238E27FC236}">
                  <a16:creationId xmlns:a16="http://schemas.microsoft.com/office/drawing/2014/main" id="{22F24C73-7B2B-4B1C-967A-5FD91544876E}"/>
                </a:ext>
              </a:extLst>
            </p:cNvPr>
            <p:cNvSpPr txBox="1"/>
            <p:nvPr/>
          </p:nvSpPr>
          <p:spPr>
            <a:xfrm>
              <a:off x="4755840" y="3169920"/>
              <a:ext cx="447040" cy="276999"/>
            </a:xfrm>
            <a:prstGeom prst="rect">
              <a:avLst/>
            </a:prstGeom>
            <a:noFill/>
          </p:spPr>
          <p:txBody>
            <a:bodyPr wrap="square" rtlCol="0">
              <a:spAutoFit/>
            </a:bodyPr>
            <a:lstStyle/>
            <a:p>
              <a:r>
                <a:rPr lang="de-DE" sz="1200" dirty="0">
                  <a:solidFill>
                    <a:srgbClr val="595959"/>
                  </a:solidFill>
                </a:rPr>
                <a:t>3.5</a:t>
              </a:r>
            </a:p>
          </p:txBody>
        </p:sp>
        <p:sp>
          <p:nvSpPr>
            <p:cNvPr id="11" name="Textfeld 10">
              <a:extLst>
                <a:ext uri="{FF2B5EF4-FFF2-40B4-BE49-F238E27FC236}">
                  <a16:creationId xmlns:a16="http://schemas.microsoft.com/office/drawing/2014/main" id="{DF7138C4-52D1-4FDF-8FC9-712A99AFB159}"/>
                </a:ext>
              </a:extLst>
            </p:cNvPr>
            <p:cNvSpPr txBox="1"/>
            <p:nvPr/>
          </p:nvSpPr>
          <p:spPr>
            <a:xfrm>
              <a:off x="4755840" y="3566160"/>
              <a:ext cx="447040" cy="276999"/>
            </a:xfrm>
            <a:prstGeom prst="rect">
              <a:avLst/>
            </a:prstGeom>
            <a:noFill/>
          </p:spPr>
          <p:txBody>
            <a:bodyPr wrap="square" rtlCol="0">
              <a:spAutoFit/>
            </a:bodyPr>
            <a:lstStyle/>
            <a:p>
              <a:r>
                <a:rPr lang="de-DE" sz="1200" dirty="0">
                  <a:solidFill>
                    <a:srgbClr val="595959"/>
                  </a:solidFill>
                </a:rPr>
                <a:t>3.0</a:t>
              </a:r>
            </a:p>
          </p:txBody>
        </p:sp>
        <p:sp>
          <p:nvSpPr>
            <p:cNvPr id="12" name="Textfeld 11">
              <a:extLst>
                <a:ext uri="{FF2B5EF4-FFF2-40B4-BE49-F238E27FC236}">
                  <a16:creationId xmlns:a16="http://schemas.microsoft.com/office/drawing/2014/main" id="{AA47F214-DC6C-454C-9170-30D5F9F8658E}"/>
                </a:ext>
              </a:extLst>
            </p:cNvPr>
            <p:cNvSpPr txBox="1"/>
            <p:nvPr/>
          </p:nvSpPr>
          <p:spPr>
            <a:xfrm>
              <a:off x="4755840" y="3962400"/>
              <a:ext cx="447040" cy="276999"/>
            </a:xfrm>
            <a:prstGeom prst="rect">
              <a:avLst/>
            </a:prstGeom>
            <a:noFill/>
          </p:spPr>
          <p:txBody>
            <a:bodyPr wrap="square" rtlCol="0">
              <a:spAutoFit/>
            </a:bodyPr>
            <a:lstStyle/>
            <a:p>
              <a:r>
                <a:rPr lang="de-DE" sz="1200" dirty="0">
                  <a:solidFill>
                    <a:srgbClr val="595959"/>
                  </a:solidFill>
                </a:rPr>
                <a:t>2.5</a:t>
              </a:r>
            </a:p>
          </p:txBody>
        </p:sp>
        <p:sp>
          <p:nvSpPr>
            <p:cNvPr id="13" name="Textfeld 12">
              <a:extLst>
                <a:ext uri="{FF2B5EF4-FFF2-40B4-BE49-F238E27FC236}">
                  <a16:creationId xmlns:a16="http://schemas.microsoft.com/office/drawing/2014/main" id="{0A5B6C77-1193-438E-A513-3FB169C451FF}"/>
                </a:ext>
              </a:extLst>
            </p:cNvPr>
            <p:cNvSpPr txBox="1"/>
            <p:nvPr/>
          </p:nvSpPr>
          <p:spPr>
            <a:xfrm>
              <a:off x="4755840" y="4368800"/>
              <a:ext cx="447040" cy="276999"/>
            </a:xfrm>
            <a:prstGeom prst="rect">
              <a:avLst/>
            </a:prstGeom>
            <a:noFill/>
          </p:spPr>
          <p:txBody>
            <a:bodyPr wrap="square" rtlCol="0">
              <a:spAutoFit/>
            </a:bodyPr>
            <a:lstStyle/>
            <a:p>
              <a:r>
                <a:rPr lang="de-DE" sz="1200" dirty="0">
                  <a:solidFill>
                    <a:srgbClr val="595959"/>
                  </a:solidFill>
                </a:rPr>
                <a:t>2.0</a:t>
              </a:r>
            </a:p>
          </p:txBody>
        </p:sp>
        <p:sp>
          <p:nvSpPr>
            <p:cNvPr id="14" name="Textfeld 13">
              <a:extLst>
                <a:ext uri="{FF2B5EF4-FFF2-40B4-BE49-F238E27FC236}">
                  <a16:creationId xmlns:a16="http://schemas.microsoft.com/office/drawing/2014/main" id="{FF1B1975-4839-44AE-886F-DEDA6A5803D7}"/>
                </a:ext>
              </a:extLst>
            </p:cNvPr>
            <p:cNvSpPr txBox="1"/>
            <p:nvPr/>
          </p:nvSpPr>
          <p:spPr>
            <a:xfrm>
              <a:off x="4755840" y="4765040"/>
              <a:ext cx="447040" cy="276999"/>
            </a:xfrm>
            <a:prstGeom prst="rect">
              <a:avLst/>
            </a:prstGeom>
            <a:noFill/>
          </p:spPr>
          <p:txBody>
            <a:bodyPr wrap="square" rtlCol="0">
              <a:spAutoFit/>
            </a:bodyPr>
            <a:lstStyle/>
            <a:p>
              <a:r>
                <a:rPr lang="de-DE" sz="1200" dirty="0">
                  <a:solidFill>
                    <a:srgbClr val="595959"/>
                  </a:solidFill>
                </a:rPr>
                <a:t>1.5</a:t>
              </a:r>
            </a:p>
          </p:txBody>
        </p:sp>
        <p:sp>
          <p:nvSpPr>
            <p:cNvPr id="15" name="Textfeld 14">
              <a:extLst>
                <a:ext uri="{FF2B5EF4-FFF2-40B4-BE49-F238E27FC236}">
                  <a16:creationId xmlns:a16="http://schemas.microsoft.com/office/drawing/2014/main" id="{ACBA84AE-1DDF-41CE-8412-D7015F2C33CE}"/>
                </a:ext>
              </a:extLst>
            </p:cNvPr>
            <p:cNvSpPr txBox="1"/>
            <p:nvPr/>
          </p:nvSpPr>
          <p:spPr>
            <a:xfrm>
              <a:off x="4755840" y="5161280"/>
              <a:ext cx="447040" cy="276999"/>
            </a:xfrm>
            <a:prstGeom prst="rect">
              <a:avLst/>
            </a:prstGeom>
            <a:noFill/>
          </p:spPr>
          <p:txBody>
            <a:bodyPr wrap="square" rtlCol="0">
              <a:spAutoFit/>
            </a:bodyPr>
            <a:lstStyle/>
            <a:p>
              <a:r>
                <a:rPr lang="de-DE" sz="1200" dirty="0">
                  <a:solidFill>
                    <a:srgbClr val="595959"/>
                  </a:solidFill>
                </a:rPr>
                <a:t>1.0</a:t>
              </a:r>
            </a:p>
          </p:txBody>
        </p:sp>
        <p:sp>
          <p:nvSpPr>
            <p:cNvPr id="16" name="Textfeld 15">
              <a:extLst>
                <a:ext uri="{FF2B5EF4-FFF2-40B4-BE49-F238E27FC236}">
                  <a16:creationId xmlns:a16="http://schemas.microsoft.com/office/drawing/2014/main" id="{BF05ECAD-0C1D-44B9-A9F9-21182235F31C}"/>
                </a:ext>
              </a:extLst>
            </p:cNvPr>
            <p:cNvSpPr txBox="1"/>
            <p:nvPr/>
          </p:nvSpPr>
          <p:spPr>
            <a:xfrm>
              <a:off x="4755840" y="5567680"/>
              <a:ext cx="447040" cy="276999"/>
            </a:xfrm>
            <a:prstGeom prst="rect">
              <a:avLst/>
            </a:prstGeom>
            <a:noFill/>
          </p:spPr>
          <p:txBody>
            <a:bodyPr wrap="square" rtlCol="0">
              <a:spAutoFit/>
            </a:bodyPr>
            <a:lstStyle/>
            <a:p>
              <a:r>
                <a:rPr lang="de-DE" sz="1200" dirty="0">
                  <a:solidFill>
                    <a:srgbClr val="595959"/>
                  </a:solidFill>
                </a:rPr>
                <a:t>0.5</a:t>
              </a:r>
            </a:p>
          </p:txBody>
        </p:sp>
        <p:sp>
          <p:nvSpPr>
            <p:cNvPr id="17" name="Textfeld 16">
              <a:extLst>
                <a:ext uri="{FF2B5EF4-FFF2-40B4-BE49-F238E27FC236}">
                  <a16:creationId xmlns:a16="http://schemas.microsoft.com/office/drawing/2014/main" id="{D550880A-0158-4DDE-B363-D7045D42EC66}"/>
                </a:ext>
              </a:extLst>
            </p:cNvPr>
            <p:cNvSpPr txBox="1"/>
            <p:nvPr/>
          </p:nvSpPr>
          <p:spPr>
            <a:xfrm>
              <a:off x="4756480" y="5963920"/>
              <a:ext cx="447040" cy="276999"/>
            </a:xfrm>
            <a:prstGeom prst="rect">
              <a:avLst/>
            </a:prstGeom>
            <a:noFill/>
          </p:spPr>
          <p:txBody>
            <a:bodyPr wrap="square" rtlCol="0">
              <a:spAutoFit/>
            </a:bodyPr>
            <a:lstStyle/>
            <a:p>
              <a:r>
                <a:rPr lang="de-DE" sz="1200" dirty="0">
                  <a:solidFill>
                    <a:srgbClr val="595959"/>
                  </a:solidFill>
                </a:rPr>
                <a:t>0.0</a:t>
              </a:r>
            </a:p>
          </p:txBody>
        </p:sp>
      </p:grpSp>
    </p:spTree>
    <p:extLst>
      <p:ext uri="{BB962C8B-B14F-4D97-AF65-F5344CB8AC3E}">
        <p14:creationId xmlns:p14="http://schemas.microsoft.com/office/powerpoint/2010/main" val="399923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barn(outVertical)">
                                      <p:cBhvr>
                                        <p:cTn id="7" dur="1000"/>
                                        <p:tgtEl>
                                          <p:spTgt spid="7">
                                            <p:graphicEl>
                                              <a:chart seriesIdx="0" categoryIdx="-4" bldStep="series"/>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barn(outVertical)">
                                      <p:cBhvr>
                                        <p:cTn id="12" dur="1000"/>
                                        <p:tgtEl>
                                          <p:spTgt spid="7">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23549-2B61-4A15-89AD-82B6E1CCB3A8}"/>
              </a:ext>
            </a:extLst>
          </p:cNvPr>
          <p:cNvSpPr>
            <a:spLocks noGrp="1"/>
          </p:cNvSpPr>
          <p:nvPr>
            <p:ph type="title"/>
          </p:nvPr>
        </p:nvSpPr>
        <p:spPr/>
        <p:txBody>
          <a:bodyPr>
            <a:normAutofit/>
          </a:bodyPr>
          <a:lstStyle/>
          <a:p>
            <a:r>
              <a:rPr lang="en-US" sz="4000" dirty="0"/>
              <a:t>Sampling Condition 2</a:t>
            </a:r>
          </a:p>
        </p:txBody>
      </p:sp>
      <p:graphicFrame>
        <p:nvGraphicFramePr>
          <p:cNvPr id="8" name="Tabelle 8">
            <a:extLst>
              <a:ext uri="{FF2B5EF4-FFF2-40B4-BE49-F238E27FC236}">
                <a16:creationId xmlns:a16="http://schemas.microsoft.com/office/drawing/2014/main" id="{286AACC1-2711-4044-AD11-C7AC8FCF183B}"/>
              </a:ext>
            </a:extLst>
          </p:cNvPr>
          <p:cNvGraphicFramePr>
            <a:graphicFrameLocks noGrp="1"/>
          </p:cNvGraphicFramePr>
          <p:nvPr>
            <p:extLst>
              <p:ext uri="{D42A27DB-BD31-4B8C-83A1-F6EECF244321}">
                <p14:modId xmlns:p14="http://schemas.microsoft.com/office/powerpoint/2010/main" val="4058788644"/>
              </p:ext>
            </p:extLst>
          </p:nvPr>
        </p:nvGraphicFramePr>
        <p:xfrm>
          <a:off x="426218" y="2525803"/>
          <a:ext cx="3522784" cy="1641861"/>
        </p:xfrm>
        <a:graphic>
          <a:graphicData uri="http://schemas.openxmlformats.org/drawingml/2006/table">
            <a:tbl>
              <a:tblPr firstRow="1" bandRow="1">
                <a:tableStyleId>{5C22544A-7EE6-4342-B048-85BDC9FD1C3A}</a:tableStyleId>
              </a:tblPr>
              <a:tblGrid>
                <a:gridCol w="880696">
                  <a:extLst>
                    <a:ext uri="{9D8B030D-6E8A-4147-A177-3AD203B41FA5}">
                      <a16:colId xmlns:a16="http://schemas.microsoft.com/office/drawing/2014/main" val="1832630957"/>
                    </a:ext>
                  </a:extLst>
                </a:gridCol>
                <a:gridCol w="880696">
                  <a:extLst>
                    <a:ext uri="{9D8B030D-6E8A-4147-A177-3AD203B41FA5}">
                      <a16:colId xmlns:a16="http://schemas.microsoft.com/office/drawing/2014/main" val="1388438418"/>
                    </a:ext>
                  </a:extLst>
                </a:gridCol>
                <a:gridCol w="880696">
                  <a:extLst>
                    <a:ext uri="{9D8B030D-6E8A-4147-A177-3AD203B41FA5}">
                      <a16:colId xmlns:a16="http://schemas.microsoft.com/office/drawing/2014/main" val="3505707295"/>
                    </a:ext>
                  </a:extLst>
                </a:gridCol>
                <a:gridCol w="880696">
                  <a:extLst>
                    <a:ext uri="{9D8B030D-6E8A-4147-A177-3AD203B41FA5}">
                      <a16:colId xmlns:a16="http://schemas.microsoft.com/office/drawing/2014/main" val="4149881046"/>
                    </a:ext>
                  </a:extLst>
                </a:gridCol>
              </a:tblGrid>
              <a:tr h="547287">
                <a:tc>
                  <a:txBody>
                    <a:bodyPr/>
                    <a:lstStyle/>
                    <a:p>
                      <a:r>
                        <a:rPr lang="de-DE" dirty="0"/>
                        <a:t>SV1</a:t>
                      </a:r>
                    </a:p>
                  </a:txBody>
                  <a:tcPr anchor="ctr">
                    <a:solidFill>
                      <a:srgbClr val="56698F"/>
                    </a:solidFill>
                  </a:tcPr>
                </a:tc>
                <a:tc>
                  <a:txBody>
                    <a:bodyPr/>
                    <a:lstStyle/>
                    <a:p>
                      <a:pPr algn="ctr"/>
                      <a:r>
                        <a:rPr lang="de-DE" dirty="0"/>
                        <a:t>Level 1</a:t>
                      </a:r>
                    </a:p>
                  </a:txBody>
                  <a:tcPr anchor="ctr">
                    <a:solidFill>
                      <a:srgbClr val="56698F"/>
                    </a:solidFill>
                  </a:tcPr>
                </a:tc>
                <a:tc>
                  <a:txBody>
                    <a:bodyPr/>
                    <a:lstStyle/>
                    <a:p>
                      <a:pPr algn="ctr"/>
                      <a:r>
                        <a:rPr lang="de-DE" dirty="0"/>
                        <a:t>Level 2</a:t>
                      </a:r>
                    </a:p>
                  </a:txBody>
                  <a:tcPr anchor="ctr">
                    <a:solidFill>
                      <a:srgbClr val="56698F"/>
                    </a:solidFill>
                  </a:tcPr>
                </a:tc>
                <a:tc>
                  <a:txBody>
                    <a:bodyPr/>
                    <a:lstStyle/>
                    <a:p>
                      <a:pPr algn="ctr"/>
                      <a:r>
                        <a:rPr lang="de-DE" dirty="0"/>
                        <a:t>Level 3</a:t>
                      </a:r>
                    </a:p>
                  </a:txBody>
                  <a:tcPr anchor="ctr">
                    <a:solidFill>
                      <a:srgbClr val="56698F"/>
                    </a:solidFill>
                  </a:tcPr>
                </a:tc>
                <a:extLst>
                  <a:ext uri="{0D108BD9-81ED-4DB2-BD59-A6C34878D82A}">
                    <a16:rowId xmlns:a16="http://schemas.microsoft.com/office/drawing/2014/main" val="2725526629"/>
                  </a:ext>
                </a:extLst>
              </a:tr>
              <a:tr h="547287">
                <a:tc>
                  <a:txBody>
                    <a:bodyPr/>
                    <a:lstStyle/>
                    <a:p>
                      <a:r>
                        <a:rPr lang="de-DE" dirty="0"/>
                        <a:t>Target</a:t>
                      </a:r>
                    </a:p>
                  </a:txBody>
                  <a:tcPr anchor="ctr"/>
                </a:tc>
                <a:tc>
                  <a:txBody>
                    <a:bodyPr/>
                    <a:lstStyle/>
                    <a:p>
                      <a:pPr algn="ctr"/>
                      <a:r>
                        <a:rPr lang="de-DE" dirty="0"/>
                        <a:t>40%</a:t>
                      </a:r>
                    </a:p>
                  </a:txBody>
                  <a:tcPr anchor="ctr"/>
                </a:tc>
                <a:tc>
                  <a:txBody>
                    <a:bodyPr/>
                    <a:lstStyle/>
                    <a:p>
                      <a:pPr algn="ctr"/>
                      <a:r>
                        <a:rPr lang="de-DE" dirty="0"/>
                        <a:t>20%</a:t>
                      </a:r>
                    </a:p>
                  </a:txBody>
                  <a:tcPr anchor="ctr"/>
                </a:tc>
                <a:tc>
                  <a:txBody>
                    <a:bodyPr/>
                    <a:lstStyle/>
                    <a:p>
                      <a:pPr algn="ctr"/>
                      <a:r>
                        <a:rPr lang="de-DE" dirty="0"/>
                        <a:t>40%</a:t>
                      </a:r>
                    </a:p>
                  </a:txBody>
                  <a:tcPr anchor="ctr"/>
                </a:tc>
                <a:extLst>
                  <a:ext uri="{0D108BD9-81ED-4DB2-BD59-A6C34878D82A}">
                    <a16:rowId xmlns:a16="http://schemas.microsoft.com/office/drawing/2014/main" val="1457067541"/>
                  </a:ext>
                </a:extLst>
              </a:tr>
              <a:tr h="547287">
                <a:tc>
                  <a:txBody>
                    <a:bodyPr/>
                    <a:lstStyle/>
                    <a:p>
                      <a:r>
                        <a:rPr lang="de-DE" dirty="0" err="1"/>
                        <a:t>Actual</a:t>
                      </a:r>
                      <a:endParaRPr lang="de-DE" dirty="0"/>
                    </a:p>
                  </a:txBody>
                  <a:tcPr anchor="ctr"/>
                </a:tc>
                <a:tc>
                  <a:txBody>
                    <a:bodyPr/>
                    <a:lstStyle/>
                    <a:p>
                      <a:pPr algn="ctr"/>
                      <a:r>
                        <a:rPr lang="de-DE" dirty="0"/>
                        <a:t>28%</a:t>
                      </a:r>
                    </a:p>
                  </a:txBody>
                  <a:tcPr anchor="ctr"/>
                </a:tc>
                <a:tc>
                  <a:txBody>
                    <a:bodyPr/>
                    <a:lstStyle/>
                    <a:p>
                      <a:pPr algn="ctr"/>
                      <a:r>
                        <a:rPr lang="de-DE" dirty="0"/>
                        <a:t>20%</a:t>
                      </a:r>
                    </a:p>
                  </a:txBody>
                  <a:tcPr anchor="ctr"/>
                </a:tc>
                <a:tc>
                  <a:txBody>
                    <a:bodyPr/>
                    <a:lstStyle/>
                    <a:p>
                      <a:pPr algn="ctr"/>
                      <a:r>
                        <a:rPr lang="de-DE" dirty="0"/>
                        <a:t>52%</a:t>
                      </a:r>
                    </a:p>
                  </a:txBody>
                  <a:tcPr anchor="ctr"/>
                </a:tc>
                <a:extLst>
                  <a:ext uri="{0D108BD9-81ED-4DB2-BD59-A6C34878D82A}">
                    <a16:rowId xmlns:a16="http://schemas.microsoft.com/office/drawing/2014/main" val="3915174233"/>
                  </a:ext>
                </a:extLst>
              </a:tr>
            </a:tbl>
          </a:graphicData>
        </a:graphic>
      </p:graphicFrame>
      <p:graphicFrame>
        <p:nvGraphicFramePr>
          <p:cNvPr id="9" name="Diagramm 8">
            <a:extLst>
              <a:ext uri="{FF2B5EF4-FFF2-40B4-BE49-F238E27FC236}">
                <a16:creationId xmlns:a16="http://schemas.microsoft.com/office/drawing/2014/main" id="{602B5952-EA51-4360-84EA-1D62A83A1573}"/>
              </a:ext>
            </a:extLst>
          </p:cNvPr>
          <p:cNvGraphicFramePr>
            <a:graphicFrameLocks/>
          </p:cNvGraphicFramePr>
          <p:nvPr/>
        </p:nvGraphicFramePr>
        <p:xfrm>
          <a:off x="4284000" y="1512000"/>
          <a:ext cx="7308000" cy="5364000"/>
        </p:xfrm>
        <a:graphic>
          <a:graphicData uri="http://schemas.openxmlformats.org/drawingml/2006/chart">
            <c:chart xmlns:c="http://schemas.openxmlformats.org/drawingml/2006/chart" xmlns:r="http://schemas.openxmlformats.org/officeDocument/2006/relationships" r:id="rId3"/>
          </a:graphicData>
        </a:graphic>
      </p:graphicFrame>
      <p:cxnSp>
        <p:nvCxnSpPr>
          <p:cNvPr id="4" name="Gerade Verbindung mit Pfeil 3">
            <a:extLst>
              <a:ext uri="{FF2B5EF4-FFF2-40B4-BE49-F238E27FC236}">
                <a16:creationId xmlns:a16="http://schemas.microsoft.com/office/drawing/2014/main" id="{C8B40E31-3C72-4416-A125-C2A1ADAB5D32}"/>
              </a:ext>
            </a:extLst>
          </p:cNvPr>
          <p:cNvCxnSpPr>
            <a:cxnSpLocks/>
          </p:cNvCxnSpPr>
          <p:nvPr/>
        </p:nvCxnSpPr>
        <p:spPr>
          <a:xfrm>
            <a:off x="1778558" y="4464000"/>
            <a:ext cx="0" cy="432000"/>
          </a:xfrm>
          <a:prstGeom prst="straightConnector1">
            <a:avLst/>
          </a:prstGeom>
          <a:ln w="444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BD0584FA-E8B1-4850-B39B-54D8F6D9B555}"/>
              </a:ext>
            </a:extLst>
          </p:cNvPr>
          <p:cNvCxnSpPr>
            <a:cxnSpLocks/>
          </p:cNvCxnSpPr>
          <p:nvPr/>
        </p:nvCxnSpPr>
        <p:spPr>
          <a:xfrm>
            <a:off x="3528645" y="4464000"/>
            <a:ext cx="0" cy="432000"/>
          </a:xfrm>
          <a:prstGeom prst="straightConnector1">
            <a:avLst/>
          </a:prstGeom>
          <a:ln w="44450">
            <a:solidFill>
              <a:srgbClr val="BDD299"/>
            </a:solidFill>
            <a:headEnd type="triangle" w="lg" len="lg"/>
            <a:tailEnd type="none" w="lg" len="lg"/>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grpSp>
        <p:nvGrpSpPr>
          <p:cNvPr id="7" name="Gruppieren 6">
            <a:extLst>
              <a:ext uri="{FF2B5EF4-FFF2-40B4-BE49-F238E27FC236}">
                <a16:creationId xmlns:a16="http://schemas.microsoft.com/office/drawing/2014/main" id="{AC1FD209-819B-4CAF-BC24-78CD737AEE82}"/>
              </a:ext>
            </a:extLst>
          </p:cNvPr>
          <p:cNvGrpSpPr/>
          <p:nvPr/>
        </p:nvGrpSpPr>
        <p:grpSpPr>
          <a:xfrm>
            <a:off x="4755840" y="1960880"/>
            <a:ext cx="447680" cy="4280039"/>
            <a:chOff x="4755840" y="1960880"/>
            <a:chExt cx="447680" cy="4280039"/>
          </a:xfrm>
        </p:grpSpPr>
        <p:sp>
          <p:nvSpPr>
            <p:cNvPr id="11" name="Textfeld 10">
              <a:extLst>
                <a:ext uri="{FF2B5EF4-FFF2-40B4-BE49-F238E27FC236}">
                  <a16:creationId xmlns:a16="http://schemas.microsoft.com/office/drawing/2014/main" id="{77DC6DB3-4EEC-4064-95B2-B18FE2E887C7}"/>
                </a:ext>
              </a:extLst>
            </p:cNvPr>
            <p:cNvSpPr txBox="1"/>
            <p:nvPr/>
          </p:nvSpPr>
          <p:spPr>
            <a:xfrm>
              <a:off x="4755840" y="1960880"/>
              <a:ext cx="447040" cy="276999"/>
            </a:xfrm>
            <a:prstGeom prst="rect">
              <a:avLst/>
            </a:prstGeom>
            <a:noFill/>
          </p:spPr>
          <p:txBody>
            <a:bodyPr wrap="square" rtlCol="0">
              <a:spAutoFit/>
            </a:bodyPr>
            <a:lstStyle/>
            <a:p>
              <a:r>
                <a:rPr lang="de-DE" sz="1200" dirty="0">
                  <a:solidFill>
                    <a:srgbClr val="595959"/>
                  </a:solidFill>
                </a:rPr>
                <a:t>5.0</a:t>
              </a:r>
            </a:p>
          </p:txBody>
        </p:sp>
        <p:sp>
          <p:nvSpPr>
            <p:cNvPr id="12" name="Textfeld 11">
              <a:extLst>
                <a:ext uri="{FF2B5EF4-FFF2-40B4-BE49-F238E27FC236}">
                  <a16:creationId xmlns:a16="http://schemas.microsoft.com/office/drawing/2014/main" id="{32296865-5BC6-4A3C-B3EE-6F0E3EC83119}"/>
                </a:ext>
              </a:extLst>
            </p:cNvPr>
            <p:cNvSpPr txBox="1"/>
            <p:nvPr/>
          </p:nvSpPr>
          <p:spPr>
            <a:xfrm>
              <a:off x="4755840" y="2367280"/>
              <a:ext cx="447040" cy="276999"/>
            </a:xfrm>
            <a:prstGeom prst="rect">
              <a:avLst/>
            </a:prstGeom>
            <a:noFill/>
          </p:spPr>
          <p:txBody>
            <a:bodyPr wrap="square" rtlCol="0">
              <a:spAutoFit/>
            </a:bodyPr>
            <a:lstStyle/>
            <a:p>
              <a:r>
                <a:rPr lang="de-DE" sz="1200" dirty="0">
                  <a:solidFill>
                    <a:srgbClr val="595959"/>
                  </a:solidFill>
                </a:rPr>
                <a:t>4.5</a:t>
              </a:r>
            </a:p>
          </p:txBody>
        </p:sp>
        <p:sp>
          <p:nvSpPr>
            <p:cNvPr id="13" name="Textfeld 12">
              <a:extLst>
                <a:ext uri="{FF2B5EF4-FFF2-40B4-BE49-F238E27FC236}">
                  <a16:creationId xmlns:a16="http://schemas.microsoft.com/office/drawing/2014/main" id="{28782F48-3C34-47E4-97ED-973F28D2A3C2}"/>
                </a:ext>
              </a:extLst>
            </p:cNvPr>
            <p:cNvSpPr txBox="1"/>
            <p:nvPr/>
          </p:nvSpPr>
          <p:spPr>
            <a:xfrm>
              <a:off x="4755840" y="2763520"/>
              <a:ext cx="447040" cy="276999"/>
            </a:xfrm>
            <a:prstGeom prst="rect">
              <a:avLst/>
            </a:prstGeom>
            <a:noFill/>
          </p:spPr>
          <p:txBody>
            <a:bodyPr wrap="square" rtlCol="0">
              <a:spAutoFit/>
            </a:bodyPr>
            <a:lstStyle/>
            <a:p>
              <a:r>
                <a:rPr lang="de-DE" sz="1200" dirty="0">
                  <a:solidFill>
                    <a:srgbClr val="595959"/>
                  </a:solidFill>
                </a:rPr>
                <a:t>4.0</a:t>
              </a:r>
            </a:p>
          </p:txBody>
        </p:sp>
        <p:sp>
          <p:nvSpPr>
            <p:cNvPr id="14" name="Textfeld 13">
              <a:extLst>
                <a:ext uri="{FF2B5EF4-FFF2-40B4-BE49-F238E27FC236}">
                  <a16:creationId xmlns:a16="http://schemas.microsoft.com/office/drawing/2014/main" id="{EBED4E46-F8EF-43CB-88FE-117F20340594}"/>
                </a:ext>
              </a:extLst>
            </p:cNvPr>
            <p:cNvSpPr txBox="1"/>
            <p:nvPr/>
          </p:nvSpPr>
          <p:spPr>
            <a:xfrm>
              <a:off x="4755840" y="3169920"/>
              <a:ext cx="447040" cy="276999"/>
            </a:xfrm>
            <a:prstGeom prst="rect">
              <a:avLst/>
            </a:prstGeom>
            <a:noFill/>
          </p:spPr>
          <p:txBody>
            <a:bodyPr wrap="square" rtlCol="0">
              <a:spAutoFit/>
            </a:bodyPr>
            <a:lstStyle/>
            <a:p>
              <a:r>
                <a:rPr lang="de-DE" sz="1200" dirty="0">
                  <a:solidFill>
                    <a:srgbClr val="595959"/>
                  </a:solidFill>
                </a:rPr>
                <a:t>3.5</a:t>
              </a:r>
            </a:p>
          </p:txBody>
        </p:sp>
        <p:sp>
          <p:nvSpPr>
            <p:cNvPr id="15" name="Textfeld 14">
              <a:extLst>
                <a:ext uri="{FF2B5EF4-FFF2-40B4-BE49-F238E27FC236}">
                  <a16:creationId xmlns:a16="http://schemas.microsoft.com/office/drawing/2014/main" id="{CBC52E5C-8E30-4C76-9765-F17CB9CE6E2C}"/>
                </a:ext>
              </a:extLst>
            </p:cNvPr>
            <p:cNvSpPr txBox="1"/>
            <p:nvPr/>
          </p:nvSpPr>
          <p:spPr>
            <a:xfrm>
              <a:off x="4755840" y="3566160"/>
              <a:ext cx="447040" cy="276999"/>
            </a:xfrm>
            <a:prstGeom prst="rect">
              <a:avLst/>
            </a:prstGeom>
            <a:noFill/>
          </p:spPr>
          <p:txBody>
            <a:bodyPr wrap="square" rtlCol="0">
              <a:spAutoFit/>
            </a:bodyPr>
            <a:lstStyle/>
            <a:p>
              <a:r>
                <a:rPr lang="de-DE" sz="1200" dirty="0">
                  <a:solidFill>
                    <a:srgbClr val="595959"/>
                  </a:solidFill>
                </a:rPr>
                <a:t>3.0</a:t>
              </a:r>
            </a:p>
          </p:txBody>
        </p:sp>
        <p:sp>
          <p:nvSpPr>
            <p:cNvPr id="16" name="Textfeld 15">
              <a:extLst>
                <a:ext uri="{FF2B5EF4-FFF2-40B4-BE49-F238E27FC236}">
                  <a16:creationId xmlns:a16="http://schemas.microsoft.com/office/drawing/2014/main" id="{F655F764-67CC-402E-ACE5-135C078835B8}"/>
                </a:ext>
              </a:extLst>
            </p:cNvPr>
            <p:cNvSpPr txBox="1"/>
            <p:nvPr/>
          </p:nvSpPr>
          <p:spPr>
            <a:xfrm>
              <a:off x="4755840" y="3962400"/>
              <a:ext cx="447040" cy="276999"/>
            </a:xfrm>
            <a:prstGeom prst="rect">
              <a:avLst/>
            </a:prstGeom>
            <a:noFill/>
          </p:spPr>
          <p:txBody>
            <a:bodyPr wrap="square" rtlCol="0">
              <a:spAutoFit/>
            </a:bodyPr>
            <a:lstStyle/>
            <a:p>
              <a:r>
                <a:rPr lang="de-DE" sz="1200" dirty="0">
                  <a:solidFill>
                    <a:srgbClr val="595959"/>
                  </a:solidFill>
                </a:rPr>
                <a:t>2.5</a:t>
              </a:r>
            </a:p>
          </p:txBody>
        </p:sp>
        <p:sp>
          <p:nvSpPr>
            <p:cNvPr id="17" name="Textfeld 16">
              <a:extLst>
                <a:ext uri="{FF2B5EF4-FFF2-40B4-BE49-F238E27FC236}">
                  <a16:creationId xmlns:a16="http://schemas.microsoft.com/office/drawing/2014/main" id="{04EFC983-25A8-4B0E-917B-F3E24442A589}"/>
                </a:ext>
              </a:extLst>
            </p:cNvPr>
            <p:cNvSpPr txBox="1"/>
            <p:nvPr/>
          </p:nvSpPr>
          <p:spPr>
            <a:xfrm>
              <a:off x="4755840" y="4368800"/>
              <a:ext cx="447040" cy="276999"/>
            </a:xfrm>
            <a:prstGeom prst="rect">
              <a:avLst/>
            </a:prstGeom>
            <a:noFill/>
          </p:spPr>
          <p:txBody>
            <a:bodyPr wrap="square" rtlCol="0">
              <a:spAutoFit/>
            </a:bodyPr>
            <a:lstStyle/>
            <a:p>
              <a:r>
                <a:rPr lang="de-DE" sz="1200" dirty="0">
                  <a:solidFill>
                    <a:srgbClr val="595959"/>
                  </a:solidFill>
                </a:rPr>
                <a:t>2.0</a:t>
              </a:r>
            </a:p>
          </p:txBody>
        </p:sp>
        <p:sp>
          <p:nvSpPr>
            <p:cNvPr id="18" name="Textfeld 17">
              <a:extLst>
                <a:ext uri="{FF2B5EF4-FFF2-40B4-BE49-F238E27FC236}">
                  <a16:creationId xmlns:a16="http://schemas.microsoft.com/office/drawing/2014/main" id="{A408BD18-3F6F-4D7F-88C5-20A0F95F0F8B}"/>
                </a:ext>
              </a:extLst>
            </p:cNvPr>
            <p:cNvSpPr txBox="1"/>
            <p:nvPr/>
          </p:nvSpPr>
          <p:spPr>
            <a:xfrm>
              <a:off x="4755840" y="4765040"/>
              <a:ext cx="447040" cy="276999"/>
            </a:xfrm>
            <a:prstGeom prst="rect">
              <a:avLst/>
            </a:prstGeom>
            <a:noFill/>
          </p:spPr>
          <p:txBody>
            <a:bodyPr wrap="square" rtlCol="0">
              <a:spAutoFit/>
            </a:bodyPr>
            <a:lstStyle/>
            <a:p>
              <a:r>
                <a:rPr lang="de-DE" sz="1200" dirty="0">
                  <a:solidFill>
                    <a:srgbClr val="595959"/>
                  </a:solidFill>
                </a:rPr>
                <a:t>1.5</a:t>
              </a:r>
            </a:p>
          </p:txBody>
        </p:sp>
        <p:sp>
          <p:nvSpPr>
            <p:cNvPr id="19" name="Textfeld 18">
              <a:extLst>
                <a:ext uri="{FF2B5EF4-FFF2-40B4-BE49-F238E27FC236}">
                  <a16:creationId xmlns:a16="http://schemas.microsoft.com/office/drawing/2014/main" id="{11668931-C5E7-4859-AC8D-884D0E16A1C1}"/>
                </a:ext>
              </a:extLst>
            </p:cNvPr>
            <p:cNvSpPr txBox="1"/>
            <p:nvPr/>
          </p:nvSpPr>
          <p:spPr>
            <a:xfrm>
              <a:off x="4755840" y="5161280"/>
              <a:ext cx="447040" cy="276999"/>
            </a:xfrm>
            <a:prstGeom prst="rect">
              <a:avLst/>
            </a:prstGeom>
            <a:noFill/>
          </p:spPr>
          <p:txBody>
            <a:bodyPr wrap="square" rtlCol="0">
              <a:spAutoFit/>
            </a:bodyPr>
            <a:lstStyle/>
            <a:p>
              <a:r>
                <a:rPr lang="de-DE" sz="1200" dirty="0">
                  <a:solidFill>
                    <a:srgbClr val="595959"/>
                  </a:solidFill>
                </a:rPr>
                <a:t>1.0</a:t>
              </a:r>
            </a:p>
          </p:txBody>
        </p:sp>
        <p:sp>
          <p:nvSpPr>
            <p:cNvPr id="20" name="Textfeld 19">
              <a:extLst>
                <a:ext uri="{FF2B5EF4-FFF2-40B4-BE49-F238E27FC236}">
                  <a16:creationId xmlns:a16="http://schemas.microsoft.com/office/drawing/2014/main" id="{246C8762-9992-4AFA-8C07-E7EB8BF5E67D}"/>
                </a:ext>
              </a:extLst>
            </p:cNvPr>
            <p:cNvSpPr txBox="1"/>
            <p:nvPr/>
          </p:nvSpPr>
          <p:spPr>
            <a:xfrm>
              <a:off x="4755840" y="5567680"/>
              <a:ext cx="447040" cy="276999"/>
            </a:xfrm>
            <a:prstGeom prst="rect">
              <a:avLst/>
            </a:prstGeom>
            <a:noFill/>
          </p:spPr>
          <p:txBody>
            <a:bodyPr wrap="square" rtlCol="0">
              <a:spAutoFit/>
            </a:bodyPr>
            <a:lstStyle/>
            <a:p>
              <a:r>
                <a:rPr lang="de-DE" sz="1200" dirty="0">
                  <a:solidFill>
                    <a:srgbClr val="595959"/>
                  </a:solidFill>
                </a:rPr>
                <a:t>0.5</a:t>
              </a:r>
            </a:p>
          </p:txBody>
        </p:sp>
        <p:sp>
          <p:nvSpPr>
            <p:cNvPr id="21" name="Textfeld 20">
              <a:extLst>
                <a:ext uri="{FF2B5EF4-FFF2-40B4-BE49-F238E27FC236}">
                  <a16:creationId xmlns:a16="http://schemas.microsoft.com/office/drawing/2014/main" id="{73023C42-6073-43A1-B6A7-165C1B88835F}"/>
                </a:ext>
              </a:extLst>
            </p:cNvPr>
            <p:cNvSpPr txBox="1"/>
            <p:nvPr/>
          </p:nvSpPr>
          <p:spPr>
            <a:xfrm>
              <a:off x="4756480" y="5963920"/>
              <a:ext cx="447040" cy="276999"/>
            </a:xfrm>
            <a:prstGeom prst="rect">
              <a:avLst/>
            </a:prstGeom>
            <a:noFill/>
          </p:spPr>
          <p:txBody>
            <a:bodyPr wrap="square" rtlCol="0">
              <a:spAutoFit/>
            </a:bodyPr>
            <a:lstStyle/>
            <a:p>
              <a:r>
                <a:rPr lang="de-DE" sz="1200" dirty="0">
                  <a:solidFill>
                    <a:srgbClr val="595959"/>
                  </a:solidFill>
                </a:rPr>
                <a:t>0.0</a:t>
              </a:r>
            </a:p>
          </p:txBody>
        </p:sp>
      </p:grpSp>
    </p:spTree>
    <p:extLst>
      <p:ext uri="{BB962C8B-B14F-4D97-AF65-F5344CB8AC3E}">
        <p14:creationId xmlns:p14="http://schemas.microsoft.com/office/powerpoint/2010/main" val="365935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barn(outVertical)">
                                      <p:cBhvr>
                                        <p:cTn id="7" dur="1000"/>
                                        <p:tgtEl>
                                          <p:spTgt spid="9">
                                            <p:graphicEl>
                                              <a:chart seriesIdx="1" categoryIdx="-4" bldStep="series"/>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9">
                                            <p:graphicEl>
                                              <a:chart seriesIdx="2" categoryIdx="-4" bldStep="series"/>
                                            </p:graphicEl>
                                          </p:spTgt>
                                        </p:tgtEl>
                                        <p:attrNameLst>
                                          <p:attrName>style.visibility</p:attrName>
                                        </p:attrNameLst>
                                      </p:cBhvr>
                                      <p:to>
                                        <p:strVal val="visible"/>
                                      </p:to>
                                    </p:set>
                                    <p:animEffect transition="in" filter="barn(outVertical)">
                                      <p:cBhvr>
                                        <p:cTn id="12" dur="1000"/>
                                        <p:tgtEl>
                                          <p:spTgt spid="9">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23549-2B61-4A15-89AD-82B6E1CCB3A8}"/>
              </a:ext>
            </a:extLst>
          </p:cNvPr>
          <p:cNvSpPr>
            <a:spLocks noGrp="1"/>
          </p:cNvSpPr>
          <p:nvPr>
            <p:ph type="title"/>
          </p:nvPr>
        </p:nvSpPr>
        <p:spPr/>
        <p:txBody>
          <a:bodyPr>
            <a:normAutofit/>
          </a:bodyPr>
          <a:lstStyle/>
          <a:p>
            <a:r>
              <a:rPr lang="en-US" sz="4000" dirty="0"/>
              <a:t>Sampling Condition 3</a:t>
            </a:r>
          </a:p>
        </p:txBody>
      </p:sp>
      <p:graphicFrame>
        <p:nvGraphicFramePr>
          <p:cNvPr id="8" name="Tabelle 8">
            <a:extLst>
              <a:ext uri="{FF2B5EF4-FFF2-40B4-BE49-F238E27FC236}">
                <a16:creationId xmlns:a16="http://schemas.microsoft.com/office/drawing/2014/main" id="{286AACC1-2711-4044-AD11-C7AC8FCF183B}"/>
              </a:ext>
            </a:extLst>
          </p:cNvPr>
          <p:cNvGraphicFramePr>
            <a:graphicFrameLocks noGrp="1"/>
          </p:cNvGraphicFramePr>
          <p:nvPr>
            <p:extLst>
              <p:ext uri="{D42A27DB-BD31-4B8C-83A1-F6EECF244321}">
                <p14:modId xmlns:p14="http://schemas.microsoft.com/office/powerpoint/2010/main" val="1348764727"/>
              </p:ext>
            </p:extLst>
          </p:nvPr>
        </p:nvGraphicFramePr>
        <p:xfrm>
          <a:off x="426218" y="2525803"/>
          <a:ext cx="3522784" cy="1641861"/>
        </p:xfrm>
        <a:graphic>
          <a:graphicData uri="http://schemas.openxmlformats.org/drawingml/2006/table">
            <a:tbl>
              <a:tblPr firstRow="1" bandRow="1">
                <a:tableStyleId>{5C22544A-7EE6-4342-B048-85BDC9FD1C3A}</a:tableStyleId>
              </a:tblPr>
              <a:tblGrid>
                <a:gridCol w="880696">
                  <a:extLst>
                    <a:ext uri="{9D8B030D-6E8A-4147-A177-3AD203B41FA5}">
                      <a16:colId xmlns:a16="http://schemas.microsoft.com/office/drawing/2014/main" val="1832630957"/>
                    </a:ext>
                  </a:extLst>
                </a:gridCol>
                <a:gridCol w="880696">
                  <a:extLst>
                    <a:ext uri="{9D8B030D-6E8A-4147-A177-3AD203B41FA5}">
                      <a16:colId xmlns:a16="http://schemas.microsoft.com/office/drawing/2014/main" val="1388438418"/>
                    </a:ext>
                  </a:extLst>
                </a:gridCol>
                <a:gridCol w="880696">
                  <a:extLst>
                    <a:ext uri="{9D8B030D-6E8A-4147-A177-3AD203B41FA5}">
                      <a16:colId xmlns:a16="http://schemas.microsoft.com/office/drawing/2014/main" val="3505707295"/>
                    </a:ext>
                  </a:extLst>
                </a:gridCol>
                <a:gridCol w="880696">
                  <a:extLst>
                    <a:ext uri="{9D8B030D-6E8A-4147-A177-3AD203B41FA5}">
                      <a16:colId xmlns:a16="http://schemas.microsoft.com/office/drawing/2014/main" val="4149881046"/>
                    </a:ext>
                  </a:extLst>
                </a:gridCol>
              </a:tblGrid>
              <a:tr h="547287">
                <a:tc>
                  <a:txBody>
                    <a:bodyPr/>
                    <a:lstStyle/>
                    <a:p>
                      <a:r>
                        <a:rPr lang="de-DE" dirty="0"/>
                        <a:t>SV1</a:t>
                      </a:r>
                    </a:p>
                  </a:txBody>
                  <a:tcPr anchor="ctr">
                    <a:solidFill>
                      <a:srgbClr val="56698F"/>
                    </a:solidFill>
                  </a:tcPr>
                </a:tc>
                <a:tc>
                  <a:txBody>
                    <a:bodyPr/>
                    <a:lstStyle/>
                    <a:p>
                      <a:pPr algn="ctr"/>
                      <a:r>
                        <a:rPr lang="de-DE" dirty="0"/>
                        <a:t>Level 1</a:t>
                      </a:r>
                    </a:p>
                  </a:txBody>
                  <a:tcPr anchor="ctr">
                    <a:solidFill>
                      <a:srgbClr val="56698F"/>
                    </a:solidFill>
                  </a:tcPr>
                </a:tc>
                <a:tc>
                  <a:txBody>
                    <a:bodyPr/>
                    <a:lstStyle/>
                    <a:p>
                      <a:pPr algn="ctr"/>
                      <a:r>
                        <a:rPr lang="de-DE" dirty="0"/>
                        <a:t>Level 2</a:t>
                      </a:r>
                    </a:p>
                  </a:txBody>
                  <a:tcPr anchor="ctr">
                    <a:solidFill>
                      <a:srgbClr val="56698F"/>
                    </a:solidFill>
                  </a:tcPr>
                </a:tc>
                <a:tc>
                  <a:txBody>
                    <a:bodyPr/>
                    <a:lstStyle/>
                    <a:p>
                      <a:pPr algn="ctr"/>
                      <a:r>
                        <a:rPr lang="de-DE" dirty="0"/>
                        <a:t>Level 3</a:t>
                      </a:r>
                    </a:p>
                  </a:txBody>
                  <a:tcPr anchor="ctr">
                    <a:solidFill>
                      <a:srgbClr val="56698F"/>
                    </a:solidFill>
                  </a:tcPr>
                </a:tc>
                <a:extLst>
                  <a:ext uri="{0D108BD9-81ED-4DB2-BD59-A6C34878D82A}">
                    <a16:rowId xmlns:a16="http://schemas.microsoft.com/office/drawing/2014/main" val="2725526629"/>
                  </a:ext>
                </a:extLst>
              </a:tr>
              <a:tr h="547287">
                <a:tc>
                  <a:txBody>
                    <a:bodyPr/>
                    <a:lstStyle/>
                    <a:p>
                      <a:r>
                        <a:rPr lang="de-DE" dirty="0"/>
                        <a:t>Target</a:t>
                      </a:r>
                    </a:p>
                  </a:txBody>
                  <a:tcPr anchor="ctr"/>
                </a:tc>
                <a:tc>
                  <a:txBody>
                    <a:bodyPr/>
                    <a:lstStyle/>
                    <a:p>
                      <a:pPr algn="ctr"/>
                      <a:r>
                        <a:rPr lang="de-DE" dirty="0"/>
                        <a:t>40%</a:t>
                      </a:r>
                    </a:p>
                  </a:txBody>
                  <a:tcPr anchor="ctr"/>
                </a:tc>
                <a:tc>
                  <a:txBody>
                    <a:bodyPr/>
                    <a:lstStyle/>
                    <a:p>
                      <a:pPr algn="ctr"/>
                      <a:r>
                        <a:rPr lang="de-DE" dirty="0"/>
                        <a:t>20%</a:t>
                      </a:r>
                    </a:p>
                  </a:txBody>
                  <a:tcPr anchor="ctr"/>
                </a:tc>
                <a:tc>
                  <a:txBody>
                    <a:bodyPr/>
                    <a:lstStyle/>
                    <a:p>
                      <a:pPr algn="ctr"/>
                      <a:r>
                        <a:rPr lang="de-DE" dirty="0"/>
                        <a:t>40%</a:t>
                      </a:r>
                    </a:p>
                  </a:txBody>
                  <a:tcPr anchor="ctr"/>
                </a:tc>
                <a:extLst>
                  <a:ext uri="{0D108BD9-81ED-4DB2-BD59-A6C34878D82A}">
                    <a16:rowId xmlns:a16="http://schemas.microsoft.com/office/drawing/2014/main" val="1457067541"/>
                  </a:ext>
                </a:extLst>
              </a:tr>
              <a:tr h="547287">
                <a:tc>
                  <a:txBody>
                    <a:bodyPr/>
                    <a:lstStyle/>
                    <a:p>
                      <a:r>
                        <a:rPr lang="de-DE" dirty="0" err="1"/>
                        <a:t>Actual</a:t>
                      </a:r>
                      <a:endParaRPr lang="de-DE" dirty="0"/>
                    </a:p>
                  </a:txBody>
                  <a:tcPr anchor="ctr"/>
                </a:tc>
                <a:tc>
                  <a:txBody>
                    <a:bodyPr/>
                    <a:lstStyle/>
                    <a:p>
                      <a:pPr algn="ctr"/>
                      <a:r>
                        <a:rPr lang="de-DE" dirty="0"/>
                        <a:t>20%</a:t>
                      </a:r>
                    </a:p>
                  </a:txBody>
                  <a:tcPr anchor="ctr"/>
                </a:tc>
                <a:tc>
                  <a:txBody>
                    <a:bodyPr/>
                    <a:lstStyle/>
                    <a:p>
                      <a:pPr algn="ctr"/>
                      <a:r>
                        <a:rPr lang="de-DE" dirty="0"/>
                        <a:t>20%</a:t>
                      </a:r>
                    </a:p>
                  </a:txBody>
                  <a:tcPr anchor="ctr"/>
                </a:tc>
                <a:tc>
                  <a:txBody>
                    <a:bodyPr/>
                    <a:lstStyle/>
                    <a:p>
                      <a:pPr algn="ctr"/>
                      <a:r>
                        <a:rPr lang="de-DE" dirty="0"/>
                        <a:t>60%</a:t>
                      </a:r>
                    </a:p>
                  </a:txBody>
                  <a:tcPr anchor="ctr"/>
                </a:tc>
                <a:extLst>
                  <a:ext uri="{0D108BD9-81ED-4DB2-BD59-A6C34878D82A}">
                    <a16:rowId xmlns:a16="http://schemas.microsoft.com/office/drawing/2014/main" val="240276934"/>
                  </a:ext>
                </a:extLst>
              </a:tr>
            </a:tbl>
          </a:graphicData>
        </a:graphic>
      </p:graphicFrame>
      <p:graphicFrame>
        <p:nvGraphicFramePr>
          <p:cNvPr id="9" name="Diagramm 8">
            <a:extLst>
              <a:ext uri="{FF2B5EF4-FFF2-40B4-BE49-F238E27FC236}">
                <a16:creationId xmlns:a16="http://schemas.microsoft.com/office/drawing/2014/main" id="{9C8FE069-A464-4521-BB27-76EE678AE36A}"/>
              </a:ext>
            </a:extLst>
          </p:cNvPr>
          <p:cNvGraphicFramePr>
            <a:graphicFrameLocks/>
          </p:cNvGraphicFramePr>
          <p:nvPr/>
        </p:nvGraphicFramePr>
        <p:xfrm>
          <a:off x="4284000" y="1512000"/>
          <a:ext cx="7308000" cy="5364000"/>
        </p:xfrm>
        <a:graphic>
          <a:graphicData uri="http://schemas.openxmlformats.org/drawingml/2006/chart">
            <c:chart xmlns:c="http://schemas.openxmlformats.org/drawingml/2006/chart" xmlns:r="http://schemas.openxmlformats.org/officeDocument/2006/relationships" r:id="rId3"/>
          </a:graphicData>
        </a:graphic>
      </p:graphicFrame>
      <p:cxnSp>
        <p:nvCxnSpPr>
          <p:cNvPr id="10" name="Gerade Verbindung mit Pfeil 9">
            <a:extLst>
              <a:ext uri="{FF2B5EF4-FFF2-40B4-BE49-F238E27FC236}">
                <a16:creationId xmlns:a16="http://schemas.microsoft.com/office/drawing/2014/main" id="{B6E17770-4439-4BCF-A91C-99E906B2D847}"/>
              </a:ext>
            </a:extLst>
          </p:cNvPr>
          <p:cNvCxnSpPr>
            <a:cxnSpLocks/>
          </p:cNvCxnSpPr>
          <p:nvPr/>
        </p:nvCxnSpPr>
        <p:spPr>
          <a:xfrm>
            <a:off x="1778558" y="4464000"/>
            <a:ext cx="0" cy="720000"/>
          </a:xfrm>
          <a:prstGeom prst="straightConnector1">
            <a:avLst/>
          </a:prstGeom>
          <a:ln w="444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8C5D2C39-F511-4EEE-A4A6-0F36EAA68AD8}"/>
              </a:ext>
            </a:extLst>
          </p:cNvPr>
          <p:cNvCxnSpPr>
            <a:cxnSpLocks/>
          </p:cNvCxnSpPr>
          <p:nvPr/>
        </p:nvCxnSpPr>
        <p:spPr>
          <a:xfrm>
            <a:off x="3528645" y="4464000"/>
            <a:ext cx="0" cy="720000"/>
          </a:xfrm>
          <a:prstGeom prst="straightConnector1">
            <a:avLst/>
          </a:prstGeom>
          <a:ln w="44450">
            <a:solidFill>
              <a:srgbClr val="BDD299"/>
            </a:solidFill>
            <a:headEnd type="triangle" w="lg" len="lg"/>
            <a:tailEnd type="none" w="lg" len="lg"/>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grpSp>
        <p:nvGrpSpPr>
          <p:cNvPr id="7" name="Gruppieren 6">
            <a:extLst>
              <a:ext uri="{FF2B5EF4-FFF2-40B4-BE49-F238E27FC236}">
                <a16:creationId xmlns:a16="http://schemas.microsoft.com/office/drawing/2014/main" id="{F0FB0D19-9B0F-45DF-B6F2-6DDAE600EB8C}"/>
              </a:ext>
            </a:extLst>
          </p:cNvPr>
          <p:cNvGrpSpPr/>
          <p:nvPr/>
        </p:nvGrpSpPr>
        <p:grpSpPr>
          <a:xfrm>
            <a:off x="4755840" y="1960880"/>
            <a:ext cx="447680" cy="4280039"/>
            <a:chOff x="4755840" y="1960880"/>
            <a:chExt cx="447680" cy="4280039"/>
          </a:xfrm>
        </p:grpSpPr>
        <p:sp>
          <p:nvSpPr>
            <p:cNvPr id="12" name="Textfeld 11">
              <a:extLst>
                <a:ext uri="{FF2B5EF4-FFF2-40B4-BE49-F238E27FC236}">
                  <a16:creationId xmlns:a16="http://schemas.microsoft.com/office/drawing/2014/main" id="{E5EC2CCD-FE96-40EA-BF6A-2F327A2F1F70}"/>
                </a:ext>
              </a:extLst>
            </p:cNvPr>
            <p:cNvSpPr txBox="1"/>
            <p:nvPr/>
          </p:nvSpPr>
          <p:spPr>
            <a:xfrm>
              <a:off x="4755840" y="1960880"/>
              <a:ext cx="447040" cy="276999"/>
            </a:xfrm>
            <a:prstGeom prst="rect">
              <a:avLst/>
            </a:prstGeom>
            <a:noFill/>
          </p:spPr>
          <p:txBody>
            <a:bodyPr wrap="square" rtlCol="0">
              <a:spAutoFit/>
            </a:bodyPr>
            <a:lstStyle/>
            <a:p>
              <a:r>
                <a:rPr lang="de-DE" sz="1200" dirty="0">
                  <a:solidFill>
                    <a:srgbClr val="595959"/>
                  </a:solidFill>
                </a:rPr>
                <a:t>5.0</a:t>
              </a:r>
            </a:p>
          </p:txBody>
        </p:sp>
        <p:sp>
          <p:nvSpPr>
            <p:cNvPr id="13" name="Textfeld 12">
              <a:extLst>
                <a:ext uri="{FF2B5EF4-FFF2-40B4-BE49-F238E27FC236}">
                  <a16:creationId xmlns:a16="http://schemas.microsoft.com/office/drawing/2014/main" id="{BCE5AA72-F30A-4B4F-828E-1DB73CBC4A32}"/>
                </a:ext>
              </a:extLst>
            </p:cNvPr>
            <p:cNvSpPr txBox="1"/>
            <p:nvPr/>
          </p:nvSpPr>
          <p:spPr>
            <a:xfrm>
              <a:off x="4755840" y="2367280"/>
              <a:ext cx="447040" cy="276999"/>
            </a:xfrm>
            <a:prstGeom prst="rect">
              <a:avLst/>
            </a:prstGeom>
            <a:noFill/>
          </p:spPr>
          <p:txBody>
            <a:bodyPr wrap="square" rtlCol="0">
              <a:spAutoFit/>
            </a:bodyPr>
            <a:lstStyle/>
            <a:p>
              <a:r>
                <a:rPr lang="de-DE" sz="1200" dirty="0">
                  <a:solidFill>
                    <a:srgbClr val="595959"/>
                  </a:solidFill>
                </a:rPr>
                <a:t>4.5</a:t>
              </a:r>
            </a:p>
          </p:txBody>
        </p:sp>
        <p:sp>
          <p:nvSpPr>
            <p:cNvPr id="14" name="Textfeld 13">
              <a:extLst>
                <a:ext uri="{FF2B5EF4-FFF2-40B4-BE49-F238E27FC236}">
                  <a16:creationId xmlns:a16="http://schemas.microsoft.com/office/drawing/2014/main" id="{C3AA9355-0C7F-4D9C-A623-74D71A266740}"/>
                </a:ext>
              </a:extLst>
            </p:cNvPr>
            <p:cNvSpPr txBox="1"/>
            <p:nvPr/>
          </p:nvSpPr>
          <p:spPr>
            <a:xfrm>
              <a:off x="4755840" y="2763520"/>
              <a:ext cx="447040" cy="276999"/>
            </a:xfrm>
            <a:prstGeom prst="rect">
              <a:avLst/>
            </a:prstGeom>
            <a:noFill/>
          </p:spPr>
          <p:txBody>
            <a:bodyPr wrap="square" rtlCol="0">
              <a:spAutoFit/>
            </a:bodyPr>
            <a:lstStyle/>
            <a:p>
              <a:r>
                <a:rPr lang="de-DE" sz="1200" dirty="0">
                  <a:solidFill>
                    <a:srgbClr val="595959"/>
                  </a:solidFill>
                </a:rPr>
                <a:t>4.0</a:t>
              </a:r>
            </a:p>
          </p:txBody>
        </p:sp>
        <p:sp>
          <p:nvSpPr>
            <p:cNvPr id="15" name="Textfeld 14">
              <a:extLst>
                <a:ext uri="{FF2B5EF4-FFF2-40B4-BE49-F238E27FC236}">
                  <a16:creationId xmlns:a16="http://schemas.microsoft.com/office/drawing/2014/main" id="{BB674081-BF4C-4798-AF26-8216C4A82F1F}"/>
                </a:ext>
              </a:extLst>
            </p:cNvPr>
            <p:cNvSpPr txBox="1"/>
            <p:nvPr/>
          </p:nvSpPr>
          <p:spPr>
            <a:xfrm>
              <a:off x="4755840" y="3169920"/>
              <a:ext cx="447040" cy="276999"/>
            </a:xfrm>
            <a:prstGeom prst="rect">
              <a:avLst/>
            </a:prstGeom>
            <a:noFill/>
          </p:spPr>
          <p:txBody>
            <a:bodyPr wrap="square" rtlCol="0">
              <a:spAutoFit/>
            </a:bodyPr>
            <a:lstStyle/>
            <a:p>
              <a:r>
                <a:rPr lang="de-DE" sz="1200" dirty="0">
                  <a:solidFill>
                    <a:srgbClr val="595959"/>
                  </a:solidFill>
                </a:rPr>
                <a:t>3.5</a:t>
              </a:r>
            </a:p>
          </p:txBody>
        </p:sp>
        <p:sp>
          <p:nvSpPr>
            <p:cNvPr id="16" name="Textfeld 15">
              <a:extLst>
                <a:ext uri="{FF2B5EF4-FFF2-40B4-BE49-F238E27FC236}">
                  <a16:creationId xmlns:a16="http://schemas.microsoft.com/office/drawing/2014/main" id="{4F224FBF-DED6-485B-99CC-95209847E8C3}"/>
                </a:ext>
              </a:extLst>
            </p:cNvPr>
            <p:cNvSpPr txBox="1"/>
            <p:nvPr/>
          </p:nvSpPr>
          <p:spPr>
            <a:xfrm>
              <a:off x="4755840" y="3566160"/>
              <a:ext cx="447040" cy="276999"/>
            </a:xfrm>
            <a:prstGeom prst="rect">
              <a:avLst/>
            </a:prstGeom>
            <a:noFill/>
          </p:spPr>
          <p:txBody>
            <a:bodyPr wrap="square" rtlCol="0">
              <a:spAutoFit/>
            </a:bodyPr>
            <a:lstStyle/>
            <a:p>
              <a:r>
                <a:rPr lang="de-DE" sz="1200" dirty="0">
                  <a:solidFill>
                    <a:srgbClr val="595959"/>
                  </a:solidFill>
                </a:rPr>
                <a:t>3.0</a:t>
              </a:r>
            </a:p>
          </p:txBody>
        </p:sp>
        <p:sp>
          <p:nvSpPr>
            <p:cNvPr id="17" name="Textfeld 16">
              <a:extLst>
                <a:ext uri="{FF2B5EF4-FFF2-40B4-BE49-F238E27FC236}">
                  <a16:creationId xmlns:a16="http://schemas.microsoft.com/office/drawing/2014/main" id="{95313E00-A788-4DF2-95CD-487E7DD7DA2C}"/>
                </a:ext>
              </a:extLst>
            </p:cNvPr>
            <p:cNvSpPr txBox="1"/>
            <p:nvPr/>
          </p:nvSpPr>
          <p:spPr>
            <a:xfrm>
              <a:off x="4755840" y="3962400"/>
              <a:ext cx="447040" cy="276999"/>
            </a:xfrm>
            <a:prstGeom prst="rect">
              <a:avLst/>
            </a:prstGeom>
            <a:noFill/>
          </p:spPr>
          <p:txBody>
            <a:bodyPr wrap="square" rtlCol="0">
              <a:spAutoFit/>
            </a:bodyPr>
            <a:lstStyle/>
            <a:p>
              <a:r>
                <a:rPr lang="de-DE" sz="1200" dirty="0">
                  <a:solidFill>
                    <a:srgbClr val="595959"/>
                  </a:solidFill>
                </a:rPr>
                <a:t>2.5</a:t>
              </a:r>
            </a:p>
          </p:txBody>
        </p:sp>
        <p:sp>
          <p:nvSpPr>
            <p:cNvPr id="18" name="Textfeld 17">
              <a:extLst>
                <a:ext uri="{FF2B5EF4-FFF2-40B4-BE49-F238E27FC236}">
                  <a16:creationId xmlns:a16="http://schemas.microsoft.com/office/drawing/2014/main" id="{4626C5D0-9CBB-48CA-B6E0-74B6B9CDF8D5}"/>
                </a:ext>
              </a:extLst>
            </p:cNvPr>
            <p:cNvSpPr txBox="1"/>
            <p:nvPr/>
          </p:nvSpPr>
          <p:spPr>
            <a:xfrm>
              <a:off x="4755840" y="4368800"/>
              <a:ext cx="447040" cy="276999"/>
            </a:xfrm>
            <a:prstGeom prst="rect">
              <a:avLst/>
            </a:prstGeom>
            <a:noFill/>
          </p:spPr>
          <p:txBody>
            <a:bodyPr wrap="square" rtlCol="0">
              <a:spAutoFit/>
            </a:bodyPr>
            <a:lstStyle/>
            <a:p>
              <a:r>
                <a:rPr lang="de-DE" sz="1200" dirty="0">
                  <a:solidFill>
                    <a:srgbClr val="595959"/>
                  </a:solidFill>
                </a:rPr>
                <a:t>2.0</a:t>
              </a:r>
            </a:p>
          </p:txBody>
        </p:sp>
        <p:sp>
          <p:nvSpPr>
            <p:cNvPr id="19" name="Textfeld 18">
              <a:extLst>
                <a:ext uri="{FF2B5EF4-FFF2-40B4-BE49-F238E27FC236}">
                  <a16:creationId xmlns:a16="http://schemas.microsoft.com/office/drawing/2014/main" id="{A4ADE0B6-6DC3-4B0F-8C75-732C8867303F}"/>
                </a:ext>
              </a:extLst>
            </p:cNvPr>
            <p:cNvSpPr txBox="1"/>
            <p:nvPr/>
          </p:nvSpPr>
          <p:spPr>
            <a:xfrm>
              <a:off x="4755840" y="4765040"/>
              <a:ext cx="447040" cy="276999"/>
            </a:xfrm>
            <a:prstGeom prst="rect">
              <a:avLst/>
            </a:prstGeom>
            <a:noFill/>
          </p:spPr>
          <p:txBody>
            <a:bodyPr wrap="square" rtlCol="0">
              <a:spAutoFit/>
            </a:bodyPr>
            <a:lstStyle/>
            <a:p>
              <a:r>
                <a:rPr lang="de-DE" sz="1200" dirty="0">
                  <a:solidFill>
                    <a:srgbClr val="595959"/>
                  </a:solidFill>
                </a:rPr>
                <a:t>1.5</a:t>
              </a:r>
            </a:p>
          </p:txBody>
        </p:sp>
        <p:sp>
          <p:nvSpPr>
            <p:cNvPr id="20" name="Textfeld 19">
              <a:extLst>
                <a:ext uri="{FF2B5EF4-FFF2-40B4-BE49-F238E27FC236}">
                  <a16:creationId xmlns:a16="http://schemas.microsoft.com/office/drawing/2014/main" id="{3A550716-90B8-4198-B341-52A8855E5F06}"/>
                </a:ext>
              </a:extLst>
            </p:cNvPr>
            <p:cNvSpPr txBox="1"/>
            <p:nvPr/>
          </p:nvSpPr>
          <p:spPr>
            <a:xfrm>
              <a:off x="4755840" y="5161280"/>
              <a:ext cx="447040" cy="276999"/>
            </a:xfrm>
            <a:prstGeom prst="rect">
              <a:avLst/>
            </a:prstGeom>
            <a:noFill/>
          </p:spPr>
          <p:txBody>
            <a:bodyPr wrap="square" rtlCol="0">
              <a:spAutoFit/>
            </a:bodyPr>
            <a:lstStyle/>
            <a:p>
              <a:r>
                <a:rPr lang="de-DE" sz="1200" dirty="0">
                  <a:solidFill>
                    <a:srgbClr val="595959"/>
                  </a:solidFill>
                </a:rPr>
                <a:t>1.0</a:t>
              </a:r>
            </a:p>
          </p:txBody>
        </p:sp>
        <p:sp>
          <p:nvSpPr>
            <p:cNvPr id="21" name="Textfeld 20">
              <a:extLst>
                <a:ext uri="{FF2B5EF4-FFF2-40B4-BE49-F238E27FC236}">
                  <a16:creationId xmlns:a16="http://schemas.microsoft.com/office/drawing/2014/main" id="{11E30461-7F2B-416F-A2CF-5F054E53DE1F}"/>
                </a:ext>
              </a:extLst>
            </p:cNvPr>
            <p:cNvSpPr txBox="1"/>
            <p:nvPr/>
          </p:nvSpPr>
          <p:spPr>
            <a:xfrm>
              <a:off x="4755840" y="5567680"/>
              <a:ext cx="447040" cy="276999"/>
            </a:xfrm>
            <a:prstGeom prst="rect">
              <a:avLst/>
            </a:prstGeom>
            <a:noFill/>
          </p:spPr>
          <p:txBody>
            <a:bodyPr wrap="square" rtlCol="0">
              <a:spAutoFit/>
            </a:bodyPr>
            <a:lstStyle/>
            <a:p>
              <a:r>
                <a:rPr lang="de-DE" sz="1200" dirty="0">
                  <a:solidFill>
                    <a:srgbClr val="595959"/>
                  </a:solidFill>
                </a:rPr>
                <a:t>0.5</a:t>
              </a:r>
            </a:p>
          </p:txBody>
        </p:sp>
        <p:sp>
          <p:nvSpPr>
            <p:cNvPr id="22" name="Textfeld 21">
              <a:extLst>
                <a:ext uri="{FF2B5EF4-FFF2-40B4-BE49-F238E27FC236}">
                  <a16:creationId xmlns:a16="http://schemas.microsoft.com/office/drawing/2014/main" id="{62AB2D25-9FB7-458A-8AD2-02EE2475B15D}"/>
                </a:ext>
              </a:extLst>
            </p:cNvPr>
            <p:cNvSpPr txBox="1"/>
            <p:nvPr/>
          </p:nvSpPr>
          <p:spPr>
            <a:xfrm>
              <a:off x="4756480" y="5963920"/>
              <a:ext cx="447040" cy="276999"/>
            </a:xfrm>
            <a:prstGeom prst="rect">
              <a:avLst/>
            </a:prstGeom>
            <a:noFill/>
          </p:spPr>
          <p:txBody>
            <a:bodyPr wrap="square" rtlCol="0">
              <a:spAutoFit/>
            </a:bodyPr>
            <a:lstStyle/>
            <a:p>
              <a:r>
                <a:rPr lang="de-DE" sz="1200" dirty="0">
                  <a:solidFill>
                    <a:srgbClr val="595959"/>
                  </a:solidFill>
                </a:rPr>
                <a:t>0.0</a:t>
              </a:r>
            </a:p>
          </p:txBody>
        </p:sp>
      </p:grpSp>
    </p:spTree>
    <p:extLst>
      <p:ext uri="{BB962C8B-B14F-4D97-AF65-F5344CB8AC3E}">
        <p14:creationId xmlns:p14="http://schemas.microsoft.com/office/powerpoint/2010/main" val="384196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barn(outVertical)">
                                      <p:cBhvr>
                                        <p:cTn id="7" dur="1000"/>
                                        <p:tgtEl>
                                          <p:spTgt spid="9">
                                            <p:graphicEl>
                                              <a:chart seriesIdx="1" categoryIdx="-4" bldStep="series"/>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9">
                                            <p:graphicEl>
                                              <a:chart seriesIdx="2" categoryIdx="-4" bldStep="series"/>
                                            </p:graphicEl>
                                          </p:spTgt>
                                        </p:tgtEl>
                                        <p:attrNameLst>
                                          <p:attrName>style.visibility</p:attrName>
                                        </p:attrNameLst>
                                      </p:cBhvr>
                                      <p:to>
                                        <p:strVal val="visible"/>
                                      </p:to>
                                    </p:set>
                                    <p:animEffect transition="in" filter="barn(outVertical)">
                                      <p:cBhvr>
                                        <p:cTn id="12" dur="1000"/>
                                        <p:tgtEl>
                                          <p:spTgt spid="9">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Gerade Verbindung mit Pfeil 12">
            <a:extLst>
              <a:ext uri="{FF2B5EF4-FFF2-40B4-BE49-F238E27FC236}">
                <a16:creationId xmlns:a16="http://schemas.microsoft.com/office/drawing/2014/main" id="{81B2D625-BCD6-46E0-9DA0-6C70A152F4AF}"/>
              </a:ext>
            </a:extLst>
          </p:cNvPr>
          <p:cNvCxnSpPr>
            <a:cxnSpLocks/>
          </p:cNvCxnSpPr>
          <p:nvPr/>
        </p:nvCxnSpPr>
        <p:spPr>
          <a:xfrm>
            <a:off x="1778558" y="4464000"/>
            <a:ext cx="0" cy="612000"/>
          </a:xfrm>
          <a:prstGeom prst="straightConnector1">
            <a:avLst/>
          </a:prstGeom>
          <a:ln w="44450">
            <a:solidFill>
              <a:srgbClr val="BDD299"/>
            </a:solidFill>
            <a:headEnd type="triangle" w="lg" len="lg"/>
            <a:tailEnd type="none" w="lg" len="lg"/>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8C1345FA-42DE-466D-9081-EC7D1A5FC004}"/>
              </a:ext>
            </a:extLst>
          </p:cNvPr>
          <p:cNvCxnSpPr>
            <a:cxnSpLocks/>
          </p:cNvCxnSpPr>
          <p:nvPr/>
        </p:nvCxnSpPr>
        <p:spPr>
          <a:xfrm>
            <a:off x="3528645" y="4464000"/>
            <a:ext cx="0" cy="612000"/>
          </a:xfrm>
          <a:prstGeom prst="straightConnector1">
            <a:avLst/>
          </a:prstGeom>
          <a:ln w="444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0DF23549-2B61-4A15-89AD-82B6E1CCB3A8}"/>
              </a:ext>
            </a:extLst>
          </p:cNvPr>
          <p:cNvSpPr>
            <a:spLocks noGrp="1"/>
          </p:cNvSpPr>
          <p:nvPr>
            <p:ph type="title"/>
          </p:nvPr>
        </p:nvSpPr>
        <p:spPr/>
        <p:txBody>
          <a:bodyPr>
            <a:normAutofit/>
          </a:bodyPr>
          <a:lstStyle/>
          <a:p>
            <a:r>
              <a:rPr lang="en-US" sz="4000" dirty="0"/>
              <a:t>Sampling Condition 4</a:t>
            </a:r>
          </a:p>
        </p:txBody>
      </p:sp>
      <p:graphicFrame>
        <p:nvGraphicFramePr>
          <p:cNvPr id="8" name="Tabelle 8">
            <a:extLst>
              <a:ext uri="{FF2B5EF4-FFF2-40B4-BE49-F238E27FC236}">
                <a16:creationId xmlns:a16="http://schemas.microsoft.com/office/drawing/2014/main" id="{286AACC1-2711-4044-AD11-C7AC8FCF183B}"/>
              </a:ext>
            </a:extLst>
          </p:cNvPr>
          <p:cNvGraphicFramePr>
            <a:graphicFrameLocks noGrp="1"/>
          </p:cNvGraphicFramePr>
          <p:nvPr>
            <p:extLst>
              <p:ext uri="{D42A27DB-BD31-4B8C-83A1-F6EECF244321}">
                <p14:modId xmlns:p14="http://schemas.microsoft.com/office/powerpoint/2010/main" val="298801504"/>
              </p:ext>
            </p:extLst>
          </p:nvPr>
        </p:nvGraphicFramePr>
        <p:xfrm>
          <a:off x="426218" y="2525803"/>
          <a:ext cx="3522784" cy="1641861"/>
        </p:xfrm>
        <a:graphic>
          <a:graphicData uri="http://schemas.openxmlformats.org/drawingml/2006/table">
            <a:tbl>
              <a:tblPr firstRow="1" bandRow="1">
                <a:tableStyleId>{5C22544A-7EE6-4342-B048-85BDC9FD1C3A}</a:tableStyleId>
              </a:tblPr>
              <a:tblGrid>
                <a:gridCol w="880696">
                  <a:extLst>
                    <a:ext uri="{9D8B030D-6E8A-4147-A177-3AD203B41FA5}">
                      <a16:colId xmlns:a16="http://schemas.microsoft.com/office/drawing/2014/main" val="1832630957"/>
                    </a:ext>
                  </a:extLst>
                </a:gridCol>
                <a:gridCol w="880696">
                  <a:extLst>
                    <a:ext uri="{9D8B030D-6E8A-4147-A177-3AD203B41FA5}">
                      <a16:colId xmlns:a16="http://schemas.microsoft.com/office/drawing/2014/main" val="1388438418"/>
                    </a:ext>
                  </a:extLst>
                </a:gridCol>
                <a:gridCol w="880696">
                  <a:extLst>
                    <a:ext uri="{9D8B030D-6E8A-4147-A177-3AD203B41FA5}">
                      <a16:colId xmlns:a16="http://schemas.microsoft.com/office/drawing/2014/main" val="3505707295"/>
                    </a:ext>
                  </a:extLst>
                </a:gridCol>
                <a:gridCol w="880696">
                  <a:extLst>
                    <a:ext uri="{9D8B030D-6E8A-4147-A177-3AD203B41FA5}">
                      <a16:colId xmlns:a16="http://schemas.microsoft.com/office/drawing/2014/main" val="4149881046"/>
                    </a:ext>
                  </a:extLst>
                </a:gridCol>
              </a:tblGrid>
              <a:tr h="547287">
                <a:tc>
                  <a:txBody>
                    <a:bodyPr/>
                    <a:lstStyle/>
                    <a:p>
                      <a:r>
                        <a:rPr lang="de-DE" dirty="0"/>
                        <a:t>SV1</a:t>
                      </a:r>
                    </a:p>
                  </a:txBody>
                  <a:tcPr anchor="ctr">
                    <a:solidFill>
                      <a:srgbClr val="56698F"/>
                    </a:solidFill>
                  </a:tcPr>
                </a:tc>
                <a:tc>
                  <a:txBody>
                    <a:bodyPr/>
                    <a:lstStyle/>
                    <a:p>
                      <a:pPr algn="ctr"/>
                      <a:r>
                        <a:rPr lang="de-DE" dirty="0"/>
                        <a:t>Level 1</a:t>
                      </a:r>
                    </a:p>
                  </a:txBody>
                  <a:tcPr anchor="ctr">
                    <a:solidFill>
                      <a:srgbClr val="56698F"/>
                    </a:solidFill>
                  </a:tcPr>
                </a:tc>
                <a:tc>
                  <a:txBody>
                    <a:bodyPr/>
                    <a:lstStyle/>
                    <a:p>
                      <a:pPr algn="ctr"/>
                      <a:r>
                        <a:rPr lang="de-DE" dirty="0"/>
                        <a:t>Level 2</a:t>
                      </a:r>
                    </a:p>
                  </a:txBody>
                  <a:tcPr anchor="ctr">
                    <a:solidFill>
                      <a:srgbClr val="56698F"/>
                    </a:solidFill>
                  </a:tcPr>
                </a:tc>
                <a:tc>
                  <a:txBody>
                    <a:bodyPr/>
                    <a:lstStyle/>
                    <a:p>
                      <a:pPr algn="ctr"/>
                      <a:r>
                        <a:rPr lang="de-DE" dirty="0"/>
                        <a:t>Level 3</a:t>
                      </a:r>
                    </a:p>
                  </a:txBody>
                  <a:tcPr anchor="ctr">
                    <a:solidFill>
                      <a:srgbClr val="56698F"/>
                    </a:solidFill>
                  </a:tcPr>
                </a:tc>
                <a:extLst>
                  <a:ext uri="{0D108BD9-81ED-4DB2-BD59-A6C34878D82A}">
                    <a16:rowId xmlns:a16="http://schemas.microsoft.com/office/drawing/2014/main" val="2725526629"/>
                  </a:ext>
                </a:extLst>
              </a:tr>
              <a:tr h="547287">
                <a:tc>
                  <a:txBody>
                    <a:bodyPr/>
                    <a:lstStyle/>
                    <a:p>
                      <a:r>
                        <a:rPr lang="de-DE" dirty="0"/>
                        <a:t>Target</a:t>
                      </a:r>
                    </a:p>
                  </a:txBody>
                  <a:tcPr anchor="ctr"/>
                </a:tc>
                <a:tc>
                  <a:txBody>
                    <a:bodyPr/>
                    <a:lstStyle/>
                    <a:p>
                      <a:pPr algn="ctr"/>
                      <a:r>
                        <a:rPr lang="de-DE" dirty="0"/>
                        <a:t>40%</a:t>
                      </a:r>
                    </a:p>
                  </a:txBody>
                  <a:tcPr anchor="ctr"/>
                </a:tc>
                <a:tc>
                  <a:txBody>
                    <a:bodyPr/>
                    <a:lstStyle/>
                    <a:p>
                      <a:pPr algn="ctr"/>
                      <a:r>
                        <a:rPr lang="de-DE" dirty="0"/>
                        <a:t>20%</a:t>
                      </a:r>
                    </a:p>
                  </a:txBody>
                  <a:tcPr anchor="ctr"/>
                </a:tc>
                <a:tc>
                  <a:txBody>
                    <a:bodyPr/>
                    <a:lstStyle/>
                    <a:p>
                      <a:pPr algn="ctr"/>
                      <a:r>
                        <a:rPr lang="de-DE" dirty="0"/>
                        <a:t>40%</a:t>
                      </a:r>
                    </a:p>
                  </a:txBody>
                  <a:tcPr anchor="ctr"/>
                </a:tc>
                <a:extLst>
                  <a:ext uri="{0D108BD9-81ED-4DB2-BD59-A6C34878D82A}">
                    <a16:rowId xmlns:a16="http://schemas.microsoft.com/office/drawing/2014/main" val="1457067541"/>
                  </a:ext>
                </a:extLst>
              </a:tr>
              <a:tr h="547287">
                <a:tc>
                  <a:txBody>
                    <a:bodyPr/>
                    <a:lstStyle/>
                    <a:p>
                      <a:r>
                        <a:rPr lang="de-DE" dirty="0" err="1"/>
                        <a:t>Actual</a:t>
                      </a:r>
                      <a:endParaRPr lang="de-DE" dirty="0"/>
                    </a:p>
                  </a:txBody>
                  <a:tcPr anchor="ctr"/>
                </a:tc>
                <a:tc>
                  <a:txBody>
                    <a:bodyPr/>
                    <a:lstStyle/>
                    <a:p>
                      <a:pPr algn="ctr"/>
                      <a:r>
                        <a:rPr lang="de-DE" dirty="0"/>
                        <a:t>57%</a:t>
                      </a:r>
                    </a:p>
                  </a:txBody>
                  <a:tcPr anchor="ctr"/>
                </a:tc>
                <a:tc>
                  <a:txBody>
                    <a:bodyPr/>
                    <a:lstStyle/>
                    <a:p>
                      <a:pPr algn="ctr"/>
                      <a:r>
                        <a:rPr lang="de-DE" dirty="0"/>
                        <a:t>20%</a:t>
                      </a:r>
                    </a:p>
                  </a:txBody>
                  <a:tcPr anchor="ctr"/>
                </a:tc>
                <a:tc>
                  <a:txBody>
                    <a:bodyPr/>
                    <a:lstStyle/>
                    <a:p>
                      <a:pPr algn="ctr"/>
                      <a:r>
                        <a:rPr lang="de-DE" dirty="0"/>
                        <a:t>23%</a:t>
                      </a:r>
                    </a:p>
                  </a:txBody>
                  <a:tcPr anchor="ctr"/>
                </a:tc>
                <a:extLst>
                  <a:ext uri="{0D108BD9-81ED-4DB2-BD59-A6C34878D82A}">
                    <a16:rowId xmlns:a16="http://schemas.microsoft.com/office/drawing/2014/main" val="3219081120"/>
                  </a:ext>
                </a:extLst>
              </a:tr>
            </a:tbl>
          </a:graphicData>
        </a:graphic>
      </p:graphicFrame>
      <p:graphicFrame>
        <p:nvGraphicFramePr>
          <p:cNvPr id="7" name="Diagramm 6">
            <a:extLst>
              <a:ext uri="{FF2B5EF4-FFF2-40B4-BE49-F238E27FC236}">
                <a16:creationId xmlns:a16="http://schemas.microsoft.com/office/drawing/2014/main" id="{AD5AB8FB-E7BD-479B-8370-68E253480587}"/>
              </a:ext>
            </a:extLst>
          </p:cNvPr>
          <p:cNvGraphicFramePr>
            <a:graphicFrameLocks/>
          </p:cNvGraphicFramePr>
          <p:nvPr/>
        </p:nvGraphicFramePr>
        <p:xfrm>
          <a:off x="4284000" y="1512000"/>
          <a:ext cx="7308000" cy="5364000"/>
        </p:xfrm>
        <a:graphic>
          <a:graphicData uri="http://schemas.openxmlformats.org/drawingml/2006/chart">
            <c:chart xmlns:c="http://schemas.openxmlformats.org/drawingml/2006/chart" xmlns:r="http://schemas.openxmlformats.org/officeDocument/2006/relationships" r:id="rId3"/>
          </a:graphicData>
        </a:graphic>
      </p:graphicFrame>
      <p:grpSp>
        <p:nvGrpSpPr>
          <p:cNvPr id="9" name="Gruppieren 8">
            <a:extLst>
              <a:ext uri="{FF2B5EF4-FFF2-40B4-BE49-F238E27FC236}">
                <a16:creationId xmlns:a16="http://schemas.microsoft.com/office/drawing/2014/main" id="{F5DF998F-14AA-4F10-813D-48AA2D0F9475}"/>
              </a:ext>
            </a:extLst>
          </p:cNvPr>
          <p:cNvGrpSpPr/>
          <p:nvPr/>
        </p:nvGrpSpPr>
        <p:grpSpPr>
          <a:xfrm>
            <a:off x="4755840" y="1960880"/>
            <a:ext cx="447680" cy="4280039"/>
            <a:chOff x="4755840" y="1960880"/>
            <a:chExt cx="447680" cy="4280039"/>
          </a:xfrm>
        </p:grpSpPr>
        <p:sp>
          <p:nvSpPr>
            <p:cNvPr id="10" name="Textfeld 9">
              <a:extLst>
                <a:ext uri="{FF2B5EF4-FFF2-40B4-BE49-F238E27FC236}">
                  <a16:creationId xmlns:a16="http://schemas.microsoft.com/office/drawing/2014/main" id="{186A9ABF-E0E5-4F90-BCE3-14DA80802F72}"/>
                </a:ext>
              </a:extLst>
            </p:cNvPr>
            <p:cNvSpPr txBox="1"/>
            <p:nvPr/>
          </p:nvSpPr>
          <p:spPr>
            <a:xfrm>
              <a:off x="4755840" y="1960880"/>
              <a:ext cx="447040" cy="276999"/>
            </a:xfrm>
            <a:prstGeom prst="rect">
              <a:avLst/>
            </a:prstGeom>
            <a:noFill/>
          </p:spPr>
          <p:txBody>
            <a:bodyPr wrap="square" rtlCol="0">
              <a:spAutoFit/>
            </a:bodyPr>
            <a:lstStyle/>
            <a:p>
              <a:r>
                <a:rPr lang="de-DE" sz="1200" dirty="0">
                  <a:solidFill>
                    <a:srgbClr val="595959"/>
                  </a:solidFill>
                </a:rPr>
                <a:t>5.0</a:t>
              </a:r>
            </a:p>
          </p:txBody>
        </p:sp>
        <p:sp>
          <p:nvSpPr>
            <p:cNvPr id="11" name="Textfeld 10">
              <a:extLst>
                <a:ext uri="{FF2B5EF4-FFF2-40B4-BE49-F238E27FC236}">
                  <a16:creationId xmlns:a16="http://schemas.microsoft.com/office/drawing/2014/main" id="{D33F51D3-C44A-483A-B768-4F3CAEDC9D39}"/>
                </a:ext>
              </a:extLst>
            </p:cNvPr>
            <p:cNvSpPr txBox="1"/>
            <p:nvPr/>
          </p:nvSpPr>
          <p:spPr>
            <a:xfrm>
              <a:off x="4755840" y="2367280"/>
              <a:ext cx="447040" cy="276999"/>
            </a:xfrm>
            <a:prstGeom prst="rect">
              <a:avLst/>
            </a:prstGeom>
            <a:noFill/>
          </p:spPr>
          <p:txBody>
            <a:bodyPr wrap="square" rtlCol="0">
              <a:spAutoFit/>
            </a:bodyPr>
            <a:lstStyle/>
            <a:p>
              <a:r>
                <a:rPr lang="de-DE" sz="1200" dirty="0">
                  <a:solidFill>
                    <a:srgbClr val="595959"/>
                  </a:solidFill>
                </a:rPr>
                <a:t>4.5</a:t>
              </a:r>
            </a:p>
          </p:txBody>
        </p:sp>
        <p:sp>
          <p:nvSpPr>
            <p:cNvPr id="14" name="Textfeld 13">
              <a:extLst>
                <a:ext uri="{FF2B5EF4-FFF2-40B4-BE49-F238E27FC236}">
                  <a16:creationId xmlns:a16="http://schemas.microsoft.com/office/drawing/2014/main" id="{D395CA35-62AB-4FBF-BFA5-5A0F190DBDF4}"/>
                </a:ext>
              </a:extLst>
            </p:cNvPr>
            <p:cNvSpPr txBox="1"/>
            <p:nvPr/>
          </p:nvSpPr>
          <p:spPr>
            <a:xfrm>
              <a:off x="4755840" y="2763520"/>
              <a:ext cx="447040" cy="276999"/>
            </a:xfrm>
            <a:prstGeom prst="rect">
              <a:avLst/>
            </a:prstGeom>
            <a:noFill/>
          </p:spPr>
          <p:txBody>
            <a:bodyPr wrap="square" rtlCol="0">
              <a:spAutoFit/>
            </a:bodyPr>
            <a:lstStyle/>
            <a:p>
              <a:r>
                <a:rPr lang="de-DE" sz="1200" dirty="0">
                  <a:solidFill>
                    <a:srgbClr val="595959"/>
                  </a:solidFill>
                </a:rPr>
                <a:t>4.0</a:t>
              </a:r>
            </a:p>
          </p:txBody>
        </p:sp>
        <p:sp>
          <p:nvSpPr>
            <p:cNvPr id="15" name="Textfeld 14">
              <a:extLst>
                <a:ext uri="{FF2B5EF4-FFF2-40B4-BE49-F238E27FC236}">
                  <a16:creationId xmlns:a16="http://schemas.microsoft.com/office/drawing/2014/main" id="{4FBFF47E-DC7A-4A56-8D1A-2DED8D50BEFD}"/>
                </a:ext>
              </a:extLst>
            </p:cNvPr>
            <p:cNvSpPr txBox="1"/>
            <p:nvPr/>
          </p:nvSpPr>
          <p:spPr>
            <a:xfrm>
              <a:off x="4755840" y="3169920"/>
              <a:ext cx="447040" cy="276999"/>
            </a:xfrm>
            <a:prstGeom prst="rect">
              <a:avLst/>
            </a:prstGeom>
            <a:noFill/>
          </p:spPr>
          <p:txBody>
            <a:bodyPr wrap="square" rtlCol="0">
              <a:spAutoFit/>
            </a:bodyPr>
            <a:lstStyle/>
            <a:p>
              <a:r>
                <a:rPr lang="de-DE" sz="1200" dirty="0">
                  <a:solidFill>
                    <a:srgbClr val="595959"/>
                  </a:solidFill>
                </a:rPr>
                <a:t>3.5</a:t>
              </a:r>
            </a:p>
          </p:txBody>
        </p:sp>
        <p:sp>
          <p:nvSpPr>
            <p:cNvPr id="16" name="Textfeld 15">
              <a:extLst>
                <a:ext uri="{FF2B5EF4-FFF2-40B4-BE49-F238E27FC236}">
                  <a16:creationId xmlns:a16="http://schemas.microsoft.com/office/drawing/2014/main" id="{ED9F6058-A0BA-49B3-A9DD-A095C52F9A03}"/>
                </a:ext>
              </a:extLst>
            </p:cNvPr>
            <p:cNvSpPr txBox="1"/>
            <p:nvPr/>
          </p:nvSpPr>
          <p:spPr>
            <a:xfrm>
              <a:off x="4755840" y="3566160"/>
              <a:ext cx="447040" cy="276999"/>
            </a:xfrm>
            <a:prstGeom prst="rect">
              <a:avLst/>
            </a:prstGeom>
            <a:noFill/>
          </p:spPr>
          <p:txBody>
            <a:bodyPr wrap="square" rtlCol="0">
              <a:spAutoFit/>
            </a:bodyPr>
            <a:lstStyle/>
            <a:p>
              <a:r>
                <a:rPr lang="de-DE" sz="1200" dirty="0">
                  <a:solidFill>
                    <a:srgbClr val="595959"/>
                  </a:solidFill>
                </a:rPr>
                <a:t>3.0</a:t>
              </a:r>
            </a:p>
          </p:txBody>
        </p:sp>
        <p:sp>
          <p:nvSpPr>
            <p:cNvPr id="17" name="Textfeld 16">
              <a:extLst>
                <a:ext uri="{FF2B5EF4-FFF2-40B4-BE49-F238E27FC236}">
                  <a16:creationId xmlns:a16="http://schemas.microsoft.com/office/drawing/2014/main" id="{171C75C8-9F4C-4B1B-8F67-A3F269D3680F}"/>
                </a:ext>
              </a:extLst>
            </p:cNvPr>
            <p:cNvSpPr txBox="1"/>
            <p:nvPr/>
          </p:nvSpPr>
          <p:spPr>
            <a:xfrm>
              <a:off x="4755840" y="3962400"/>
              <a:ext cx="447040" cy="276999"/>
            </a:xfrm>
            <a:prstGeom prst="rect">
              <a:avLst/>
            </a:prstGeom>
            <a:noFill/>
          </p:spPr>
          <p:txBody>
            <a:bodyPr wrap="square" rtlCol="0">
              <a:spAutoFit/>
            </a:bodyPr>
            <a:lstStyle/>
            <a:p>
              <a:r>
                <a:rPr lang="de-DE" sz="1200" dirty="0">
                  <a:solidFill>
                    <a:srgbClr val="595959"/>
                  </a:solidFill>
                </a:rPr>
                <a:t>2.5</a:t>
              </a:r>
            </a:p>
          </p:txBody>
        </p:sp>
        <p:sp>
          <p:nvSpPr>
            <p:cNvPr id="18" name="Textfeld 17">
              <a:extLst>
                <a:ext uri="{FF2B5EF4-FFF2-40B4-BE49-F238E27FC236}">
                  <a16:creationId xmlns:a16="http://schemas.microsoft.com/office/drawing/2014/main" id="{728FCA09-84EE-4903-B98E-398321375077}"/>
                </a:ext>
              </a:extLst>
            </p:cNvPr>
            <p:cNvSpPr txBox="1"/>
            <p:nvPr/>
          </p:nvSpPr>
          <p:spPr>
            <a:xfrm>
              <a:off x="4755840" y="4368800"/>
              <a:ext cx="447040" cy="276999"/>
            </a:xfrm>
            <a:prstGeom prst="rect">
              <a:avLst/>
            </a:prstGeom>
            <a:noFill/>
          </p:spPr>
          <p:txBody>
            <a:bodyPr wrap="square" rtlCol="0">
              <a:spAutoFit/>
            </a:bodyPr>
            <a:lstStyle/>
            <a:p>
              <a:r>
                <a:rPr lang="de-DE" sz="1200" dirty="0">
                  <a:solidFill>
                    <a:srgbClr val="595959"/>
                  </a:solidFill>
                </a:rPr>
                <a:t>2.0</a:t>
              </a:r>
            </a:p>
          </p:txBody>
        </p:sp>
        <p:sp>
          <p:nvSpPr>
            <p:cNvPr id="19" name="Textfeld 18">
              <a:extLst>
                <a:ext uri="{FF2B5EF4-FFF2-40B4-BE49-F238E27FC236}">
                  <a16:creationId xmlns:a16="http://schemas.microsoft.com/office/drawing/2014/main" id="{499C5798-911E-4123-A1F6-7168008822CD}"/>
                </a:ext>
              </a:extLst>
            </p:cNvPr>
            <p:cNvSpPr txBox="1"/>
            <p:nvPr/>
          </p:nvSpPr>
          <p:spPr>
            <a:xfrm>
              <a:off x="4755840" y="4765040"/>
              <a:ext cx="447040" cy="276999"/>
            </a:xfrm>
            <a:prstGeom prst="rect">
              <a:avLst/>
            </a:prstGeom>
            <a:noFill/>
          </p:spPr>
          <p:txBody>
            <a:bodyPr wrap="square" rtlCol="0">
              <a:spAutoFit/>
            </a:bodyPr>
            <a:lstStyle/>
            <a:p>
              <a:r>
                <a:rPr lang="de-DE" sz="1200" dirty="0">
                  <a:solidFill>
                    <a:srgbClr val="595959"/>
                  </a:solidFill>
                </a:rPr>
                <a:t>1.5</a:t>
              </a:r>
            </a:p>
          </p:txBody>
        </p:sp>
        <p:sp>
          <p:nvSpPr>
            <p:cNvPr id="20" name="Textfeld 19">
              <a:extLst>
                <a:ext uri="{FF2B5EF4-FFF2-40B4-BE49-F238E27FC236}">
                  <a16:creationId xmlns:a16="http://schemas.microsoft.com/office/drawing/2014/main" id="{892B45E7-E83D-4431-9839-2A961117AFFA}"/>
                </a:ext>
              </a:extLst>
            </p:cNvPr>
            <p:cNvSpPr txBox="1"/>
            <p:nvPr/>
          </p:nvSpPr>
          <p:spPr>
            <a:xfrm>
              <a:off x="4755840" y="5161280"/>
              <a:ext cx="447040" cy="276999"/>
            </a:xfrm>
            <a:prstGeom prst="rect">
              <a:avLst/>
            </a:prstGeom>
            <a:noFill/>
          </p:spPr>
          <p:txBody>
            <a:bodyPr wrap="square" rtlCol="0">
              <a:spAutoFit/>
            </a:bodyPr>
            <a:lstStyle/>
            <a:p>
              <a:r>
                <a:rPr lang="de-DE" sz="1200" dirty="0">
                  <a:solidFill>
                    <a:srgbClr val="595959"/>
                  </a:solidFill>
                </a:rPr>
                <a:t>1.0</a:t>
              </a:r>
            </a:p>
          </p:txBody>
        </p:sp>
        <p:sp>
          <p:nvSpPr>
            <p:cNvPr id="21" name="Textfeld 20">
              <a:extLst>
                <a:ext uri="{FF2B5EF4-FFF2-40B4-BE49-F238E27FC236}">
                  <a16:creationId xmlns:a16="http://schemas.microsoft.com/office/drawing/2014/main" id="{16EF77E0-2C21-4551-A122-8F3DC88AF54A}"/>
                </a:ext>
              </a:extLst>
            </p:cNvPr>
            <p:cNvSpPr txBox="1"/>
            <p:nvPr/>
          </p:nvSpPr>
          <p:spPr>
            <a:xfrm>
              <a:off x="4755840" y="5567680"/>
              <a:ext cx="447040" cy="276999"/>
            </a:xfrm>
            <a:prstGeom prst="rect">
              <a:avLst/>
            </a:prstGeom>
            <a:noFill/>
          </p:spPr>
          <p:txBody>
            <a:bodyPr wrap="square" rtlCol="0">
              <a:spAutoFit/>
            </a:bodyPr>
            <a:lstStyle/>
            <a:p>
              <a:r>
                <a:rPr lang="de-DE" sz="1200" dirty="0">
                  <a:solidFill>
                    <a:srgbClr val="595959"/>
                  </a:solidFill>
                </a:rPr>
                <a:t>0.5</a:t>
              </a:r>
            </a:p>
          </p:txBody>
        </p:sp>
        <p:sp>
          <p:nvSpPr>
            <p:cNvPr id="22" name="Textfeld 21">
              <a:extLst>
                <a:ext uri="{FF2B5EF4-FFF2-40B4-BE49-F238E27FC236}">
                  <a16:creationId xmlns:a16="http://schemas.microsoft.com/office/drawing/2014/main" id="{6B43B97D-6391-4557-B26A-2319AD77769F}"/>
                </a:ext>
              </a:extLst>
            </p:cNvPr>
            <p:cNvSpPr txBox="1"/>
            <p:nvPr/>
          </p:nvSpPr>
          <p:spPr>
            <a:xfrm>
              <a:off x="4756480" y="5963920"/>
              <a:ext cx="447040" cy="276999"/>
            </a:xfrm>
            <a:prstGeom prst="rect">
              <a:avLst/>
            </a:prstGeom>
            <a:noFill/>
          </p:spPr>
          <p:txBody>
            <a:bodyPr wrap="square" rtlCol="0">
              <a:spAutoFit/>
            </a:bodyPr>
            <a:lstStyle/>
            <a:p>
              <a:r>
                <a:rPr lang="de-DE" sz="1200" dirty="0">
                  <a:solidFill>
                    <a:srgbClr val="595959"/>
                  </a:solidFill>
                </a:rPr>
                <a:t>0.0</a:t>
              </a:r>
            </a:p>
          </p:txBody>
        </p:sp>
      </p:grpSp>
    </p:spTree>
    <p:extLst>
      <p:ext uri="{BB962C8B-B14F-4D97-AF65-F5344CB8AC3E}">
        <p14:creationId xmlns:p14="http://schemas.microsoft.com/office/powerpoint/2010/main" val="330957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barn(outVertical)">
                                      <p:cBhvr>
                                        <p:cTn id="7" dur="1000"/>
                                        <p:tgtEl>
                                          <p:spTgt spid="7">
                                            <p:graphicEl>
                                              <a:chart seriesIdx="1" categoryIdx="-4" bldStep="series"/>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
                                            <p:graphicEl>
                                              <a:chart seriesIdx="2" categoryIdx="-4" bldStep="series"/>
                                            </p:graphicEl>
                                          </p:spTgt>
                                        </p:tgtEl>
                                        <p:attrNameLst>
                                          <p:attrName>style.visibility</p:attrName>
                                        </p:attrNameLst>
                                      </p:cBhvr>
                                      <p:to>
                                        <p:strVal val="visible"/>
                                      </p:to>
                                    </p:set>
                                    <p:animEffect transition="in" filter="barn(outVertical)">
                                      <p:cBhvr>
                                        <p:cTn id="12" dur="1000"/>
                                        <p:tgtEl>
                                          <p:spTgt spid="7">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23549-2B61-4A15-89AD-82B6E1CCB3A8}"/>
              </a:ext>
            </a:extLst>
          </p:cNvPr>
          <p:cNvSpPr>
            <a:spLocks noGrp="1"/>
          </p:cNvSpPr>
          <p:nvPr>
            <p:ph type="title"/>
          </p:nvPr>
        </p:nvSpPr>
        <p:spPr/>
        <p:txBody>
          <a:bodyPr>
            <a:normAutofit/>
          </a:bodyPr>
          <a:lstStyle/>
          <a:p>
            <a:r>
              <a:rPr lang="en-US" sz="4000" dirty="0"/>
              <a:t>Sampling Condition 5</a:t>
            </a:r>
          </a:p>
        </p:txBody>
      </p:sp>
      <p:graphicFrame>
        <p:nvGraphicFramePr>
          <p:cNvPr id="8" name="Tabelle 8">
            <a:extLst>
              <a:ext uri="{FF2B5EF4-FFF2-40B4-BE49-F238E27FC236}">
                <a16:creationId xmlns:a16="http://schemas.microsoft.com/office/drawing/2014/main" id="{286AACC1-2711-4044-AD11-C7AC8FCF183B}"/>
              </a:ext>
            </a:extLst>
          </p:cNvPr>
          <p:cNvGraphicFramePr>
            <a:graphicFrameLocks noGrp="1"/>
          </p:cNvGraphicFramePr>
          <p:nvPr>
            <p:extLst>
              <p:ext uri="{D42A27DB-BD31-4B8C-83A1-F6EECF244321}">
                <p14:modId xmlns:p14="http://schemas.microsoft.com/office/powerpoint/2010/main" val="2163764960"/>
              </p:ext>
            </p:extLst>
          </p:nvPr>
        </p:nvGraphicFramePr>
        <p:xfrm>
          <a:off x="426218" y="2525803"/>
          <a:ext cx="3522784" cy="1641861"/>
        </p:xfrm>
        <a:graphic>
          <a:graphicData uri="http://schemas.openxmlformats.org/drawingml/2006/table">
            <a:tbl>
              <a:tblPr firstRow="1" bandRow="1">
                <a:tableStyleId>{5C22544A-7EE6-4342-B048-85BDC9FD1C3A}</a:tableStyleId>
              </a:tblPr>
              <a:tblGrid>
                <a:gridCol w="880696">
                  <a:extLst>
                    <a:ext uri="{9D8B030D-6E8A-4147-A177-3AD203B41FA5}">
                      <a16:colId xmlns:a16="http://schemas.microsoft.com/office/drawing/2014/main" val="1832630957"/>
                    </a:ext>
                  </a:extLst>
                </a:gridCol>
                <a:gridCol w="880696">
                  <a:extLst>
                    <a:ext uri="{9D8B030D-6E8A-4147-A177-3AD203B41FA5}">
                      <a16:colId xmlns:a16="http://schemas.microsoft.com/office/drawing/2014/main" val="1388438418"/>
                    </a:ext>
                  </a:extLst>
                </a:gridCol>
                <a:gridCol w="880696">
                  <a:extLst>
                    <a:ext uri="{9D8B030D-6E8A-4147-A177-3AD203B41FA5}">
                      <a16:colId xmlns:a16="http://schemas.microsoft.com/office/drawing/2014/main" val="3505707295"/>
                    </a:ext>
                  </a:extLst>
                </a:gridCol>
                <a:gridCol w="880696">
                  <a:extLst>
                    <a:ext uri="{9D8B030D-6E8A-4147-A177-3AD203B41FA5}">
                      <a16:colId xmlns:a16="http://schemas.microsoft.com/office/drawing/2014/main" val="4149881046"/>
                    </a:ext>
                  </a:extLst>
                </a:gridCol>
              </a:tblGrid>
              <a:tr h="547287">
                <a:tc>
                  <a:txBody>
                    <a:bodyPr/>
                    <a:lstStyle/>
                    <a:p>
                      <a:r>
                        <a:rPr lang="de-DE" dirty="0"/>
                        <a:t>SV1</a:t>
                      </a:r>
                    </a:p>
                  </a:txBody>
                  <a:tcPr anchor="ctr">
                    <a:solidFill>
                      <a:srgbClr val="56698F"/>
                    </a:solidFill>
                  </a:tcPr>
                </a:tc>
                <a:tc>
                  <a:txBody>
                    <a:bodyPr/>
                    <a:lstStyle/>
                    <a:p>
                      <a:pPr algn="ctr"/>
                      <a:r>
                        <a:rPr lang="de-DE" dirty="0"/>
                        <a:t>Level 1</a:t>
                      </a:r>
                    </a:p>
                  </a:txBody>
                  <a:tcPr anchor="ctr">
                    <a:solidFill>
                      <a:srgbClr val="56698F"/>
                    </a:solidFill>
                  </a:tcPr>
                </a:tc>
                <a:tc>
                  <a:txBody>
                    <a:bodyPr/>
                    <a:lstStyle/>
                    <a:p>
                      <a:pPr algn="ctr"/>
                      <a:r>
                        <a:rPr lang="de-DE" dirty="0"/>
                        <a:t>Level 2</a:t>
                      </a:r>
                    </a:p>
                  </a:txBody>
                  <a:tcPr anchor="ctr">
                    <a:solidFill>
                      <a:srgbClr val="56698F"/>
                    </a:solidFill>
                  </a:tcPr>
                </a:tc>
                <a:tc>
                  <a:txBody>
                    <a:bodyPr/>
                    <a:lstStyle/>
                    <a:p>
                      <a:pPr algn="ctr"/>
                      <a:r>
                        <a:rPr lang="de-DE" dirty="0"/>
                        <a:t>Level 3</a:t>
                      </a:r>
                    </a:p>
                  </a:txBody>
                  <a:tcPr anchor="ctr">
                    <a:solidFill>
                      <a:srgbClr val="56698F"/>
                    </a:solidFill>
                  </a:tcPr>
                </a:tc>
                <a:extLst>
                  <a:ext uri="{0D108BD9-81ED-4DB2-BD59-A6C34878D82A}">
                    <a16:rowId xmlns:a16="http://schemas.microsoft.com/office/drawing/2014/main" val="2725526629"/>
                  </a:ext>
                </a:extLst>
              </a:tr>
              <a:tr h="547287">
                <a:tc>
                  <a:txBody>
                    <a:bodyPr/>
                    <a:lstStyle/>
                    <a:p>
                      <a:r>
                        <a:rPr lang="de-DE" dirty="0"/>
                        <a:t>Target</a:t>
                      </a:r>
                    </a:p>
                  </a:txBody>
                  <a:tcPr anchor="ctr"/>
                </a:tc>
                <a:tc>
                  <a:txBody>
                    <a:bodyPr/>
                    <a:lstStyle/>
                    <a:p>
                      <a:pPr algn="ctr"/>
                      <a:r>
                        <a:rPr lang="de-DE" dirty="0"/>
                        <a:t>40%</a:t>
                      </a:r>
                    </a:p>
                  </a:txBody>
                  <a:tcPr anchor="ctr"/>
                </a:tc>
                <a:tc>
                  <a:txBody>
                    <a:bodyPr/>
                    <a:lstStyle/>
                    <a:p>
                      <a:pPr algn="ctr"/>
                      <a:r>
                        <a:rPr lang="de-DE" dirty="0"/>
                        <a:t>20%</a:t>
                      </a:r>
                    </a:p>
                  </a:txBody>
                  <a:tcPr anchor="ctr"/>
                </a:tc>
                <a:tc>
                  <a:txBody>
                    <a:bodyPr/>
                    <a:lstStyle/>
                    <a:p>
                      <a:pPr algn="ctr"/>
                      <a:r>
                        <a:rPr lang="de-DE" dirty="0"/>
                        <a:t>40%</a:t>
                      </a:r>
                    </a:p>
                  </a:txBody>
                  <a:tcPr anchor="ctr"/>
                </a:tc>
                <a:extLst>
                  <a:ext uri="{0D108BD9-81ED-4DB2-BD59-A6C34878D82A}">
                    <a16:rowId xmlns:a16="http://schemas.microsoft.com/office/drawing/2014/main" val="1457067541"/>
                  </a:ext>
                </a:extLst>
              </a:tr>
              <a:tr h="547287">
                <a:tc>
                  <a:txBody>
                    <a:bodyPr/>
                    <a:lstStyle/>
                    <a:p>
                      <a:r>
                        <a:rPr lang="de-DE" dirty="0" err="1"/>
                        <a:t>Actual</a:t>
                      </a:r>
                      <a:endParaRPr lang="de-DE" dirty="0"/>
                    </a:p>
                  </a:txBody>
                  <a:tcPr anchor="ctr"/>
                </a:tc>
                <a:tc>
                  <a:txBody>
                    <a:bodyPr/>
                    <a:lstStyle/>
                    <a:p>
                      <a:pPr algn="ctr"/>
                      <a:r>
                        <a:rPr lang="de-DE" dirty="0"/>
                        <a:t>60%</a:t>
                      </a:r>
                    </a:p>
                  </a:txBody>
                  <a:tcPr anchor="ctr"/>
                </a:tc>
                <a:tc>
                  <a:txBody>
                    <a:bodyPr/>
                    <a:lstStyle/>
                    <a:p>
                      <a:pPr algn="ctr"/>
                      <a:r>
                        <a:rPr lang="de-DE" dirty="0"/>
                        <a:t>10%</a:t>
                      </a:r>
                    </a:p>
                  </a:txBody>
                  <a:tcPr anchor="ctr"/>
                </a:tc>
                <a:tc>
                  <a:txBody>
                    <a:bodyPr/>
                    <a:lstStyle/>
                    <a:p>
                      <a:pPr algn="ctr"/>
                      <a:r>
                        <a:rPr lang="de-DE" dirty="0"/>
                        <a:t>30%</a:t>
                      </a:r>
                    </a:p>
                  </a:txBody>
                  <a:tcPr anchor="ctr"/>
                </a:tc>
                <a:extLst>
                  <a:ext uri="{0D108BD9-81ED-4DB2-BD59-A6C34878D82A}">
                    <a16:rowId xmlns:a16="http://schemas.microsoft.com/office/drawing/2014/main" val="1798343142"/>
                  </a:ext>
                </a:extLst>
              </a:tr>
            </a:tbl>
          </a:graphicData>
        </a:graphic>
      </p:graphicFrame>
      <p:graphicFrame>
        <p:nvGraphicFramePr>
          <p:cNvPr id="9" name="Diagramm 8">
            <a:extLst>
              <a:ext uri="{FF2B5EF4-FFF2-40B4-BE49-F238E27FC236}">
                <a16:creationId xmlns:a16="http://schemas.microsoft.com/office/drawing/2014/main" id="{24BAE95D-39EE-4223-9159-312B18EC25B0}"/>
              </a:ext>
            </a:extLst>
          </p:cNvPr>
          <p:cNvGraphicFramePr>
            <a:graphicFrameLocks/>
          </p:cNvGraphicFramePr>
          <p:nvPr/>
        </p:nvGraphicFramePr>
        <p:xfrm>
          <a:off x="4284000" y="1512000"/>
          <a:ext cx="7308000" cy="5364000"/>
        </p:xfrm>
        <a:graphic>
          <a:graphicData uri="http://schemas.openxmlformats.org/drawingml/2006/chart">
            <c:chart xmlns:c="http://schemas.openxmlformats.org/drawingml/2006/chart" xmlns:r="http://schemas.openxmlformats.org/officeDocument/2006/relationships" r:id="rId3"/>
          </a:graphicData>
        </a:graphic>
      </p:graphicFrame>
      <p:cxnSp>
        <p:nvCxnSpPr>
          <p:cNvPr id="10" name="Gerade Verbindung mit Pfeil 9">
            <a:extLst>
              <a:ext uri="{FF2B5EF4-FFF2-40B4-BE49-F238E27FC236}">
                <a16:creationId xmlns:a16="http://schemas.microsoft.com/office/drawing/2014/main" id="{A26947B5-1E5C-4CC7-BB56-B1CAF56332C0}"/>
              </a:ext>
            </a:extLst>
          </p:cNvPr>
          <p:cNvCxnSpPr>
            <a:cxnSpLocks/>
          </p:cNvCxnSpPr>
          <p:nvPr/>
        </p:nvCxnSpPr>
        <p:spPr>
          <a:xfrm>
            <a:off x="1778558" y="4464000"/>
            <a:ext cx="0" cy="720000"/>
          </a:xfrm>
          <a:prstGeom prst="straightConnector1">
            <a:avLst/>
          </a:prstGeom>
          <a:ln w="44450">
            <a:solidFill>
              <a:srgbClr val="BDD299"/>
            </a:solidFill>
            <a:headEnd type="triangle" w="lg" len="lg"/>
            <a:tailEnd type="none" w="lg" len="lg"/>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AD0D24F2-2F3E-4A3D-A9A9-189B414ADD77}"/>
              </a:ext>
            </a:extLst>
          </p:cNvPr>
          <p:cNvCxnSpPr>
            <a:cxnSpLocks/>
          </p:cNvCxnSpPr>
          <p:nvPr/>
        </p:nvCxnSpPr>
        <p:spPr>
          <a:xfrm>
            <a:off x="3528645" y="4464000"/>
            <a:ext cx="0" cy="360000"/>
          </a:xfrm>
          <a:prstGeom prst="straightConnector1">
            <a:avLst/>
          </a:prstGeom>
          <a:ln w="444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1D7B16E6-4116-419D-99F3-BD6BB143FE08}"/>
              </a:ext>
            </a:extLst>
          </p:cNvPr>
          <p:cNvCxnSpPr>
            <a:cxnSpLocks/>
          </p:cNvCxnSpPr>
          <p:nvPr/>
        </p:nvCxnSpPr>
        <p:spPr>
          <a:xfrm>
            <a:off x="2636016" y="4464000"/>
            <a:ext cx="0" cy="360000"/>
          </a:xfrm>
          <a:prstGeom prst="straightConnector1">
            <a:avLst/>
          </a:prstGeom>
          <a:ln w="444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3" name="Gruppieren 12">
            <a:extLst>
              <a:ext uri="{FF2B5EF4-FFF2-40B4-BE49-F238E27FC236}">
                <a16:creationId xmlns:a16="http://schemas.microsoft.com/office/drawing/2014/main" id="{4FC11CEC-FFF7-445D-8D37-0655C8FE1CD0}"/>
              </a:ext>
            </a:extLst>
          </p:cNvPr>
          <p:cNvGrpSpPr/>
          <p:nvPr/>
        </p:nvGrpSpPr>
        <p:grpSpPr>
          <a:xfrm>
            <a:off x="4755840" y="1960880"/>
            <a:ext cx="447680" cy="4280039"/>
            <a:chOff x="4755840" y="1960880"/>
            <a:chExt cx="447680" cy="4280039"/>
          </a:xfrm>
        </p:grpSpPr>
        <p:sp>
          <p:nvSpPr>
            <p:cNvPr id="14" name="Textfeld 13">
              <a:extLst>
                <a:ext uri="{FF2B5EF4-FFF2-40B4-BE49-F238E27FC236}">
                  <a16:creationId xmlns:a16="http://schemas.microsoft.com/office/drawing/2014/main" id="{5F5CD8F1-7C16-42D4-8641-F70A3F114D53}"/>
                </a:ext>
              </a:extLst>
            </p:cNvPr>
            <p:cNvSpPr txBox="1"/>
            <p:nvPr/>
          </p:nvSpPr>
          <p:spPr>
            <a:xfrm>
              <a:off x="4755840" y="1960880"/>
              <a:ext cx="447040" cy="276999"/>
            </a:xfrm>
            <a:prstGeom prst="rect">
              <a:avLst/>
            </a:prstGeom>
            <a:noFill/>
          </p:spPr>
          <p:txBody>
            <a:bodyPr wrap="square" rtlCol="0">
              <a:spAutoFit/>
            </a:bodyPr>
            <a:lstStyle/>
            <a:p>
              <a:r>
                <a:rPr lang="de-DE" sz="1200" dirty="0">
                  <a:solidFill>
                    <a:srgbClr val="595959"/>
                  </a:solidFill>
                </a:rPr>
                <a:t>5.0</a:t>
              </a:r>
            </a:p>
          </p:txBody>
        </p:sp>
        <p:sp>
          <p:nvSpPr>
            <p:cNvPr id="15" name="Textfeld 14">
              <a:extLst>
                <a:ext uri="{FF2B5EF4-FFF2-40B4-BE49-F238E27FC236}">
                  <a16:creationId xmlns:a16="http://schemas.microsoft.com/office/drawing/2014/main" id="{18B1CFFC-2935-4624-B7EF-248B420DE148}"/>
                </a:ext>
              </a:extLst>
            </p:cNvPr>
            <p:cNvSpPr txBox="1"/>
            <p:nvPr/>
          </p:nvSpPr>
          <p:spPr>
            <a:xfrm>
              <a:off x="4755840" y="2367280"/>
              <a:ext cx="447040" cy="276999"/>
            </a:xfrm>
            <a:prstGeom prst="rect">
              <a:avLst/>
            </a:prstGeom>
            <a:noFill/>
          </p:spPr>
          <p:txBody>
            <a:bodyPr wrap="square" rtlCol="0">
              <a:spAutoFit/>
            </a:bodyPr>
            <a:lstStyle/>
            <a:p>
              <a:r>
                <a:rPr lang="de-DE" sz="1200" dirty="0">
                  <a:solidFill>
                    <a:srgbClr val="595959"/>
                  </a:solidFill>
                </a:rPr>
                <a:t>4.5</a:t>
              </a:r>
            </a:p>
          </p:txBody>
        </p:sp>
        <p:sp>
          <p:nvSpPr>
            <p:cNvPr id="16" name="Textfeld 15">
              <a:extLst>
                <a:ext uri="{FF2B5EF4-FFF2-40B4-BE49-F238E27FC236}">
                  <a16:creationId xmlns:a16="http://schemas.microsoft.com/office/drawing/2014/main" id="{EEF1B522-37C3-4939-9392-6C331DBB329F}"/>
                </a:ext>
              </a:extLst>
            </p:cNvPr>
            <p:cNvSpPr txBox="1"/>
            <p:nvPr/>
          </p:nvSpPr>
          <p:spPr>
            <a:xfrm>
              <a:off x="4755840" y="2763520"/>
              <a:ext cx="447040" cy="276999"/>
            </a:xfrm>
            <a:prstGeom prst="rect">
              <a:avLst/>
            </a:prstGeom>
            <a:noFill/>
          </p:spPr>
          <p:txBody>
            <a:bodyPr wrap="square" rtlCol="0">
              <a:spAutoFit/>
            </a:bodyPr>
            <a:lstStyle/>
            <a:p>
              <a:r>
                <a:rPr lang="de-DE" sz="1200" dirty="0">
                  <a:solidFill>
                    <a:srgbClr val="595959"/>
                  </a:solidFill>
                </a:rPr>
                <a:t>4.0</a:t>
              </a:r>
            </a:p>
          </p:txBody>
        </p:sp>
        <p:sp>
          <p:nvSpPr>
            <p:cNvPr id="17" name="Textfeld 16">
              <a:extLst>
                <a:ext uri="{FF2B5EF4-FFF2-40B4-BE49-F238E27FC236}">
                  <a16:creationId xmlns:a16="http://schemas.microsoft.com/office/drawing/2014/main" id="{E71450D9-D1A1-4797-BE4B-6C56043B37F7}"/>
                </a:ext>
              </a:extLst>
            </p:cNvPr>
            <p:cNvSpPr txBox="1"/>
            <p:nvPr/>
          </p:nvSpPr>
          <p:spPr>
            <a:xfrm>
              <a:off x="4755840" y="3169920"/>
              <a:ext cx="447040" cy="276999"/>
            </a:xfrm>
            <a:prstGeom prst="rect">
              <a:avLst/>
            </a:prstGeom>
            <a:noFill/>
          </p:spPr>
          <p:txBody>
            <a:bodyPr wrap="square" rtlCol="0">
              <a:spAutoFit/>
            </a:bodyPr>
            <a:lstStyle/>
            <a:p>
              <a:r>
                <a:rPr lang="de-DE" sz="1200" dirty="0">
                  <a:solidFill>
                    <a:srgbClr val="595959"/>
                  </a:solidFill>
                </a:rPr>
                <a:t>3.5</a:t>
              </a:r>
            </a:p>
          </p:txBody>
        </p:sp>
        <p:sp>
          <p:nvSpPr>
            <p:cNvPr id="18" name="Textfeld 17">
              <a:extLst>
                <a:ext uri="{FF2B5EF4-FFF2-40B4-BE49-F238E27FC236}">
                  <a16:creationId xmlns:a16="http://schemas.microsoft.com/office/drawing/2014/main" id="{A5FF10D8-AF3F-4ADA-A85F-E8150A89E214}"/>
                </a:ext>
              </a:extLst>
            </p:cNvPr>
            <p:cNvSpPr txBox="1"/>
            <p:nvPr/>
          </p:nvSpPr>
          <p:spPr>
            <a:xfrm>
              <a:off x="4755840" y="3566160"/>
              <a:ext cx="447040" cy="276999"/>
            </a:xfrm>
            <a:prstGeom prst="rect">
              <a:avLst/>
            </a:prstGeom>
            <a:noFill/>
          </p:spPr>
          <p:txBody>
            <a:bodyPr wrap="square" rtlCol="0">
              <a:spAutoFit/>
            </a:bodyPr>
            <a:lstStyle/>
            <a:p>
              <a:r>
                <a:rPr lang="de-DE" sz="1200" dirty="0">
                  <a:solidFill>
                    <a:srgbClr val="595959"/>
                  </a:solidFill>
                </a:rPr>
                <a:t>3.0</a:t>
              </a:r>
            </a:p>
          </p:txBody>
        </p:sp>
        <p:sp>
          <p:nvSpPr>
            <p:cNvPr id="19" name="Textfeld 18">
              <a:extLst>
                <a:ext uri="{FF2B5EF4-FFF2-40B4-BE49-F238E27FC236}">
                  <a16:creationId xmlns:a16="http://schemas.microsoft.com/office/drawing/2014/main" id="{9F4473B4-B38A-4D03-81FF-6A754D46A030}"/>
                </a:ext>
              </a:extLst>
            </p:cNvPr>
            <p:cNvSpPr txBox="1"/>
            <p:nvPr/>
          </p:nvSpPr>
          <p:spPr>
            <a:xfrm>
              <a:off x="4755840" y="3962400"/>
              <a:ext cx="447040" cy="276999"/>
            </a:xfrm>
            <a:prstGeom prst="rect">
              <a:avLst/>
            </a:prstGeom>
            <a:noFill/>
          </p:spPr>
          <p:txBody>
            <a:bodyPr wrap="square" rtlCol="0">
              <a:spAutoFit/>
            </a:bodyPr>
            <a:lstStyle/>
            <a:p>
              <a:r>
                <a:rPr lang="de-DE" sz="1200" dirty="0">
                  <a:solidFill>
                    <a:srgbClr val="595959"/>
                  </a:solidFill>
                </a:rPr>
                <a:t>2.5</a:t>
              </a:r>
            </a:p>
          </p:txBody>
        </p:sp>
        <p:sp>
          <p:nvSpPr>
            <p:cNvPr id="20" name="Textfeld 19">
              <a:extLst>
                <a:ext uri="{FF2B5EF4-FFF2-40B4-BE49-F238E27FC236}">
                  <a16:creationId xmlns:a16="http://schemas.microsoft.com/office/drawing/2014/main" id="{9A22606F-D078-4DAC-9815-14DEE1B37171}"/>
                </a:ext>
              </a:extLst>
            </p:cNvPr>
            <p:cNvSpPr txBox="1"/>
            <p:nvPr/>
          </p:nvSpPr>
          <p:spPr>
            <a:xfrm>
              <a:off x="4755840" y="4368800"/>
              <a:ext cx="447040" cy="276999"/>
            </a:xfrm>
            <a:prstGeom prst="rect">
              <a:avLst/>
            </a:prstGeom>
            <a:noFill/>
          </p:spPr>
          <p:txBody>
            <a:bodyPr wrap="square" rtlCol="0">
              <a:spAutoFit/>
            </a:bodyPr>
            <a:lstStyle/>
            <a:p>
              <a:r>
                <a:rPr lang="de-DE" sz="1200" dirty="0">
                  <a:solidFill>
                    <a:srgbClr val="595959"/>
                  </a:solidFill>
                </a:rPr>
                <a:t>2.0</a:t>
              </a:r>
            </a:p>
          </p:txBody>
        </p:sp>
        <p:sp>
          <p:nvSpPr>
            <p:cNvPr id="21" name="Textfeld 20">
              <a:extLst>
                <a:ext uri="{FF2B5EF4-FFF2-40B4-BE49-F238E27FC236}">
                  <a16:creationId xmlns:a16="http://schemas.microsoft.com/office/drawing/2014/main" id="{91D22F57-EC3C-40EE-8979-ED35B07ECAF0}"/>
                </a:ext>
              </a:extLst>
            </p:cNvPr>
            <p:cNvSpPr txBox="1"/>
            <p:nvPr/>
          </p:nvSpPr>
          <p:spPr>
            <a:xfrm>
              <a:off x="4755840" y="4765040"/>
              <a:ext cx="447040" cy="276999"/>
            </a:xfrm>
            <a:prstGeom prst="rect">
              <a:avLst/>
            </a:prstGeom>
            <a:noFill/>
          </p:spPr>
          <p:txBody>
            <a:bodyPr wrap="square" rtlCol="0">
              <a:spAutoFit/>
            </a:bodyPr>
            <a:lstStyle/>
            <a:p>
              <a:r>
                <a:rPr lang="de-DE" sz="1200" dirty="0">
                  <a:solidFill>
                    <a:srgbClr val="595959"/>
                  </a:solidFill>
                </a:rPr>
                <a:t>1.5</a:t>
              </a:r>
            </a:p>
          </p:txBody>
        </p:sp>
        <p:sp>
          <p:nvSpPr>
            <p:cNvPr id="22" name="Textfeld 21">
              <a:extLst>
                <a:ext uri="{FF2B5EF4-FFF2-40B4-BE49-F238E27FC236}">
                  <a16:creationId xmlns:a16="http://schemas.microsoft.com/office/drawing/2014/main" id="{78D694B0-0099-4496-910C-5374AC2D423D}"/>
                </a:ext>
              </a:extLst>
            </p:cNvPr>
            <p:cNvSpPr txBox="1"/>
            <p:nvPr/>
          </p:nvSpPr>
          <p:spPr>
            <a:xfrm>
              <a:off x="4755840" y="5161280"/>
              <a:ext cx="447040" cy="276999"/>
            </a:xfrm>
            <a:prstGeom prst="rect">
              <a:avLst/>
            </a:prstGeom>
            <a:noFill/>
          </p:spPr>
          <p:txBody>
            <a:bodyPr wrap="square" rtlCol="0">
              <a:spAutoFit/>
            </a:bodyPr>
            <a:lstStyle/>
            <a:p>
              <a:r>
                <a:rPr lang="de-DE" sz="1200" dirty="0">
                  <a:solidFill>
                    <a:srgbClr val="595959"/>
                  </a:solidFill>
                </a:rPr>
                <a:t>1.0</a:t>
              </a:r>
            </a:p>
          </p:txBody>
        </p:sp>
        <p:sp>
          <p:nvSpPr>
            <p:cNvPr id="23" name="Textfeld 22">
              <a:extLst>
                <a:ext uri="{FF2B5EF4-FFF2-40B4-BE49-F238E27FC236}">
                  <a16:creationId xmlns:a16="http://schemas.microsoft.com/office/drawing/2014/main" id="{549501DF-198B-4F42-86B9-9420718D58F3}"/>
                </a:ext>
              </a:extLst>
            </p:cNvPr>
            <p:cNvSpPr txBox="1"/>
            <p:nvPr/>
          </p:nvSpPr>
          <p:spPr>
            <a:xfrm>
              <a:off x="4755840" y="5567680"/>
              <a:ext cx="447040" cy="276999"/>
            </a:xfrm>
            <a:prstGeom prst="rect">
              <a:avLst/>
            </a:prstGeom>
            <a:noFill/>
          </p:spPr>
          <p:txBody>
            <a:bodyPr wrap="square" rtlCol="0">
              <a:spAutoFit/>
            </a:bodyPr>
            <a:lstStyle/>
            <a:p>
              <a:r>
                <a:rPr lang="de-DE" sz="1200" dirty="0">
                  <a:solidFill>
                    <a:srgbClr val="595959"/>
                  </a:solidFill>
                </a:rPr>
                <a:t>0.5</a:t>
              </a:r>
            </a:p>
          </p:txBody>
        </p:sp>
        <p:sp>
          <p:nvSpPr>
            <p:cNvPr id="24" name="Textfeld 23">
              <a:extLst>
                <a:ext uri="{FF2B5EF4-FFF2-40B4-BE49-F238E27FC236}">
                  <a16:creationId xmlns:a16="http://schemas.microsoft.com/office/drawing/2014/main" id="{94F5369B-F28E-472C-B88D-B0A4E46FC4A4}"/>
                </a:ext>
              </a:extLst>
            </p:cNvPr>
            <p:cNvSpPr txBox="1"/>
            <p:nvPr/>
          </p:nvSpPr>
          <p:spPr>
            <a:xfrm>
              <a:off x="4756480" y="5963920"/>
              <a:ext cx="447040" cy="276999"/>
            </a:xfrm>
            <a:prstGeom prst="rect">
              <a:avLst/>
            </a:prstGeom>
            <a:noFill/>
          </p:spPr>
          <p:txBody>
            <a:bodyPr wrap="square" rtlCol="0">
              <a:spAutoFit/>
            </a:bodyPr>
            <a:lstStyle/>
            <a:p>
              <a:r>
                <a:rPr lang="de-DE" sz="1200" dirty="0">
                  <a:solidFill>
                    <a:srgbClr val="595959"/>
                  </a:solidFill>
                </a:rPr>
                <a:t>0.0</a:t>
              </a:r>
            </a:p>
          </p:txBody>
        </p:sp>
      </p:grpSp>
    </p:spTree>
    <p:extLst>
      <p:ext uri="{BB962C8B-B14F-4D97-AF65-F5344CB8AC3E}">
        <p14:creationId xmlns:p14="http://schemas.microsoft.com/office/powerpoint/2010/main" val="271425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barn(outVertical)">
                                      <p:cBhvr>
                                        <p:cTn id="7" dur="1000"/>
                                        <p:tgtEl>
                                          <p:spTgt spid="9">
                                            <p:graphicEl>
                                              <a:chart seriesIdx="1" categoryIdx="-4" bldStep="series"/>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9">
                                            <p:graphicEl>
                                              <a:chart seriesIdx="2" categoryIdx="-4" bldStep="series"/>
                                            </p:graphicEl>
                                          </p:spTgt>
                                        </p:tgtEl>
                                        <p:attrNameLst>
                                          <p:attrName>style.visibility</p:attrName>
                                        </p:attrNameLst>
                                      </p:cBhvr>
                                      <p:to>
                                        <p:strVal val="visible"/>
                                      </p:to>
                                    </p:set>
                                    <p:animEffect transition="in" filter="barn(outVertical)">
                                      <p:cBhvr>
                                        <p:cTn id="12" dur="1000"/>
                                        <p:tgtEl>
                                          <p:spTgt spid="9">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23549-2B61-4A15-89AD-82B6E1CCB3A8}"/>
              </a:ext>
            </a:extLst>
          </p:cNvPr>
          <p:cNvSpPr>
            <a:spLocks noGrp="1"/>
          </p:cNvSpPr>
          <p:nvPr>
            <p:ph type="title"/>
          </p:nvPr>
        </p:nvSpPr>
        <p:spPr/>
        <p:txBody>
          <a:bodyPr>
            <a:normAutofit/>
          </a:bodyPr>
          <a:lstStyle/>
          <a:p>
            <a:r>
              <a:rPr lang="en-US" sz="4000" dirty="0"/>
              <a:t>Sampling Condition 6</a:t>
            </a:r>
          </a:p>
        </p:txBody>
      </p:sp>
      <p:graphicFrame>
        <p:nvGraphicFramePr>
          <p:cNvPr id="8" name="Tabelle 8">
            <a:extLst>
              <a:ext uri="{FF2B5EF4-FFF2-40B4-BE49-F238E27FC236}">
                <a16:creationId xmlns:a16="http://schemas.microsoft.com/office/drawing/2014/main" id="{286AACC1-2711-4044-AD11-C7AC8FCF183B}"/>
              </a:ext>
            </a:extLst>
          </p:cNvPr>
          <p:cNvGraphicFramePr>
            <a:graphicFrameLocks noGrp="1"/>
          </p:cNvGraphicFramePr>
          <p:nvPr>
            <p:extLst>
              <p:ext uri="{D42A27DB-BD31-4B8C-83A1-F6EECF244321}">
                <p14:modId xmlns:p14="http://schemas.microsoft.com/office/powerpoint/2010/main" val="3318335910"/>
              </p:ext>
            </p:extLst>
          </p:nvPr>
        </p:nvGraphicFramePr>
        <p:xfrm>
          <a:off x="426218" y="2525803"/>
          <a:ext cx="3522784" cy="1641861"/>
        </p:xfrm>
        <a:graphic>
          <a:graphicData uri="http://schemas.openxmlformats.org/drawingml/2006/table">
            <a:tbl>
              <a:tblPr firstRow="1" bandRow="1">
                <a:tableStyleId>{5C22544A-7EE6-4342-B048-85BDC9FD1C3A}</a:tableStyleId>
              </a:tblPr>
              <a:tblGrid>
                <a:gridCol w="880696">
                  <a:extLst>
                    <a:ext uri="{9D8B030D-6E8A-4147-A177-3AD203B41FA5}">
                      <a16:colId xmlns:a16="http://schemas.microsoft.com/office/drawing/2014/main" val="1832630957"/>
                    </a:ext>
                  </a:extLst>
                </a:gridCol>
                <a:gridCol w="880696">
                  <a:extLst>
                    <a:ext uri="{9D8B030D-6E8A-4147-A177-3AD203B41FA5}">
                      <a16:colId xmlns:a16="http://schemas.microsoft.com/office/drawing/2014/main" val="1388438418"/>
                    </a:ext>
                  </a:extLst>
                </a:gridCol>
                <a:gridCol w="880696">
                  <a:extLst>
                    <a:ext uri="{9D8B030D-6E8A-4147-A177-3AD203B41FA5}">
                      <a16:colId xmlns:a16="http://schemas.microsoft.com/office/drawing/2014/main" val="3505707295"/>
                    </a:ext>
                  </a:extLst>
                </a:gridCol>
                <a:gridCol w="880696">
                  <a:extLst>
                    <a:ext uri="{9D8B030D-6E8A-4147-A177-3AD203B41FA5}">
                      <a16:colId xmlns:a16="http://schemas.microsoft.com/office/drawing/2014/main" val="4149881046"/>
                    </a:ext>
                  </a:extLst>
                </a:gridCol>
              </a:tblGrid>
              <a:tr h="547287">
                <a:tc>
                  <a:txBody>
                    <a:bodyPr/>
                    <a:lstStyle/>
                    <a:p>
                      <a:r>
                        <a:rPr lang="de-DE" dirty="0"/>
                        <a:t>SV1</a:t>
                      </a:r>
                    </a:p>
                  </a:txBody>
                  <a:tcPr anchor="ctr">
                    <a:solidFill>
                      <a:srgbClr val="56698F"/>
                    </a:solidFill>
                  </a:tcPr>
                </a:tc>
                <a:tc>
                  <a:txBody>
                    <a:bodyPr/>
                    <a:lstStyle/>
                    <a:p>
                      <a:pPr algn="ctr"/>
                      <a:r>
                        <a:rPr lang="de-DE" dirty="0"/>
                        <a:t>Level 1</a:t>
                      </a:r>
                    </a:p>
                  </a:txBody>
                  <a:tcPr anchor="ctr">
                    <a:solidFill>
                      <a:srgbClr val="56698F"/>
                    </a:solidFill>
                  </a:tcPr>
                </a:tc>
                <a:tc>
                  <a:txBody>
                    <a:bodyPr/>
                    <a:lstStyle/>
                    <a:p>
                      <a:pPr algn="ctr"/>
                      <a:r>
                        <a:rPr lang="de-DE" dirty="0"/>
                        <a:t>Level 2</a:t>
                      </a:r>
                    </a:p>
                  </a:txBody>
                  <a:tcPr anchor="ctr">
                    <a:solidFill>
                      <a:srgbClr val="56698F"/>
                    </a:solidFill>
                  </a:tcPr>
                </a:tc>
                <a:tc>
                  <a:txBody>
                    <a:bodyPr/>
                    <a:lstStyle/>
                    <a:p>
                      <a:pPr algn="ctr"/>
                      <a:r>
                        <a:rPr lang="de-DE" dirty="0"/>
                        <a:t>Level 3</a:t>
                      </a:r>
                    </a:p>
                  </a:txBody>
                  <a:tcPr anchor="ctr">
                    <a:solidFill>
                      <a:srgbClr val="56698F"/>
                    </a:solidFill>
                  </a:tcPr>
                </a:tc>
                <a:extLst>
                  <a:ext uri="{0D108BD9-81ED-4DB2-BD59-A6C34878D82A}">
                    <a16:rowId xmlns:a16="http://schemas.microsoft.com/office/drawing/2014/main" val="2725526629"/>
                  </a:ext>
                </a:extLst>
              </a:tr>
              <a:tr h="547287">
                <a:tc>
                  <a:txBody>
                    <a:bodyPr/>
                    <a:lstStyle/>
                    <a:p>
                      <a:r>
                        <a:rPr lang="de-DE" dirty="0"/>
                        <a:t>Target</a:t>
                      </a:r>
                    </a:p>
                  </a:txBody>
                  <a:tcPr anchor="ctr"/>
                </a:tc>
                <a:tc>
                  <a:txBody>
                    <a:bodyPr/>
                    <a:lstStyle/>
                    <a:p>
                      <a:pPr algn="ctr"/>
                      <a:r>
                        <a:rPr lang="de-DE" dirty="0"/>
                        <a:t>40%</a:t>
                      </a:r>
                    </a:p>
                  </a:txBody>
                  <a:tcPr anchor="ctr"/>
                </a:tc>
                <a:tc>
                  <a:txBody>
                    <a:bodyPr/>
                    <a:lstStyle/>
                    <a:p>
                      <a:pPr algn="ctr"/>
                      <a:r>
                        <a:rPr lang="de-DE" dirty="0"/>
                        <a:t>20%</a:t>
                      </a:r>
                    </a:p>
                  </a:txBody>
                  <a:tcPr anchor="ctr"/>
                </a:tc>
                <a:tc>
                  <a:txBody>
                    <a:bodyPr/>
                    <a:lstStyle/>
                    <a:p>
                      <a:pPr algn="ctr"/>
                      <a:r>
                        <a:rPr lang="de-DE" dirty="0"/>
                        <a:t>40%</a:t>
                      </a:r>
                    </a:p>
                  </a:txBody>
                  <a:tcPr anchor="ctr"/>
                </a:tc>
                <a:extLst>
                  <a:ext uri="{0D108BD9-81ED-4DB2-BD59-A6C34878D82A}">
                    <a16:rowId xmlns:a16="http://schemas.microsoft.com/office/drawing/2014/main" val="1457067541"/>
                  </a:ext>
                </a:extLst>
              </a:tr>
              <a:tr h="547287">
                <a:tc>
                  <a:txBody>
                    <a:bodyPr/>
                    <a:lstStyle/>
                    <a:p>
                      <a:r>
                        <a:rPr lang="de-DE" dirty="0" err="1"/>
                        <a:t>Actual</a:t>
                      </a:r>
                      <a:endParaRPr lang="de-DE" dirty="0"/>
                    </a:p>
                  </a:txBody>
                  <a:tcPr anchor="ctr"/>
                </a:tc>
                <a:tc>
                  <a:txBody>
                    <a:bodyPr/>
                    <a:lstStyle/>
                    <a:p>
                      <a:pPr algn="ctr"/>
                      <a:r>
                        <a:rPr lang="de-DE" dirty="0"/>
                        <a:t>30%</a:t>
                      </a:r>
                    </a:p>
                  </a:txBody>
                  <a:tcPr anchor="ctr"/>
                </a:tc>
                <a:tc>
                  <a:txBody>
                    <a:bodyPr/>
                    <a:lstStyle/>
                    <a:p>
                      <a:pPr algn="ctr"/>
                      <a:r>
                        <a:rPr lang="de-DE" dirty="0"/>
                        <a:t>40%</a:t>
                      </a:r>
                    </a:p>
                  </a:txBody>
                  <a:tcPr anchor="ctr"/>
                </a:tc>
                <a:tc>
                  <a:txBody>
                    <a:bodyPr/>
                    <a:lstStyle/>
                    <a:p>
                      <a:pPr algn="ctr"/>
                      <a:r>
                        <a:rPr lang="de-DE" dirty="0"/>
                        <a:t>30%</a:t>
                      </a:r>
                    </a:p>
                  </a:txBody>
                  <a:tcPr anchor="ctr"/>
                </a:tc>
                <a:extLst>
                  <a:ext uri="{0D108BD9-81ED-4DB2-BD59-A6C34878D82A}">
                    <a16:rowId xmlns:a16="http://schemas.microsoft.com/office/drawing/2014/main" val="2419942126"/>
                  </a:ext>
                </a:extLst>
              </a:tr>
            </a:tbl>
          </a:graphicData>
        </a:graphic>
      </p:graphicFrame>
      <p:cxnSp>
        <p:nvCxnSpPr>
          <p:cNvPr id="13" name="Gerade Verbindung mit Pfeil 12">
            <a:extLst>
              <a:ext uri="{FF2B5EF4-FFF2-40B4-BE49-F238E27FC236}">
                <a16:creationId xmlns:a16="http://schemas.microsoft.com/office/drawing/2014/main" id="{53192981-088E-4D93-94AF-CA5A807C21FE}"/>
              </a:ext>
            </a:extLst>
          </p:cNvPr>
          <p:cNvCxnSpPr>
            <a:cxnSpLocks/>
          </p:cNvCxnSpPr>
          <p:nvPr/>
        </p:nvCxnSpPr>
        <p:spPr>
          <a:xfrm rot="10800000">
            <a:off x="1778558" y="4481100"/>
            <a:ext cx="0" cy="360000"/>
          </a:xfrm>
          <a:prstGeom prst="straightConnector1">
            <a:avLst/>
          </a:prstGeom>
          <a:ln w="44450">
            <a:solidFill>
              <a:srgbClr val="C00000"/>
            </a:solidFill>
            <a:headEnd type="triangle" w="lg" len="lg"/>
            <a:tailEnd type="none" w="lg" len="lg"/>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24F74A2B-CED8-43C7-979F-A784D9C531A0}"/>
              </a:ext>
            </a:extLst>
          </p:cNvPr>
          <p:cNvCxnSpPr>
            <a:cxnSpLocks/>
          </p:cNvCxnSpPr>
          <p:nvPr/>
        </p:nvCxnSpPr>
        <p:spPr>
          <a:xfrm rot="10800000">
            <a:off x="3530319" y="4481100"/>
            <a:ext cx="0" cy="360000"/>
          </a:xfrm>
          <a:prstGeom prst="straightConnector1">
            <a:avLst/>
          </a:prstGeom>
          <a:ln w="44450">
            <a:solidFill>
              <a:srgbClr val="C00000"/>
            </a:solidFill>
            <a:headEnd type="triangle" w="lg" len="lg"/>
            <a:tailEnd type="none" w="lg" len="lg"/>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2310A8FD-D9BD-418A-8895-C799770F4A56}"/>
              </a:ext>
            </a:extLst>
          </p:cNvPr>
          <p:cNvCxnSpPr>
            <a:cxnSpLocks/>
          </p:cNvCxnSpPr>
          <p:nvPr/>
        </p:nvCxnSpPr>
        <p:spPr>
          <a:xfrm rot="10800000">
            <a:off x="2672861" y="4464000"/>
            <a:ext cx="0" cy="720000"/>
          </a:xfrm>
          <a:prstGeom prst="straightConnector1">
            <a:avLst/>
          </a:prstGeom>
          <a:ln w="44450">
            <a:solidFill>
              <a:srgbClr val="BDD299"/>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9" name="Gruppieren 8">
            <a:extLst>
              <a:ext uri="{FF2B5EF4-FFF2-40B4-BE49-F238E27FC236}">
                <a16:creationId xmlns:a16="http://schemas.microsoft.com/office/drawing/2014/main" id="{498AF155-1986-4D70-8BD1-3ED928EA28FC}"/>
              </a:ext>
            </a:extLst>
          </p:cNvPr>
          <p:cNvGrpSpPr/>
          <p:nvPr/>
        </p:nvGrpSpPr>
        <p:grpSpPr>
          <a:xfrm>
            <a:off x="4755840" y="1960880"/>
            <a:ext cx="447680" cy="4280039"/>
            <a:chOff x="4755840" y="1960880"/>
            <a:chExt cx="447680" cy="4280039"/>
          </a:xfrm>
        </p:grpSpPr>
        <p:sp>
          <p:nvSpPr>
            <p:cNvPr id="11" name="Textfeld 10">
              <a:extLst>
                <a:ext uri="{FF2B5EF4-FFF2-40B4-BE49-F238E27FC236}">
                  <a16:creationId xmlns:a16="http://schemas.microsoft.com/office/drawing/2014/main" id="{84A296F6-91E6-43B5-955C-34D435C1FE0D}"/>
                </a:ext>
              </a:extLst>
            </p:cNvPr>
            <p:cNvSpPr txBox="1"/>
            <p:nvPr/>
          </p:nvSpPr>
          <p:spPr>
            <a:xfrm>
              <a:off x="4755840" y="1960880"/>
              <a:ext cx="447040" cy="276999"/>
            </a:xfrm>
            <a:prstGeom prst="rect">
              <a:avLst/>
            </a:prstGeom>
            <a:noFill/>
          </p:spPr>
          <p:txBody>
            <a:bodyPr wrap="square" rtlCol="0">
              <a:spAutoFit/>
            </a:bodyPr>
            <a:lstStyle/>
            <a:p>
              <a:r>
                <a:rPr lang="de-DE" sz="1200" dirty="0">
                  <a:solidFill>
                    <a:srgbClr val="595959"/>
                  </a:solidFill>
                </a:rPr>
                <a:t>5.0</a:t>
              </a:r>
            </a:p>
          </p:txBody>
        </p:sp>
        <p:sp>
          <p:nvSpPr>
            <p:cNvPr id="14" name="Textfeld 13">
              <a:extLst>
                <a:ext uri="{FF2B5EF4-FFF2-40B4-BE49-F238E27FC236}">
                  <a16:creationId xmlns:a16="http://schemas.microsoft.com/office/drawing/2014/main" id="{76B695EA-70D8-4976-9955-113031E4A162}"/>
                </a:ext>
              </a:extLst>
            </p:cNvPr>
            <p:cNvSpPr txBox="1"/>
            <p:nvPr/>
          </p:nvSpPr>
          <p:spPr>
            <a:xfrm>
              <a:off x="4755840" y="2367280"/>
              <a:ext cx="447040" cy="276999"/>
            </a:xfrm>
            <a:prstGeom prst="rect">
              <a:avLst/>
            </a:prstGeom>
            <a:noFill/>
          </p:spPr>
          <p:txBody>
            <a:bodyPr wrap="square" rtlCol="0">
              <a:spAutoFit/>
            </a:bodyPr>
            <a:lstStyle/>
            <a:p>
              <a:r>
                <a:rPr lang="de-DE" sz="1200" dirty="0">
                  <a:solidFill>
                    <a:srgbClr val="595959"/>
                  </a:solidFill>
                </a:rPr>
                <a:t>4.5</a:t>
              </a:r>
            </a:p>
          </p:txBody>
        </p:sp>
        <p:sp>
          <p:nvSpPr>
            <p:cNvPr id="15" name="Textfeld 14">
              <a:extLst>
                <a:ext uri="{FF2B5EF4-FFF2-40B4-BE49-F238E27FC236}">
                  <a16:creationId xmlns:a16="http://schemas.microsoft.com/office/drawing/2014/main" id="{CFDC6594-CE83-41FC-ABE6-A8709714687F}"/>
                </a:ext>
              </a:extLst>
            </p:cNvPr>
            <p:cNvSpPr txBox="1"/>
            <p:nvPr/>
          </p:nvSpPr>
          <p:spPr>
            <a:xfrm>
              <a:off x="4755840" y="2763520"/>
              <a:ext cx="447040" cy="276999"/>
            </a:xfrm>
            <a:prstGeom prst="rect">
              <a:avLst/>
            </a:prstGeom>
            <a:noFill/>
          </p:spPr>
          <p:txBody>
            <a:bodyPr wrap="square" rtlCol="0">
              <a:spAutoFit/>
            </a:bodyPr>
            <a:lstStyle/>
            <a:p>
              <a:r>
                <a:rPr lang="de-DE" sz="1200" dirty="0">
                  <a:solidFill>
                    <a:srgbClr val="595959"/>
                  </a:solidFill>
                </a:rPr>
                <a:t>4.0</a:t>
              </a:r>
            </a:p>
          </p:txBody>
        </p:sp>
        <p:sp>
          <p:nvSpPr>
            <p:cNvPr id="16" name="Textfeld 15">
              <a:extLst>
                <a:ext uri="{FF2B5EF4-FFF2-40B4-BE49-F238E27FC236}">
                  <a16:creationId xmlns:a16="http://schemas.microsoft.com/office/drawing/2014/main" id="{2DD178B7-6A70-4CE4-8F38-BD162CCB8AD6}"/>
                </a:ext>
              </a:extLst>
            </p:cNvPr>
            <p:cNvSpPr txBox="1"/>
            <p:nvPr/>
          </p:nvSpPr>
          <p:spPr>
            <a:xfrm>
              <a:off x="4755840" y="3169920"/>
              <a:ext cx="447040" cy="276999"/>
            </a:xfrm>
            <a:prstGeom prst="rect">
              <a:avLst/>
            </a:prstGeom>
            <a:noFill/>
          </p:spPr>
          <p:txBody>
            <a:bodyPr wrap="square" rtlCol="0">
              <a:spAutoFit/>
            </a:bodyPr>
            <a:lstStyle/>
            <a:p>
              <a:r>
                <a:rPr lang="de-DE" sz="1200" dirty="0">
                  <a:solidFill>
                    <a:srgbClr val="595959"/>
                  </a:solidFill>
                </a:rPr>
                <a:t>3.5</a:t>
              </a:r>
            </a:p>
          </p:txBody>
        </p:sp>
        <p:sp>
          <p:nvSpPr>
            <p:cNvPr id="17" name="Textfeld 16">
              <a:extLst>
                <a:ext uri="{FF2B5EF4-FFF2-40B4-BE49-F238E27FC236}">
                  <a16:creationId xmlns:a16="http://schemas.microsoft.com/office/drawing/2014/main" id="{C5F8FEE2-9B2F-434B-941F-6ABA66D0F770}"/>
                </a:ext>
              </a:extLst>
            </p:cNvPr>
            <p:cNvSpPr txBox="1"/>
            <p:nvPr/>
          </p:nvSpPr>
          <p:spPr>
            <a:xfrm>
              <a:off x="4755840" y="3566160"/>
              <a:ext cx="447040" cy="276999"/>
            </a:xfrm>
            <a:prstGeom prst="rect">
              <a:avLst/>
            </a:prstGeom>
            <a:noFill/>
          </p:spPr>
          <p:txBody>
            <a:bodyPr wrap="square" rtlCol="0">
              <a:spAutoFit/>
            </a:bodyPr>
            <a:lstStyle/>
            <a:p>
              <a:r>
                <a:rPr lang="de-DE" sz="1200" dirty="0">
                  <a:solidFill>
                    <a:srgbClr val="595959"/>
                  </a:solidFill>
                </a:rPr>
                <a:t>3.0</a:t>
              </a:r>
            </a:p>
          </p:txBody>
        </p:sp>
        <p:sp>
          <p:nvSpPr>
            <p:cNvPr id="18" name="Textfeld 17">
              <a:extLst>
                <a:ext uri="{FF2B5EF4-FFF2-40B4-BE49-F238E27FC236}">
                  <a16:creationId xmlns:a16="http://schemas.microsoft.com/office/drawing/2014/main" id="{F76B36F4-4778-40D2-AEF2-6E4A92BA37B4}"/>
                </a:ext>
              </a:extLst>
            </p:cNvPr>
            <p:cNvSpPr txBox="1"/>
            <p:nvPr/>
          </p:nvSpPr>
          <p:spPr>
            <a:xfrm>
              <a:off x="4755840" y="3962400"/>
              <a:ext cx="447040" cy="276999"/>
            </a:xfrm>
            <a:prstGeom prst="rect">
              <a:avLst/>
            </a:prstGeom>
            <a:noFill/>
          </p:spPr>
          <p:txBody>
            <a:bodyPr wrap="square" rtlCol="0">
              <a:spAutoFit/>
            </a:bodyPr>
            <a:lstStyle/>
            <a:p>
              <a:r>
                <a:rPr lang="de-DE" sz="1200" dirty="0">
                  <a:solidFill>
                    <a:srgbClr val="595959"/>
                  </a:solidFill>
                </a:rPr>
                <a:t>2.5</a:t>
              </a:r>
            </a:p>
          </p:txBody>
        </p:sp>
        <p:sp>
          <p:nvSpPr>
            <p:cNvPr id="19" name="Textfeld 18">
              <a:extLst>
                <a:ext uri="{FF2B5EF4-FFF2-40B4-BE49-F238E27FC236}">
                  <a16:creationId xmlns:a16="http://schemas.microsoft.com/office/drawing/2014/main" id="{EE767ACF-0326-4C65-B2B8-B76A83E7D8ED}"/>
                </a:ext>
              </a:extLst>
            </p:cNvPr>
            <p:cNvSpPr txBox="1"/>
            <p:nvPr/>
          </p:nvSpPr>
          <p:spPr>
            <a:xfrm>
              <a:off x="4755840" y="4368800"/>
              <a:ext cx="447040" cy="276999"/>
            </a:xfrm>
            <a:prstGeom prst="rect">
              <a:avLst/>
            </a:prstGeom>
            <a:noFill/>
          </p:spPr>
          <p:txBody>
            <a:bodyPr wrap="square" rtlCol="0">
              <a:spAutoFit/>
            </a:bodyPr>
            <a:lstStyle/>
            <a:p>
              <a:r>
                <a:rPr lang="de-DE" sz="1200" dirty="0">
                  <a:solidFill>
                    <a:srgbClr val="595959"/>
                  </a:solidFill>
                </a:rPr>
                <a:t>2.0</a:t>
              </a:r>
            </a:p>
          </p:txBody>
        </p:sp>
        <p:sp>
          <p:nvSpPr>
            <p:cNvPr id="20" name="Textfeld 19">
              <a:extLst>
                <a:ext uri="{FF2B5EF4-FFF2-40B4-BE49-F238E27FC236}">
                  <a16:creationId xmlns:a16="http://schemas.microsoft.com/office/drawing/2014/main" id="{67A177B2-77C2-4508-973D-026E5588A3AC}"/>
                </a:ext>
              </a:extLst>
            </p:cNvPr>
            <p:cNvSpPr txBox="1"/>
            <p:nvPr/>
          </p:nvSpPr>
          <p:spPr>
            <a:xfrm>
              <a:off x="4755840" y="4765040"/>
              <a:ext cx="447040" cy="276999"/>
            </a:xfrm>
            <a:prstGeom prst="rect">
              <a:avLst/>
            </a:prstGeom>
            <a:noFill/>
          </p:spPr>
          <p:txBody>
            <a:bodyPr wrap="square" rtlCol="0">
              <a:spAutoFit/>
            </a:bodyPr>
            <a:lstStyle/>
            <a:p>
              <a:r>
                <a:rPr lang="de-DE" sz="1200" dirty="0">
                  <a:solidFill>
                    <a:srgbClr val="595959"/>
                  </a:solidFill>
                </a:rPr>
                <a:t>1.5</a:t>
              </a:r>
            </a:p>
          </p:txBody>
        </p:sp>
        <p:sp>
          <p:nvSpPr>
            <p:cNvPr id="21" name="Textfeld 20">
              <a:extLst>
                <a:ext uri="{FF2B5EF4-FFF2-40B4-BE49-F238E27FC236}">
                  <a16:creationId xmlns:a16="http://schemas.microsoft.com/office/drawing/2014/main" id="{51311431-328F-43AD-98B5-5668F3295707}"/>
                </a:ext>
              </a:extLst>
            </p:cNvPr>
            <p:cNvSpPr txBox="1"/>
            <p:nvPr/>
          </p:nvSpPr>
          <p:spPr>
            <a:xfrm>
              <a:off x="4755840" y="5161280"/>
              <a:ext cx="447040" cy="276999"/>
            </a:xfrm>
            <a:prstGeom prst="rect">
              <a:avLst/>
            </a:prstGeom>
            <a:noFill/>
          </p:spPr>
          <p:txBody>
            <a:bodyPr wrap="square" rtlCol="0">
              <a:spAutoFit/>
            </a:bodyPr>
            <a:lstStyle/>
            <a:p>
              <a:r>
                <a:rPr lang="de-DE" sz="1200" dirty="0">
                  <a:solidFill>
                    <a:srgbClr val="595959"/>
                  </a:solidFill>
                </a:rPr>
                <a:t>1.0</a:t>
              </a:r>
            </a:p>
          </p:txBody>
        </p:sp>
        <p:sp>
          <p:nvSpPr>
            <p:cNvPr id="22" name="Textfeld 21">
              <a:extLst>
                <a:ext uri="{FF2B5EF4-FFF2-40B4-BE49-F238E27FC236}">
                  <a16:creationId xmlns:a16="http://schemas.microsoft.com/office/drawing/2014/main" id="{8232BC2F-8950-4476-ADC8-9B23C8543D66}"/>
                </a:ext>
              </a:extLst>
            </p:cNvPr>
            <p:cNvSpPr txBox="1"/>
            <p:nvPr/>
          </p:nvSpPr>
          <p:spPr>
            <a:xfrm>
              <a:off x="4755840" y="5567680"/>
              <a:ext cx="447040" cy="276999"/>
            </a:xfrm>
            <a:prstGeom prst="rect">
              <a:avLst/>
            </a:prstGeom>
            <a:noFill/>
          </p:spPr>
          <p:txBody>
            <a:bodyPr wrap="square" rtlCol="0">
              <a:spAutoFit/>
            </a:bodyPr>
            <a:lstStyle/>
            <a:p>
              <a:r>
                <a:rPr lang="de-DE" sz="1200" dirty="0">
                  <a:solidFill>
                    <a:srgbClr val="595959"/>
                  </a:solidFill>
                </a:rPr>
                <a:t>0.5</a:t>
              </a:r>
            </a:p>
          </p:txBody>
        </p:sp>
        <p:sp>
          <p:nvSpPr>
            <p:cNvPr id="23" name="Textfeld 22">
              <a:extLst>
                <a:ext uri="{FF2B5EF4-FFF2-40B4-BE49-F238E27FC236}">
                  <a16:creationId xmlns:a16="http://schemas.microsoft.com/office/drawing/2014/main" id="{88B8A31E-F9C5-4CAF-BB62-A9F55FEA020A}"/>
                </a:ext>
              </a:extLst>
            </p:cNvPr>
            <p:cNvSpPr txBox="1"/>
            <p:nvPr/>
          </p:nvSpPr>
          <p:spPr>
            <a:xfrm>
              <a:off x="4756480" y="5963920"/>
              <a:ext cx="447040" cy="276999"/>
            </a:xfrm>
            <a:prstGeom prst="rect">
              <a:avLst/>
            </a:prstGeom>
            <a:noFill/>
          </p:spPr>
          <p:txBody>
            <a:bodyPr wrap="square" rtlCol="0">
              <a:spAutoFit/>
            </a:bodyPr>
            <a:lstStyle/>
            <a:p>
              <a:r>
                <a:rPr lang="de-DE" sz="1200" dirty="0">
                  <a:solidFill>
                    <a:srgbClr val="595959"/>
                  </a:solidFill>
                </a:rPr>
                <a:t>0.0</a:t>
              </a:r>
            </a:p>
          </p:txBody>
        </p:sp>
      </p:grpSp>
      <p:graphicFrame>
        <p:nvGraphicFramePr>
          <p:cNvPr id="25" name="Diagramm 24">
            <a:extLst>
              <a:ext uri="{FF2B5EF4-FFF2-40B4-BE49-F238E27FC236}">
                <a16:creationId xmlns:a16="http://schemas.microsoft.com/office/drawing/2014/main" id="{B5509AAE-3F72-431A-B4B8-2C7609CCE38C}"/>
              </a:ext>
            </a:extLst>
          </p:cNvPr>
          <p:cNvGraphicFramePr>
            <a:graphicFrameLocks/>
          </p:cNvGraphicFramePr>
          <p:nvPr/>
        </p:nvGraphicFramePr>
        <p:xfrm>
          <a:off x="4284000" y="1512000"/>
          <a:ext cx="7308000" cy="53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1476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5">
                                            <p:graphicEl>
                                              <a:chart seriesIdx="1" categoryIdx="-4" bldStep="series"/>
                                            </p:graphicEl>
                                          </p:spTgt>
                                        </p:tgtEl>
                                        <p:attrNameLst>
                                          <p:attrName>style.visibility</p:attrName>
                                        </p:attrNameLst>
                                      </p:cBhvr>
                                      <p:to>
                                        <p:strVal val="visible"/>
                                      </p:to>
                                    </p:set>
                                    <p:animEffect transition="in" filter="barn(outVertical)">
                                      <p:cBhvr>
                                        <p:cTn id="7" dur="1000"/>
                                        <p:tgtEl>
                                          <p:spTgt spid="25">
                                            <p:graphicEl>
                                              <a:chart seriesIdx="1" categoryIdx="-4" bldStep="series"/>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5">
                                            <p:graphicEl>
                                              <a:chart seriesIdx="2" categoryIdx="-4" bldStep="series"/>
                                            </p:graphicEl>
                                          </p:spTgt>
                                        </p:tgtEl>
                                        <p:attrNameLst>
                                          <p:attrName>style.visibility</p:attrName>
                                        </p:attrNameLst>
                                      </p:cBhvr>
                                      <p:to>
                                        <p:strVal val="visible"/>
                                      </p:to>
                                    </p:set>
                                    <p:animEffect transition="in" filter="barn(outVertical)">
                                      <p:cBhvr>
                                        <p:cTn id="12" dur="1000"/>
                                        <p:tgtEl>
                                          <p:spTgt spid="25">
                                            <p:graphicEl>
                                              <a:chart seriesIdx="2"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5">
                                            <p:graphicEl>
                                              <a:chart seriesIdx="3" categoryIdx="-4" bldStep="series"/>
                                            </p:graphicEl>
                                          </p:spTgt>
                                        </p:tgtEl>
                                        <p:attrNameLst>
                                          <p:attrName>style.visibility</p:attrName>
                                        </p:attrNameLst>
                                      </p:cBhvr>
                                      <p:to>
                                        <p:strVal val="visible"/>
                                      </p:to>
                                    </p:set>
                                    <p:animEffect transition="in" filter="barn(outVertical)">
                                      <p:cBhvr>
                                        <p:cTn id="17" dur="1000"/>
                                        <p:tgtEl>
                                          <p:spTgt spid="25">
                                            <p:graphicEl>
                                              <a:chart seriesIdx="3"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5">
                                            <p:graphicEl>
                                              <a:chart seriesIdx="4" categoryIdx="-4" bldStep="series"/>
                                            </p:graphicEl>
                                          </p:spTgt>
                                        </p:tgtEl>
                                        <p:attrNameLst>
                                          <p:attrName>style.visibility</p:attrName>
                                        </p:attrNameLst>
                                      </p:cBhvr>
                                      <p:to>
                                        <p:strVal val="visible"/>
                                      </p:to>
                                    </p:set>
                                    <p:animEffect transition="in" filter="barn(outVertical)">
                                      <p:cBhvr>
                                        <p:cTn id="22" dur="1000"/>
                                        <p:tgtEl>
                                          <p:spTgt spid="25">
                                            <p:graphicEl>
                                              <a:chart seriesIdx="4"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 grpId="0" uiExpand="1">
        <p:bldSub>
          <a:bldChart bld="series"/>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23549-2B61-4A15-89AD-82B6E1CCB3A8}"/>
              </a:ext>
            </a:extLst>
          </p:cNvPr>
          <p:cNvSpPr>
            <a:spLocks noGrp="1"/>
          </p:cNvSpPr>
          <p:nvPr>
            <p:ph type="title"/>
          </p:nvPr>
        </p:nvSpPr>
        <p:spPr/>
        <p:txBody>
          <a:bodyPr>
            <a:normAutofit/>
          </a:bodyPr>
          <a:lstStyle/>
          <a:p>
            <a:r>
              <a:rPr lang="en-US" sz="4000" dirty="0"/>
              <a:t>Sampling Condition 7: Clustered sampling</a:t>
            </a:r>
          </a:p>
        </p:txBody>
      </p:sp>
      <p:sp>
        <p:nvSpPr>
          <p:cNvPr id="6" name="Inhaltsplatzhalter 5">
            <a:extLst>
              <a:ext uri="{FF2B5EF4-FFF2-40B4-BE49-F238E27FC236}">
                <a16:creationId xmlns:a16="http://schemas.microsoft.com/office/drawing/2014/main" id="{4B479CA5-2F4A-4401-AACE-563A42B7B003}"/>
              </a:ext>
            </a:extLst>
          </p:cNvPr>
          <p:cNvSpPr>
            <a:spLocks noGrp="1"/>
          </p:cNvSpPr>
          <p:nvPr>
            <p:ph idx="1"/>
          </p:nvPr>
        </p:nvSpPr>
        <p:spPr>
          <a:xfrm>
            <a:off x="838200" y="1825625"/>
            <a:ext cx="3241431" cy="4351338"/>
          </a:xfrm>
        </p:spPr>
        <p:txBody>
          <a:bodyPr>
            <a:normAutofit/>
          </a:bodyPr>
          <a:lstStyle/>
          <a:p>
            <a:r>
              <a:rPr lang="de-DE" sz="2400" dirty="0" err="1"/>
              <a:t>Biased</a:t>
            </a:r>
            <a:r>
              <a:rPr lang="de-DE" sz="2400" dirty="0"/>
              <a:t> </a:t>
            </a:r>
            <a:r>
              <a:rPr lang="de-DE" sz="2400" dirty="0" err="1"/>
              <a:t>marginals</a:t>
            </a:r>
            <a:r>
              <a:rPr lang="de-DE" sz="2400" dirty="0"/>
              <a:t> in </a:t>
            </a:r>
            <a:r>
              <a:rPr lang="de-DE" sz="2400" dirty="0" err="1"/>
              <a:t>each</a:t>
            </a:r>
            <a:r>
              <a:rPr lang="de-DE" sz="2400" dirty="0"/>
              <a:t> </a:t>
            </a:r>
            <a:r>
              <a:rPr lang="de-DE" sz="2400" dirty="0" err="1"/>
              <a:t>single</a:t>
            </a:r>
            <a:r>
              <a:rPr lang="de-DE" sz="2400" dirty="0"/>
              <a:t> </a:t>
            </a:r>
            <a:r>
              <a:rPr lang="de-DE" sz="2400" dirty="0" err="1"/>
              <a:t>age</a:t>
            </a:r>
            <a:r>
              <a:rPr lang="de-DE" sz="2400" dirty="0"/>
              <a:t> </a:t>
            </a:r>
            <a:r>
              <a:rPr lang="de-DE" sz="2400" dirty="0" err="1"/>
              <a:t>cohort</a:t>
            </a:r>
            <a:r>
              <a:rPr lang="de-DE" sz="2400" dirty="0"/>
              <a:t> </a:t>
            </a:r>
          </a:p>
          <a:p>
            <a:r>
              <a:rPr lang="de-DE" sz="2400" dirty="0" err="1"/>
              <a:t>Correct</a:t>
            </a:r>
            <a:r>
              <a:rPr lang="de-DE" sz="2400" dirty="0"/>
              <a:t> </a:t>
            </a:r>
            <a:r>
              <a:rPr lang="de-DE" sz="2400" dirty="0" err="1"/>
              <a:t>marginals</a:t>
            </a:r>
            <a:r>
              <a:rPr lang="de-DE" sz="2400" dirty="0"/>
              <a:t> on </a:t>
            </a:r>
            <a:r>
              <a:rPr lang="de-DE" sz="2400" dirty="0" err="1"/>
              <a:t>average</a:t>
            </a:r>
            <a:endParaRPr lang="de-DE" sz="2400" dirty="0"/>
          </a:p>
          <a:p>
            <a:r>
              <a:rPr lang="de-DE" sz="2400" dirty="0" err="1"/>
              <a:t>Example</a:t>
            </a:r>
            <a:r>
              <a:rPr lang="de-DE" sz="2400" dirty="0"/>
              <a:t>: Children </a:t>
            </a:r>
            <a:r>
              <a:rPr lang="de-DE" sz="2400" dirty="0" err="1"/>
              <a:t>with</a:t>
            </a:r>
            <a:r>
              <a:rPr lang="de-DE" sz="2400" dirty="0"/>
              <a:t> high parental </a:t>
            </a:r>
            <a:r>
              <a:rPr lang="de-DE" sz="2400" dirty="0" err="1"/>
              <a:t>education</a:t>
            </a:r>
            <a:r>
              <a:rPr lang="de-DE" sz="2400" dirty="0"/>
              <a:t> </a:t>
            </a:r>
            <a:r>
              <a:rPr lang="de-DE" sz="2400" dirty="0" err="1"/>
              <a:t>overrepresented</a:t>
            </a:r>
            <a:r>
              <a:rPr lang="de-DE" sz="2400" dirty="0"/>
              <a:t> in grade 1, 3 and 5 but </a:t>
            </a:r>
            <a:r>
              <a:rPr lang="de-DE" sz="2400" dirty="0" err="1"/>
              <a:t>unrepresented</a:t>
            </a:r>
            <a:r>
              <a:rPr lang="de-DE" sz="2400" dirty="0"/>
              <a:t> in grade 2, 4 and 6</a:t>
            </a:r>
          </a:p>
        </p:txBody>
      </p:sp>
      <p:graphicFrame>
        <p:nvGraphicFramePr>
          <p:cNvPr id="5" name="Diagramm 4">
            <a:extLst>
              <a:ext uri="{FF2B5EF4-FFF2-40B4-BE49-F238E27FC236}">
                <a16:creationId xmlns:a16="http://schemas.microsoft.com/office/drawing/2014/main" id="{5B9038D3-8DEF-421A-9CF1-0DF21C181974}"/>
              </a:ext>
            </a:extLst>
          </p:cNvPr>
          <p:cNvGraphicFramePr>
            <a:graphicFrameLocks/>
          </p:cNvGraphicFramePr>
          <p:nvPr/>
        </p:nvGraphicFramePr>
        <p:xfrm>
          <a:off x="4284000" y="1512000"/>
          <a:ext cx="7308000" cy="5364000"/>
        </p:xfrm>
        <a:graphic>
          <a:graphicData uri="http://schemas.openxmlformats.org/drawingml/2006/chart">
            <c:chart xmlns:c="http://schemas.openxmlformats.org/drawingml/2006/chart" xmlns:r="http://schemas.openxmlformats.org/officeDocument/2006/relationships" r:id="rId3"/>
          </a:graphicData>
        </a:graphic>
      </p:graphicFrame>
      <p:grpSp>
        <p:nvGrpSpPr>
          <p:cNvPr id="7" name="Gruppieren 6">
            <a:extLst>
              <a:ext uri="{FF2B5EF4-FFF2-40B4-BE49-F238E27FC236}">
                <a16:creationId xmlns:a16="http://schemas.microsoft.com/office/drawing/2014/main" id="{3B844C09-2C22-4128-A4A5-B084898BF536}"/>
              </a:ext>
            </a:extLst>
          </p:cNvPr>
          <p:cNvGrpSpPr/>
          <p:nvPr/>
        </p:nvGrpSpPr>
        <p:grpSpPr>
          <a:xfrm>
            <a:off x="4755840" y="1960880"/>
            <a:ext cx="447680" cy="4280039"/>
            <a:chOff x="4755840" y="1960880"/>
            <a:chExt cx="447680" cy="4280039"/>
          </a:xfrm>
        </p:grpSpPr>
        <p:sp>
          <p:nvSpPr>
            <p:cNvPr id="8" name="Textfeld 7">
              <a:extLst>
                <a:ext uri="{FF2B5EF4-FFF2-40B4-BE49-F238E27FC236}">
                  <a16:creationId xmlns:a16="http://schemas.microsoft.com/office/drawing/2014/main" id="{BB6DCB06-7F20-4835-936D-7EBB2A88AC2E}"/>
                </a:ext>
              </a:extLst>
            </p:cNvPr>
            <p:cNvSpPr txBox="1"/>
            <p:nvPr/>
          </p:nvSpPr>
          <p:spPr>
            <a:xfrm>
              <a:off x="4755840" y="1960880"/>
              <a:ext cx="447040" cy="276999"/>
            </a:xfrm>
            <a:prstGeom prst="rect">
              <a:avLst/>
            </a:prstGeom>
            <a:noFill/>
          </p:spPr>
          <p:txBody>
            <a:bodyPr wrap="square" rtlCol="0">
              <a:spAutoFit/>
            </a:bodyPr>
            <a:lstStyle/>
            <a:p>
              <a:r>
                <a:rPr lang="de-DE" sz="1200" dirty="0">
                  <a:solidFill>
                    <a:srgbClr val="595959"/>
                  </a:solidFill>
                </a:rPr>
                <a:t>5.0</a:t>
              </a:r>
            </a:p>
          </p:txBody>
        </p:sp>
        <p:sp>
          <p:nvSpPr>
            <p:cNvPr id="9" name="Textfeld 8">
              <a:extLst>
                <a:ext uri="{FF2B5EF4-FFF2-40B4-BE49-F238E27FC236}">
                  <a16:creationId xmlns:a16="http://schemas.microsoft.com/office/drawing/2014/main" id="{6432CC41-77B7-41F0-AF49-F0CC050AE926}"/>
                </a:ext>
              </a:extLst>
            </p:cNvPr>
            <p:cNvSpPr txBox="1"/>
            <p:nvPr/>
          </p:nvSpPr>
          <p:spPr>
            <a:xfrm>
              <a:off x="4755840" y="2367280"/>
              <a:ext cx="447040" cy="276999"/>
            </a:xfrm>
            <a:prstGeom prst="rect">
              <a:avLst/>
            </a:prstGeom>
            <a:noFill/>
          </p:spPr>
          <p:txBody>
            <a:bodyPr wrap="square" rtlCol="0">
              <a:spAutoFit/>
            </a:bodyPr>
            <a:lstStyle/>
            <a:p>
              <a:r>
                <a:rPr lang="de-DE" sz="1200" dirty="0">
                  <a:solidFill>
                    <a:srgbClr val="595959"/>
                  </a:solidFill>
                </a:rPr>
                <a:t>4.5</a:t>
              </a:r>
            </a:p>
          </p:txBody>
        </p:sp>
        <p:sp>
          <p:nvSpPr>
            <p:cNvPr id="10" name="Textfeld 9">
              <a:extLst>
                <a:ext uri="{FF2B5EF4-FFF2-40B4-BE49-F238E27FC236}">
                  <a16:creationId xmlns:a16="http://schemas.microsoft.com/office/drawing/2014/main" id="{8AE52357-990A-42B3-8C87-445D9AD2DDB3}"/>
                </a:ext>
              </a:extLst>
            </p:cNvPr>
            <p:cNvSpPr txBox="1"/>
            <p:nvPr/>
          </p:nvSpPr>
          <p:spPr>
            <a:xfrm>
              <a:off x="4755840" y="2763520"/>
              <a:ext cx="447040" cy="276999"/>
            </a:xfrm>
            <a:prstGeom prst="rect">
              <a:avLst/>
            </a:prstGeom>
            <a:noFill/>
          </p:spPr>
          <p:txBody>
            <a:bodyPr wrap="square" rtlCol="0">
              <a:spAutoFit/>
            </a:bodyPr>
            <a:lstStyle/>
            <a:p>
              <a:r>
                <a:rPr lang="de-DE" sz="1200" dirty="0">
                  <a:solidFill>
                    <a:srgbClr val="595959"/>
                  </a:solidFill>
                </a:rPr>
                <a:t>4.0</a:t>
              </a:r>
            </a:p>
          </p:txBody>
        </p:sp>
        <p:sp>
          <p:nvSpPr>
            <p:cNvPr id="11" name="Textfeld 10">
              <a:extLst>
                <a:ext uri="{FF2B5EF4-FFF2-40B4-BE49-F238E27FC236}">
                  <a16:creationId xmlns:a16="http://schemas.microsoft.com/office/drawing/2014/main" id="{620353AF-A2EC-48BF-B7B5-95224B53F700}"/>
                </a:ext>
              </a:extLst>
            </p:cNvPr>
            <p:cNvSpPr txBox="1"/>
            <p:nvPr/>
          </p:nvSpPr>
          <p:spPr>
            <a:xfrm>
              <a:off x="4755840" y="3169920"/>
              <a:ext cx="447040" cy="276999"/>
            </a:xfrm>
            <a:prstGeom prst="rect">
              <a:avLst/>
            </a:prstGeom>
            <a:noFill/>
          </p:spPr>
          <p:txBody>
            <a:bodyPr wrap="square" rtlCol="0">
              <a:spAutoFit/>
            </a:bodyPr>
            <a:lstStyle/>
            <a:p>
              <a:r>
                <a:rPr lang="de-DE" sz="1200" dirty="0">
                  <a:solidFill>
                    <a:srgbClr val="595959"/>
                  </a:solidFill>
                </a:rPr>
                <a:t>3.5</a:t>
              </a:r>
            </a:p>
          </p:txBody>
        </p:sp>
        <p:sp>
          <p:nvSpPr>
            <p:cNvPr id="12" name="Textfeld 11">
              <a:extLst>
                <a:ext uri="{FF2B5EF4-FFF2-40B4-BE49-F238E27FC236}">
                  <a16:creationId xmlns:a16="http://schemas.microsoft.com/office/drawing/2014/main" id="{E2CB485F-D5C6-442B-B3BD-3A875679D4AD}"/>
                </a:ext>
              </a:extLst>
            </p:cNvPr>
            <p:cNvSpPr txBox="1"/>
            <p:nvPr/>
          </p:nvSpPr>
          <p:spPr>
            <a:xfrm>
              <a:off x="4755840" y="3566160"/>
              <a:ext cx="447040" cy="276999"/>
            </a:xfrm>
            <a:prstGeom prst="rect">
              <a:avLst/>
            </a:prstGeom>
            <a:noFill/>
          </p:spPr>
          <p:txBody>
            <a:bodyPr wrap="square" rtlCol="0">
              <a:spAutoFit/>
            </a:bodyPr>
            <a:lstStyle/>
            <a:p>
              <a:r>
                <a:rPr lang="de-DE" sz="1200" dirty="0">
                  <a:solidFill>
                    <a:srgbClr val="595959"/>
                  </a:solidFill>
                </a:rPr>
                <a:t>3.0</a:t>
              </a:r>
            </a:p>
          </p:txBody>
        </p:sp>
        <p:sp>
          <p:nvSpPr>
            <p:cNvPr id="13" name="Textfeld 12">
              <a:extLst>
                <a:ext uri="{FF2B5EF4-FFF2-40B4-BE49-F238E27FC236}">
                  <a16:creationId xmlns:a16="http://schemas.microsoft.com/office/drawing/2014/main" id="{127D43A6-9D77-4FDD-A8F9-56C3377AB5C0}"/>
                </a:ext>
              </a:extLst>
            </p:cNvPr>
            <p:cNvSpPr txBox="1"/>
            <p:nvPr/>
          </p:nvSpPr>
          <p:spPr>
            <a:xfrm>
              <a:off x="4755840" y="3962400"/>
              <a:ext cx="447040" cy="276999"/>
            </a:xfrm>
            <a:prstGeom prst="rect">
              <a:avLst/>
            </a:prstGeom>
            <a:noFill/>
          </p:spPr>
          <p:txBody>
            <a:bodyPr wrap="square" rtlCol="0">
              <a:spAutoFit/>
            </a:bodyPr>
            <a:lstStyle/>
            <a:p>
              <a:r>
                <a:rPr lang="de-DE" sz="1200" dirty="0">
                  <a:solidFill>
                    <a:srgbClr val="595959"/>
                  </a:solidFill>
                </a:rPr>
                <a:t>2.5</a:t>
              </a:r>
            </a:p>
          </p:txBody>
        </p:sp>
        <p:sp>
          <p:nvSpPr>
            <p:cNvPr id="14" name="Textfeld 13">
              <a:extLst>
                <a:ext uri="{FF2B5EF4-FFF2-40B4-BE49-F238E27FC236}">
                  <a16:creationId xmlns:a16="http://schemas.microsoft.com/office/drawing/2014/main" id="{8EEAFFC7-BE61-44C6-932B-3B7BEA690F2A}"/>
                </a:ext>
              </a:extLst>
            </p:cNvPr>
            <p:cNvSpPr txBox="1"/>
            <p:nvPr/>
          </p:nvSpPr>
          <p:spPr>
            <a:xfrm>
              <a:off x="4755840" y="4368800"/>
              <a:ext cx="447040" cy="276999"/>
            </a:xfrm>
            <a:prstGeom prst="rect">
              <a:avLst/>
            </a:prstGeom>
            <a:noFill/>
          </p:spPr>
          <p:txBody>
            <a:bodyPr wrap="square" rtlCol="0">
              <a:spAutoFit/>
            </a:bodyPr>
            <a:lstStyle/>
            <a:p>
              <a:r>
                <a:rPr lang="de-DE" sz="1200" dirty="0">
                  <a:solidFill>
                    <a:srgbClr val="595959"/>
                  </a:solidFill>
                </a:rPr>
                <a:t>2.0</a:t>
              </a:r>
            </a:p>
          </p:txBody>
        </p:sp>
        <p:sp>
          <p:nvSpPr>
            <p:cNvPr id="15" name="Textfeld 14">
              <a:extLst>
                <a:ext uri="{FF2B5EF4-FFF2-40B4-BE49-F238E27FC236}">
                  <a16:creationId xmlns:a16="http://schemas.microsoft.com/office/drawing/2014/main" id="{05B86A98-E74B-48C2-B243-415C57412D11}"/>
                </a:ext>
              </a:extLst>
            </p:cNvPr>
            <p:cNvSpPr txBox="1"/>
            <p:nvPr/>
          </p:nvSpPr>
          <p:spPr>
            <a:xfrm>
              <a:off x="4755840" y="4765040"/>
              <a:ext cx="447040" cy="276999"/>
            </a:xfrm>
            <a:prstGeom prst="rect">
              <a:avLst/>
            </a:prstGeom>
            <a:noFill/>
          </p:spPr>
          <p:txBody>
            <a:bodyPr wrap="square" rtlCol="0">
              <a:spAutoFit/>
            </a:bodyPr>
            <a:lstStyle/>
            <a:p>
              <a:r>
                <a:rPr lang="de-DE" sz="1200" dirty="0">
                  <a:solidFill>
                    <a:srgbClr val="595959"/>
                  </a:solidFill>
                </a:rPr>
                <a:t>1.5</a:t>
              </a:r>
            </a:p>
          </p:txBody>
        </p:sp>
        <p:sp>
          <p:nvSpPr>
            <p:cNvPr id="16" name="Textfeld 15">
              <a:extLst>
                <a:ext uri="{FF2B5EF4-FFF2-40B4-BE49-F238E27FC236}">
                  <a16:creationId xmlns:a16="http://schemas.microsoft.com/office/drawing/2014/main" id="{A0A4A447-431B-4EB7-ADA6-2EFAE047B8D1}"/>
                </a:ext>
              </a:extLst>
            </p:cNvPr>
            <p:cNvSpPr txBox="1"/>
            <p:nvPr/>
          </p:nvSpPr>
          <p:spPr>
            <a:xfrm>
              <a:off x="4755840" y="5161280"/>
              <a:ext cx="447040" cy="276999"/>
            </a:xfrm>
            <a:prstGeom prst="rect">
              <a:avLst/>
            </a:prstGeom>
            <a:noFill/>
          </p:spPr>
          <p:txBody>
            <a:bodyPr wrap="square" rtlCol="0">
              <a:spAutoFit/>
            </a:bodyPr>
            <a:lstStyle/>
            <a:p>
              <a:r>
                <a:rPr lang="de-DE" sz="1200" dirty="0">
                  <a:solidFill>
                    <a:srgbClr val="595959"/>
                  </a:solidFill>
                </a:rPr>
                <a:t>1.0</a:t>
              </a:r>
            </a:p>
          </p:txBody>
        </p:sp>
        <p:sp>
          <p:nvSpPr>
            <p:cNvPr id="17" name="Textfeld 16">
              <a:extLst>
                <a:ext uri="{FF2B5EF4-FFF2-40B4-BE49-F238E27FC236}">
                  <a16:creationId xmlns:a16="http://schemas.microsoft.com/office/drawing/2014/main" id="{B0DD2931-93BC-4D8E-85A0-7B0AB2B981E4}"/>
                </a:ext>
              </a:extLst>
            </p:cNvPr>
            <p:cNvSpPr txBox="1"/>
            <p:nvPr/>
          </p:nvSpPr>
          <p:spPr>
            <a:xfrm>
              <a:off x="4755840" y="5567680"/>
              <a:ext cx="447040" cy="276999"/>
            </a:xfrm>
            <a:prstGeom prst="rect">
              <a:avLst/>
            </a:prstGeom>
            <a:noFill/>
          </p:spPr>
          <p:txBody>
            <a:bodyPr wrap="square" rtlCol="0">
              <a:spAutoFit/>
            </a:bodyPr>
            <a:lstStyle/>
            <a:p>
              <a:r>
                <a:rPr lang="de-DE" sz="1200" dirty="0">
                  <a:solidFill>
                    <a:srgbClr val="595959"/>
                  </a:solidFill>
                </a:rPr>
                <a:t>0.5</a:t>
              </a:r>
            </a:p>
          </p:txBody>
        </p:sp>
        <p:sp>
          <p:nvSpPr>
            <p:cNvPr id="18" name="Textfeld 17">
              <a:extLst>
                <a:ext uri="{FF2B5EF4-FFF2-40B4-BE49-F238E27FC236}">
                  <a16:creationId xmlns:a16="http://schemas.microsoft.com/office/drawing/2014/main" id="{929C2FF1-BC61-46D1-B28D-B68B941B2E07}"/>
                </a:ext>
              </a:extLst>
            </p:cNvPr>
            <p:cNvSpPr txBox="1"/>
            <p:nvPr/>
          </p:nvSpPr>
          <p:spPr>
            <a:xfrm>
              <a:off x="4756480" y="5963920"/>
              <a:ext cx="447040" cy="276999"/>
            </a:xfrm>
            <a:prstGeom prst="rect">
              <a:avLst/>
            </a:prstGeom>
            <a:noFill/>
          </p:spPr>
          <p:txBody>
            <a:bodyPr wrap="square" rtlCol="0">
              <a:spAutoFit/>
            </a:bodyPr>
            <a:lstStyle/>
            <a:p>
              <a:r>
                <a:rPr lang="de-DE" sz="1200" dirty="0">
                  <a:solidFill>
                    <a:srgbClr val="595959"/>
                  </a:solidFill>
                </a:rPr>
                <a:t>0.0</a:t>
              </a:r>
            </a:p>
          </p:txBody>
        </p:sp>
      </p:grpSp>
    </p:spTree>
    <p:extLst>
      <p:ext uri="{BB962C8B-B14F-4D97-AF65-F5344CB8AC3E}">
        <p14:creationId xmlns:p14="http://schemas.microsoft.com/office/powerpoint/2010/main" val="32082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barn(outVertical)">
                                      <p:cBhvr>
                                        <p:cTn id="7" dur="1000"/>
                                        <p:tgtEl>
                                          <p:spTgt spid="5">
                                            <p:graphicEl>
                                              <a:chart seriesIdx="1" categoryIdx="-4" bldStep="series"/>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
                                            <p:graphicEl>
                                              <a:chart seriesIdx="2" categoryIdx="-4" bldStep="series"/>
                                            </p:graphicEl>
                                          </p:spTgt>
                                        </p:tgtEl>
                                        <p:attrNameLst>
                                          <p:attrName>style.visibility</p:attrName>
                                        </p:attrNameLst>
                                      </p:cBhvr>
                                      <p:to>
                                        <p:strVal val="visible"/>
                                      </p:to>
                                    </p:set>
                                    <p:animEffect transition="in" filter="barn(outVertical)">
                                      <p:cBhvr>
                                        <p:cTn id="12" dur="1000"/>
                                        <p:tgtEl>
                                          <p:spTgt spid="5">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series"/>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23549-2B61-4A15-89AD-82B6E1CCB3A8}"/>
              </a:ext>
            </a:extLst>
          </p:cNvPr>
          <p:cNvSpPr>
            <a:spLocks noGrp="1"/>
          </p:cNvSpPr>
          <p:nvPr>
            <p:ph type="title"/>
          </p:nvPr>
        </p:nvSpPr>
        <p:spPr/>
        <p:txBody>
          <a:bodyPr>
            <a:normAutofit/>
          </a:bodyPr>
          <a:lstStyle/>
          <a:p>
            <a:r>
              <a:rPr lang="en-US" sz="3600" dirty="0"/>
              <a:t>Sampling Condition 8: Biased joint probabilities</a:t>
            </a:r>
          </a:p>
        </p:txBody>
      </p:sp>
      <p:sp>
        <p:nvSpPr>
          <p:cNvPr id="6" name="Inhaltsplatzhalter 5">
            <a:extLst>
              <a:ext uri="{FF2B5EF4-FFF2-40B4-BE49-F238E27FC236}">
                <a16:creationId xmlns:a16="http://schemas.microsoft.com/office/drawing/2014/main" id="{4B479CA5-2F4A-4401-AACE-563A42B7B003}"/>
              </a:ext>
            </a:extLst>
          </p:cNvPr>
          <p:cNvSpPr>
            <a:spLocks noGrp="1"/>
          </p:cNvSpPr>
          <p:nvPr>
            <p:ph idx="1"/>
          </p:nvPr>
        </p:nvSpPr>
        <p:spPr>
          <a:xfrm>
            <a:off x="838200" y="1825625"/>
            <a:ext cx="3241431" cy="1214894"/>
          </a:xfrm>
        </p:spPr>
        <p:txBody>
          <a:bodyPr>
            <a:normAutofit/>
          </a:bodyPr>
          <a:lstStyle/>
          <a:p>
            <a:r>
              <a:rPr lang="de-DE" sz="2400" dirty="0" err="1"/>
              <a:t>Unbiased</a:t>
            </a:r>
            <a:r>
              <a:rPr lang="de-DE" sz="2400" dirty="0"/>
              <a:t> </a:t>
            </a:r>
            <a:r>
              <a:rPr lang="de-DE" sz="2400" dirty="0" err="1"/>
              <a:t>marginals</a:t>
            </a:r>
            <a:r>
              <a:rPr lang="de-DE" sz="2400" dirty="0"/>
              <a:t>, </a:t>
            </a:r>
            <a:r>
              <a:rPr lang="de-DE" sz="2400" dirty="0" err="1"/>
              <a:t>biased</a:t>
            </a:r>
            <a:r>
              <a:rPr lang="de-DE" sz="2400" dirty="0"/>
              <a:t> </a:t>
            </a:r>
            <a:r>
              <a:rPr lang="de-DE" sz="2400" dirty="0" err="1"/>
              <a:t>joint</a:t>
            </a:r>
            <a:r>
              <a:rPr lang="de-DE" sz="2400" dirty="0"/>
              <a:t> </a:t>
            </a:r>
            <a:r>
              <a:rPr lang="de-DE" sz="2400" dirty="0" err="1"/>
              <a:t>probabilities</a:t>
            </a:r>
            <a:endParaRPr lang="de-DE" sz="2400" dirty="0"/>
          </a:p>
        </p:txBody>
      </p:sp>
      <p:grpSp>
        <p:nvGrpSpPr>
          <p:cNvPr id="7" name="Gruppieren 6">
            <a:extLst>
              <a:ext uri="{FF2B5EF4-FFF2-40B4-BE49-F238E27FC236}">
                <a16:creationId xmlns:a16="http://schemas.microsoft.com/office/drawing/2014/main" id="{3B844C09-2C22-4128-A4A5-B084898BF536}"/>
              </a:ext>
            </a:extLst>
          </p:cNvPr>
          <p:cNvGrpSpPr/>
          <p:nvPr/>
        </p:nvGrpSpPr>
        <p:grpSpPr>
          <a:xfrm>
            <a:off x="4755840" y="1960880"/>
            <a:ext cx="447680" cy="4280039"/>
            <a:chOff x="4755840" y="1960880"/>
            <a:chExt cx="447680" cy="4280039"/>
          </a:xfrm>
        </p:grpSpPr>
        <p:sp>
          <p:nvSpPr>
            <p:cNvPr id="8" name="Textfeld 7">
              <a:extLst>
                <a:ext uri="{FF2B5EF4-FFF2-40B4-BE49-F238E27FC236}">
                  <a16:creationId xmlns:a16="http://schemas.microsoft.com/office/drawing/2014/main" id="{BB6DCB06-7F20-4835-936D-7EBB2A88AC2E}"/>
                </a:ext>
              </a:extLst>
            </p:cNvPr>
            <p:cNvSpPr txBox="1"/>
            <p:nvPr/>
          </p:nvSpPr>
          <p:spPr>
            <a:xfrm>
              <a:off x="4755840" y="1960880"/>
              <a:ext cx="447040" cy="276999"/>
            </a:xfrm>
            <a:prstGeom prst="rect">
              <a:avLst/>
            </a:prstGeom>
            <a:noFill/>
          </p:spPr>
          <p:txBody>
            <a:bodyPr wrap="square" rtlCol="0">
              <a:spAutoFit/>
            </a:bodyPr>
            <a:lstStyle/>
            <a:p>
              <a:r>
                <a:rPr lang="de-DE" sz="1200" dirty="0">
                  <a:solidFill>
                    <a:srgbClr val="595959"/>
                  </a:solidFill>
                </a:rPr>
                <a:t>5.0</a:t>
              </a:r>
            </a:p>
          </p:txBody>
        </p:sp>
        <p:sp>
          <p:nvSpPr>
            <p:cNvPr id="9" name="Textfeld 8">
              <a:extLst>
                <a:ext uri="{FF2B5EF4-FFF2-40B4-BE49-F238E27FC236}">
                  <a16:creationId xmlns:a16="http://schemas.microsoft.com/office/drawing/2014/main" id="{6432CC41-77B7-41F0-AF49-F0CC050AE926}"/>
                </a:ext>
              </a:extLst>
            </p:cNvPr>
            <p:cNvSpPr txBox="1"/>
            <p:nvPr/>
          </p:nvSpPr>
          <p:spPr>
            <a:xfrm>
              <a:off x="4755840" y="2367280"/>
              <a:ext cx="447040" cy="276999"/>
            </a:xfrm>
            <a:prstGeom prst="rect">
              <a:avLst/>
            </a:prstGeom>
            <a:noFill/>
          </p:spPr>
          <p:txBody>
            <a:bodyPr wrap="square" rtlCol="0">
              <a:spAutoFit/>
            </a:bodyPr>
            <a:lstStyle/>
            <a:p>
              <a:r>
                <a:rPr lang="de-DE" sz="1200" dirty="0">
                  <a:solidFill>
                    <a:srgbClr val="595959"/>
                  </a:solidFill>
                </a:rPr>
                <a:t>4.5</a:t>
              </a:r>
            </a:p>
          </p:txBody>
        </p:sp>
        <p:sp>
          <p:nvSpPr>
            <p:cNvPr id="10" name="Textfeld 9">
              <a:extLst>
                <a:ext uri="{FF2B5EF4-FFF2-40B4-BE49-F238E27FC236}">
                  <a16:creationId xmlns:a16="http://schemas.microsoft.com/office/drawing/2014/main" id="{8AE52357-990A-42B3-8C87-445D9AD2DDB3}"/>
                </a:ext>
              </a:extLst>
            </p:cNvPr>
            <p:cNvSpPr txBox="1"/>
            <p:nvPr/>
          </p:nvSpPr>
          <p:spPr>
            <a:xfrm>
              <a:off x="4755840" y="2763520"/>
              <a:ext cx="447040" cy="276999"/>
            </a:xfrm>
            <a:prstGeom prst="rect">
              <a:avLst/>
            </a:prstGeom>
            <a:noFill/>
          </p:spPr>
          <p:txBody>
            <a:bodyPr wrap="square" rtlCol="0">
              <a:spAutoFit/>
            </a:bodyPr>
            <a:lstStyle/>
            <a:p>
              <a:r>
                <a:rPr lang="de-DE" sz="1200" dirty="0">
                  <a:solidFill>
                    <a:srgbClr val="595959"/>
                  </a:solidFill>
                </a:rPr>
                <a:t>4.0</a:t>
              </a:r>
            </a:p>
          </p:txBody>
        </p:sp>
        <p:sp>
          <p:nvSpPr>
            <p:cNvPr id="11" name="Textfeld 10">
              <a:extLst>
                <a:ext uri="{FF2B5EF4-FFF2-40B4-BE49-F238E27FC236}">
                  <a16:creationId xmlns:a16="http://schemas.microsoft.com/office/drawing/2014/main" id="{620353AF-A2EC-48BF-B7B5-95224B53F700}"/>
                </a:ext>
              </a:extLst>
            </p:cNvPr>
            <p:cNvSpPr txBox="1"/>
            <p:nvPr/>
          </p:nvSpPr>
          <p:spPr>
            <a:xfrm>
              <a:off x="4755840" y="3169920"/>
              <a:ext cx="447040" cy="276999"/>
            </a:xfrm>
            <a:prstGeom prst="rect">
              <a:avLst/>
            </a:prstGeom>
            <a:noFill/>
          </p:spPr>
          <p:txBody>
            <a:bodyPr wrap="square" rtlCol="0">
              <a:spAutoFit/>
            </a:bodyPr>
            <a:lstStyle/>
            <a:p>
              <a:r>
                <a:rPr lang="de-DE" sz="1200" dirty="0">
                  <a:solidFill>
                    <a:srgbClr val="595959"/>
                  </a:solidFill>
                </a:rPr>
                <a:t>3.5</a:t>
              </a:r>
            </a:p>
          </p:txBody>
        </p:sp>
        <p:sp>
          <p:nvSpPr>
            <p:cNvPr id="12" name="Textfeld 11">
              <a:extLst>
                <a:ext uri="{FF2B5EF4-FFF2-40B4-BE49-F238E27FC236}">
                  <a16:creationId xmlns:a16="http://schemas.microsoft.com/office/drawing/2014/main" id="{E2CB485F-D5C6-442B-B3BD-3A875679D4AD}"/>
                </a:ext>
              </a:extLst>
            </p:cNvPr>
            <p:cNvSpPr txBox="1"/>
            <p:nvPr/>
          </p:nvSpPr>
          <p:spPr>
            <a:xfrm>
              <a:off x="4755840" y="3566160"/>
              <a:ext cx="447040" cy="276999"/>
            </a:xfrm>
            <a:prstGeom prst="rect">
              <a:avLst/>
            </a:prstGeom>
            <a:noFill/>
          </p:spPr>
          <p:txBody>
            <a:bodyPr wrap="square" rtlCol="0">
              <a:spAutoFit/>
            </a:bodyPr>
            <a:lstStyle/>
            <a:p>
              <a:r>
                <a:rPr lang="de-DE" sz="1200" dirty="0">
                  <a:solidFill>
                    <a:srgbClr val="595959"/>
                  </a:solidFill>
                </a:rPr>
                <a:t>3.0</a:t>
              </a:r>
            </a:p>
          </p:txBody>
        </p:sp>
        <p:sp>
          <p:nvSpPr>
            <p:cNvPr id="13" name="Textfeld 12">
              <a:extLst>
                <a:ext uri="{FF2B5EF4-FFF2-40B4-BE49-F238E27FC236}">
                  <a16:creationId xmlns:a16="http://schemas.microsoft.com/office/drawing/2014/main" id="{127D43A6-9D77-4FDD-A8F9-56C3377AB5C0}"/>
                </a:ext>
              </a:extLst>
            </p:cNvPr>
            <p:cNvSpPr txBox="1"/>
            <p:nvPr/>
          </p:nvSpPr>
          <p:spPr>
            <a:xfrm>
              <a:off x="4755840" y="3962400"/>
              <a:ext cx="447040" cy="276999"/>
            </a:xfrm>
            <a:prstGeom prst="rect">
              <a:avLst/>
            </a:prstGeom>
            <a:noFill/>
          </p:spPr>
          <p:txBody>
            <a:bodyPr wrap="square" rtlCol="0">
              <a:spAutoFit/>
            </a:bodyPr>
            <a:lstStyle/>
            <a:p>
              <a:r>
                <a:rPr lang="de-DE" sz="1200" dirty="0">
                  <a:solidFill>
                    <a:srgbClr val="595959"/>
                  </a:solidFill>
                </a:rPr>
                <a:t>2.5</a:t>
              </a:r>
            </a:p>
          </p:txBody>
        </p:sp>
        <p:sp>
          <p:nvSpPr>
            <p:cNvPr id="14" name="Textfeld 13">
              <a:extLst>
                <a:ext uri="{FF2B5EF4-FFF2-40B4-BE49-F238E27FC236}">
                  <a16:creationId xmlns:a16="http://schemas.microsoft.com/office/drawing/2014/main" id="{8EEAFFC7-BE61-44C6-932B-3B7BEA690F2A}"/>
                </a:ext>
              </a:extLst>
            </p:cNvPr>
            <p:cNvSpPr txBox="1"/>
            <p:nvPr/>
          </p:nvSpPr>
          <p:spPr>
            <a:xfrm>
              <a:off x="4755840" y="4368800"/>
              <a:ext cx="447040" cy="276999"/>
            </a:xfrm>
            <a:prstGeom prst="rect">
              <a:avLst/>
            </a:prstGeom>
            <a:noFill/>
          </p:spPr>
          <p:txBody>
            <a:bodyPr wrap="square" rtlCol="0">
              <a:spAutoFit/>
            </a:bodyPr>
            <a:lstStyle/>
            <a:p>
              <a:r>
                <a:rPr lang="de-DE" sz="1200" dirty="0">
                  <a:solidFill>
                    <a:srgbClr val="595959"/>
                  </a:solidFill>
                </a:rPr>
                <a:t>2.0</a:t>
              </a:r>
            </a:p>
          </p:txBody>
        </p:sp>
        <p:sp>
          <p:nvSpPr>
            <p:cNvPr id="15" name="Textfeld 14">
              <a:extLst>
                <a:ext uri="{FF2B5EF4-FFF2-40B4-BE49-F238E27FC236}">
                  <a16:creationId xmlns:a16="http://schemas.microsoft.com/office/drawing/2014/main" id="{05B86A98-E74B-48C2-B243-415C57412D11}"/>
                </a:ext>
              </a:extLst>
            </p:cNvPr>
            <p:cNvSpPr txBox="1"/>
            <p:nvPr/>
          </p:nvSpPr>
          <p:spPr>
            <a:xfrm>
              <a:off x="4755840" y="4765040"/>
              <a:ext cx="447040" cy="276999"/>
            </a:xfrm>
            <a:prstGeom prst="rect">
              <a:avLst/>
            </a:prstGeom>
            <a:noFill/>
          </p:spPr>
          <p:txBody>
            <a:bodyPr wrap="square" rtlCol="0">
              <a:spAutoFit/>
            </a:bodyPr>
            <a:lstStyle/>
            <a:p>
              <a:r>
                <a:rPr lang="de-DE" sz="1200" dirty="0">
                  <a:solidFill>
                    <a:srgbClr val="595959"/>
                  </a:solidFill>
                </a:rPr>
                <a:t>1.5</a:t>
              </a:r>
            </a:p>
          </p:txBody>
        </p:sp>
        <p:sp>
          <p:nvSpPr>
            <p:cNvPr id="16" name="Textfeld 15">
              <a:extLst>
                <a:ext uri="{FF2B5EF4-FFF2-40B4-BE49-F238E27FC236}">
                  <a16:creationId xmlns:a16="http://schemas.microsoft.com/office/drawing/2014/main" id="{A0A4A447-431B-4EB7-ADA6-2EFAE047B8D1}"/>
                </a:ext>
              </a:extLst>
            </p:cNvPr>
            <p:cNvSpPr txBox="1"/>
            <p:nvPr/>
          </p:nvSpPr>
          <p:spPr>
            <a:xfrm>
              <a:off x="4755840" y="5161280"/>
              <a:ext cx="447040" cy="276999"/>
            </a:xfrm>
            <a:prstGeom prst="rect">
              <a:avLst/>
            </a:prstGeom>
            <a:noFill/>
          </p:spPr>
          <p:txBody>
            <a:bodyPr wrap="square" rtlCol="0">
              <a:spAutoFit/>
            </a:bodyPr>
            <a:lstStyle/>
            <a:p>
              <a:r>
                <a:rPr lang="de-DE" sz="1200" dirty="0">
                  <a:solidFill>
                    <a:srgbClr val="595959"/>
                  </a:solidFill>
                </a:rPr>
                <a:t>1.0</a:t>
              </a:r>
            </a:p>
          </p:txBody>
        </p:sp>
        <p:sp>
          <p:nvSpPr>
            <p:cNvPr id="17" name="Textfeld 16">
              <a:extLst>
                <a:ext uri="{FF2B5EF4-FFF2-40B4-BE49-F238E27FC236}">
                  <a16:creationId xmlns:a16="http://schemas.microsoft.com/office/drawing/2014/main" id="{B0DD2931-93BC-4D8E-85A0-7B0AB2B981E4}"/>
                </a:ext>
              </a:extLst>
            </p:cNvPr>
            <p:cNvSpPr txBox="1"/>
            <p:nvPr/>
          </p:nvSpPr>
          <p:spPr>
            <a:xfrm>
              <a:off x="4755840" y="5567680"/>
              <a:ext cx="447040" cy="276999"/>
            </a:xfrm>
            <a:prstGeom prst="rect">
              <a:avLst/>
            </a:prstGeom>
            <a:noFill/>
          </p:spPr>
          <p:txBody>
            <a:bodyPr wrap="square" rtlCol="0">
              <a:spAutoFit/>
            </a:bodyPr>
            <a:lstStyle/>
            <a:p>
              <a:r>
                <a:rPr lang="de-DE" sz="1200" dirty="0">
                  <a:solidFill>
                    <a:srgbClr val="595959"/>
                  </a:solidFill>
                </a:rPr>
                <a:t>0.5</a:t>
              </a:r>
            </a:p>
          </p:txBody>
        </p:sp>
        <p:sp>
          <p:nvSpPr>
            <p:cNvPr id="18" name="Textfeld 17">
              <a:extLst>
                <a:ext uri="{FF2B5EF4-FFF2-40B4-BE49-F238E27FC236}">
                  <a16:creationId xmlns:a16="http://schemas.microsoft.com/office/drawing/2014/main" id="{929C2FF1-BC61-46D1-B28D-B68B941B2E07}"/>
                </a:ext>
              </a:extLst>
            </p:cNvPr>
            <p:cNvSpPr txBox="1"/>
            <p:nvPr/>
          </p:nvSpPr>
          <p:spPr>
            <a:xfrm>
              <a:off x="4756480" y="5963920"/>
              <a:ext cx="447040" cy="276999"/>
            </a:xfrm>
            <a:prstGeom prst="rect">
              <a:avLst/>
            </a:prstGeom>
            <a:noFill/>
          </p:spPr>
          <p:txBody>
            <a:bodyPr wrap="square" rtlCol="0">
              <a:spAutoFit/>
            </a:bodyPr>
            <a:lstStyle/>
            <a:p>
              <a:r>
                <a:rPr lang="de-DE" sz="1200" dirty="0">
                  <a:solidFill>
                    <a:srgbClr val="595959"/>
                  </a:solidFill>
                </a:rPr>
                <a:t>0.0</a:t>
              </a:r>
            </a:p>
          </p:txBody>
        </p:sp>
      </p:grpSp>
      <p:graphicFrame>
        <p:nvGraphicFramePr>
          <p:cNvPr id="19" name="Diagramm 18">
            <a:extLst>
              <a:ext uri="{FF2B5EF4-FFF2-40B4-BE49-F238E27FC236}">
                <a16:creationId xmlns:a16="http://schemas.microsoft.com/office/drawing/2014/main" id="{89AD4109-2493-4EE8-AC17-10ABF2176924}"/>
              </a:ext>
            </a:extLst>
          </p:cNvPr>
          <p:cNvGraphicFramePr>
            <a:graphicFrameLocks/>
          </p:cNvGraphicFramePr>
          <p:nvPr/>
        </p:nvGraphicFramePr>
        <p:xfrm>
          <a:off x="4284000" y="1512000"/>
          <a:ext cx="7308000" cy="536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Tabelle 8">
            <a:extLst>
              <a:ext uri="{FF2B5EF4-FFF2-40B4-BE49-F238E27FC236}">
                <a16:creationId xmlns:a16="http://schemas.microsoft.com/office/drawing/2014/main" id="{6F252312-EFDF-4FDF-8EF1-F3CE85A38F2A}"/>
              </a:ext>
            </a:extLst>
          </p:cNvPr>
          <p:cNvGraphicFramePr>
            <a:graphicFrameLocks noGrp="1"/>
          </p:cNvGraphicFramePr>
          <p:nvPr>
            <p:extLst>
              <p:ext uri="{D42A27DB-BD31-4B8C-83A1-F6EECF244321}">
                <p14:modId xmlns:p14="http://schemas.microsoft.com/office/powerpoint/2010/main" val="2287414477"/>
              </p:ext>
            </p:extLst>
          </p:nvPr>
        </p:nvGraphicFramePr>
        <p:xfrm>
          <a:off x="654818" y="3135769"/>
          <a:ext cx="3312000" cy="3427287"/>
        </p:xfrm>
        <a:graphic>
          <a:graphicData uri="http://schemas.openxmlformats.org/drawingml/2006/table">
            <a:tbl>
              <a:tblPr firstRow="1" bandRow="1">
                <a:tableStyleId>{5C22544A-7EE6-4342-B048-85BDC9FD1C3A}</a:tableStyleId>
              </a:tblPr>
              <a:tblGrid>
                <a:gridCol w="576000">
                  <a:extLst>
                    <a:ext uri="{9D8B030D-6E8A-4147-A177-3AD203B41FA5}">
                      <a16:colId xmlns:a16="http://schemas.microsoft.com/office/drawing/2014/main" val="1832630957"/>
                    </a:ext>
                  </a:extLst>
                </a:gridCol>
                <a:gridCol w="576000">
                  <a:extLst>
                    <a:ext uri="{9D8B030D-6E8A-4147-A177-3AD203B41FA5}">
                      <a16:colId xmlns:a16="http://schemas.microsoft.com/office/drawing/2014/main" val="1388438418"/>
                    </a:ext>
                  </a:extLst>
                </a:gridCol>
                <a:gridCol w="576000">
                  <a:extLst>
                    <a:ext uri="{9D8B030D-6E8A-4147-A177-3AD203B41FA5}">
                      <a16:colId xmlns:a16="http://schemas.microsoft.com/office/drawing/2014/main" val="3505707295"/>
                    </a:ext>
                  </a:extLst>
                </a:gridCol>
                <a:gridCol w="792000">
                  <a:extLst>
                    <a:ext uri="{9D8B030D-6E8A-4147-A177-3AD203B41FA5}">
                      <a16:colId xmlns:a16="http://schemas.microsoft.com/office/drawing/2014/main" val="4149881046"/>
                    </a:ext>
                  </a:extLst>
                </a:gridCol>
                <a:gridCol w="792000">
                  <a:extLst>
                    <a:ext uri="{9D8B030D-6E8A-4147-A177-3AD203B41FA5}">
                      <a16:colId xmlns:a16="http://schemas.microsoft.com/office/drawing/2014/main" val="4176018933"/>
                    </a:ext>
                  </a:extLst>
                </a:gridCol>
              </a:tblGrid>
              <a:tr h="547287">
                <a:tc>
                  <a:txBody>
                    <a:bodyPr/>
                    <a:lstStyle/>
                    <a:p>
                      <a:r>
                        <a:rPr lang="de-DE" dirty="0"/>
                        <a:t>SV1</a:t>
                      </a:r>
                    </a:p>
                  </a:txBody>
                  <a:tcPr anchor="ctr">
                    <a:solidFill>
                      <a:srgbClr val="56698F"/>
                    </a:solidFill>
                  </a:tcPr>
                </a:tc>
                <a:tc>
                  <a:txBody>
                    <a:bodyPr/>
                    <a:lstStyle/>
                    <a:p>
                      <a:pPr algn="ctr"/>
                      <a:r>
                        <a:rPr lang="de-DE" dirty="0"/>
                        <a:t>SV2</a:t>
                      </a:r>
                    </a:p>
                  </a:txBody>
                  <a:tcPr anchor="ctr">
                    <a:solidFill>
                      <a:srgbClr val="56698F"/>
                    </a:solidFill>
                  </a:tcPr>
                </a:tc>
                <a:tc>
                  <a:txBody>
                    <a:bodyPr/>
                    <a:lstStyle/>
                    <a:p>
                      <a:pPr algn="ctr"/>
                      <a:r>
                        <a:rPr lang="de-DE" dirty="0"/>
                        <a:t>SV3</a:t>
                      </a:r>
                    </a:p>
                  </a:txBody>
                  <a:tcPr anchor="ctr">
                    <a:solidFill>
                      <a:srgbClr val="56698F"/>
                    </a:solidFill>
                  </a:tcPr>
                </a:tc>
                <a:tc>
                  <a:txBody>
                    <a:bodyPr/>
                    <a:lstStyle/>
                    <a:p>
                      <a:pPr algn="ctr"/>
                      <a:r>
                        <a:rPr lang="de-DE" dirty="0"/>
                        <a:t>Target</a:t>
                      </a:r>
                    </a:p>
                  </a:txBody>
                  <a:tcPr anchor="ctr">
                    <a:solidFill>
                      <a:srgbClr val="56698F"/>
                    </a:solidFill>
                  </a:tcPr>
                </a:tc>
                <a:tc>
                  <a:txBody>
                    <a:bodyPr/>
                    <a:lstStyle/>
                    <a:p>
                      <a:pPr algn="ctr"/>
                      <a:r>
                        <a:rPr lang="de-DE" dirty="0" err="1"/>
                        <a:t>Actual</a:t>
                      </a:r>
                      <a:endParaRPr lang="de-DE" dirty="0"/>
                    </a:p>
                  </a:txBody>
                  <a:tcPr anchor="ctr">
                    <a:solidFill>
                      <a:srgbClr val="56698F"/>
                    </a:solidFill>
                  </a:tcPr>
                </a:tc>
                <a:extLst>
                  <a:ext uri="{0D108BD9-81ED-4DB2-BD59-A6C34878D82A}">
                    <a16:rowId xmlns:a16="http://schemas.microsoft.com/office/drawing/2014/main" val="2725526629"/>
                  </a:ext>
                </a:extLst>
              </a:tr>
              <a:tr h="360000">
                <a:tc>
                  <a:txBody>
                    <a:bodyPr/>
                    <a:lstStyle/>
                    <a:p>
                      <a:pPr algn="ctr"/>
                      <a:r>
                        <a:rPr lang="de-DE" sz="1600" dirty="0"/>
                        <a:t>1</a:t>
                      </a:r>
                    </a:p>
                  </a:txBody>
                  <a:tcPr anchor="ctr"/>
                </a:tc>
                <a:tc>
                  <a:txBody>
                    <a:bodyPr/>
                    <a:lstStyle/>
                    <a:p>
                      <a:pPr algn="ctr"/>
                      <a:r>
                        <a:rPr lang="de-DE" sz="1600" dirty="0"/>
                        <a:t>1</a:t>
                      </a:r>
                    </a:p>
                  </a:txBody>
                  <a:tcPr anchor="ctr"/>
                </a:tc>
                <a:tc>
                  <a:txBody>
                    <a:bodyPr/>
                    <a:lstStyle/>
                    <a:p>
                      <a:pPr algn="ctr"/>
                      <a:r>
                        <a:rPr lang="de-DE" sz="1600" dirty="0"/>
                        <a:t>1</a:t>
                      </a:r>
                    </a:p>
                  </a:txBody>
                  <a:tcPr anchor="ctr"/>
                </a:tc>
                <a:tc>
                  <a:txBody>
                    <a:bodyPr/>
                    <a:lstStyle/>
                    <a:p>
                      <a:pPr algn="ctr" fontAlgn="b"/>
                      <a:r>
                        <a:rPr lang="de-DE" sz="1600" b="0" i="0" u="none" strike="noStrike" dirty="0">
                          <a:solidFill>
                            <a:srgbClr val="000000"/>
                          </a:solidFill>
                          <a:effectLst/>
                          <a:latin typeface="Calibri" panose="020F0502020204030204" pitchFamily="34" charset="0"/>
                        </a:rPr>
                        <a:t>13.0%</a:t>
                      </a:r>
                    </a:p>
                  </a:txBody>
                  <a:tcPr marL="9525" marR="9525" marT="9525" marB="0" anchor="ctr"/>
                </a:tc>
                <a:tc>
                  <a:txBody>
                    <a:bodyPr/>
                    <a:lstStyle/>
                    <a:p>
                      <a:pPr algn="ctr" fontAlgn="b"/>
                      <a:r>
                        <a:rPr lang="de-DE" sz="1600" b="0" i="0" u="none" strike="noStrike" dirty="0">
                          <a:solidFill>
                            <a:srgbClr val="000000"/>
                          </a:solidFill>
                          <a:effectLst/>
                          <a:latin typeface="Calibri" panose="020F0502020204030204" pitchFamily="34" charset="0"/>
                        </a:rPr>
                        <a:t>7.2%</a:t>
                      </a:r>
                    </a:p>
                  </a:txBody>
                  <a:tcPr marL="9525" marR="9525" marT="9525" marB="0" anchor="ctr"/>
                </a:tc>
                <a:extLst>
                  <a:ext uri="{0D108BD9-81ED-4DB2-BD59-A6C34878D82A}">
                    <a16:rowId xmlns:a16="http://schemas.microsoft.com/office/drawing/2014/main" val="1457067541"/>
                  </a:ext>
                </a:extLst>
              </a:tr>
              <a:tr h="360000">
                <a:tc>
                  <a:txBody>
                    <a:bodyPr/>
                    <a:lstStyle/>
                    <a:p>
                      <a:pPr algn="ctr"/>
                      <a:r>
                        <a:rPr lang="de-DE" sz="1600" dirty="0"/>
                        <a:t>1</a:t>
                      </a:r>
                    </a:p>
                  </a:txBody>
                  <a:tcPr anchor="ctr"/>
                </a:tc>
                <a:tc>
                  <a:txBody>
                    <a:bodyPr/>
                    <a:lstStyle/>
                    <a:p>
                      <a:pPr algn="ctr"/>
                      <a:r>
                        <a:rPr lang="de-DE" sz="1600" dirty="0"/>
                        <a:t>1</a:t>
                      </a:r>
                    </a:p>
                  </a:txBody>
                  <a:tcPr anchor="ctr"/>
                </a:tc>
                <a:tc>
                  <a:txBody>
                    <a:bodyPr/>
                    <a:lstStyle/>
                    <a:p>
                      <a:pPr algn="ctr"/>
                      <a:r>
                        <a:rPr lang="de-DE" sz="1600" dirty="0"/>
                        <a:t>2</a:t>
                      </a:r>
                    </a:p>
                  </a:txBody>
                  <a:tcPr anchor="ctr"/>
                </a:tc>
                <a:tc>
                  <a:txBody>
                    <a:bodyPr/>
                    <a:lstStyle/>
                    <a:p>
                      <a:pPr algn="ctr" fontAlgn="b"/>
                      <a:r>
                        <a:rPr lang="de-DE" sz="1600" b="0" i="0" u="none" strike="noStrike" dirty="0">
                          <a:solidFill>
                            <a:srgbClr val="000000"/>
                          </a:solidFill>
                          <a:effectLst/>
                          <a:latin typeface="Calibri" panose="020F0502020204030204" pitchFamily="34" charset="0"/>
                        </a:rPr>
                        <a:t>1.0%</a:t>
                      </a:r>
                    </a:p>
                  </a:txBody>
                  <a:tcPr marL="9525" marR="9525" marT="9525" marB="0" anchor="ctr"/>
                </a:tc>
                <a:tc>
                  <a:txBody>
                    <a:bodyPr/>
                    <a:lstStyle/>
                    <a:p>
                      <a:pPr algn="ctr" fontAlgn="b"/>
                      <a:r>
                        <a:rPr lang="de-DE" sz="1600" b="0" i="0" u="none" strike="noStrike" dirty="0">
                          <a:solidFill>
                            <a:srgbClr val="000000"/>
                          </a:solidFill>
                          <a:effectLst/>
                          <a:latin typeface="Calibri" panose="020F0502020204030204" pitchFamily="34" charset="0"/>
                        </a:rPr>
                        <a:t>2.4%</a:t>
                      </a:r>
                    </a:p>
                  </a:txBody>
                  <a:tcPr marL="9525" marR="9525" marT="9525" marB="0" anchor="ctr"/>
                </a:tc>
                <a:extLst>
                  <a:ext uri="{0D108BD9-81ED-4DB2-BD59-A6C34878D82A}">
                    <a16:rowId xmlns:a16="http://schemas.microsoft.com/office/drawing/2014/main" val="2419942126"/>
                  </a:ext>
                </a:extLst>
              </a:tr>
              <a:tr h="360000">
                <a:tc>
                  <a:txBody>
                    <a:bodyPr/>
                    <a:lstStyle/>
                    <a:p>
                      <a:pPr algn="ctr"/>
                      <a:r>
                        <a:rPr lang="de-DE" sz="1600" dirty="0"/>
                        <a:t>1</a:t>
                      </a:r>
                    </a:p>
                  </a:txBody>
                  <a:tcPr anchor="ctr"/>
                </a:tc>
                <a:tc>
                  <a:txBody>
                    <a:bodyPr/>
                    <a:lstStyle/>
                    <a:p>
                      <a:pPr algn="ctr"/>
                      <a:r>
                        <a:rPr lang="de-DE" sz="1600" dirty="0"/>
                        <a:t>1</a:t>
                      </a:r>
                    </a:p>
                  </a:txBody>
                  <a:tcPr anchor="ctr"/>
                </a:tc>
                <a:tc>
                  <a:txBody>
                    <a:bodyPr/>
                    <a:lstStyle/>
                    <a:p>
                      <a:pPr algn="ctr"/>
                      <a:r>
                        <a:rPr lang="de-DE" sz="1600" dirty="0"/>
                        <a:t>3</a:t>
                      </a:r>
                    </a:p>
                  </a:txBody>
                  <a:tcPr anchor="ctr"/>
                </a:tc>
                <a:tc>
                  <a:txBody>
                    <a:bodyPr/>
                    <a:lstStyle/>
                    <a:p>
                      <a:pPr algn="ctr" fontAlgn="b"/>
                      <a:r>
                        <a:rPr lang="de-DE" sz="1600" b="0" i="0" u="none" strike="noStrike" dirty="0">
                          <a:solidFill>
                            <a:srgbClr val="000000"/>
                          </a:solidFill>
                          <a:effectLst/>
                          <a:latin typeface="Calibri" panose="020F0502020204030204" pitchFamily="34" charset="0"/>
                        </a:rPr>
                        <a:t>1.0%</a:t>
                      </a:r>
                    </a:p>
                  </a:txBody>
                  <a:tcPr marL="9525" marR="9525" marT="9525" marB="0" anchor="ctr"/>
                </a:tc>
                <a:tc>
                  <a:txBody>
                    <a:bodyPr/>
                    <a:lstStyle/>
                    <a:p>
                      <a:pPr algn="ctr" fontAlgn="b"/>
                      <a:r>
                        <a:rPr lang="de-DE" sz="1600" b="0" i="0" u="none" strike="noStrike" dirty="0">
                          <a:solidFill>
                            <a:srgbClr val="000000"/>
                          </a:solidFill>
                          <a:effectLst/>
                          <a:latin typeface="Calibri" panose="020F0502020204030204" pitchFamily="34" charset="0"/>
                        </a:rPr>
                        <a:t>2.4%</a:t>
                      </a:r>
                    </a:p>
                  </a:txBody>
                  <a:tcPr marL="9525" marR="9525" marT="9525" marB="0" anchor="ctr"/>
                </a:tc>
                <a:extLst>
                  <a:ext uri="{0D108BD9-81ED-4DB2-BD59-A6C34878D82A}">
                    <a16:rowId xmlns:a16="http://schemas.microsoft.com/office/drawing/2014/main" val="780928154"/>
                  </a:ext>
                </a:extLst>
              </a:tr>
              <a:tr h="360000">
                <a:tc>
                  <a:txBody>
                    <a:bodyPr/>
                    <a:lstStyle/>
                    <a:p>
                      <a:pPr algn="ctr"/>
                      <a:r>
                        <a:rPr lang="de-DE" sz="1600" dirty="0"/>
                        <a:t>1</a:t>
                      </a:r>
                    </a:p>
                  </a:txBody>
                  <a:tcPr anchor="ctr"/>
                </a:tc>
                <a:tc>
                  <a:txBody>
                    <a:bodyPr/>
                    <a:lstStyle/>
                    <a:p>
                      <a:pPr algn="ctr"/>
                      <a:r>
                        <a:rPr lang="de-DE" sz="1600" dirty="0"/>
                        <a:t>2</a:t>
                      </a:r>
                    </a:p>
                  </a:txBody>
                  <a:tcPr anchor="ctr"/>
                </a:tc>
                <a:tc>
                  <a:txBody>
                    <a:bodyPr/>
                    <a:lstStyle/>
                    <a:p>
                      <a:pPr algn="ctr"/>
                      <a:r>
                        <a:rPr lang="de-DE" sz="1600" dirty="0"/>
                        <a:t>1</a:t>
                      </a:r>
                    </a:p>
                  </a:txBody>
                  <a:tcPr anchor="ctr"/>
                </a:tc>
                <a:tc>
                  <a:txBody>
                    <a:bodyPr/>
                    <a:lstStyle/>
                    <a:p>
                      <a:pPr algn="ctr" fontAlgn="b"/>
                      <a:r>
                        <a:rPr lang="de-DE" sz="1600" b="0" i="0" u="none" strike="noStrike" dirty="0">
                          <a:solidFill>
                            <a:srgbClr val="000000"/>
                          </a:solidFill>
                          <a:effectLst/>
                          <a:latin typeface="Calibri" panose="020F0502020204030204" pitchFamily="34" charset="0"/>
                        </a:rPr>
                        <a:t>9.0%</a:t>
                      </a:r>
                    </a:p>
                  </a:txBody>
                  <a:tcPr marL="9525" marR="9525" marT="9525" marB="0" anchor="ctr"/>
                </a:tc>
                <a:tc>
                  <a:txBody>
                    <a:bodyPr/>
                    <a:lstStyle/>
                    <a:p>
                      <a:pPr algn="ctr" fontAlgn="b"/>
                      <a:r>
                        <a:rPr lang="de-DE" sz="1600" b="0" i="0" u="none" strike="noStrike" dirty="0">
                          <a:solidFill>
                            <a:srgbClr val="000000"/>
                          </a:solidFill>
                          <a:effectLst/>
                          <a:latin typeface="Calibri" panose="020F0502020204030204" pitchFamily="34" charset="0"/>
                        </a:rPr>
                        <a:t>9.6%</a:t>
                      </a:r>
                    </a:p>
                  </a:txBody>
                  <a:tcPr marL="9525" marR="9525" marT="9525" marB="0" anchor="ctr"/>
                </a:tc>
                <a:extLst>
                  <a:ext uri="{0D108BD9-81ED-4DB2-BD59-A6C34878D82A}">
                    <a16:rowId xmlns:a16="http://schemas.microsoft.com/office/drawing/2014/main" val="2615528980"/>
                  </a:ext>
                </a:extLst>
              </a:tr>
              <a:tr h="360000">
                <a:tc>
                  <a:txBody>
                    <a:bodyPr/>
                    <a:lstStyle/>
                    <a:p>
                      <a:pPr algn="ctr"/>
                      <a:r>
                        <a:rPr lang="de-DE" sz="1600" dirty="0"/>
                        <a:t>1</a:t>
                      </a:r>
                    </a:p>
                  </a:txBody>
                  <a:tcPr anchor="ctr"/>
                </a:tc>
                <a:tc>
                  <a:txBody>
                    <a:bodyPr/>
                    <a:lstStyle/>
                    <a:p>
                      <a:pPr algn="ctr"/>
                      <a:r>
                        <a:rPr lang="de-DE" sz="1600" dirty="0"/>
                        <a:t>2</a:t>
                      </a:r>
                    </a:p>
                  </a:txBody>
                  <a:tcPr anchor="ctr"/>
                </a:tc>
                <a:tc>
                  <a:txBody>
                    <a:bodyPr/>
                    <a:lstStyle/>
                    <a:p>
                      <a:pPr algn="ctr"/>
                      <a:r>
                        <a:rPr lang="de-DE" sz="1600" dirty="0"/>
                        <a:t>2</a:t>
                      </a:r>
                    </a:p>
                  </a:txBody>
                  <a:tcPr anchor="ctr"/>
                </a:tc>
                <a:tc>
                  <a:txBody>
                    <a:bodyPr/>
                    <a:lstStyle/>
                    <a:p>
                      <a:pPr algn="ctr" fontAlgn="b"/>
                      <a:r>
                        <a:rPr lang="de-DE" sz="1600" b="0" i="0" u="none" strike="noStrike" dirty="0">
                          <a:solidFill>
                            <a:srgbClr val="000000"/>
                          </a:solidFill>
                          <a:effectLst/>
                          <a:latin typeface="Calibri" panose="020F0502020204030204" pitchFamily="34" charset="0"/>
                        </a:rPr>
                        <a:t>2.0%</a:t>
                      </a:r>
                    </a:p>
                  </a:txBody>
                  <a:tcPr marL="9525" marR="9525" marT="9525" marB="0" anchor="ctr"/>
                </a:tc>
                <a:tc>
                  <a:txBody>
                    <a:bodyPr/>
                    <a:lstStyle/>
                    <a:p>
                      <a:pPr algn="ctr" fontAlgn="b"/>
                      <a:r>
                        <a:rPr lang="de-DE" sz="1600" b="0" i="0" u="none" strike="noStrike" dirty="0">
                          <a:solidFill>
                            <a:srgbClr val="000000"/>
                          </a:solidFill>
                          <a:effectLst/>
                          <a:latin typeface="Calibri" panose="020F0502020204030204" pitchFamily="34" charset="0"/>
                        </a:rPr>
                        <a:t>3.2%</a:t>
                      </a:r>
                    </a:p>
                  </a:txBody>
                  <a:tcPr marL="9525" marR="9525" marT="9525" marB="0" anchor="ctr"/>
                </a:tc>
                <a:extLst>
                  <a:ext uri="{0D108BD9-81ED-4DB2-BD59-A6C34878D82A}">
                    <a16:rowId xmlns:a16="http://schemas.microsoft.com/office/drawing/2014/main" val="2776322701"/>
                  </a:ext>
                </a:extLst>
              </a:tr>
              <a:tr h="360000">
                <a:tc>
                  <a:txBody>
                    <a:bodyPr/>
                    <a:lstStyle/>
                    <a:p>
                      <a:pPr algn="ctr"/>
                      <a:r>
                        <a:rPr lang="de-DE" sz="1600" dirty="0"/>
                        <a:t>1</a:t>
                      </a:r>
                    </a:p>
                  </a:txBody>
                  <a:tcPr anchor="ctr"/>
                </a:tc>
                <a:tc>
                  <a:txBody>
                    <a:bodyPr/>
                    <a:lstStyle/>
                    <a:p>
                      <a:pPr algn="ctr"/>
                      <a:r>
                        <a:rPr lang="de-DE" sz="1600" dirty="0"/>
                        <a:t>2</a:t>
                      </a:r>
                    </a:p>
                  </a:txBody>
                  <a:tcPr anchor="ctr"/>
                </a:tc>
                <a:tc>
                  <a:txBody>
                    <a:bodyPr/>
                    <a:lstStyle/>
                    <a:p>
                      <a:pPr algn="ctr"/>
                      <a:r>
                        <a:rPr lang="de-DE" sz="1600" dirty="0"/>
                        <a:t>3</a:t>
                      </a:r>
                    </a:p>
                  </a:txBody>
                  <a:tcPr anchor="ctr"/>
                </a:tc>
                <a:tc>
                  <a:txBody>
                    <a:bodyPr/>
                    <a:lstStyle/>
                    <a:p>
                      <a:pPr algn="ctr" fontAlgn="b"/>
                      <a:r>
                        <a:rPr lang="de-DE" sz="1600" b="0" i="0" u="none" strike="noStrike" dirty="0">
                          <a:solidFill>
                            <a:srgbClr val="000000"/>
                          </a:solidFill>
                          <a:effectLst/>
                          <a:latin typeface="Calibri" panose="020F0502020204030204" pitchFamily="34" charset="0"/>
                        </a:rPr>
                        <a:t>7.2%</a:t>
                      </a:r>
                    </a:p>
                  </a:txBody>
                  <a:tcPr marL="9525" marR="9525" marT="9525" marB="0" anchor="ctr"/>
                </a:tc>
                <a:tc>
                  <a:txBody>
                    <a:bodyPr/>
                    <a:lstStyle/>
                    <a:p>
                      <a:pPr algn="ctr" fontAlgn="b"/>
                      <a:r>
                        <a:rPr lang="de-DE" sz="1600" b="0" i="0" u="none" strike="noStrike" dirty="0">
                          <a:solidFill>
                            <a:srgbClr val="000000"/>
                          </a:solidFill>
                          <a:effectLst/>
                          <a:latin typeface="Calibri" panose="020F0502020204030204" pitchFamily="34" charset="0"/>
                        </a:rPr>
                        <a:t>1.6%</a:t>
                      </a:r>
                    </a:p>
                  </a:txBody>
                  <a:tcPr marL="9525" marR="9525" marT="9525" marB="0" anchor="ctr"/>
                </a:tc>
                <a:extLst>
                  <a:ext uri="{0D108BD9-81ED-4DB2-BD59-A6C34878D82A}">
                    <a16:rowId xmlns:a16="http://schemas.microsoft.com/office/drawing/2014/main" val="3759317288"/>
                  </a:ext>
                </a:extLst>
              </a:tr>
              <a:tr h="360000">
                <a:tc>
                  <a:txBody>
                    <a:bodyPr/>
                    <a:lstStyle/>
                    <a:p>
                      <a:pPr algn="ctr"/>
                      <a:r>
                        <a:rPr lang="de-DE"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600" dirty="0"/>
                        <a:t>⁞</a:t>
                      </a:r>
                    </a:p>
                  </a:txBody>
                  <a:tcPr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600" dirty="0"/>
                        <a:t>⁞</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600" dirty="0"/>
                        <a:t>⁞</a:t>
                      </a:r>
                    </a:p>
                  </a:txBody>
                  <a:tcPr marL="9525" marR="9525" marT="9525" marB="0" anchor="ctr"/>
                </a:tc>
                <a:extLst>
                  <a:ext uri="{0D108BD9-81ED-4DB2-BD59-A6C34878D82A}">
                    <a16:rowId xmlns:a16="http://schemas.microsoft.com/office/drawing/2014/main" val="173756109"/>
                  </a:ext>
                </a:extLst>
              </a:tr>
              <a:tr h="360000">
                <a:tc>
                  <a:txBody>
                    <a:bodyPr/>
                    <a:lstStyle/>
                    <a:p>
                      <a:pPr algn="ctr"/>
                      <a:r>
                        <a:rPr lang="de-DE" sz="1600" dirty="0"/>
                        <a:t>3</a:t>
                      </a:r>
                    </a:p>
                  </a:txBody>
                  <a:tcPr anchor="ctr"/>
                </a:tc>
                <a:tc>
                  <a:txBody>
                    <a:bodyPr/>
                    <a:lstStyle/>
                    <a:p>
                      <a:pPr algn="ctr"/>
                      <a:r>
                        <a:rPr lang="de-DE" sz="1600" dirty="0"/>
                        <a:t>3</a:t>
                      </a:r>
                    </a:p>
                  </a:txBody>
                  <a:tcPr anchor="ctr"/>
                </a:tc>
                <a:tc>
                  <a:txBody>
                    <a:bodyPr/>
                    <a:lstStyle/>
                    <a:p>
                      <a:pPr algn="ctr"/>
                      <a:r>
                        <a:rPr lang="de-DE" sz="1600" dirty="0"/>
                        <a:t>3</a:t>
                      </a:r>
                    </a:p>
                  </a:txBody>
                  <a:tcPr anchor="ctr"/>
                </a:tc>
                <a:tc>
                  <a:txBody>
                    <a:bodyPr/>
                    <a:lstStyle/>
                    <a:p>
                      <a:pPr algn="ctr" fontAlgn="b"/>
                      <a:r>
                        <a:rPr lang="de-DE" sz="1600" b="0" i="0" u="none" strike="noStrike" dirty="0">
                          <a:solidFill>
                            <a:srgbClr val="000000"/>
                          </a:solidFill>
                          <a:effectLst/>
                          <a:latin typeface="Calibri" panose="020F0502020204030204" pitchFamily="34" charset="0"/>
                        </a:rPr>
                        <a:t>2.8%</a:t>
                      </a:r>
                    </a:p>
                  </a:txBody>
                  <a:tcPr marL="9525" marR="9525" marT="9525" marB="0" anchor="ctr"/>
                </a:tc>
                <a:tc>
                  <a:txBody>
                    <a:bodyPr/>
                    <a:lstStyle/>
                    <a:p>
                      <a:pPr algn="ctr" fontAlgn="b"/>
                      <a:r>
                        <a:rPr lang="de-DE" sz="1600" b="0" i="0" u="none" strike="noStrike" dirty="0">
                          <a:solidFill>
                            <a:srgbClr val="000000"/>
                          </a:solidFill>
                          <a:effectLst/>
                          <a:latin typeface="Calibri" panose="020F0502020204030204" pitchFamily="34" charset="0"/>
                        </a:rPr>
                        <a:t>2.4%</a:t>
                      </a:r>
                    </a:p>
                  </a:txBody>
                  <a:tcPr marL="9525" marR="9525" marT="9525" marB="0" anchor="ctr"/>
                </a:tc>
                <a:extLst>
                  <a:ext uri="{0D108BD9-81ED-4DB2-BD59-A6C34878D82A}">
                    <a16:rowId xmlns:a16="http://schemas.microsoft.com/office/drawing/2014/main" val="1115477237"/>
                  </a:ext>
                </a:extLst>
              </a:tr>
            </a:tbl>
          </a:graphicData>
        </a:graphic>
      </p:graphicFrame>
    </p:spTree>
    <p:extLst>
      <p:ext uri="{BB962C8B-B14F-4D97-AF65-F5344CB8AC3E}">
        <p14:creationId xmlns:p14="http://schemas.microsoft.com/office/powerpoint/2010/main" val="318218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9">
                                            <p:graphicEl>
                                              <a:chart seriesIdx="1" categoryIdx="-4" bldStep="series"/>
                                            </p:graphicEl>
                                          </p:spTgt>
                                        </p:tgtEl>
                                        <p:attrNameLst>
                                          <p:attrName>style.visibility</p:attrName>
                                        </p:attrNameLst>
                                      </p:cBhvr>
                                      <p:to>
                                        <p:strVal val="visible"/>
                                      </p:to>
                                    </p:set>
                                    <p:animEffect transition="in" filter="barn(outVertical)">
                                      <p:cBhvr>
                                        <p:cTn id="7" dur="1000"/>
                                        <p:tgtEl>
                                          <p:spTgt spid="19">
                                            <p:graphicEl>
                                              <a:chart seriesIdx="1" categoryIdx="-4" bldStep="series"/>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9">
                                            <p:graphicEl>
                                              <a:chart seriesIdx="2" categoryIdx="-4" bldStep="series"/>
                                            </p:graphicEl>
                                          </p:spTgt>
                                        </p:tgtEl>
                                        <p:attrNameLst>
                                          <p:attrName>style.visibility</p:attrName>
                                        </p:attrNameLst>
                                      </p:cBhvr>
                                      <p:to>
                                        <p:strVal val="visible"/>
                                      </p:to>
                                    </p:set>
                                    <p:animEffect transition="in" filter="barn(outVertical)">
                                      <p:cBhvr>
                                        <p:cTn id="12" dur="1000"/>
                                        <p:tgtEl>
                                          <p:spTgt spid="19">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uiExpand="1">
        <p:bldSub>
          <a:bldChart bld="series"/>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23549-2B61-4A15-89AD-82B6E1CCB3A8}"/>
              </a:ext>
            </a:extLst>
          </p:cNvPr>
          <p:cNvSpPr>
            <a:spLocks noGrp="1"/>
          </p:cNvSpPr>
          <p:nvPr>
            <p:ph type="title"/>
          </p:nvPr>
        </p:nvSpPr>
        <p:spPr/>
        <p:txBody>
          <a:bodyPr>
            <a:normAutofit/>
          </a:bodyPr>
          <a:lstStyle/>
          <a:p>
            <a:r>
              <a:rPr lang="en-US" sz="4000" dirty="0"/>
              <a:t>Using cross-classifications</a:t>
            </a:r>
          </a:p>
        </p:txBody>
      </p:sp>
      <p:graphicFrame>
        <p:nvGraphicFramePr>
          <p:cNvPr id="3" name="Tabelle 3">
            <a:extLst>
              <a:ext uri="{FF2B5EF4-FFF2-40B4-BE49-F238E27FC236}">
                <a16:creationId xmlns:a16="http://schemas.microsoft.com/office/drawing/2014/main" id="{3E4FD941-1A00-44AF-B370-27885C1F7206}"/>
              </a:ext>
            </a:extLst>
          </p:cNvPr>
          <p:cNvGraphicFramePr>
            <a:graphicFrameLocks noGrp="1"/>
          </p:cNvGraphicFramePr>
          <p:nvPr/>
        </p:nvGraphicFramePr>
        <p:xfrm>
          <a:off x="615333" y="1798654"/>
          <a:ext cx="3995738" cy="4672480"/>
        </p:xfrm>
        <a:graphic>
          <a:graphicData uri="http://schemas.openxmlformats.org/drawingml/2006/table">
            <a:tbl>
              <a:tblPr firstRow="1" bandRow="1">
                <a:tableStyleId>{5C22544A-7EE6-4342-B048-85BDC9FD1C3A}</a:tableStyleId>
              </a:tblPr>
              <a:tblGrid>
                <a:gridCol w="1769875">
                  <a:extLst>
                    <a:ext uri="{9D8B030D-6E8A-4147-A177-3AD203B41FA5}">
                      <a16:colId xmlns:a16="http://schemas.microsoft.com/office/drawing/2014/main" val="4088056890"/>
                    </a:ext>
                  </a:extLst>
                </a:gridCol>
                <a:gridCol w="2225863">
                  <a:extLst>
                    <a:ext uri="{9D8B030D-6E8A-4147-A177-3AD203B41FA5}">
                      <a16:colId xmlns:a16="http://schemas.microsoft.com/office/drawing/2014/main" val="2910134263"/>
                    </a:ext>
                  </a:extLst>
                </a:gridCol>
              </a:tblGrid>
              <a:tr h="467248">
                <a:tc>
                  <a:txBody>
                    <a:bodyPr/>
                    <a:lstStyle/>
                    <a:p>
                      <a:pPr algn="ctr"/>
                      <a:r>
                        <a:rPr lang="de-DE" dirty="0"/>
                        <a:t>SV1</a:t>
                      </a:r>
                    </a:p>
                  </a:txBody>
                  <a:tcPr>
                    <a:solidFill>
                      <a:srgbClr val="56698F"/>
                    </a:solidFill>
                  </a:tcPr>
                </a:tc>
                <a:tc>
                  <a:txBody>
                    <a:bodyPr/>
                    <a:lstStyle/>
                    <a:p>
                      <a:pPr algn="ctr"/>
                      <a:r>
                        <a:rPr lang="de-DE" dirty="0"/>
                        <a:t>SV2</a:t>
                      </a:r>
                    </a:p>
                  </a:txBody>
                  <a:tcPr>
                    <a:solidFill>
                      <a:srgbClr val="56698F"/>
                    </a:solidFill>
                  </a:tcPr>
                </a:tc>
                <a:extLst>
                  <a:ext uri="{0D108BD9-81ED-4DB2-BD59-A6C34878D82A}">
                    <a16:rowId xmlns:a16="http://schemas.microsoft.com/office/drawing/2014/main" val="2429726917"/>
                  </a:ext>
                </a:extLst>
              </a:tr>
              <a:tr h="467248">
                <a:tc rowSpan="3">
                  <a:txBody>
                    <a:bodyPr/>
                    <a:lstStyle/>
                    <a:p>
                      <a:pPr algn="ctr"/>
                      <a:r>
                        <a:rPr lang="de-DE" dirty="0"/>
                        <a:t>Level 1</a:t>
                      </a:r>
                    </a:p>
                  </a:txBody>
                  <a:tcPr anchor="ctr"/>
                </a:tc>
                <a:tc>
                  <a:txBody>
                    <a:bodyPr/>
                    <a:lstStyle/>
                    <a:p>
                      <a:pPr algn="ctr"/>
                      <a:r>
                        <a:rPr lang="de-DE" dirty="0"/>
                        <a:t>Level 1</a:t>
                      </a:r>
                    </a:p>
                  </a:txBody>
                  <a:tcPr anchor="ctr"/>
                </a:tc>
                <a:extLst>
                  <a:ext uri="{0D108BD9-81ED-4DB2-BD59-A6C34878D82A}">
                    <a16:rowId xmlns:a16="http://schemas.microsoft.com/office/drawing/2014/main" val="2261739686"/>
                  </a:ext>
                </a:extLst>
              </a:tr>
              <a:tr h="467248">
                <a:tc vMerge="1">
                  <a:txBody>
                    <a:bodyPr/>
                    <a:lstStyle/>
                    <a:p>
                      <a:pPr algn="ctr"/>
                      <a:r>
                        <a:rPr lang="de-DE" dirty="0"/>
                        <a:t>Level 1</a:t>
                      </a:r>
                    </a:p>
                  </a:txBody>
                  <a:tcPr/>
                </a:tc>
                <a:tc>
                  <a:txBody>
                    <a:bodyPr/>
                    <a:lstStyle/>
                    <a:p>
                      <a:pPr algn="ctr"/>
                      <a:r>
                        <a:rPr lang="de-DE" dirty="0"/>
                        <a:t>Level 2</a:t>
                      </a:r>
                    </a:p>
                  </a:txBody>
                  <a:tcPr anchor="ctr"/>
                </a:tc>
                <a:extLst>
                  <a:ext uri="{0D108BD9-81ED-4DB2-BD59-A6C34878D82A}">
                    <a16:rowId xmlns:a16="http://schemas.microsoft.com/office/drawing/2014/main" val="4277404684"/>
                  </a:ext>
                </a:extLst>
              </a:tr>
              <a:tr h="467248">
                <a:tc vMerge="1">
                  <a:txBody>
                    <a:bodyPr/>
                    <a:lstStyle/>
                    <a:p>
                      <a:pPr algn="ctr"/>
                      <a:r>
                        <a:rPr lang="de-DE" dirty="0"/>
                        <a:t>Level 1</a:t>
                      </a:r>
                    </a:p>
                  </a:txBody>
                  <a:tcPr/>
                </a:tc>
                <a:tc>
                  <a:txBody>
                    <a:bodyPr/>
                    <a:lstStyle/>
                    <a:p>
                      <a:pPr algn="ctr"/>
                      <a:r>
                        <a:rPr lang="de-DE" dirty="0"/>
                        <a:t>Level 3</a:t>
                      </a:r>
                    </a:p>
                  </a:txBody>
                  <a:tcPr anchor="ctr"/>
                </a:tc>
                <a:extLst>
                  <a:ext uri="{0D108BD9-81ED-4DB2-BD59-A6C34878D82A}">
                    <a16:rowId xmlns:a16="http://schemas.microsoft.com/office/drawing/2014/main" val="1292553024"/>
                  </a:ext>
                </a:extLst>
              </a:tr>
              <a:tr h="467248">
                <a:tc rowSpan="3">
                  <a:txBody>
                    <a:bodyPr/>
                    <a:lstStyle/>
                    <a:p>
                      <a:pPr algn="ctr"/>
                      <a:r>
                        <a:rPr lang="de-DE" dirty="0"/>
                        <a:t>Level 2</a:t>
                      </a:r>
                    </a:p>
                  </a:txBody>
                  <a:tcPr anchor="ctr"/>
                </a:tc>
                <a:tc>
                  <a:txBody>
                    <a:bodyPr/>
                    <a:lstStyle/>
                    <a:p>
                      <a:pPr algn="ctr"/>
                      <a:r>
                        <a:rPr lang="de-DE" dirty="0"/>
                        <a:t>Level 1</a:t>
                      </a:r>
                    </a:p>
                  </a:txBody>
                  <a:tcPr anchor="ctr"/>
                </a:tc>
                <a:extLst>
                  <a:ext uri="{0D108BD9-81ED-4DB2-BD59-A6C34878D82A}">
                    <a16:rowId xmlns:a16="http://schemas.microsoft.com/office/drawing/2014/main" val="3903562620"/>
                  </a:ext>
                </a:extLst>
              </a:tr>
              <a:tr h="467248">
                <a:tc vMerge="1">
                  <a:txBody>
                    <a:bodyPr/>
                    <a:lstStyle/>
                    <a:p>
                      <a:pPr algn="ctr"/>
                      <a:r>
                        <a:rPr lang="de-DE" dirty="0"/>
                        <a:t>Level 2</a:t>
                      </a:r>
                    </a:p>
                  </a:txBody>
                  <a:tcPr/>
                </a:tc>
                <a:tc>
                  <a:txBody>
                    <a:bodyPr/>
                    <a:lstStyle/>
                    <a:p>
                      <a:pPr algn="ctr"/>
                      <a:r>
                        <a:rPr lang="de-DE" dirty="0"/>
                        <a:t>Level 2</a:t>
                      </a:r>
                    </a:p>
                  </a:txBody>
                  <a:tcPr anchor="ctr"/>
                </a:tc>
                <a:extLst>
                  <a:ext uri="{0D108BD9-81ED-4DB2-BD59-A6C34878D82A}">
                    <a16:rowId xmlns:a16="http://schemas.microsoft.com/office/drawing/2014/main" val="2673959229"/>
                  </a:ext>
                </a:extLst>
              </a:tr>
              <a:tr h="467248">
                <a:tc vMerge="1">
                  <a:txBody>
                    <a:bodyPr/>
                    <a:lstStyle/>
                    <a:p>
                      <a:pPr algn="ctr"/>
                      <a:r>
                        <a:rPr lang="de-DE" dirty="0"/>
                        <a:t>Level 2</a:t>
                      </a:r>
                    </a:p>
                  </a:txBody>
                  <a:tcPr/>
                </a:tc>
                <a:tc>
                  <a:txBody>
                    <a:bodyPr/>
                    <a:lstStyle/>
                    <a:p>
                      <a:pPr algn="ctr"/>
                      <a:r>
                        <a:rPr lang="de-DE" dirty="0"/>
                        <a:t>Level 3</a:t>
                      </a:r>
                    </a:p>
                  </a:txBody>
                  <a:tcPr anchor="ctr"/>
                </a:tc>
                <a:extLst>
                  <a:ext uri="{0D108BD9-81ED-4DB2-BD59-A6C34878D82A}">
                    <a16:rowId xmlns:a16="http://schemas.microsoft.com/office/drawing/2014/main" val="2393281421"/>
                  </a:ext>
                </a:extLst>
              </a:tr>
              <a:tr h="467248">
                <a:tc rowSpan="3">
                  <a:txBody>
                    <a:bodyPr/>
                    <a:lstStyle/>
                    <a:p>
                      <a:pPr algn="ctr"/>
                      <a:r>
                        <a:rPr lang="de-DE" dirty="0"/>
                        <a:t>Level 3</a:t>
                      </a:r>
                    </a:p>
                  </a:txBody>
                  <a:tcPr anchor="ctr"/>
                </a:tc>
                <a:tc>
                  <a:txBody>
                    <a:bodyPr/>
                    <a:lstStyle/>
                    <a:p>
                      <a:pPr algn="ctr"/>
                      <a:r>
                        <a:rPr lang="de-DE" dirty="0"/>
                        <a:t>Level 1</a:t>
                      </a:r>
                    </a:p>
                  </a:txBody>
                  <a:tcPr anchor="ctr"/>
                </a:tc>
                <a:extLst>
                  <a:ext uri="{0D108BD9-81ED-4DB2-BD59-A6C34878D82A}">
                    <a16:rowId xmlns:a16="http://schemas.microsoft.com/office/drawing/2014/main" val="751874554"/>
                  </a:ext>
                </a:extLst>
              </a:tr>
              <a:tr h="467248">
                <a:tc vMerge="1">
                  <a:txBody>
                    <a:bodyPr/>
                    <a:lstStyle/>
                    <a:p>
                      <a:pPr algn="ctr"/>
                      <a:r>
                        <a:rPr lang="de-DE" dirty="0"/>
                        <a:t>Level 3</a:t>
                      </a:r>
                    </a:p>
                  </a:txBody>
                  <a:tcPr/>
                </a:tc>
                <a:tc>
                  <a:txBody>
                    <a:bodyPr/>
                    <a:lstStyle/>
                    <a:p>
                      <a:pPr algn="ctr"/>
                      <a:r>
                        <a:rPr lang="de-DE" dirty="0"/>
                        <a:t>Level 2</a:t>
                      </a:r>
                    </a:p>
                  </a:txBody>
                  <a:tcPr anchor="ctr"/>
                </a:tc>
                <a:extLst>
                  <a:ext uri="{0D108BD9-81ED-4DB2-BD59-A6C34878D82A}">
                    <a16:rowId xmlns:a16="http://schemas.microsoft.com/office/drawing/2014/main" val="854135189"/>
                  </a:ext>
                </a:extLst>
              </a:tr>
              <a:tr h="467248">
                <a:tc vMerge="1">
                  <a:txBody>
                    <a:bodyPr/>
                    <a:lstStyle/>
                    <a:p>
                      <a:pPr algn="ctr"/>
                      <a:r>
                        <a:rPr lang="de-DE" dirty="0"/>
                        <a:t>Level 3</a:t>
                      </a:r>
                    </a:p>
                  </a:txBody>
                  <a:tcPr/>
                </a:tc>
                <a:tc>
                  <a:txBody>
                    <a:bodyPr/>
                    <a:lstStyle/>
                    <a:p>
                      <a:pPr algn="ctr"/>
                      <a:r>
                        <a:rPr lang="de-DE" dirty="0"/>
                        <a:t>Level 3</a:t>
                      </a:r>
                    </a:p>
                  </a:txBody>
                  <a:tcPr anchor="ctr"/>
                </a:tc>
                <a:extLst>
                  <a:ext uri="{0D108BD9-81ED-4DB2-BD59-A6C34878D82A}">
                    <a16:rowId xmlns:a16="http://schemas.microsoft.com/office/drawing/2014/main" val="1579241750"/>
                  </a:ext>
                </a:extLst>
              </a:tr>
            </a:tbl>
          </a:graphicData>
        </a:graphic>
      </p:graphicFrame>
      <p:graphicFrame>
        <p:nvGraphicFramePr>
          <p:cNvPr id="5" name="Tabelle 3">
            <a:extLst>
              <a:ext uri="{FF2B5EF4-FFF2-40B4-BE49-F238E27FC236}">
                <a16:creationId xmlns:a16="http://schemas.microsoft.com/office/drawing/2014/main" id="{1E8B7CC6-9022-4406-B8E5-1D69F2151848}"/>
              </a:ext>
            </a:extLst>
          </p:cNvPr>
          <p:cNvGraphicFramePr>
            <a:graphicFrameLocks noGrp="1"/>
          </p:cNvGraphicFramePr>
          <p:nvPr/>
        </p:nvGraphicFramePr>
        <p:xfrm>
          <a:off x="4606308" y="1798654"/>
          <a:ext cx="1997868" cy="4672480"/>
        </p:xfrm>
        <a:graphic>
          <a:graphicData uri="http://schemas.openxmlformats.org/drawingml/2006/table">
            <a:tbl>
              <a:tblPr firstRow="1" bandRow="1">
                <a:tableStyleId>{5C22544A-7EE6-4342-B048-85BDC9FD1C3A}</a:tableStyleId>
              </a:tblPr>
              <a:tblGrid>
                <a:gridCol w="1997868">
                  <a:extLst>
                    <a:ext uri="{9D8B030D-6E8A-4147-A177-3AD203B41FA5}">
                      <a16:colId xmlns:a16="http://schemas.microsoft.com/office/drawing/2014/main" val="699682776"/>
                    </a:ext>
                  </a:extLst>
                </a:gridCol>
              </a:tblGrid>
              <a:tr h="467248">
                <a:tc>
                  <a:txBody>
                    <a:bodyPr/>
                    <a:lstStyle/>
                    <a:p>
                      <a:pPr algn="ctr"/>
                      <a:r>
                        <a:rPr lang="de-DE" dirty="0"/>
                        <a:t>Cross-</a:t>
                      </a:r>
                      <a:r>
                        <a:rPr lang="de-DE" dirty="0" err="1"/>
                        <a:t>classification</a:t>
                      </a:r>
                      <a:endParaRPr lang="de-DE" dirty="0"/>
                    </a:p>
                  </a:txBody>
                  <a:tcPr>
                    <a:solidFill>
                      <a:srgbClr val="56698F"/>
                    </a:solidFill>
                  </a:tcPr>
                </a:tc>
                <a:extLst>
                  <a:ext uri="{0D108BD9-81ED-4DB2-BD59-A6C34878D82A}">
                    <a16:rowId xmlns:a16="http://schemas.microsoft.com/office/drawing/2014/main" val="2429726917"/>
                  </a:ext>
                </a:extLst>
              </a:tr>
              <a:tr h="467248">
                <a:tc>
                  <a:txBody>
                    <a:bodyPr/>
                    <a:lstStyle/>
                    <a:p>
                      <a:pPr algn="ctr"/>
                      <a:r>
                        <a:rPr lang="de-DE" dirty="0"/>
                        <a:t>SV1: 1 &amp; SV2: 1</a:t>
                      </a:r>
                    </a:p>
                  </a:txBody>
                  <a:tcPr anchor="ctr"/>
                </a:tc>
                <a:extLst>
                  <a:ext uri="{0D108BD9-81ED-4DB2-BD59-A6C34878D82A}">
                    <a16:rowId xmlns:a16="http://schemas.microsoft.com/office/drawing/2014/main" val="2261739686"/>
                  </a:ext>
                </a:extLst>
              </a:tr>
              <a:tr h="467248">
                <a:tc>
                  <a:txBody>
                    <a:bodyPr/>
                    <a:lstStyle/>
                    <a:p>
                      <a:pPr algn="ctr"/>
                      <a:r>
                        <a:rPr lang="de-DE" dirty="0"/>
                        <a:t>SV1: 1 &amp; SV2: 2</a:t>
                      </a:r>
                    </a:p>
                  </a:txBody>
                  <a:tcPr anchor="ctr"/>
                </a:tc>
                <a:extLst>
                  <a:ext uri="{0D108BD9-81ED-4DB2-BD59-A6C34878D82A}">
                    <a16:rowId xmlns:a16="http://schemas.microsoft.com/office/drawing/2014/main" val="4277404684"/>
                  </a:ext>
                </a:extLst>
              </a:tr>
              <a:tr h="467248">
                <a:tc>
                  <a:txBody>
                    <a:bodyPr/>
                    <a:lstStyle/>
                    <a:p>
                      <a:pPr algn="ctr"/>
                      <a:r>
                        <a:rPr lang="de-DE" dirty="0"/>
                        <a:t>SV1: 1 &amp; SV2: 3</a:t>
                      </a:r>
                    </a:p>
                  </a:txBody>
                  <a:tcPr anchor="ctr"/>
                </a:tc>
                <a:extLst>
                  <a:ext uri="{0D108BD9-81ED-4DB2-BD59-A6C34878D82A}">
                    <a16:rowId xmlns:a16="http://schemas.microsoft.com/office/drawing/2014/main" val="1292553024"/>
                  </a:ext>
                </a:extLst>
              </a:tr>
              <a:tr h="467248">
                <a:tc>
                  <a:txBody>
                    <a:bodyPr/>
                    <a:lstStyle/>
                    <a:p>
                      <a:pPr algn="ctr"/>
                      <a:r>
                        <a:rPr lang="de-DE" dirty="0"/>
                        <a:t>SV1: 2 &amp; SV2: 1</a:t>
                      </a:r>
                    </a:p>
                  </a:txBody>
                  <a:tcPr anchor="ctr"/>
                </a:tc>
                <a:extLst>
                  <a:ext uri="{0D108BD9-81ED-4DB2-BD59-A6C34878D82A}">
                    <a16:rowId xmlns:a16="http://schemas.microsoft.com/office/drawing/2014/main" val="3903562620"/>
                  </a:ext>
                </a:extLst>
              </a:tr>
              <a:tr h="467248">
                <a:tc>
                  <a:txBody>
                    <a:bodyPr/>
                    <a:lstStyle/>
                    <a:p>
                      <a:pPr algn="ctr"/>
                      <a:r>
                        <a:rPr lang="de-DE" dirty="0"/>
                        <a:t>SV1: 2 &amp; SV2: 2</a:t>
                      </a:r>
                    </a:p>
                  </a:txBody>
                  <a:tcPr anchor="ctr"/>
                </a:tc>
                <a:extLst>
                  <a:ext uri="{0D108BD9-81ED-4DB2-BD59-A6C34878D82A}">
                    <a16:rowId xmlns:a16="http://schemas.microsoft.com/office/drawing/2014/main" val="2673959229"/>
                  </a:ext>
                </a:extLst>
              </a:tr>
              <a:tr h="467248">
                <a:tc>
                  <a:txBody>
                    <a:bodyPr/>
                    <a:lstStyle/>
                    <a:p>
                      <a:pPr algn="ctr"/>
                      <a:r>
                        <a:rPr lang="de-DE" dirty="0"/>
                        <a:t>SV1: 2 &amp; SV2: 3</a:t>
                      </a:r>
                    </a:p>
                  </a:txBody>
                  <a:tcPr anchor="ctr"/>
                </a:tc>
                <a:extLst>
                  <a:ext uri="{0D108BD9-81ED-4DB2-BD59-A6C34878D82A}">
                    <a16:rowId xmlns:a16="http://schemas.microsoft.com/office/drawing/2014/main" val="2393281421"/>
                  </a:ext>
                </a:extLst>
              </a:tr>
              <a:tr h="467248">
                <a:tc>
                  <a:txBody>
                    <a:bodyPr/>
                    <a:lstStyle/>
                    <a:p>
                      <a:pPr algn="ctr"/>
                      <a:r>
                        <a:rPr lang="de-DE" dirty="0"/>
                        <a:t>SV1: 3 &amp; SV2: 1</a:t>
                      </a:r>
                    </a:p>
                  </a:txBody>
                  <a:tcPr anchor="ctr"/>
                </a:tc>
                <a:extLst>
                  <a:ext uri="{0D108BD9-81ED-4DB2-BD59-A6C34878D82A}">
                    <a16:rowId xmlns:a16="http://schemas.microsoft.com/office/drawing/2014/main" val="751874554"/>
                  </a:ext>
                </a:extLst>
              </a:tr>
              <a:tr h="467248">
                <a:tc>
                  <a:txBody>
                    <a:bodyPr/>
                    <a:lstStyle/>
                    <a:p>
                      <a:pPr algn="ctr"/>
                      <a:r>
                        <a:rPr lang="de-DE" dirty="0"/>
                        <a:t>SV1: 3 &amp; SV2: 2</a:t>
                      </a:r>
                    </a:p>
                  </a:txBody>
                  <a:tcPr anchor="ctr"/>
                </a:tc>
                <a:extLst>
                  <a:ext uri="{0D108BD9-81ED-4DB2-BD59-A6C34878D82A}">
                    <a16:rowId xmlns:a16="http://schemas.microsoft.com/office/drawing/2014/main" val="854135189"/>
                  </a:ext>
                </a:extLst>
              </a:tr>
              <a:tr h="467248">
                <a:tc>
                  <a:txBody>
                    <a:bodyPr/>
                    <a:lstStyle/>
                    <a:p>
                      <a:pPr algn="ctr"/>
                      <a:r>
                        <a:rPr lang="de-DE" dirty="0"/>
                        <a:t>SV1: 3 &amp; SV2: 3</a:t>
                      </a:r>
                    </a:p>
                  </a:txBody>
                  <a:tcPr anchor="ctr"/>
                </a:tc>
                <a:extLst>
                  <a:ext uri="{0D108BD9-81ED-4DB2-BD59-A6C34878D82A}">
                    <a16:rowId xmlns:a16="http://schemas.microsoft.com/office/drawing/2014/main" val="1579241750"/>
                  </a:ext>
                </a:extLst>
              </a:tr>
            </a:tbl>
          </a:graphicData>
        </a:graphic>
      </p:graphicFrame>
      <p:graphicFrame>
        <p:nvGraphicFramePr>
          <p:cNvPr id="6" name="Tabelle 3">
            <a:extLst>
              <a:ext uri="{FF2B5EF4-FFF2-40B4-BE49-F238E27FC236}">
                <a16:creationId xmlns:a16="http://schemas.microsoft.com/office/drawing/2014/main" id="{5955F96B-60C5-40FD-8D06-625E2271EA2A}"/>
              </a:ext>
            </a:extLst>
          </p:cNvPr>
          <p:cNvGraphicFramePr>
            <a:graphicFrameLocks noGrp="1"/>
          </p:cNvGraphicFramePr>
          <p:nvPr>
            <p:extLst>
              <p:ext uri="{D42A27DB-BD31-4B8C-83A1-F6EECF244321}">
                <p14:modId xmlns:p14="http://schemas.microsoft.com/office/powerpoint/2010/main" val="4253723351"/>
              </p:ext>
            </p:extLst>
          </p:nvPr>
        </p:nvGraphicFramePr>
        <p:xfrm>
          <a:off x="7555177" y="1798654"/>
          <a:ext cx="3910682" cy="4672480"/>
        </p:xfrm>
        <a:graphic>
          <a:graphicData uri="http://schemas.openxmlformats.org/drawingml/2006/table">
            <a:tbl>
              <a:tblPr firstRow="1" bandRow="1">
                <a:tableStyleId>{5C22544A-7EE6-4342-B048-85BDC9FD1C3A}</a:tableStyleId>
              </a:tblPr>
              <a:tblGrid>
                <a:gridCol w="3910682">
                  <a:extLst>
                    <a:ext uri="{9D8B030D-6E8A-4147-A177-3AD203B41FA5}">
                      <a16:colId xmlns:a16="http://schemas.microsoft.com/office/drawing/2014/main" val="699682776"/>
                    </a:ext>
                  </a:extLst>
                </a:gridCol>
              </a:tblGrid>
              <a:tr h="467248">
                <a:tc>
                  <a:txBody>
                    <a:bodyPr/>
                    <a:lstStyle/>
                    <a:p>
                      <a:pPr algn="ctr"/>
                      <a:r>
                        <a:rPr lang="de-DE" dirty="0"/>
                        <a:t>New SV </a:t>
                      </a:r>
                      <a:r>
                        <a:rPr lang="de-DE" dirty="0" err="1"/>
                        <a:t>ordered</a:t>
                      </a:r>
                      <a:endParaRPr lang="de-DE" dirty="0"/>
                    </a:p>
                  </a:txBody>
                  <a:tcPr>
                    <a:solidFill>
                      <a:srgbClr val="56698F"/>
                    </a:solidFill>
                  </a:tcPr>
                </a:tc>
                <a:extLst>
                  <a:ext uri="{0D108BD9-81ED-4DB2-BD59-A6C34878D82A}">
                    <a16:rowId xmlns:a16="http://schemas.microsoft.com/office/drawing/2014/main" val="2429726917"/>
                  </a:ext>
                </a:extLst>
              </a:tr>
              <a:tr h="4672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600" dirty="0" err="1"/>
                        <a:t>Highest</a:t>
                      </a:r>
                      <a:r>
                        <a:rPr lang="de-DE" sz="1600" dirty="0"/>
                        <a:t> </a:t>
                      </a:r>
                      <a:r>
                        <a:rPr lang="de-DE" sz="1600" dirty="0" err="1"/>
                        <a:t>performance</a:t>
                      </a:r>
                      <a:r>
                        <a:rPr lang="de-DE" sz="1600" dirty="0"/>
                        <a:t>, </a:t>
                      </a:r>
                      <a:r>
                        <a:rPr lang="de-DE" sz="1600" i="1" dirty="0"/>
                        <a:t>m</a:t>
                      </a:r>
                      <a:r>
                        <a:rPr lang="de-DE" sz="1600" baseline="-25000" dirty="0"/>
                        <a:t>1</a:t>
                      </a:r>
                      <a:r>
                        <a:rPr lang="de-DE" sz="1600" dirty="0"/>
                        <a:t>, </a:t>
                      </a:r>
                      <a:r>
                        <a:rPr lang="de-DE" sz="1600" i="1" dirty="0"/>
                        <a:t>var</a:t>
                      </a:r>
                      <a:r>
                        <a:rPr lang="de-DE" sz="1600" baseline="-25000" dirty="0"/>
                        <a:t>1</a:t>
                      </a:r>
                    </a:p>
                  </a:txBody>
                  <a:tcPr anchor="ctr"/>
                </a:tc>
                <a:extLst>
                  <a:ext uri="{0D108BD9-81ED-4DB2-BD59-A6C34878D82A}">
                    <a16:rowId xmlns:a16="http://schemas.microsoft.com/office/drawing/2014/main" val="2261739686"/>
                  </a:ext>
                </a:extLst>
              </a:tr>
              <a:tr h="467248">
                <a:tc>
                  <a:txBody>
                    <a:bodyPr/>
                    <a:lstStyle/>
                    <a:p>
                      <a:pPr algn="ctr"/>
                      <a:r>
                        <a:rPr lang="de-DE" sz="1800" dirty="0"/>
                        <a:t>⁞</a:t>
                      </a:r>
                    </a:p>
                  </a:txBody>
                  <a:tcPr/>
                </a:tc>
                <a:extLst>
                  <a:ext uri="{0D108BD9-81ED-4DB2-BD59-A6C34878D82A}">
                    <a16:rowId xmlns:a16="http://schemas.microsoft.com/office/drawing/2014/main" val="4277404684"/>
                  </a:ext>
                </a:extLst>
              </a:tr>
              <a:tr h="467248">
                <a:tc>
                  <a:txBody>
                    <a:bodyPr/>
                    <a:lstStyle/>
                    <a:p>
                      <a:pPr algn="ctr"/>
                      <a:r>
                        <a:rPr lang="de-DE" sz="1800" dirty="0"/>
                        <a:t>⁞</a:t>
                      </a:r>
                    </a:p>
                  </a:txBody>
                  <a:tcPr/>
                </a:tc>
                <a:extLst>
                  <a:ext uri="{0D108BD9-81ED-4DB2-BD59-A6C34878D82A}">
                    <a16:rowId xmlns:a16="http://schemas.microsoft.com/office/drawing/2014/main" val="1292553024"/>
                  </a:ext>
                </a:extLst>
              </a:tr>
              <a:tr h="467248">
                <a:tc>
                  <a:txBody>
                    <a:bodyPr/>
                    <a:lstStyle/>
                    <a:p>
                      <a:pPr algn="ctr"/>
                      <a:r>
                        <a:rPr lang="de-DE" sz="1800" dirty="0"/>
                        <a:t>⁞</a:t>
                      </a:r>
                    </a:p>
                  </a:txBody>
                  <a:tcPr/>
                </a:tc>
                <a:extLst>
                  <a:ext uri="{0D108BD9-81ED-4DB2-BD59-A6C34878D82A}">
                    <a16:rowId xmlns:a16="http://schemas.microsoft.com/office/drawing/2014/main" val="3903562620"/>
                  </a:ext>
                </a:extLst>
              </a:tr>
              <a:tr h="467248">
                <a:tc>
                  <a:txBody>
                    <a:bodyPr/>
                    <a:lstStyle/>
                    <a:p>
                      <a:pPr algn="ctr"/>
                      <a:r>
                        <a:rPr lang="de-DE" sz="1800" dirty="0"/>
                        <a:t>⁞</a:t>
                      </a:r>
                    </a:p>
                  </a:txBody>
                  <a:tcPr/>
                </a:tc>
                <a:extLst>
                  <a:ext uri="{0D108BD9-81ED-4DB2-BD59-A6C34878D82A}">
                    <a16:rowId xmlns:a16="http://schemas.microsoft.com/office/drawing/2014/main" val="2673959229"/>
                  </a:ext>
                </a:extLst>
              </a:tr>
              <a:tr h="467248">
                <a:tc>
                  <a:txBody>
                    <a:bodyPr/>
                    <a:lstStyle/>
                    <a:p>
                      <a:pPr algn="ctr"/>
                      <a:r>
                        <a:rPr lang="de-DE" sz="1800" dirty="0"/>
                        <a:t>⁞</a:t>
                      </a:r>
                    </a:p>
                  </a:txBody>
                  <a:tcPr/>
                </a:tc>
                <a:extLst>
                  <a:ext uri="{0D108BD9-81ED-4DB2-BD59-A6C34878D82A}">
                    <a16:rowId xmlns:a16="http://schemas.microsoft.com/office/drawing/2014/main" val="2393281421"/>
                  </a:ext>
                </a:extLst>
              </a:tr>
              <a:tr h="467248">
                <a:tc>
                  <a:txBody>
                    <a:bodyPr/>
                    <a:lstStyle/>
                    <a:p>
                      <a:pPr algn="ctr"/>
                      <a:r>
                        <a:rPr lang="de-DE" sz="1800" dirty="0"/>
                        <a:t>⁞</a:t>
                      </a:r>
                    </a:p>
                  </a:txBody>
                  <a:tcPr/>
                </a:tc>
                <a:extLst>
                  <a:ext uri="{0D108BD9-81ED-4DB2-BD59-A6C34878D82A}">
                    <a16:rowId xmlns:a16="http://schemas.microsoft.com/office/drawing/2014/main" val="751874554"/>
                  </a:ext>
                </a:extLst>
              </a:tr>
              <a:tr h="467248">
                <a:tc>
                  <a:txBody>
                    <a:bodyPr/>
                    <a:lstStyle/>
                    <a:p>
                      <a:pPr algn="ctr"/>
                      <a:r>
                        <a:rPr lang="de-DE" sz="1800" dirty="0"/>
                        <a:t>⁞</a:t>
                      </a:r>
                    </a:p>
                  </a:txBody>
                  <a:tcPr/>
                </a:tc>
                <a:extLst>
                  <a:ext uri="{0D108BD9-81ED-4DB2-BD59-A6C34878D82A}">
                    <a16:rowId xmlns:a16="http://schemas.microsoft.com/office/drawing/2014/main" val="854135189"/>
                  </a:ext>
                </a:extLst>
              </a:tr>
              <a:tr h="4672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600" dirty="0" err="1"/>
                        <a:t>Lowest</a:t>
                      </a:r>
                      <a:r>
                        <a:rPr lang="de-DE" sz="1600" dirty="0"/>
                        <a:t> </a:t>
                      </a:r>
                      <a:r>
                        <a:rPr lang="de-DE" sz="1600" dirty="0" err="1"/>
                        <a:t>performance</a:t>
                      </a:r>
                      <a:r>
                        <a:rPr lang="de-DE" sz="1600" dirty="0"/>
                        <a:t>, </a:t>
                      </a:r>
                      <a:r>
                        <a:rPr lang="de-DE" sz="1600" i="1" dirty="0"/>
                        <a:t>m</a:t>
                      </a:r>
                      <a:r>
                        <a:rPr lang="de-DE" sz="1600" baseline="-25000" dirty="0"/>
                        <a:t>9</a:t>
                      </a:r>
                      <a:r>
                        <a:rPr lang="de-DE" sz="1600" dirty="0"/>
                        <a:t>, </a:t>
                      </a:r>
                      <a:r>
                        <a:rPr lang="de-DE" sz="1600" i="1" dirty="0"/>
                        <a:t>var</a:t>
                      </a:r>
                      <a:r>
                        <a:rPr lang="de-DE" sz="1600" baseline="-25000" dirty="0"/>
                        <a:t>9</a:t>
                      </a:r>
                    </a:p>
                  </a:txBody>
                  <a:tcPr anchor="ctr"/>
                </a:tc>
                <a:extLst>
                  <a:ext uri="{0D108BD9-81ED-4DB2-BD59-A6C34878D82A}">
                    <a16:rowId xmlns:a16="http://schemas.microsoft.com/office/drawing/2014/main" val="1579241750"/>
                  </a:ext>
                </a:extLst>
              </a:tr>
            </a:tbl>
          </a:graphicData>
        </a:graphic>
      </p:graphicFrame>
      <p:grpSp>
        <p:nvGrpSpPr>
          <p:cNvPr id="36" name="Gruppieren 35">
            <a:extLst>
              <a:ext uri="{FF2B5EF4-FFF2-40B4-BE49-F238E27FC236}">
                <a16:creationId xmlns:a16="http://schemas.microsoft.com/office/drawing/2014/main" id="{AC5524B3-9613-4178-B9D4-0523EC3AE2C7}"/>
              </a:ext>
            </a:extLst>
          </p:cNvPr>
          <p:cNvGrpSpPr/>
          <p:nvPr/>
        </p:nvGrpSpPr>
        <p:grpSpPr>
          <a:xfrm>
            <a:off x="6604176" y="2503503"/>
            <a:ext cx="951001" cy="3755254"/>
            <a:chOff x="6699426" y="2503503"/>
            <a:chExt cx="951001" cy="3755254"/>
          </a:xfrm>
        </p:grpSpPr>
        <p:cxnSp>
          <p:nvCxnSpPr>
            <p:cNvPr id="8" name="Gerade Verbindung mit Pfeil 7">
              <a:extLst>
                <a:ext uri="{FF2B5EF4-FFF2-40B4-BE49-F238E27FC236}">
                  <a16:creationId xmlns:a16="http://schemas.microsoft.com/office/drawing/2014/main" id="{B69D4686-97E3-499E-A664-8FAC513846F9}"/>
                </a:ext>
              </a:extLst>
            </p:cNvPr>
            <p:cNvCxnSpPr>
              <a:cxnSpLocks/>
            </p:cNvCxnSpPr>
            <p:nvPr/>
          </p:nvCxnSpPr>
          <p:spPr>
            <a:xfrm>
              <a:off x="6699426" y="2503503"/>
              <a:ext cx="951001" cy="0"/>
            </a:xfrm>
            <a:prstGeom prst="straightConnector1">
              <a:avLst/>
            </a:prstGeom>
            <a:ln w="15875">
              <a:solidFill>
                <a:srgbClr val="59595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57F2BB21-9A6D-4D0E-9D4E-EA49074E610B}"/>
                </a:ext>
              </a:extLst>
            </p:cNvPr>
            <p:cNvCxnSpPr>
              <a:cxnSpLocks/>
            </p:cNvCxnSpPr>
            <p:nvPr/>
          </p:nvCxnSpPr>
          <p:spPr>
            <a:xfrm>
              <a:off x="6699426" y="2956264"/>
              <a:ext cx="951001" cy="472736"/>
            </a:xfrm>
            <a:prstGeom prst="straightConnector1">
              <a:avLst/>
            </a:prstGeom>
            <a:ln w="15875">
              <a:solidFill>
                <a:srgbClr val="59595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1973EC43-79C6-42BC-9EF5-0D3CD120405D}"/>
                </a:ext>
              </a:extLst>
            </p:cNvPr>
            <p:cNvCxnSpPr>
              <a:cxnSpLocks/>
            </p:cNvCxnSpPr>
            <p:nvPr/>
          </p:nvCxnSpPr>
          <p:spPr>
            <a:xfrm>
              <a:off x="6699426" y="3429000"/>
              <a:ext cx="951001" cy="925497"/>
            </a:xfrm>
            <a:prstGeom prst="straightConnector1">
              <a:avLst/>
            </a:prstGeom>
            <a:ln w="15875">
              <a:solidFill>
                <a:srgbClr val="59595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A83B1391-84F1-491A-88FF-DA02F4FE1030}"/>
                </a:ext>
              </a:extLst>
            </p:cNvPr>
            <p:cNvCxnSpPr>
              <a:cxnSpLocks/>
            </p:cNvCxnSpPr>
            <p:nvPr/>
          </p:nvCxnSpPr>
          <p:spPr>
            <a:xfrm flipV="1">
              <a:off x="6699426" y="3879542"/>
              <a:ext cx="951001" cy="1447060"/>
            </a:xfrm>
            <a:prstGeom prst="straightConnector1">
              <a:avLst/>
            </a:prstGeom>
            <a:ln w="15875">
              <a:solidFill>
                <a:srgbClr val="59595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6150DA2E-F0F3-4FD2-ADF8-762E2BB6E51C}"/>
                </a:ext>
              </a:extLst>
            </p:cNvPr>
            <p:cNvCxnSpPr>
              <a:cxnSpLocks/>
            </p:cNvCxnSpPr>
            <p:nvPr/>
          </p:nvCxnSpPr>
          <p:spPr>
            <a:xfrm>
              <a:off x="6699426" y="6258757"/>
              <a:ext cx="951001" cy="0"/>
            </a:xfrm>
            <a:prstGeom prst="straightConnector1">
              <a:avLst/>
            </a:prstGeom>
            <a:ln w="15875">
              <a:solidFill>
                <a:srgbClr val="59595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E3760EEB-1BC5-4E3B-9507-133337665C30}"/>
                </a:ext>
              </a:extLst>
            </p:cNvPr>
            <p:cNvCxnSpPr>
              <a:cxnSpLocks/>
            </p:cNvCxnSpPr>
            <p:nvPr/>
          </p:nvCxnSpPr>
          <p:spPr>
            <a:xfrm flipV="1">
              <a:off x="6699426" y="5326602"/>
              <a:ext cx="951001" cy="461639"/>
            </a:xfrm>
            <a:prstGeom prst="straightConnector1">
              <a:avLst/>
            </a:prstGeom>
            <a:ln w="15875">
              <a:solidFill>
                <a:srgbClr val="59595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6B943E88-6B10-4F1C-81B2-CB72B71B856A}"/>
                </a:ext>
              </a:extLst>
            </p:cNvPr>
            <p:cNvCxnSpPr>
              <a:cxnSpLocks/>
            </p:cNvCxnSpPr>
            <p:nvPr/>
          </p:nvCxnSpPr>
          <p:spPr>
            <a:xfrm flipV="1">
              <a:off x="6699426" y="2978458"/>
              <a:ext cx="951001" cy="901084"/>
            </a:xfrm>
            <a:prstGeom prst="straightConnector1">
              <a:avLst/>
            </a:prstGeom>
            <a:ln w="15875">
              <a:solidFill>
                <a:srgbClr val="59595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DED04028-966C-4278-B3A6-4FDAA3CAD446}"/>
                </a:ext>
              </a:extLst>
            </p:cNvPr>
            <p:cNvCxnSpPr>
              <a:cxnSpLocks/>
            </p:cNvCxnSpPr>
            <p:nvPr/>
          </p:nvCxnSpPr>
          <p:spPr>
            <a:xfrm>
              <a:off x="6699426" y="4354497"/>
              <a:ext cx="951001" cy="554854"/>
            </a:xfrm>
            <a:prstGeom prst="straightConnector1">
              <a:avLst/>
            </a:prstGeom>
            <a:ln w="15875">
              <a:solidFill>
                <a:srgbClr val="59595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25569030-D284-4A11-8F0A-93C0BE5B94C1}"/>
                </a:ext>
              </a:extLst>
            </p:cNvPr>
            <p:cNvCxnSpPr>
              <a:cxnSpLocks/>
            </p:cNvCxnSpPr>
            <p:nvPr/>
          </p:nvCxnSpPr>
          <p:spPr>
            <a:xfrm>
              <a:off x="6699426" y="4909351"/>
              <a:ext cx="951001" cy="949911"/>
            </a:xfrm>
            <a:prstGeom prst="straightConnector1">
              <a:avLst/>
            </a:prstGeom>
            <a:ln w="15875">
              <a:solidFill>
                <a:srgbClr val="595959"/>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482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1000"/>
                                        <p:tgtEl>
                                          <p:spTgt spid="36"/>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6ACD9A-1997-4E9A-A89E-9F43E7E3D09D}"/>
              </a:ext>
            </a:extLst>
          </p:cNvPr>
          <p:cNvSpPr>
            <a:spLocks noGrp="1"/>
          </p:cNvSpPr>
          <p:nvPr>
            <p:ph type="title"/>
          </p:nvPr>
        </p:nvSpPr>
        <p:spPr>
          <a:xfrm>
            <a:off x="838200" y="141605"/>
            <a:ext cx="9880600" cy="1325563"/>
          </a:xfrm>
        </p:spPr>
        <p:txBody>
          <a:bodyPr>
            <a:normAutofit/>
          </a:bodyPr>
          <a:lstStyle/>
          <a:p>
            <a:r>
              <a:rPr lang="en-US" noProof="0" dirty="0"/>
              <a:t>Problem of non-representative norm samples</a:t>
            </a:r>
          </a:p>
        </p:txBody>
      </p:sp>
      <p:sp>
        <p:nvSpPr>
          <p:cNvPr id="3" name="Inhaltsplatzhalter 2">
            <a:extLst>
              <a:ext uri="{FF2B5EF4-FFF2-40B4-BE49-F238E27FC236}">
                <a16:creationId xmlns:a16="http://schemas.microsoft.com/office/drawing/2014/main" id="{25175B89-A746-4783-9EF5-FCB055F02174}"/>
              </a:ext>
            </a:extLst>
          </p:cNvPr>
          <p:cNvSpPr>
            <a:spLocks noGrp="1"/>
          </p:cNvSpPr>
          <p:nvPr>
            <p:ph idx="1"/>
          </p:nvPr>
        </p:nvSpPr>
        <p:spPr/>
        <p:txBody>
          <a:bodyPr>
            <a:normAutofit/>
          </a:bodyPr>
          <a:lstStyle/>
          <a:p>
            <a:r>
              <a:rPr lang="en-US" b="1" noProof="0" dirty="0"/>
              <a:t>Non-representative samples</a:t>
            </a:r>
            <a:r>
              <a:rPr lang="en-US" noProof="0" dirty="0"/>
              <a:t>: Samples with deviation in proportions of stratification variables </a:t>
            </a:r>
            <a:r>
              <a:rPr lang="en-US" dirty="0"/>
              <a:t>compared with</a:t>
            </a:r>
            <a:r>
              <a:rPr lang="en-US" noProof="0" dirty="0"/>
              <a:t> the target population</a:t>
            </a:r>
          </a:p>
          <a:p>
            <a:endParaRPr lang="en-US" noProof="0" dirty="0"/>
          </a:p>
          <a:p>
            <a:endParaRPr lang="en-US" noProof="0" dirty="0"/>
          </a:p>
          <a:p>
            <a:pPr marL="0" indent="0">
              <a:buNone/>
            </a:pPr>
            <a:endParaRPr lang="en-US" noProof="0" dirty="0"/>
          </a:p>
          <a:p>
            <a:r>
              <a:rPr lang="en-US" b="1" noProof="0" dirty="0"/>
              <a:t>Problem</a:t>
            </a:r>
            <a:r>
              <a:rPr lang="en-US" noProof="0" dirty="0"/>
              <a:t>: Deviations with respect to variables influencing the latent ability can reduce norm score quality</a:t>
            </a:r>
          </a:p>
          <a:p>
            <a:pPr lvl="1"/>
            <a:r>
              <a:rPr lang="en-US" noProof="0" dirty="0"/>
              <a:t>Example: Ethnicity in language tests</a:t>
            </a:r>
          </a:p>
          <a:p>
            <a:pPr lvl="2"/>
            <a:r>
              <a:rPr lang="en-US" noProof="0" dirty="0"/>
              <a:t>Underrepresentation of non-native-born people with can result in downward-biased norm scores</a:t>
            </a:r>
          </a:p>
        </p:txBody>
      </p:sp>
      <p:graphicFrame>
        <p:nvGraphicFramePr>
          <p:cNvPr id="4" name="Tabelle 4">
            <a:extLst>
              <a:ext uri="{FF2B5EF4-FFF2-40B4-BE49-F238E27FC236}">
                <a16:creationId xmlns:a16="http://schemas.microsoft.com/office/drawing/2014/main" id="{33CB1D67-88CD-47F6-BFAA-2993FE3E9EB0}"/>
              </a:ext>
            </a:extLst>
          </p:cNvPr>
          <p:cNvGraphicFramePr>
            <a:graphicFrameLocks noGrp="1"/>
          </p:cNvGraphicFramePr>
          <p:nvPr>
            <p:extLst>
              <p:ext uri="{D42A27DB-BD31-4B8C-83A1-F6EECF244321}">
                <p14:modId xmlns:p14="http://schemas.microsoft.com/office/powerpoint/2010/main" val="2070887014"/>
              </p:ext>
            </p:extLst>
          </p:nvPr>
        </p:nvGraphicFramePr>
        <p:xfrm>
          <a:off x="1799653" y="2887071"/>
          <a:ext cx="8127999" cy="1112520"/>
        </p:xfrm>
        <a:graphic>
          <a:graphicData uri="http://schemas.openxmlformats.org/drawingml/2006/table">
            <a:tbl>
              <a:tblPr firstRow="1" bandRow="1">
                <a:tableStyleId>{6E25E649-3F16-4E02-A733-19D2CDBF48F0}</a:tableStyleId>
              </a:tblPr>
              <a:tblGrid>
                <a:gridCol w="2709333">
                  <a:extLst>
                    <a:ext uri="{9D8B030D-6E8A-4147-A177-3AD203B41FA5}">
                      <a16:colId xmlns:a16="http://schemas.microsoft.com/office/drawing/2014/main" val="1393595382"/>
                    </a:ext>
                  </a:extLst>
                </a:gridCol>
                <a:gridCol w="2709333">
                  <a:extLst>
                    <a:ext uri="{9D8B030D-6E8A-4147-A177-3AD203B41FA5}">
                      <a16:colId xmlns:a16="http://schemas.microsoft.com/office/drawing/2014/main" val="1987061319"/>
                    </a:ext>
                  </a:extLst>
                </a:gridCol>
                <a:gridCol w="2709333">
                  <a:extLst>
                    <a:ext uri="{9D8B030D-6E8A-4147-A177-3AD203B41FA5}">
                      <a16:colId xmlns:a16="http://schemas.microsoft.com/office/drawing/2014/main" val="41624361"/>
                    </a:ext>
                  </a:extLst>
                </a:gridCol>
              </a:tblGrid>
              <a:tr h="370840">
                <a:tc>
                  <a:txBody>
                    <a:bodyPr/>
                    <a:lstStyle/>
                    <a:p>
                      <a:endParaRPr lang="de-DE" dirty="0"/>
                    </a:p>
                  </a:txBody>
                  <a:tcPr/>
                </a:tc>
                <a:tc>
                  <a:txBody>
                    <a:bodyPr/>
                    <a:lstStyle/>
                    <a:p>
                      <a:r>
                        <a:rPr lang="de-DE" dirty="0" err="1"/>
                        <a:t>Female</a:t>
                      </a:r>
                      <a:endParaRPr lang="de-DE" dirty="0"/>
                    </a:p>
                  </a:txBody>
                  <a:tcPr/>
                </a:tc>
                <a:tc>
                  <a:txBody>
                    <a:bodyPr/>
                    <a:lstStyle/>
                    <a:p>
                      <a:r>
                        <a:rPr lang="de-DE" dirty="0"/>
                        <a:t>Male</a:t>
                      </a:r>
                    </a:p>
                  </a:txBody>
                  <a:tcPr/>
                </a:tc>
                <a:extLst>
                  <a:ext uri="{0D108BD9-81ED-4DB2-BD59-A6C34878D82A}">
                    <a16:rowId xmlns:a16="http://schemas.microsoft.com/office/drawing/2014/main" val="1364114030"/>
                  </a:ext>
                </a:extLst>
              </a:tr>
              <a:tr h="370840">
                <a:tc>
                  <a:txBody>
                    <a:bodyPr/>
                    <a:lstStyle/>
                    <a:p>
                      <a:r>
                        <a:rPr lang="de-DE" dirty="0"/>
                        <a:t>Population</a:t>
                      </a:r>
                    </a:p>
                  </a:txBody>
                  <a:tcPr/>
                </a:tc>
                <a:tc>
                  <a:txBody>
                    <a:bodyPr/>
                    <a:lstStyle/>
                    <a:p>
                      <a:r>
                        <a:rPr lang="de-DE" dirty="0"/>
                        <a:t>48%</a:t>
                      </a:r>
                    </a:p>
                  </a:txBody>
                  <a:tcPr/>
                </a:tc>
                <a:tc>
                  <a:txBody>
                    <a:bodyPr/>
                    <a:lstStyle/>
                    <a:p>
                      <a:r>
                        <a:rPr lang="de-DE" dirty="0"/>
                        <a:t>52%</a:t>
                      </a:r>
                    </a:p>
                  </a:txBody>
                  <a:tcPr/>
                </a:tc>
                <a:extLst>
                  <a:ext uri="{0D108BD9-81ED-4DB2-BD59-A6C34878D82A}">
                    <a16:rowId xmlns:a16="http://schemas.microsoft.com/office/drawing/2014/main" val="1704902987"/>
                  </a:ext>
                </a:extLst>
              </a:tr>
              <a:tr h="370840">
                <a:tc>
                  <a:txBody>
                    <a:bodyPr/>
                    <a:lstStyle/>
                    <a:p>
                      <a:r>
                        <a:rPr lang="de-DE" dirty="0"/>
                        <a:t>Sample</a:t>
                      </a:r>
                    </a:p>
                  </a:txBody>
                  <a:tcPr/>
                </a:tc>
                <a:tc>
                  <a:txBody>
                    <a:bodyPr/>
                    <a:lstStyle/>
                    <a:p>
                      <a:r>
                        <a:rPr lang="de-DE" dirty="0"/>
                        <a:t>30%</a:t>
                      </a:r>
                    </a:p>
                  </a:txBody>
                  <a:tcPr/>
                </a:tc>
                <a:tc>
                  <a:txBody>
                    <a:bodyPr/>
                    <a:lstStyle/>
                    <a:p>
                      <a:r>
                        <a:rPr lang="de-DE" dirty="0"/>
                        <a:t>70%</a:t>
                      </a:r>
                    </a:p>
                  </a:txBody>
                  <a:tcPr/>
                </a:tc>
                <a:extLst>
                  <a:ext uri="{0D108BD9-81ED-4DB2-BD59-A6C34878D82A}">
                    <a16:rowId xmlns:a16="http://schemas.microsoft.com/office/drawing/2014/main" val="1831824734"/>
                  </a:ext>
                </a:extLst>
              </a:tr>
            </a:tbl>
          </a:graphicData>
        </a:graphic>
      </p:graphicFrame>
      <p:sp>
        <p:nvSpPr>
          <p:cNvPr id="6" name="Ellipse 5">
            <a:extLst>
              <a:ext uri="{FF2B5EF4-FFF2-40B4-BE49-F238E27FC236}">
                <a16:creationId xmlns:a16="http://schemas.microsoft.com/office/drawing/2014/main" id="{D57A2F75-3946-4227-AF8C-4E8B0A8417BC}"/>
              </a:ext>
            </a:extLst>
          </p:cNvPr>
          <p:cNvSpPr/>
          <p:nvPr/>
        </p:nvSpPr>
        <p:spPr>
          <a:xfrm>
            <a:off x="4476134" y="3286760"/>
            <a:ext cx="616975" cy="71283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50533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23549-2B61-4A15-89AD-82B6E1CCB3A8}"/>
              </a:ext>
            </a:extLst>
          </p:cNvPr>
          <p:cNvSpPr>
            <a:spLocks noGrp="1"/>
          </p:cNvSpPr>
          <p:nvPr>
            <p:ph type="title"/>
          </p:nvPr>
        </p:nvSpPr>
        <p:spPr/>
        <p:txBody>
          <a:bodyPr>
            <a:normAutofit/>
          </a:bodyPr>
          <a:lstStyle/>
          <a:p>
            <a:r>
              <a:rPr lang="en-US" sz="4000" dirty="0"/>
              <a:t>Using cross-classifications</a:t>
            </a:r>
          </a:p>
        </p:txBody>
      </p:sp>
      <p:graphicFrame>
        <p:nvGraphicFramePr>
          <p:cNvPr id="3" name="Tabelle 3">
            <a:extLst>
              <a:ext uri="{FF2B5EF4-FFF2-40B4-BE49-F238E27FC236}">
                <a16:creationId xmlns:a16="http://schemas.microsoft.com/office/drawing/2014/main" id="{3E4FD941-1A00-44AF-B370-27885C1F7206}"/>
              </a:ext>
            </a:extLst>
          </p:cNvPr>
          <p:cNvGraphicFramePr>
            <a:graphicFrameLocks noGrp="1"/>
          </p:cNvGraphicFramePr>
          <p:nvPr/>
        </p:nvGraphicFramePr>
        <p:xfrm>
          <a:off x="615333" y="1798654"/>
          <a:ext cx="3995738" cy="4672480"/>
        </p:xfrm>
        <a:graphic>
          <a:graphicData uri="http://schemas.openxmlformats.org/drawingml/2006/table">
            <a:tbl>
              <a:tblPr firstRow="1" bandRow="1">
                <a:tableStyleId>{5C22544A-7EE6-4342-B048-85BDC9FD1C3A}</a:tableStyleId>
              </a:tblPr>
              <a:tblGrid>
                <a:gridCol w="1769875">
                  <a:extLst>
                    <a:ext uri="{9D8B030D-6E8A-4147-A177-3AD203B41FA5}">
                      <a16:colId xmlns:a16="http://schemas.microsoft.com/office/drawing/2014/main" val="4088056890"/>
                    </a:ext>
                  </a:extLst>
                </a:gridCol>
                <a:gridCol w="2225863">
                  <a:extLst>
                    <a:ext uri="{9D8B030D-6E8A-4147-A177-3AD203B41FA5}">
                      <a16:colId xmlns:a16="http://schemas.microsoft.com/office/drawing/2014/main" val="2910134263"/>
                    </a:ext>
                  </a:extLst>
                </a:gridCol>
              </a:tblGrid>
              <a:tr h="467248">
                <a:tc>
                  <a:txBody>
                    <a:bodyPr/>
                    <a:lstStyle/>
                    <a:p>
                      <a:pPr algn="ctr"/>
                      <a:r>
                        <a:rPr lang="de-DE" dirty="0"/>
                        <a:t>SV1</a:t>
                      </a:r>
                    </a:p>
                  </a:txBody>
                  <a:tcPr>
                    <a:solidFill>
                      <a:srgbClr val="56698F"/>
                    </a:solidFill>
                  </a:tcPr>
                </a:tc>
                <a:tc>
                  <a:txBody>
                    <a:bodyPr/>
                    <a:lstStyle/>
                    <a:p>
                      <a:pPr algn="ctr"/>
                      <a:r>
                        <a:rPr lang="de-DE" dirty="0"/>
                        <a:t>SV2</a:t>
                      </a:r>
                    </a:p>
                  </a:txBody>
                  <a:tcPr>
                    <a:solidFill>
                      <a:srgbClr val="56698F"/>
                    </a:solidFill>
                  </a:tcPr>
                </a:tc>
                <a:extLst>
                  <a:ext uri="{0D108BD9-81ED-4DB2-BD59-A6C34878D82A}">
                    <a16:rowId xmlns:a16="http://schemas.microsoft.com/office/drawing/2014/main" val="2429726917"/>
                  </a:ext>
                </a:extLst>
              </a:tr>
              <a:tr h="467248">
                <a:tc rowSpan="3">
                  <a:txBody>
                    <a:bodyPr/>
                    <a:lstStyle/>
                    <a:p>
                      <a:pPr algn="ctr"/>
                      <a:r>
                        <a:rPr lang="de-DE" dirty="0"/>
                        <a:t>Level 1</a:t>
                      </a:r>
                    </a:p>
                  </a:txBody>
                  <a:tcPr anchor="ctr"/>
                </a:tc>
                <a:tc>
                  <a:txBody>
                    <a:bodyPr/>
                    <a:lstStyle/>
                    <a:p>
                      <a:pPr algn="ctr"/>
                      <a:r>
                        <a:rPr lang="de-DE" dirty="0"/>
                        <a:t>Level 1</a:t>
                      </a:r>
                    </a:p>
                  </a:txBody>
                  <a:tcPr anchor="ctr"/>
                </a:tc>
                <a:extLst>
                  <a:ext uri="{0D108BD9-81ED-4DB2-BD59-A6C34878D82A}">
                    <a16:rowId xmlns:a16="http://schemas.microsoft.com/office/drawing/2014/main" val="2261739686"/>
                  </a:ext>
                </a:extLst>
              </a:tr>
              <a:tr h="467248">
                <a:tc vMerge="1">
                  <a:txBody>
                    <a:bodyPr/>
                    <a:lstStyle/>
                    <a:p>
                      <a:pPr algn="ctr"/>
                      <a:r>
                        <a:rPr lang="de-DE" dirty="0"/>
                        <a:t>Level 1</a:t>
                      </a:r>
                    </a:p>
                  </a:txBody>
                  <a:tcPr/>
                </a:tc>
                <a:tc>
                  <a:txBody>
                    <a:bodyPr/>
                    <a:lstStyle/>
                    <a:p>
                      <a:pPr algn="ctr"/>
                      <a:r>
                        <a:rPr lang="de-DE" dirty="0"/>
                        <a:t>Level 2</a:t>
                      </a:r>
                    </a:p>
                  </a:txBody>
                  <a:tcPr anchor="ctr"/>
                </a:tc>
                <a:extLst>
                  <a:ext uri="{0D108BD9-81ED-4DB2-BD59-A6C34878D82A}">
                    <a16:rowId xmlns:a16="http://schemas.microsoft.com/office/drawing/2014/main" val="4277404684"/>
                  </a:ext>
                </a:extLst>
              </a:tr>
              <a:tr h="467248">
                <a:tc vMerge="1">
                  <a:txBody>
                    <a:bodyPr/>
                    <a:lstStyle/>
                    <a:p>
                      <a:pPr algn="ctr"/>
                      <a:r>
                        <a:rPr lang="de-DE" dirty="0"/>
                        <a:t>Level 1</a:t>
                      </a:r>
                    </a:p>
                  </a:txBody>
                  <a:tcPr/>
                </a:tc>
                <a:tc>
                  <a:txBody>
                    <a:bodyPr/>
                    <a:lstStyle/>
                    <a:p>
                      <a:pPr algn="ctr"/>
                      <a:r>
                        <a:rPr lang="de-DE" dirty="0"/>
                        <a:t>Level 3</a:t>
                      </a:r>
                    </a:p>
                  </a:txBody>
                  <a:tcPr anchor="ctr"/>
                </a:tc>
                <a:extLst>
                  <a:ext uri="{0D108BD9-81ED-4DB2-BD59-A6C34878D82A}">
                    <a16:rowId xmlns:a16="http://schemas.microsoft.com/office/drawing/2014/main" val="1292553024"/>
                  </a:ext>
                </a:extLst>
              </a:tr>
              <a:tr h="467248">
                <a:tc rowSpan="3">
                  <a:txBody>
                    <a:bodyPr/>
                    <a:lstStyle/>
                    <a:p>
                      <a:pPr algn="ctr"/>
                      <a:r>
                        <a:rPr lang="de-DE" dirty="0"/>
                        <a:t>Level 2</a:t>
                      </a:r>
                    </a:p>
                  </a:txBody>
                  <a:tcPr anchor="ctr"/>
                </a:tc>
                <a:tc>
                  <a:txBody>
                    <a:bodyPr/>
                    <a:lstStyle/>
                    <a:p>
                      <a:pPr algn="ctr"/>
                      <a:r>
                        <a:rPr lang="de-DE" dirty="0"/>
                        <a:t>Level 1</a:t>
                      </a:r>
                    </a:p>
                  </a:txBody>
                  <a:tcPr anchor="ctr"/>
                </a:tc>
                <a:extLst>
                  <a:ext uri="{0D108BD9-81ED-4DB2-BD59-A6C34878D82A}">
                    <a16:rowId xmlns:a16="http://schemas.microsoft.com/office/drawing/2014/main" val="3903562620"/>
                  </a:ext>
                </a:extLst>
              </a:tr>
              <a:tr h="467248">
                <a:tc vMerge="1">
                  <a:txBody>
                    <a:bodyPr/>
                    <a:lstStyle/>
                    <a:p>
                      <a:pPr algn="ctr"/>
                      <a:r>
                        <a:rPr lang="de-DE" dirty="0"/>
                        <a:t>Level 2</a:t>
                      </a:r>
                    </a:p>
                  </a:txBody>
                  <a:tcPr/>
                </a:tc>
                <a:tc>
                  <a:txBody>
                    <a:bodyPr/>
                    <a:lstStyle/>
                    <a:p>
                      <a:pPr algn="ctr"/>
                      <a:r>
                        <a:rPr lang="de-DE" dirty="0"/>
                        <a:t>Level 2</a:t>
                      </a:r>
                    </a:p>
                  </a:txBody>
                  <a:tcPr anchor="ctr"/>
                </a:tc>
                <a:extLst>
                  <a:ext uri="{0D108BD9-81ED-4DB2-BD59-A6C34878D82A}">
                    <a16:rowId xmlns:a16="http://schemas.microsoft.com/office/drawing/2014/main" val="2673959229"/>
                  </a:ext>
                </a:extLst>
              </a:tr>
              <a:tr h="467248">
                <a:tc vMerge="1">
                  <a:txBody>
                    <a:bodyPr/>
                    <a:lstStyle/>
                    <a:p>
                      <a:pPr algn="ctr"/>
                      <a:r>
                        <a:rPr lang="de-DE" dirty="0"/>
                        <a:t>Level 2</a:t>
                      </a:r>
                    </a:p>
                  </a:txBody>
                  <a:tcPr/>
                </a:tc>
                <a:tc>
                  <a:txBody>
                    <a:bodyPr/>
                    <a:lstStyle/>
                    <a:p>
                      <a:pPr algn="ctr"/>
                      <a:r>
                        <a:rPr lang="de-DE" dirty="0"/>
                        <a:t>Level 3</a:t>
                      </a:r>
                    </a:p>
                  </a:txBody>
                  <a:tcPr anchor="ctr"/>
                </a:tc>
                <a:extLst>
                  <a:ext uri="{0D108BD9-81ED-4DB2-BD59-A6C34878D82A}">
                    <a16:rowId xmlns:a16="http://schemas.microsoft.com/office/drawing/2014/main" val="2393281421"/>
                  </a:ext>
                </a:extLst>
              </a:tr>
              <a:tr h="467248">
                <a:tc rowSpan="3">
                  <a:txBody>
                    <a:bodyPr/>
                    <a:lstStyle/>
                    <a:p>
                      <a:pPr algn="ctr"/>
                      <a:r>
                        <a:rPr lang="de-DE" dirty="0"/>
                        <a:t>Level 3</a:t>
                      </a:r>
                    </a:p>
                  </a:txBody>
                  <a:tcPr anchor="ctr"/>
                </a:tc>
                <a:tc>
                  <a:txBody>
                    <a:bodyPr/>
                    <a:lstStyle/>
                    <a:p>
                      <a:pPr algn="ctr"/>
                      <a:r>
                        <a:rPr lang="de-DE" dirty="0"/>
                        <a:t>Level 1</a:t>
                      </a:r>
                    </a:p>
                  </a:txBody>
                  <a:tcPr anchor="ctr"/>
                </a:tc>
                <a:extLst>
                  <a:ext uri="{0D108BD9-81ED-4DB2-BD59-A6C34878D82A}">
                    <a16:rowId xmlns:a16="http://schemas.microsoft.com/office/drawing/2014/main" val="751874554"/>
                  </a:ext>
                </a:extLst>
              </a:tr>
              <a:tr h="467248">
                <a:tc vMerge="1">
                  <a:txBody>
                    <a:bodyPr/>
                    <a:lstStyle/>
                    <a:p>
                      <a:pPr algn="ctr"/>
                      <a:r>
                        <a:rPr lang="de-DE" dirty="0"/>
                        <a:t>Level 3</a:t>
                      </a:r>
                    </a:p>
                  </a:txBody>
                  <a:tcPr/>
                </a:tc>
                <a:tc>
                  <a:txBody>
                    <a:bodyPr/>
                    <a:lstStyle/>
                    <a:p>
                      <a:pPr algn="ctr"/>
                      <a:r>
                        <a:rPr lang="de-DE" dirty="0"/>
                        <a:t>Level 2</a:t>
                      </a:r>
                    </a:p>
                  </a:txBody>
                  <a:tcPr anchor="ctr"/>
                </a:tc>
                <a:extLst>
                  <a:ext uri="{0D108BD9-81ED-4DB2-BD59-A6C34878D82A}">
                    <a16:rowId xmlns:a16="http://schemas.microsoft.com/office/drawing/2014/main" val="854135189"/>
                  </a:ext>
                </a:extLst>
              </a:tr>
              <a:tr h="467248">
                <a:tc vMerge="1">
                  <a:txBody>
                    <a:bodyPr/>
                    <a:lstStyle/>
                    <a:p>
                      <a:pPr algn="ctr"/>
                      <a:r>
                        <a:rPr lang="de-DE" dirty="0"/>
                        <a:t>Level 3</a:t>
                      </a:r>
                    </a:p>
                  </a:txBody>
                  <a:tcPr/>
                </a:tc>
                <a:tc>
                  <a:txBody>
                    <a:bodyPr/>
                    <a:lstStyle/>
                    <a:p>
                      <a:pPr algn="ctr"/>
                      <a:r>
                        <a:rPr lang="de-DE" dirty="0"/>
                        <a:t>Level 3</a:t>
                      </a:r>
                    </a:p>
                  </a:txBody>
                  <a:tcPr anchor="ctr"/>
                </a:tc>
                <a:extLst>
                  <a:ext uri="{0D108BD9-81ED-4DB2-BD59-A6C34878D82A}">
                    <a16:rowId xmlns:a16="http://schemas.microsoft.com/office/drawing/2014/main" val="1579241750"/>
                  </a:ext>
                </a:extLst>
              </a:tr>
            </a:tbl>
          </a:graphicData>
        </a:graphic>
      </p:graphicFrame>
      <p:graphicFrame>
        <p:nvGraphicFramePr>
          <p:cNvPr id="4" name="Tabelle 3">
            <a:extLst>
              <a:ext uri="{FF2B5EF4-FFF2-40B4-BE49-F238E27FC236}">
                <a16:creationId xmlns:a16="http://schemas.microsoft.com/office/drawing/2014/main" id="{E159175C-77B4-4573-9BE4-21AB45DD65A8}"/>
              </a:ext>
            </a:extLst>
          </p:cNvPr>
          <p:cNvGraphicFramePr>
            <a:graphicFrameLocks noGrp="1"/>
          </p:cNvGraphicFramePr>
          <p:nvPr>
            <p:extLst>
              <p:ext uri="{D42A27DB-BD31-4B8C-83A1-F6EECF244321}">
                <p14:modId xmlns:p14="http://schemas.microsoft.com/office/powerpoint/2010/main" val="2593428917"/>
              </p:ext>
            </p:extLst>
          </p:nvPr>
        </p:nvGraphicFramePr>
        <p:xfrm>
          <a:off x="9558444" y="1798654"/>
          <a:ext cx="1997868" cy="4672480"/>
        </p:xfrm>
        <a:graphic>
          <a:graphicData uri="http://schemas.openxmlformats.org/drawingml/2006/table">
            <a:tbl>
              <a:tblPr firstRow="1" bandRow="1">
                <a:tableStyleId>{5C22544A-7EE6-4342-B048-85BDC9FD1C3A}</a:tableStyleId>
              </a:tblPr>
              <a:tblGrid>
                <a:gridCol w="1997868">
                  <a:extLst>
                    <a:ext uri="{9D8B030D-6E8A-4147-A177-3AD203B41FA5}">
                      <a16:colId xmlns:a16="http://schemas.microsoft.com/office/drawing/2014/main" val="686722160"/>
                    </a:ext>
                  </a:extLst>
                </a:gridCol>
              </a:tblGrid>
              <a:tr h="467248">
                <a:tc>
                  <a:txBody>
                    <a:bodyPr/>
                    <a:lstStyle/>
                    <a:p>
                      <a:pPr algn="ctr"/>
                      <a:r>
                        <a:rPr lang="de-DE" dirty="0"/>
                        <a:t>New SV </a:t>
                      </a:r>
                      <a:r>
                        <a:rPr lang="de-DE" dirty="0" err="1"/>
                        <a:t>reduced</a:t>
                      </a:r>
                      <a:endParaRPr lang="de-DE" dirty="0"/>
                    </a:p>
                  </a:txBody>
                  <a:tcPr>
                    <a:solidFill>
                      <a:srgbClr val="56698F"/>
                    </a:solidFill>
                  </a:tcPr>
                </a:tc>
                <a:extLst>
                  <a:ext uri="{0D108BD9-81ED-4DB2-BD59-A6C34878D82A}">
                    <a16:rowId xmlns:a16="http://schemas.microsoft.com/office/drawing/2014/main" val="2429726917"/>
                  </a:ext>
                </a:extLst>
              </a:tr>
              <a:tr h="1401744">
                <a:tc>
                  <a:txBody>
                    <a:bodyPr/>
                    <a:lstStyle/>
                    <a:p>
                      <a:pPr algn="ctr"/>
                      <a:r>
                        <a:rPr lang="de-DE" dirty="0"/>
                        <a:t>High </a:t>
                      </a:r>
                      <a:r>
                        <a:rPr lang="de-DE" dirty="0" err="1"/>
                        <a:t>performance</a:t>
                      </a:r>
                      <a:endParaRPr lang="de-DE" dirty="0"/>
                    </a:p>
                    <a:p>
                      <a:pPr algn="ctr"/>
                      <a:r>
                        <a:rPr lang="de-DE" i="1" dirty="0"/>
                        <a:t>m</a:t>
                      </a:r>
                      <a:r>
                        <a:rPr lang="de-DE" baseline="-25000" dirty="0"/>
                        <a:t>1</a:t>
                      </a:r>
                      <a:r>
                        <a:rPr lang="de-DE" dirty="0"/>
                        <a:t>, </a:t>
                      </a:r>
                      <a:r>
                        <a:rPr lang="de-DE" i="1" dirty="0"/>
                        <a:t>var</a:t>
                      </a:r>
                      <a:r>
                        <a:rPr lang="de-DE" baseline="-25000" dirty="0"/>
                        <a:t>1</a:t>
                      </a:r>
                    </a:p>
                  </a:txBody>
                  <a:tcPr anchor="ctr"/>
                </a:tc>
                <a:extLst>
                  <a:ext uri="{0D108BD9-81ED-4DB2-BD59-A6C34878D82A}">
                    <a16:rowId xmlns:a16="http://schemas.microsoft.com/office/drawing/2014/main" val="2261739686"/>
                  </a:ext>
                </a:extLst>
              </a:tr>
              <a:tr h="1401744">
                <a:tc>
                  <a:txBody>
                    <a:bodyPr/>
                    <a:lstStyle/>
                    <a:p>
                      <a:pPr algn="ctr"/>
                      <a:r>
                        <a:rPr lang="de-DE" dirty="0"/>
                        <a:t>Average </a:t>
                      </a:r>
                      <a:r>
                        <a:rPr lang="de-DE" dirty="0" err="1"/>
                        <a:t>performance</a:t>
                      </a:r>
                      <a:endParaRPr lang="de-DE" dirty="0"/>
                    </a:p>
                    <a:p>
                      <a:pPr marL="0" marR="0" lvl="0" indent="0" algn="ctr" defTabSz="914400" rtl="0" eaLnBrk="1" fontAlgn="auto" latinLnBrk="0" hangingPunct="1">
                        <a:lnSpc>
                          <a:spcPct val="100000"/>
                        </a:lnSpc>
                        <a:spcBef>
                          <a:spcPts val="0"/>
                        </a:spcBef>
                        <a:spcAft>
                          <a:spcPts val="0"/>
                        </a:spcAft>
                        <a:buClrTx/>
                        <a:buSzTx/>
                        <a:buFontTx/>
                        <a:buNone/>
                        <a:tabLst/>
                        <a:defRPr/>
                      </a:pPr>
                      <a:r>
                        <a:rPr lang="de-DE" i="1" dirty="0"/>
                        <a:t>m</a:t>
                      </a:r>
                      <a:r>
                        <a:rPr lang="de-DE" baseline="-25000" dirty="0"/>
                        <a:t>2</a:t>
                      </a:r>
                      <a:r>
                        <a:rPr lang="de-DE" dirty="0"/>
                        <a:t>, </a:t>
                      </a:r>
                      <a:r>
                        <a:rPr lang="de-DE" i="1" dirty="0"/>
                        <a:t>var</a:t>
                      </a:r>
                      <a:r>
                        <a:rPr lang="de-DE" baseline="-25000" dirty="0"/>
                        <a:t>2</a:t>
                      </a:r>
                    </a:p>
                  </a:txBody>
                  <a:tcPr anchor="ctr"/>
                </a:tc>
                <a:extLst>
                  <a:ext uri="{0D108BD9-81ED-4DB2-BD59-A6C34878D82A}">
                    <a16:rowId xmlns:a16="http://schemas.microsoft.com/office/drawing/2014/main" val="3903562620"/>
                  </a:ext>
                </a:extLst>
              </a:tr>
              <a:tr h="1401744">
                <a:tc>
                  <a:txBody>
                    <a:bodyPr/>
                    <a:lstStyle/>
                    <a:p>
                      <a:pPr algn="ctr"/>
                      <a:r>
                        <a:rPr lang="de-DE" dirty="0"/>
                        <a:t>Low </a:t>
                      </a:r>
                      <a:r>
                        <a:rPr lang="de-DE" dirty="0" err="1"/>
                        <a:t>performance</a:t>
                      </a:r>
                      <a:endParaRPr lang="de-DE" dirty="0"/>
                    </a:p>
                    <a:p>
                      <a:pPr marL="0" marR="0" lvl="0" indent="0" algn="ctr" defTabSz="914400" rtl="0" eaLnBrk="1" fontAlgn="auto" latinLnBrk="0" hangingPunct="1">
                        <a:lnSpc>
                          <a:spcPct val="100000"/>
                        </a:lnSpc>
                        <a:spcBef>
                          <a:spcPts val="0"/>
                        </a:spcBef>
                        <a:spcAft>
                          <a:spcPts val="0"/>
                        </a:spcAft>
                        <a:buClrTx/>
                        <a:buSzTx/>
                        <a:buFontTx/>
                        <a:buNone/>
                        <a:tabLst/>
                        <a:defRPr/>
                      </a:pPr>
                      <a:r>
                        <a:rPr lang="de-DE" i="1" dirty="0"/>
                        <a:t>m</a:t>
                      </a:r>
                      <a:r>
                        <a:rPr lang="de-DE" baseline="-25000" dirty="0"/>
                        <a:t>3</a:t>
                      </a:r>
                      <a:r>
                        <a:rPr lang="de-DE" dirty="0"/>
                        <a:t>, </a:t>
                      </a:r>
                      <a:r>
                        <a:rPr lang="de-DE" i="1" dirty="0"/>
                        <a:t>var</a:t>
                      </a:r>
                      <a:r>
                        <a:rPr lang="de-DE" baseline="-25000" dirty="0"/>
                        <a:t>3</a:t>
                      </a:r>
                    </a:p>
                  </a:txBody>
                  <a:tcPr anchor="ctr"/>
                </a:tc>
                <a:extLst>
                  <a:ext uri="{0D108BD9-81ED-4DB2-BD59-A6C34878D82A}">
                    <a16:rowId xmlns:a16="http://schemas.microsoft.com/office/drawing/2014/main" val="751874554"/>
                  </a:ext>
                </a:extLst>
              </a:tr>
            </a:tbl>
          </a:graphicData>
        </a:graphic>
      </p:graphicFrame>
      <p:graphicFrame>
        <p:nvGraphicFramePr>
          <p:cNvPr id="5" name="Tabelle 3">
            <a:extLst>
              <a:ext uri="{FF2B5EF4-FFF2-40B4-BE49-F238E27FC236}">
                <a16:creationId xmlns:a16="http://schemas.microsoft.com/office/drawing/2014/main" id="{1E8B7CC6-9022-4406-B8E5-1D69F2151848}"/>
              </a:ext>
            </a:extLst>
          </p:cNvPr>
          <p:cNvGraphicFramePr>
            <a:graphicFrameLocks noGrp="1"/>
          </p:cNvGraphicFramePr>
          <p:nvPr/>
        </p:nvGraphicFramePr>
        <p:xfrm>
          <a:off x="4606308" y="1798654"/>
          <a:ext cx="1997868" cy="4672480"/>
        </p:xfrm>
        <a:graphic>
          <a:graphicData uri="http://schemas.openxmlformats.org/drawingml/2006/table">
            <a:tbl>
              <a:tblPr firstRow="1" bandRow="1">
                <a:tableStyleId>{5C22544A-7EE6-4342-B048-85BDC9FD1C3A}</a:tableStyleId>
              </a:tblPr>
              <a:tblGrid>
                <a:gridCol w="1997868">
                  <a:extLst>
                    <a:ext uri="{9D8B030D-6E8A-4147-A177-3AD203B41FA5}">
                      <a16:colId xmlns:a16="http://schemas.microsoft.com/office/drawing/2014/main" val="699682776"/>
                    </a:ext>
                  </a:extLst>
                </a:gridCol>
              </a:tblGrid>
              <a:tr h="467248">
                <a:tc>
                  <a:txBody>
                    <a:bodyPr/>
                    <a:lstStyle/>
                    <a:p>
                      <a:pPr algn="ctr"/>
                      <a:r>
                        <a:rPr lang="de-DE" dirty="0"/>
                        <a:t>Cross-</a:t>
                      </a:r>
                      <a:r>
                        <a:rPr lang="de-DE" dirty="0" err="1"/>
                        <a:t>classification</a:t>
                      </a:r>
                      <a:endParaRPr lang="de-DE" dirty="0"/>
                    </a:p>
                  </a:txBody>
                  <a:tcPr>
                    <a:solidFill>
                      <a:srgbClr val="56698F"/>
                    </a:solidFill>
                  </a:tcPr>
                </a:tc>
                <a:extLst>
                  <a:ext uri="{0D108BD9-81ED-4DB2-BD59-A6C34878D82A}">
                    <a16:rowId xmlns:a16="http://schemas.microsoft.com/office/drawing/2014/main" val="2429726917"/>
                  </a:ext>
                </a:extLst>
              </a:tr>
              <a:tr h="467248">
                <a:tc>
                  <a:txBody>
                    <a:bodyPr/>
                    <a:lstStyle/>
                    <a:p>
                      <a:pPr algn="ctr"/>
                      <a:r>
                        <a:rPr lang="de-DE" dirty="0"/>
                        <a:t>SV1: 1 &amp; SV2: 1</a:t>
                      </a:r>
                    </a:p>
                  </a:txBody>
                  <a:tcPr anchor="ctr"/>
                </a:tc>
                <a:extLst>
                  <a:ext uri="{0D108BD9-81ED-4DB2-BD59-A6C34878D82A}">
                    <a16:rowId xmlns:a16="http://schemas.microsoft.com/office/drawing/2014/main" val="2261739686"/>
                  </a:ext>
                </a:extLst>
              </a:tr>
              <a:tr h="467248">
                <a:tc>
                  <a:txBody>
                    <a:bodyPr/>
                    <a:lstStyle/>
                    <a:p>
                      <a:pPr algn="ctr"/>
                      <a:r>
                        <a:rPr lang="de-DE" dirty="0"/>
                        <a:t>SV1: 1 &amp; SV2: 2</a:t>
                      </a:r>
                    </a:p>
                  </a:txBody>
                  <a:tcPr anchor="ctr"/>
                </a:tc>
                <a:extLst>
                  <a:ext uri="{0D108BD9-81ED-4DB2-BD59-A6C34878D82A}">
                    <a16:rowId xmlns:a16="http://schemas.microsoft.com/office/drawing/2014/main" val="4277404684"/>
                  </a:ext>
                </a:extLst>
              </a:tr>
              <a:tr h="467248">
                <a:tc>
                  <a:txBody>
                    <a:bodyPr/>
                    <a:lstStyle/>
                    <a:p>
                      <a:pPr algn="ctr"/>
                      <a:r>
                        <a:rPr lang="de-DE" dirty="0"/>
                        <a:t>SV1: 1 &amp; SV2: 3</a:t>
                      </a:r>
                    </a:p>
                  </a:txBody>
                  <a:tcPr anchor="ctr"/>
                </a:tc>
                <a:extLst>
                  <a:ext uri="{0D108BD9-81ED-4DB2-BD59-A6C34878D82A}">
                    <a16:rowId xmlns:a16="http://schemas.microsoft.com/office/drawing/2014/main" val="1292553024"/>
                  </a:ext>
                </a:extLst>
              </a:tr>
              <a:tr h="467248">
                <a:tc>
                  <a:txBody>
                    <a:bodyPr/>
                    <a:lstStyle/>
                    <a:p>
                      <a:pPr algn="ctr"/>
                      <a:r>
                        <a:rPr lang="de-DE" dirty="0"/>
                        <a:t>SV1: 2 &amp; SV2: 1</a:t>
                      </a:r>
                    </a:p>
                  </a:txBody>
                  <a:tcPr anchor="ctr"/>
                </a:tc>
                <a:extLst>
                  <a:ext uri="{0D108BD9-81ED-4DB2-BD59-A6C34878D82A}">
                    <a16:rowId xmlns:a16="http://schemas.microsoft.com/office/drawing/2014/main" val="3903562620"/>
                  </a:ext>
                </a:extLst>
              </a:tr>
              <a:tr h="467248">
                <a:tc>
                  <a:txBody>
                    <a:bodyPr/>
                    <a:lstStyle/>
                    <a:p>
                      <a:pPr algn="ctr"/>
                      <a:r>
                        <a:rPr lang="de-DE" dirty="0"/>
                        <a:t>SV1: 2 &amp; SV2: 2</a:t>
                      </a:r>
                    </a:p>
                  </a:txBody>
                  <a:tcPr anchor="ctr"/>
                </a:tc>
                <a:extLst>
                  <a:ext uri="{0D108BD9-81ED-4DB2-BD59-A6C34878D82A}">
                    <a16:rowId xmlns:a16="http://schemas.microsoft.com/office/drawing/2014/main" val="2673959229"/>
                  </a:ext>
                </a:extLst>
              </a:tr>
              <a:tr h="467248">
                <a:tc>
                  <a:txBody>
                    <a:bodyPr/>
                    <a:lstStyle/>
                    <a:p>
                      <a:pPr algn="ctr"/>
                      <a:r>
                        <a:rPr lang="de-DE" dirty="0"/>
                        <a:t>SV1: 2 &amp; SV2: 3</a:t>
                      </a:r>
                    </a:p>
                  </a:txBody>
                  <a:tcPr anchor="ctr"/>
                </a:tc>
                <a:extLst>
                  <a:ext uri="{0D108BD9-81ED-4DB2-BD59-A6C34878D82A}">
                    <a16:rowId xmlns:a16="http://schemas.microsoft.com/office/drawing/2014/main" val="2393281421"/>
                  </a:ext>
                </a:extLst>
              </a:tr>
              <a:tr h="467248">
                <a:tc>
                  <a:txBody>
                    <a:bodyPr/>
                    <a:lstStyle/>
                    <a:p>
                      <a:pPr algn="ctr"/>
                      <a:r>
                        <a:rPr lang="de-DE" dirty="0"/>
                        <a:t>SV1: 3 &amp; SV2: 1</a:t>
                      </a:r>
                    </a:p>
                  </a:txBody>
                  <a:tcPr anchor="ctr"/>
                </a:tc>
                <a:extLst>
                  <a:ext uri="{0D108BD9-81ED-4DB2-BD59-A6C34878D82A}">
                    <a16:rowId xmlns:a16="http://schemas.microsoft.com/office/drawing/2014/main" val="751874554"/>
                  </a:ext>
                </a:extLst>
              </a:tr>
              <a:tr h="467248">
                <a:tc>
                  <a:txBody>
                    <a:bodyPr/>
                    <a:lstStyle/>
                    <a:p>
                      <a:pPr algn="ctr"/>
                      <a:r>
                        <a:rPr lang="de-DE" dirty="0"/>
                        <a:t>SV1: 3 &amp; SV2: 2</a:t>
                      </a:r>
                    </a:p>
                  </a:txBody>
                  <a:tcPr anchor="ctr"/>
                </a:tc>
                <a:extLst>
                  <a:ext uri="{0D108BD9-81ED-4DB2-BD59-A6C34878D82A}">
                    <a16:rowId xmlns:a16="http://schemas.microsoft.com/office/drawing/2014/main" val="854135189"/>
                  </a:ext>
                </a:extLst>
              </a:tr>
              <a:tr h="467248">
                <a:tc>
                  <a:txBody>
                    <a:bodyPr/>
                    <a:lstStyle/>
                    <a:p>
                      <a:pPr algn="ctr"/>
                      <a:r>
                        <a:rPr lang="de-DE" dirty="0"/>
                        <a:t>SV1: 3 &amp; SV2: 3</a:t>
                      </a:r>
                    </a:p>
                  </a:txBody>
                  <a:tcPr anchor="ctr"/>
                </a:tc>
                <a:extLst>
                  <a:ext uri="{0D108BD9-81ED-4DB2-BD59-A6C34878D82A}">
                    <a16:rowId xmlns:a16="http://schemas.microsoft.com/office/drawing/2014/main" val="1579241750"/>
                  </a:ext>
                </a:extLst>
              </a:tr>
            </a:tbl>
          </a:graphicData>
        </a:graphic>
      </p:graphicFrame>
      <p:graphicFrame>
        <p:nvGraphicFramePr>
          <p:cNvPr id="6" name="Tabelle 3">
            <a:extLst>
              <a:ext uri="{FF2B5EF4-FFF2-40B4-BE49-F238E27FC236}">
                <a16:creationId xmlns:a16="http://schemas.microsoft.com/office/drawing/2014/main" id="{5955F96B-60C5-40FD-8D06-625E2271EA2A}"/>
              </a:ext>
            </a:extLst>
          </p:cNvPr>
          <p:cNvGraphicFramePr>
            <a:graphicFrameLocks noGrp="1"/>
          </p:cNvGraphicFramePr>
          <p:nvPr/>
        </p:nvGraphicFramePr>
        <p:xfrm>
          <a:off x="7555177" y="1798654"/>
          <a:ext cx="1997868" cy="4672480"/>
        </p:xfrm>
        <a:graphic>
          <a:graphicData uri="http://schemas.openxmlformats.org/drawingml/2006/table">
            <a:tbl>
              <a:tblPr firstRow="1" bandRow="1">
                <a:tableStyleId>{5C22544A-7EE6-4342-B048-85BDC9FD1C3A}</a:tableStyleId>
              </a:tblPr>
              <a:tblGrid>
                <a:gridCol w="1997868">
                  <a:extLst>
                    <a:ext uri="{9D8B030D-6E8A-4147-A177-3AD203B41FA5}">
                      <a16:colId xmlns:a16="http://schemas.microsoft.com/office/drawing/2014/main" val="699682776"/>
                    </a:ext>
                  </a:extLst>
                </a:gridCol>
              </a:tblGrid>
              <a:tr h="467248">
                <a:tc>
                  <a:txBody>
                    <a:bodyPr/>
                    <a:lstStyle/>
                    <a:p>
                      <a:pPr algn="ctr"/>
                      <a:r>
                        <a:rPr lang="de-DE" dirty="0"/>
                        <a:t>New SV </a:t>
                      </a:r>
                      <a:r>
                        <a:rPr lang="de-DE" dirty="0" err="1"/>
                        <a:t>ordered</a:t>
                      </a:r>
                      <a:endParaRPr lang="de-DE" dirty="0"/>
                    </a:p>
                  </a:txBody>
                  <a:tcPr>
                    <a:solidFill>
                      <a:srgbClr val="56698F"/>
                    </a:solidFill>
                  </a:tcPr>
                </a:tc>
                <a:extLst>
                  <a:ext uri="{0D108BD9-81ED-4DB2-BD59-A6C34878D82A}">
                    <a16:rowId xmlns:a16="http://schemas.microsoft.com/office/drawing/2014/main" val="2429726917"/>
                  </a:ext>
                </a:extLst>
              </a:tr>
              <a:tr h="467248">
                <a:tc>
                  <a:txBody>
                    <a:bodyPr/>
                    <a:lstStyle/>
                    <a:p>
                      <a:pPr algn="ctr"/>
                      <a:r>
                        <a:rPr lang="de-DE" sz="1600" dirty="0" err="1"/>
                        <a:t>Highest</a:t>
                      </a:r>
                      <a:r>
                        <a:rPr lang="de-DE" sz="1600" dirty="0"/>
                        <a:t> </a:t>
                      </a:r>
                      <a:r>
                        <a:rPr lang="de-DE" sz="1600" dirty="0" err="1"/>
                        <a:t>performance</a:t>
                      </a:r>
                      <a:endParaRPr lang="de-DE" sz="1600" dirty="0"/>
                    </a:p>
                  </a:txBody>
                  <a:tcPr anchor="ctr"/>
                </a:tc>
                <a:extLst>
                  <a:ext uri="{0D108BD9-81ED-4DB2-BD59-A6C34878D82A}">
                    <a16:rowId xmlns:a16="http://schemas.microsoft.com/office/drawing/2014/main" val="2261739686"/>
                  </a:ext>
                </a:extLst>
              </a:tr>
              <a:tr h="467248">
                <a:tc>
                  <a:txBody>
                    <a:bodyPr/>
                    <a:lstStyle/>
                    <a:p>
                      <a:pPr algn="ctr"/>
                      <a:r>
                        <a:rPr lang="de-DE" sz="1800" dirty="0"/>
                        <a:t>⁞</a:t>
                      </a:r>
                    </a:p>
                  </a:txBody>
                  <a:tcPr/>
                </a:tc>
                <a:extLst>
                  <a:ext uri="{0D108BD9-81ED-4DB2-BD59-A6C34878D82A}">
                    <a16:rowId xmlns:a16="http://schemas.microsoft.com/office/drawing/2014/main" val="4277404684"/>
                  </a:ext>
                </a:extLst>
              </a:tr>
              <a:tr h="467248">
                <a:tc>
                  <a:txBody>
                    <a:bodyPr/>
                    <a:lstStyle/>
                    <a:p>
                      <a:pPr algn="ctr"/>
                      <a:r>
                        <a:rPr lang="de-DE" sz="1800" dirty="0"/>
                        <a:t>⁞</a:t>
                      </a:r>
                    </a:p>
                  </a:txBody>
                  <a:tcPr/>
                </a:tc>
                <a:extLst>
                  <a:ext uri="{0D108BD9-81ED-4DB2-BD59-A6C34878D82A}">
                    <a16:rowId xmlns:a16="http://schemas.microsoft.com/office/drawing/2014/main" val="1292553024"/>
                  </a:ext>
                </a:extLst>
              </a:tr>
              <a:tr h="467248">
                <a:tc>
                  <a:txBody>
                    <a:bodyPr/>
                    <a:lstStyle/>
                    <a:p>
                      <a:pPr algn="ctr"/>
                      <a:r>
                        <a:rPr lang="de-DE" sz="1800" dirty="0"/>
                        <a:t>⁞</a:t>
                      </a:r>
                    </a:p>
                  </a:txBody>
                  <a:tcPr/>
                </a:tc>
                <a:extLst>
                  <a:ext uri="{0D108BD9-81ED-4DB2-BD59-A6C34878D82A}">
                    <a16:rowId xmlns:a16="http://schemas.microsoft.com/office/drawing/2014/main" val="3903562620"/>
                  </a:ext>
                </a:extLst>
              </a:tr>
              <a:tr h="467248">
                <a:tc>
                  <a:txBody>
                    <a:bodyPr/>
                    <a:lstStyle/>
                    <a:p>
                      <a:pPr algn="ctr"/>
                      <a:r>
                        <a:rPr lang="de-DE" sz="1800" dirty="0"/>
                        <a:t>⁞</a:t>
                      </a:r>
                    </a:p>
                  </a:txBody>
                  <a:tcPr/>
                </a:tc>
                <a:extLst>
                  <a:ext uri="{0D108BD9-81ED-4DB2-BD59-A6C34878D82A}">
                    <a16:rowId xmlns:a16="http://schemas.microsoft.com/office/drawing/2014/main" val="2673959229"/>
                  </a:ext>
                </a:extLst>
              </a:tr>
              <a:tr h="467248">
                <a:tc>
                  <a:txBody>
                    <a:bodyPr/>
                    <a:lstStyle/>
                    <a:p>
                      <a:pPr algn="ctr"/>
                      <a:r>
                        <a:rPr lang="de-DE" sz="1800" dirty="0"/>
                        <a:t>⁞</a:t>
                      </a:r>
                    </a:p>
                  </a:txBody>
                  <a:tcPr/>
                </a:tc>
                <a:extLst>
                  <a:ext uri="{0D108BD9-81ED-4DB2-BD59-A6C34878D82A}">
                    <a16:rowId xmlns:a16="http://schemas.microsoft.com/office/drawing/2014/main" val="2393281421"/>
                  </a:ext>
                </a:extLst>
              </a:tr>
              <a:tr h="467248">
                <a:tc>
                  <a:txBody>
                    <a:bodyPr/>
                    <a:lstStyle/>
                    <a:p>
                      <a:pPr algn="ctr"/>
                      <a:r>
                        <a:rPr lang="de-DE" sz="1800" dirty="0"/>
                        <a:t>⁞</a:t>
                      </a:r>
                    </a:p>
                  </a:txBody>
                  <a:tcPr/>
                </a:tc>
                <a:extLst>
                  <a:ext uri="{0D108BD9-81ED-4DB2-BD59-A6C34878D82A}">
                    <a16:rowId xmlns:a16="http://schemas.microsoft.com/office/drawing/2014/main" val="751874554"/>
                  </a:ext>
                </a:extLst>
              </a:tr>
              <a:tr h="467248">
                <a:tc>
                  <a:txBody>
                    <a:bodyPr/>
                    <a:lstStyle/>
                    <a:p>
                      <a:pPr algn="ctr"/>
                      <a:r>
                        <a:rPr lang="de-DE" sz="1800" dirty="0"/>
                        <a:t>⁞</a:t>
                      </a:r>
                    </a:p>
                  </a:txBody>
                  <a:tcPr/>
                </a:tc>
                <a:extLst>
                  <a:ext uri="{0D108BD9-81ED-4DB2-BD59-A6C34878D82A}">
                    <a16:rowId xmlns:a16="http://schemas.microsoft.com/office/drawing/2014/main" val="854135189"/>
                  </a:ext>
                </a:extLst>
              </a:tr>
              <a:tr h="467248">
                <a:tc>
                  <a:txBody>
                    <a:bodyPr/>
                    <a:lstStyle/>
                    <a:p>
                      <a:pPr algn="ctr"/>
                      <a:r>
                        <a:rPr lang="de-DE" sz="1600" dirty="0" err="1"/>
                        <a:t>Lowest</a:t>
                      </a:r>
                      <a:r>
                        <a:rPr lang="de-DE" sz="1600" dirty="0"/>
                        <a:t> </a:t>
                      </a:r>
                      <a:r>
                        <a:rPr lang="de-DE" sz="1600" dirty="0" err="1"/>
                        <a:t>performance</a:t>
                      </a:r>
                      <a:endParaRPr lang="de-DE" sz="1600" dirty="0"/>
                    </a:p>
                  </a:txBody>
                  <a:tcPr anchor="ctr"/>
                </a:tc>
                <a:extLst>
                  <a:ext uri="{0D108BD9-81ED-4DB2-BD59-A6C34878D82A}">
                    <a16:rowId xmlns:a16="http://schemas.microsoft.com/office/drawing/2014/main" val="1579241750"/>
                  </a:ext>
                </a:extLst>
              </a:tr>
            </a:tbl>
          </a:graphicData>
        </a:graphic>
      </p:graphicFrame>
      <p:grpSp>
        <p:nvGrpSpPr>
          <p:cNvPr id="36" name="Gruppieren 35">
            <a:extLst>
              <a:ext uri="{FF2B5EF4-FFF2-40B4-BE49-F238E27FC236}">
                <a16:creationId xmlns:a16="http://schemas.microsoft.com/office/drawing/2014/main" id="{AC5524B3-9613-4178-B9D4-0523EC3AE2C7}"/>
              </a:ext>
            </a:extLst>
          </p:cNvPr>
          <p:cNvGrpSpPr/>
          <p:nvPr/>
        </p:nvGrpSpPr>
        <p:grpSpPr>
          <a:xfrm>
            <a:off x="6604176" y="2503503"/>
            <a:ext cx="951001" cy="3755254"/>
            <a:chOff x="6699426" y="2503503"/>
            <a:chExt cx="951001" cy="3755254"/>
          </a:xfrm>
        </p:grpSpPr>
        <p:cxnSp>
          <p:nvCxnSpPr>
            <p:cNvPr id="8" name="Gerade Verbindung mit Pfeil 7">
              <a:extLst>
                <a:ext uri="{FF2B5EF4-FFF2-40B4-BE49-F238E27FC236}">
                  <a16:creationId xmlns:a16="http://schemas.microsoft.com/office/drawing/2014/main" id="{B69D4686-97E3-499E-A664-8FAC513846F9}"/>
                </a:ext>
              </a:extLst>
            </p:cNvPr>
            <p:cNvCxnSpPr>
              <a:cxnSpLocks/>
            </p:cNvCxnSpPr>
            <p:nvPr/>
          </p:nvCxnSpPr>
          <p:spPr>
            <a:xfrm>
              <a:off x="6699426" y="2503503"/>
              <a:ext cx="951001" cy="0"/>
            </a:xfrm>
            <a:prstGeom prst="straightConnector1">
              <a:avLst/>
            </a:prstGeom>
            <a:ln w="15875">
              <a:solidFill>
                <a:srgbClr val="59595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57F2BB21-9A6D-4D0E-9D4E-EA49074E610B}"/>
                </a:ext>
              </a:extLst>
            </p:cNvPr>
            <p:cNvCxnSpPr>
              <a:cxnSpLocks/>
            </p:cNvCxnSpPr>
            <p:nvPr/>
          </p:nvCxnSpPr>
          <p:spPr>
            <a:xfrm>
              <a:off x="6699426" y="2956264"/>
              <a:ext cx="951001" cy="472736"/>
            </a:xfrm>
            <a:prstGeom prst="straightConnector1">
              <a:avLst/>
            </a:prstGeom>
            <a:ln w="15875">
              <a:solidFill>
                <a:srgbClr val="59595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1973EC43-79C6-42BC-9EF5-0D3CD120405D}"/>
                </a:ext>
              </a:extLst>
            </p:cNvPr>
            <p:cNvCxnSpPr>
              <a:cxnSpLocks/>
            </p:cNvCxnSpPr>
            <p:nvPr/>
          </p:nvCxnSpPr>
          <p:spPr>
            <a:xfrm>
              <a:off x="6699426" y="3429000"/>
              <a:ext cx="951001" cy="925497"/>
            </a:xfrm>
            <a:prstGeom prst="straightConnector1">
              <a:avLst/>
            </a:prstGeom>
            <a:ln w="15875">
              <a:solidFill>
                <a:srgbClr val="59595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A83B1391-84F1-491A-88FF-DA02F4FE1030}"/>
                </a:ext>
              </a:extLst>
            </p:cNvPr>
            <p:cNvCxnSpPr>
              <a:cxnSpLocks/>
            </p:cNvCxnSpPr>
            <p:nvPr/>
          </p:nvCxnSpPr>
          <p:spPr>
            <a:xfrm flipV="1">
              <a:off x="6699426" y="3879542"/>
              <a:ext cx="951001" cy="1447060"/>
            </a:xfrm>
            <a:prstGeom prst="straightConnector1">
              <a:avLst/>
            </a:prstGeom>
            <a:ln w="15875">
              <a:solidFill>
                <a:srgbClr val="59595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6150DA2E-F0F3-4FD2-ADF8-762E2BB6E51C}"/>
                </a:ext>
              </a:extLst>
            </p:cNvPr>
            <p:cNvCxnSpPr>
              <a:cxnSpLocks/>
            </p:cNvCxnSpPr>
            <p:nvPr/>
          </p:nvCxnSpPr>
          <p:spPr>
            <a:xfrm>
              <a:off x="6699426" y="6258757"/>
              <a:ext cx="951001" cy="0"/>
            </a:xfrm>
            <a:prstGeom prst="straightConnector1">
              <a:avLst/>
            </a:prstGeom>
            <a:ln w="15875">
              <a:solidFill>
                <a:srgbClr val="59595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E3760EEB-1BC5-4E3B-9507-133337665C30}"/>
                </a:ext>
              </a:extLst>
            </p:cNvPr>
            <p:cNvCxnSpPr>
              <a:cxnSpLocks/>
            </p:cNvCxnSpPr>
            <p:nvPr/>
          </p:nvCxnSpPr>
          <p:spPr>
            <a:xfrm flipV="1">
              <a:off x="6699426" y="5326602"/>
              <a:ext cx="951001" cy="461639"/>
            </a:xfrm>
            <a:prstGeom prst="straightConnector1">
              <a:avLst/>
            </a:prstGeom>
            <a:ln w="15875">
              <a:solidFill>
                <a:srgbClr val="59595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6B943E88-6B10-4F1C-81B2-CB72B71B856A}"/>
                </a:ext>
              </a:extLst>
            </p:cNvPr>
            <p:cNvCxnSpPr>
              <a:cxnSpLocks/>
            </p:cNvCxnSpPr>
            <p:nvPr/>
          </p:nvCxnSpPr>
          <p:spPr>
            <a:xfrm flipV="1">
              <a:off x="6699426" y="2978458"/>
              <a:ext cx="951001" cy="901084"/>
            </a:xfrm>
            <a:prstGeom prst="straightConnector1">
              <a:avLst/>
            </a:prstGeom>
            <a:ln w="15875">
              <a:solidFill>
                <a:srgbClr val="59595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DED04028-966C-4278-B3A6-4FDAA3CAD446}"/>
                </a:ext>
              </a:extLst>
            </p:cNvPr>
            <p:cNvCxnSpPr>
              <a:cxnSpLocks/>
            </p:cNvCxnSpPr>
            <p:nvPr/>
          </p:nvCxnSpPr>
          <p:spPr>
            <a:xfrm>
              <a:off x="6699426" y="4354497"/>
              <a:ext cx="951001" cy="554854"/>
            </a:xfrm>
            <a:prstGeom prst="straightConnector1">
              <a:avLst/>
            </a:prstGeom>
            <a:ln w="15875">
              <a:solidFill>
                <a:srgbClr val="59595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25569030-D284-4A11-8F0A-93C0BE5B94C1}"/>
                </a:ext>
              </a:extLst>
            </p:cNvPr>
            <p:cNvCxnSpPr>
              <a:cxnSpLocks/>
            </p:cNvCxnSpPr>
            <p:nvPr/>
          </p:nvCxnSpPr>
          <p:spPr>
            <a:xfrm>
              <a:off x="6699426" y="4909351"/>
              <a:ext cx="951001" cy="949911"/>
            </a:xfrm>
            <a:prstGeom prst="straightConnector1">
              <a:avLst/>
            </a:prstGeom>
            <a:ln w="15875">
              <a:solidFill>
                <a:srgbClr val="595959"/>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751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23549-2B61-4A15-89AD-82B6E1CCB3A8}"/>
              </a:ext>
            </a:extLst>
          </p:cNvPr>
          <p:cNvSpPr>
            <a:spLocks noGrp="1"/>
          </p:cNvSpPr>
          <p:nvPr>
            <p:ph type="title"/>
          </p:nvPr>
        </p:nvSpPr>
        <p:spPr/>
        <p:txBody>
          <a:bodyPr>
            <a:normAutofit/>
          </a:bodyPr>
          <a:lstStyle/>
          <a:p>
            <a:r>
              <a:rPr lang="en-US" sz="4000" dirty="0"/>
              <a:t>Comparing mean and variance</a:t>
            </a:r>
          </a:p>
        </p:txBody>
      </p:sp>
      <p:grpSp>
        <p:nvGrpSpPr>
          <p:cNvPr id="5" name="Gruppieren 4">
            <a:extLst>
              <a:ext uri="{FF2B5EF4-FFF2-40B4-BE49-F238E27FC236}">
                <a16:creationId xmlns:a16="http://schemas.microsoft.com/office/drawing/2014/main" id="{EF2C3BE7-266E-4051-99BB-D11B81DD203A}"/>
              </a:ext>
            </a:extLst>
          </p:cNvPr>
          <p:cNvGrpSpPr/>
          <p:nvPr/>
        </p:nvGrpSpPr>
        <p:grpSpPr>
          <a:xfrm>
            <a:off x="1806388" y="1689741"/>
            <a:ext cx="8579224" cy="2381369"/>
            <a:chOff x="1999129" y="4352901"/>
            <a:chExt cx="8579224" cy="2381369"/>
          </a:xfrm>
        </p:grpSpPr>
        <p:sp>
          <p:nvSpPr>
            <p:cNvPr id="24" name="Rechteck: abgerundete Ecken 23">
              <a:extLst>
                <a:ext uri="{FF2B5EF4-FFF2-40B4-BE49-F238E27FC236}">
                  <a16:creationId xmlns:a16="http://schemas.microsoft.com/office/drawing/2014/main" id="{8B0A8BCA-A800-4F00-8DF5-23523AFC4385}"/>
                </a:ext>
              </a:extLst>
            </p:cNvPr>
            <p:cNvSpPr/>
            <p:nvPr/>
          </p:nvSpPr>
          <p:spPr>
            <a:xfrm>
              <a:off x="2467993" y="4352901"/>
              <a:ext cx="7341833" cy="1979720"/>
            </a:xfrm>
            <a:prstGeom prst="roundRect">
              <a:avLst/>
            </a:prstGeom>
            <a:solidFill>
              <a:srgbClr val="C000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A99B2ED1-5149-4F93-8397-5220A51CAAF9}"/>
                    </a:ext>
                  </a:extLst>
                </p:cNvPr>
                <p:cNvSpPr txBox="1"/>
                <p:nvPr/>
              </p:nvSpPr>
              <p:spPr>
                <a:xfrm>
                  <a:off x="3653704" y="4494627"/>
                  <a:ext cx="3948344" cy="8392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𝑀</m:t>
                        </m:r>
                        <m:r>
                          <a:rPr lang="de-DE" sz="2000" b="0" i="1" baseline="-25000" smtClean="0">
                            <a:latin typeface="Cambria Math" panose="02040503050406030204" pitchFamily="18" charset="0"/>
                          </a:rPr>
                          <m:t>𝑎𝑐𝑡𝑢𝑎𝑙</m:t>
                        </m:r>
                        <m:r>
                          <a:rPr lang="de-DE" sz="2000" i="0">
                            <a:solidFill>
                              <a:schemeClr val="tx1"/>
                            </a:solidFill>
                            <a:latin typeface="Cambria Math" panose="02040503050406030204" pitchFamily="18" charset="0"/>
                          </a:rPr>
                          <m:t>= </m:t>
                        </m:r>
                        <m:nary>
                          <m:naryPr>
                            <m:chr m:val="∑"/>
                            <m:limLoc m:val="undOvr"/>
                            <m:supHide m:val="on"/>
                            <m:ctrlPr>
                              <a:rPr lang="de-DE" sz="2000" i="1">
                                <a:latin typeface="Cambria Math" panose="02040503050406030204" pitchFamily="18" charset="0"/>
                              </a:rPr>
                            </m:ctrlPr>
                          </m:naryPr>
                          <m:sub>
                            <m:r>
                              <a:rPr lang="de-DE" sz="2000" i="1">
                                <a:latin typeface="Cambria Math" panose="02040503050406030204" pitchFamily="18" charset="0"/>
                              </a:rPr>
                              <m:t>𝑖</m:t>
                            </m:r>
                          </m:sub>
                          <m:sup/>
                          <m:e>
                            <m:sSub>
                              <m:sSubPr>
                                <m:ctrlPr>
                                  <a:rPr lang="de-DE" sz="2000" i="1">
                                    <a:solidFill>
                                      <a:srgbClr val="836967"/>
                                    </a:solidFill>
                                    <a:latin typeface="Cambria Math" panose="02040503050406030204" pitchFamily="18" charset="0"/>
                                  </a:rPr>
                                </m:ctrlPr>
                              </m:sSubPr>
                              <m:e>
                                <m:r>
                                  <a:rPr lang="de-DE" sz="2000" i="1">
                                    <a:latin typeface="Cambria Math" panose="02040503050406030204" pitchFamily="18" charset="0"/>
                                  </a:rPr>
                                  <m:t>𝑃</m:t>
                                </m:r>
                              </m:e>
                              <m:sub>
                                <m:r>
                                  <a:rPr lang="de-DE" sz="2000" i="1">
                                    <a:latin typeface="Cambria Math" panose="02040503050406030204" pitchFamily="18" charset="0"/>
                                  </a:rPr>
                                  <m:t>𝑖</m:t>
                                </m:r>
                                <m:r>
                                  <a:rPr lang="de-DE" sz="2000" b="0" i="1" smtClean="0">
                                    <a:latin typeface="Cambria Math" panose="02040503050406030204" pitchFamily="18" charset="0"/>
                                  </a:rPr>
                                  <m:t> </m:t>
                                </m:r>
                                <m:r>
                                  <a:rPr lang="de-DE" sz="2000" b="0" i="1" smtClean="0">
                                    <a:latin typeface="Cambria Math" panose="02040503050406030204" pitchFamily="18" charset="0"/>
                                  </a:rPr>
                                  <m:t>𝑎𝑐𝑡𝑢𝑎𝑙</m:t>
                                </m:r>
                              </m:sub>
                            </m:sSub>
                          </m:e>
                        </m:nary>
                        <m:r>
                          <a:rPr lang="de-DE" sz="2000" i="0">
                            <a:latin typeface="Cambria Math" panose="02040503050406030204" pitchFamily="18" charset="0"/>
                          </a:rPr>
                          <m:t>∗</m:t>
                        </m:r>
                        <m:sSub>
                          <m:sSubPr>
                            <m:ctrlPr>
                              <a:rPr lang="de-DE" sz="2000" i="1">
                                <a:solidFill>
                                  <a:srgbClr val="836967"/>
                                </a:solidFill>
                                <a:latin typeface="Cambria Math" panose="02040503050406030204" pitchFamily="18" charset="0"/>
                              </a:rPr>
                            </m:ctrlPr>
                          </m:sSubPr>
                          <m:e>
                            <m:r>
                              <a:rPr lang="de-DE" sz="2000" i="1">
                                <a:latin typeface="Cambria Math" panose="02040503050406030204" pitchFamily="18" charset="0"/>
                              </a:rPr>
                              <m:t>𝑚</m:t>
                            </m:r>
                          </m:e>
                          <m:sub>
                            <m:r>
                              <a:rPr lang="de-DE" sz="2000" i="1">
                                <a:latin typeface="Cambria Math" panose="02040503050406030204" pitchFamily="18" charset="0"/>
                              </a:rPr>
                              <m:t>𝑖</m:t>
                            </m:r>
                          </m:sub>
                        </m:sSub>
                      </m:oMath>
                    </m:oMathPara>
                  </a14:m>
                  <a:endParaRPr lang="de-DE" sz="2000" dirty="0"/>
                </a:p>
              </p:txBody>
            </p:sp>
          </mc:Choice>
          <mc:Fallback xmlns="">
            <p:sp>
              <p:nvSpPr>
                <p:cNvPr id="21" name="Textfeld 20">
                  <a:extLst>
                    <a:ext uri="{FF2B5EF4-FFF2-40B4-BE49-F238E27FC236}">
                      <a16:creationId xmlns:a16="http://schemas.microsoft.com/office/drawing/2014/main" id="{A99B2ED1-5149-4F93-8397-5220A51CAAF9}"/>
                    </a:ext>
                  </a:extLst>
                </p:cNvPr>
                <p:cNvSpPr txBox="1">
                  <a:spLocks noRot="1" noChangeAspect="1" noMove="1" noResize="1" noEditPoints="1" noAdjustHandles="1" noChangeArrowheads="1" noChangeShapeType="1" noTextEdit="1"/>
                </p:cNvSpPr>
                <p:nvPr/>
              </p:nvSpPr>
              <p:spPr>
                <a:xfrm>
                  <a:off x="3653704" y="4494627"/>
                  <a:ext cx="3948344" cy="839269"/>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2" name="Textfeld 21">
                  <a:extLst>
                    <a:ext uri="{FF2B5EF4-FFF2-40B4-BE49-F238E27FC236}">
                      <a16:creationId xmlns:a16="http://schemas.microsoft.com/office/drawing/2014/main" id="{8D0A114C-8E56-4A9B-B62A-A3C561020558}"/>
                    </a:ext>
                  </a:extLst>
                </p:cNvPr>
                <p:cNvSpPr txBox="1"/>
                <p:nvPr/>
              </p:nvSpPr>
              <p:spPr>
                <a:xfrm>
                  <a:off x="2467992" y="5298371"/>
                  <a:ext cx="7341833" cy="8392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2000" b="0" i="1" smtClean="0">
                            <a:solidFill>
                              <a:schemeClr val="tx1"/>
                            </a:solidFill>
                            <a:latin typeface="Cambria Math" panose="02040503050406030204" pitchFamily="18" charset="0"/>
                          </a:rPr>
                          <m:t>𝑉𝑎𝑟</m:t>
                        </m:r>
                        <m:r>
                          <a:rPr lang="de-DE" sz="2000" b="0" i="1" baseline="-25000" smtClean="0">
                            <a:solidFill>
                              <a:schemeClr val="tx1"/>
                            </a:solidFill>
                            <a:latin typeface="Cambria Math" panose="02040503050406030204" pitchFamily="18" charset="0"/>
                          </a:rPr>
                          <m:t>𝑎𝑐𝑡𝑢𝑎𝑙</m:t>
                        </m:r>
                        <m:r>
                          <a:rPr lang="de-DE" sz="2000" i="0" smtClean="0">
                            <a:solidFill>
                              <a:schemeClr val="tx1"/>
                            </a:solidFill>
                            <a:latin typeface="Cambria Math" panose="02040503050406030204" pitchFamily="18" charset="0"/>
                          </a:rPr>
                          <m:t>= </m:t>
                        </m:r>
                        <m:nary>
                          <m:naryPr>
                            <m:chr m:val="∑"/>
                            <m:limLoc m:val="undOvr"/>
                            <m:supHide m:val="on"/>
                            <m:ctrlPr>
                              <a:rPr lang="de-DE" sz="2000" i="1">
                                <a:solidFill>
                                  <a:schemeClr val="tx1"/>
                                </a:solidFill>
                                <a:latin typeface="Cambria Math" panose="02040503050406030204" pitchFamily="18" charset="0"/>
                              </a:rPr>
                            </m:ctrlPr>
                          </m:naryPr>
                          <m:sub>
                            <m:r>
                              <a:rPr lang="de-DE" sz="2000" i="1">
                                <a:solidFill>
                                  <a:schemeClr val="tx1"/>
                                </a:solidFill>
                                <a:latin typeface="Cambria Math" panose="02040503050406030204" pitchFamily="18" charset="0"/>
                              </a:rPr>
                              <m:t>𝑖</m:t>
                            </m:r>
                            <m:r>
                              <a:rPr lang="de-DE" sz="2000" b="0" i="1" smtClean="0">
                                <a:solidFill>
                                  <a:schemeClr val="tx1"/>
                                </a:solidFill>
                                <a:latin typeface="Cambria Math" panose="02040503050406030204" pitchFamily="18" charset="0"/>
                              </a:rPr>
                              <m:t> </m:t>
                            </m:r>
                          </m:sub>
                          <m:sup/>
                          <m:e>
                            <m:sSub>
                              <m:sSubPr>
                                <m:ctrlPr>
                                  <a:rPr lang="de-DE" sz="2000" i="1">
                                    <a:solidFill>
                                      <a:schemeClr val="tx1"/>
                                    </a:solidFill>
                                    <a:latin typeface="Cambria Math" panose="02040503050406030204" pitchFamily="18" charset="0"/>
                                  </a:rPr>
                                </m:ctrlPr>
                              </m:sSubPr>
                              <m:e>
                                <m:r>
                                  <a:rPr lang="de-DE" sz="2000" i="1">
                                    <a:solidFill>
                                      <a:schemeClr val="tx1"/>
                                    </a:solidFill>
                                    <a:latin typeface="Cambria Math" panose="02040503050406030204" pitchFamily="18" charset="0"/>
                                  </a:rPr>
                                  <m:t>𝑃</m:t>
                                </m:r>
                              </m:e>
                              <m:sub>
                                <m:r>
                                  <a:rPr lang="de-DE" sz="2000" i="1">
                                    <a:solidFill>
                                      <a:schemeClr val="tx1"/>
                                    </a:solidFill>
                                    <a:latin typeface="Cambria Math" panose="02040503050406030204" pitchFamily="18" charset="0"/>
                                  </a:rPr>
                                  <m:t>𝑖</m:t>
                                </m:r>
                                <m:r>
                                  <a:rPr lang="de-DE" sz="2000" b="0" i="1" smtClean="0">
                                    <a:solidFill>
                                      <a:schemeClr val="tx1"/>
                                    </a:solidFill>
                                    <a:latin typeface="Cambria Math" panose="02040503050406030204" pitchFamily="18" charset="0"/>
                                  </a:rPr>
                                  <m:t> </m:t>
                                </m:r>
                                <m:r>
                                  <a:rPr lang="de-DE" sz="2000" b="0" i="1" smtClean="0">
                                    <a:solidFill>
                                      <a:schemeClr val="tx1"/>
                                    </a:solidFill>
                                    <a:latin typeface="Cambria Math" panose="02040503050406030204" pitchFamily="18" charset="0"/>
                                  </a:rPr>
                                  <m:t>𝑎𝑐𝑡𝑢𝑎𝑙</m:t>
                                </m:r>
                              </m:sub>
                            </m:sSub>
                          </m:e>
                        </m:nary>
                        <m:r>
                          <a:rPr lang="de-DE" sz="2000" i="0">
                            <a:solidFill>
                              <a:schemeClr val="tx1"/>
                            </a:solidFill>
                            <a:latin typeface="Cambria Math" panose="02040503050406030204" pitchFamily="18" charset="0"/>
                          </a:rPr>
                          <m:t>∗</m:t>
                        </m:r>
                        <m:sSub>
                          <m:sSubPr>
                            <m:ctrlPr>
                              <a:rPr lang="de-DE" sz="2000" i="1">
                                <a:solidFill>
                                  <a:schemeClr val="tx1"/>
                                </a:solidFill>
                                <a:latin typeface="Cambria Math" panose="02040503050406030204" pitchFamily="18" charset="0"/>
                              </a:rPr>
                            </m:ctrlPr>
                          </m:sSubPr>
                          <m:e>
                            <m:r>
                              <a:rPr lang="de-DE" sz="2000" i="1">
                                <a:solidFill>
                                  <a:schemeClr val="tx1"/>
                                </a:solidFill>
                                <a:latin typeface="Cambria Math" panose="02040503050406030204" pitchFamily="18" charset="0"/>
                              </a:rPr>
                              <m:t>𝑣𝑎𝑟</m:t>
                            </m:r>
                          </m:e>
                          <m:sub>
                            <m:r>
                              <a:rPr lang="de-DE" sz="2000" i="1">
                                <a:solidFill>
                                  <a:schemeClr val="tx1"/>
                                </a:solidFill>
                                <a:latin typeface="Cambria Math" panose="02040503050406030204" pitchFamily="18" charset="0"/>
                              </a:rPr>
                              <m:t>𝑖</m:t>
                            </m:r>
                            <m:r>
                              <a:rPr lang="de-DE" sz="2000" b="0" i="1" smtClean="0">
                                <a:solidFill>
                                  <a:schemeClr val="tx1"/>
                                </a:solidFill>
                                <a:latin typeface="Cambria Math" panose="02040503050406030204" pitchFamily="18" charset="0"/>
                              </a:rPr>
                              <m:t> </m:t>
                            </m:r>
                          </m:sub>
                        </m:sSub>
                        <m:r>
                          <a:rPr lang="de-DE" sz="2000" i="0">
                            <a:solidFill>
                              <a:schemeClr val="tx1"/>
                            </a:solidFill>
                            <a:latin typeface="Cambria Math" panose="02040503050406030204" pitchFamily="18" charset="0"/>
                          </a:rPr>
                          <m:t>−</m:t>
                        </m:r>
                        <m:r>
                          <a:rPr lang="de-DE" sz="2000" b="0" i="1" smtClean="0">
                            <a:solidFill>
                              <a:schemeClr val="tx1"/>
                            </a:solidFill>
                            <a:latin typeface="Cambria Math" panose="02040503050406030204" pitchFamily="18" charset="0"/>
                          </a:rPr>
                          <m:t>𝑀</m:t>
                        </m:r>
                        <m:r>
                          <a:rPr lang="de-DE" sz="2000" b="0" i="1" baseline="-25000" smtClean="0">
                            <a:solidFill>
                              <a:schemeClr val="tx1"/>
                            </a:solidFill>
                            <a:latin typeface="Cambria Math" panose="02040503050406030204" pitchFamily="18" charset="0"/>
                          </a:rPr>
                          <m:t>𝑎𝑐𝑡𝑢𝑎𝑙</m:t>
                        </m:r>
                        <m:r>
                          <a:rPr lang="de-DE" sz="2000" b="0" i="0" baseline="30000" smtClean="0">
                            <a:solidFill>
                              <a:schemeClr val="tx1"/>
                            </a:solidFill>
                            <a:latin typeface="Cambria Math" panose="02040503050406030204" pitchFamily="18" charset="0"/>
                          </a:rPr>
                          <m:t>2</m:t>
                        </m:r>
                        <m:r>
                          <a:rPr lang="de-DE" sz="2000" i="0">
                            <a:solidFill>
                              <a:schemeClr val="tx1"/>
                            </a:solidFill>
                            <a:latin typeface="Cambria Math" panose="02040503050406030204" pitchFamily="18" charset="0"/>
                          </a:rPr>
                          <m:t>+</m:t>
                        </m:r>
                        <m:nary>
                          <m:naryPr>
                            <m:chr m:val="∑"/>
                            <m:limLoc m:val="undOvr"/>
                            <m:supHide m:val="on"/>
                            <m:ctrlPr>
                              <a:rPr lang="de-DE" sz="2000" i="1">
                                <a:solidFill>
                                  <a:schemeClr val="tx1"/>
                                </a:solidFill>
                                <a:latin typeface="Cambria Math" panose="02040503050406030204" pitchFamily="18" charset="0"/>
                              </a:rPr>
                            </m:ctrlPr>
                          </m:naryPr>
                          <m:sub>
                            <m:r>
                              <a:rPr lang="de-DE" sz="2000" i="1">
                                <a:solidFill>
                                  <a:schemeClr val="tx1"/>
                                </a:solidFill>
                                <a:latin typeface="Cambria Math" panose="02040503050406030204" pitchFamily="18" charset="0"/>
                              </a:rPr>
                              <m:t>𝑖</m:t>
                            </m:r>
                          </m:sub>
                          <m:sup/>
                          <m:e>
                            <m:sSub>
                              <m:sSubPr>
                                <m:ctrlPr>
                                  <a:rPr lang="de-DE" sz="2000" i="1">
                                    <a:solidFill>
                                      <a:schemeClr val="tx1"/>
                                    </a:solidFill>
                                    <a:latin typeface="Cambria Math" panose="02040503050406030204" pitchFamily="18" charset="0"/>
                                  </a:rPr>
                                </m:ctrlPr>
                              </m:sSubPr>
                              <m:e>
                                <m:r>
                                  <a:rPr lang="de-DE" sz="2000" i="1">
                                    <a:solidFill>
                                      <a:schemeClr val="tx1"/>
                                    </a:solidFill>
                                    <a:latin typeface="Cambria Math" panose="02040503050406030204" pitchFamily="18" charset="0"/>
                                  </a:rPr>
                                  <m:t>𝑃</m:t>
                                </m:r>
                              </m:e>
                              <m:sub>
                                <m:r>
                                  <a:rPr lang="de-DE" sz="2000" i="1">
                                    <a:solidFill>
                                      <a:schemeClr val="tx1"/>
                                    </a:solidFill>
                                    <a:latin typeface="Cambria Math" panose="02040503050406030204" pitchFamily="18" charset="0"/>
                                  </a:rPr>
                                  <m:t>𝑖</m:t>
                                </m:r>
                                <m:r>
                                  <a:rPr lang="de-DE" sz="2000" b="0" i="1" smtClean="0">
                                    <a:solidFill>
                                      <a:schemeClr val="tx1"/>
                                    </a:solidFill>
                                    <a:latin typeface="Cambria Math" panose="02040503050406030204" pitchFamily="18" charset="0"/>
                                  </a:rPr>
                                  <m:t> </m:t>
                                </m:r>
                                <m:r>
                                  <a:rPr lang="de-DE" sz="2000" b="0" i="1" smtClean="0">
                                    <a:solidFill>
                                      <a:schemeClr val="tx1"/>
                                    </a:solidFill>
                                    <a:latin typeface="Cambria Math" panose="02040503050406030204" pitchFamily="18" charset="0"/>
                                  </a:rPr>
                                  <m:t>𝑎𝑐𝑡𝑢𝑎𝑙</m:t>
                                </m:r>
                              </m:sub>
                            </m:sSub>
                          </m:e>
                        </m:nary>
                        <m:r>
                          <a:rPr lang="de-DE" sz="2000" i="0">
                            <a:solidFill>
                              <a:schemeClr val="tx1"/>
                            </a:solidFill>
                            <a:latin typeface="Cambria Math" panose="02040503050406030204" pitchFamily="18" charset="0"/>
                          </a:rPr>
                          <m:t>∗</m:t>
                        </m:r>
                        <m:sSup>
                          <m:sSupPr>
                            <m:ctrlPr>
                              <a:rPr lang="de-DE" sz="2000" i="1">
                                <a:solidFill>
                                  <a:schemeClr val="tx1"/>
                                </a:solidFill>
                                <a:latin typeface="Cambria Math" panose="02040503050406030204" pitchFamily="18" charset="0"/>
                              </a:rPr>
                            </m:ctrlPr>
                          </m:sSupPr>
                          <m:e>
                            <m:sSub>
                              <m:sSubPr>
                                <m:ctrlPr>
                                  <a:rPr lang="de-DE" sz="2000" i="1">
                                    <a:solidFill>
                                      <a:schemeClr val="tx1"/>
                                    </a:solidFill>
                                    <a:latin typeface="Cambria Math" panose="02040503050406030204" pitchFamily="18" charset="0"/>
                                  </a:rPr>
                                </m:ctrlPr>
                              </m:sSubPr>
                              <m:e>
                                <m:r>
                                  <a:rPr lang="de-DE" sz="2000" i="1">
                                    <a:solidFill>
                                      <a:schemeClr val="tx1"/>
                                    </a:solidFill>
                                    <a:latin typeface="Cambria Math" panose="02040503050406030204" pitchFamily="18" charset="0"/>
                                  </a:rPr>
                                  <m:t>𝑚</m:t>
                                </m:r>
                              </m:e>
                              <m:sub>
                                <m:r>
                                  <a:rPr lang="de-DE" sz="2000" i="1">
                                    <a:solidFill>
                                      <a:schemeClr val="tx1"/>
                                    </a:solidFill>
                                    <a:latin typeface="Cambria Math" panose="02040503050406030204" pitchFamily="18" charset="0"/>
                                  </a:rPr>
                                  <m:t>𝑖</m:t>
                                </m:r>
                              </m:sub>
                            </m:sSub>
                          </m:e>
                          <m:sup>
                            <m:r>
                              <a:rPr lang="de-DE" sz="2000" i="0">
                                <a:solidFill>
                                  <a:schemeClr val="tx1"/>
                                </a:solidFill>
                                <a:latin typeface="Cambria Math" panose="02040503050406030204" pitchFamily="18" charset="0"/>
                              </a:rPr>
                              <m:t>2</m:t>
                            </m:r>
                          </m:sup>
                        </m:sSup>
                      </m:oMath>
                    </m:oMathPara>
                  </a14:m>
                  <a:endParaRPr lang="de-DE" sz="2000" dirty="0"/>
                </a:p>
              </p:txBody>
            </p:sp>
          </mc:Choice>
          <mc:Fallback xmlns="">
            <p:sp>
              <p:nvSpPr>
                <p:cNvPr id="22" name="Textfeld 21">
                  <a:extLst>
                    <a:ext uri="{FF2B5EF4-FFF2-40B4-BE49-F238E27FC236}">
                      <a16:creationId xmlns:a16="http://schemas.microsoft.com/office/drawing/2014/main" id="{8D0A114C-8E56-4A9B-B62A-A3C561020558}"/>
                    </a:ext>
                  </a:extLst>
                </p:cNvPr>
                <p:cNvSpPr txBox="1">
                  <a:spLocks noRot="1" noChangeAspect="1" noMove="1" noResize="1" noEditPoints="1" noAdjustHandles="1" noChangeArrowheads="1" noChangeShapeType="1" noTextEdit="1"/>
                </p:cNvSpPr>
                <p:nvPr/>
              </p:nvSpPr>
              <p:spPr>
                <a:xfrm>
                  <a:off x="2467992" y="5298371"/>
                  <a:ext cx="7341833" cy="839269"/>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4" name="Textfeld 3">
                  <a:extLst>
                    <a:ext uri="{FF2B5EF4-FFF2-40B4-BE49-F238E27FC236}">
                      <a16:creationId xmlns:a16="http://schemas.microsoft.com/office/drawing/2014/main" id="{750252B8-3DAB-4D4B-A011-119766E4F6B9}"/>
                    </a:ext>
                  </a:extLst>
                </p:cNvPr>
                <p:cNvSpPr txBox="1"/>
                <p:nvPr/>
              </p:nvSpPr>
              <p:spPr>
                <a:xfrm>
                  <a:off x="1999129" y="6364938"/>
                  <a:ext cx="8579224" cy="369332"/>
                </a:xfrm>
                <a:prstGeom prst="rect">
                  <a:avLst/>
                </a:prstGeom>
                <a:noFill/>
              </p:spPr>
              <p:txBody>
                <a:bodyPr wrap="square" rtlCol="0">
                  <a:spAutoFit/>
                </a:bodyPr>
                <a:lstStyle/>
                <a:p>
                  <a:pPr algn="ctr"/>
                  <a14:m>
                    <m:oMath xmlns:m="http://schemas.openxmlformats.org/officeDocument/2006/math">
                      <m:sSub>
                        <m:sSubPr>
                          <m:ctrlPr>
                            <a:rPr lang="de-DE" sz="1800" i="1" smtClean="0">
                              <a:solidFill>
                                <a:srgbClr val="836967"/>
                              </a:solidFill>
                              <a:latin typeface="Cambria Math" panose="02040503050406030204" pitchFamily="18" charset="0"/>
                            </a:rPr>
                          </m:ctrlPr>
                        </m:sSubPr>
                        <m:e>
                          <m:r>
                            <a:rPr lang="de-DE" sz="1800" i="1">
                              <a:latin typeface="Cambria Math" panose="02040503050406030204" pitchFamily="18" charset="0"/>
                            </a:rPr>
                            <m:t>𝑃</m:t>
                          </m:r>
                        </m:e>
                        <m:sub>
                          <m:r>
                            <a:rPr lang="de-DE" sz="1800" i="1">
                              <a:latin typeface="Cambria Math" panose="02040503050406030204" pitchFamily="18" charset="0"/>
                            </a:rPr>
                            <m:t>𝑖</m:t>
                          </m:r>
                          <m:r>
                            <a:rPr lang="de-DE" sz="1800" b="0" i="1" smtClean="0">
                              <a:latin typeface="Cambria Math" panose="02040503050406030204" pitchFamily="18" charset="0"/>
                            </a:rPr>
                            <m:t> </m:t>
                          </m:r>
                          <m:r>
                            <a:rPr lang="de-DE" sz="1800" b="0" i="1" smtClean="0">
                              <a:latin typeface="Cambria Math" panose="02040503050406030204" pitchFamily="18" charset="0"/>
                            </a:rPr>
                            <m:t>𝑎𝑐𝑡𝑢𝑎𝑙</m:t>
                          </m:r>
                        </m:sub>
                      </m:sSub>
                    </m:oMath>
                  </a14:m>
                  <a:r>
                    <a:rPr lang="de-DE" dirty="0"/>
                    <a:t> </a:t>
                  </a:r>
                  <a:r>
                    <a:rPr lang="de-DE" dirty="0">
                      <a:latin typeface="Cambria Math" panose="02040503050406030204" pitchFamily="18" charset="0"/>
                      <a:ea typeface="Cambria Math" panose="02040503050406030204" pitchFamily="18" charset="0"/>
                    </a:rPr>
                    <a:t>= Proportion </a:t>
                  </a:r>
                  <a:r>
                    <a:rPr lang="de-DE" dirty="0" err="1">
                      <a:latin typeface="Cambria Math" panose="02040503050406030204" pitchFamily="18" charset="0"/>
                      <a:ea typeface="Cambria Math" panose="02040503050406030204" pitchFamily="18" charset="0"/>
                    </a:rPr>
                    <a:t>of</a:t>
                  </a:r>
                  <a:r>
                    <a:rPr lang="de-DE" dirty="0">
                      <a:latin typeface="Cambria Math" panose="02040503050406030204" pitchFamily="18" charset="0"/>
                      <a:ea typeface="Cambria Math" panose="02040503050406030204" pitchFamily="18" charset="0"/>
                    </a:rPr>
                    <a:t> subsample </a:t>
                  </a:r>
                  <a:r>
                    <a:rPr lang="de-DE" i="1" dirty="0">
                      <a:latin typeface="Cambria Math" panose="02040503050406030204" pitchFamily="18" charset="0"/>
                      <a:ea typeface="Cambria Math" panose="02040503050406030204" pitchFamily="18" charset="0"/>
                    </a:rPr>
                    <a:t>i</a:t>
                  </a:r>
                  <a:r>
                    <a:rPr lang="de-DE" dirty="0">
                      <a:latin typeface="Cambria Math" panose="02040503050406030204" pitchFamily="18" charset="0"/>
                      <a:ea typeface="Cambria Math" panose="02040503050406030204" pitchFamily="18" charset="0"/>
                    </a:rPr>
                    <a:t> in </a:t>
                  </a:r>
                  <a:r>
                    <a:rPr lang="de-DE" dirty="0" err="1">
                      <a:latin typeface="Cambria Math" panose="02040503050406030204" pitchFamily="18" charset="0"/>
                      <a:ea typeface="Cambria Math" panose="02040503050406030204" pitchFamily="18" charset="0"/>
                    </a:rPr>
                    <a:t>biased</a:t>
                  </a:r>
                  <a:r>
                    <a:rPr lang="de-DE" dirty="0">
                      <a:latin typeface="Cambria Math" panose="02040503050406030204" pitchFamily="18" charset="0"/>
                      <a:ea typeface="Cambria Math" panose="02040503050406030204" pitchFamily="18" charset="0"/>
                    </a:rPr>
                    <a:t> sample </a:t>
                  </a:r>
                </a:p>
              </p:txBody>
            </p:sp>
          </mc:Choice>
          <mc:Fallback>
            <p:sp>
              <p:nvSpPr>
                <p:cNvPr id="4" name="Textfeld 3">
                  <a:extLst>
                    <a:ext uri="{FF2B5EF4-FFF2-40B4-BE49-F238E27FC236}">
                      <a16:creationId xmlns:a16="http://schemas.microsoft.com/office/drawing/2014/main" id="{750252B8-3DAB-4D4B-A011-119766E4F6B9}"/>
                    </a:ext>
                  </a:extLst>
                </p:cNvPr>
                <p:cNvSpPr txBox="1">
                  <a:spLocks noRot="1" noChangeAspect="1" noMove="1" noResize="1" noEditPoints="1" noAdjustHandles="1" noChangeArrowheads="1" noChangeShapeType="1" noTextEdit="1"/>
                </p:cNvSpPr>
                <p:nvPr/>
              </p:nvSpPr>
              <p:spPr>
                <a:xfrm>
                  <a:off x="1999129" y="6364938"/>
                  <a:ext cx="8579224" cy="369332"/>
                </a:xfrm>
                <a:prstGeom prst="rect">
                  <a:avLst/>
                </a:prstGeom>
                <a:blipFill>
                  <a:blip r:embed="rId5"/>
                  <a:stretch>
                    <a:fillRect t="-11475" b="-21311"/>
                  </a:stretch>
                </a:blipFill>
              </p:spPr>
              <p:txBody>
                <a:bodyPr/>
                <a:lstStyle/>
                <a:p>
                  <a:r>
                    <a:rPr lang="de-DE">
                      <a:noFill/>
                    </a:rPr>
                    <a:t> </a:t>
                  </a:r>
                </a:p>
              </p:txBody>
            </p:sp>
          </mc:Fallback>
        </mc:AlternateContent>
      </p:grpSp>
      <p:grpSp>
        <p:nvGrpSpPr>
          <p:cNvPr id="6" name="Gruppieren 5">
            <a:extLst>
              <a:ext uri="{FF2B5EF4-FFF2-40B4-BE49-F238E27FC236}">
                <a16:creationId xmlns:a16="http://schemas.microsoft.com/office/drawing/2014/main" id="{8C457484-606E-426A-A4F4-48D7A3D5C078}"/>
              </a:ext>
            </a:extLst>
          </p:cNvPr>
          <p:cNvGrpSpPr/>
          <p:nvPr/>
        </p:nvGrpSpPr>
        <p:grpSpPr>
          <a:xfrm>
            <a:off x="1806388" y="4357466"/>
            <a:ext cx="8579224" cy="2348769"/>
            <a:chOff x="1999129" y="1890943"/>
            <a:chExt cx="8579224" cy="2348769"/>
          </a:xfrm>
        </p:grpSpPr>
        <p:sp>
          <p:nvSpPr>
            <p:cNvPr id="11" name="Rechteck: abgerundete Ecken 10">
              <a:extLst>
                <a:ext uri="{FF2B5EF4-FFF2-40B4-BE49-F238E27FC236}">
                  <a16:creationId xmlns:a16="http://schemas.microsoft.com/office/drawing/2014/main" id="{6931C59F-DE46-4ABC-84A5-BE0CF1289D2A}"/>
                </a:ext>
              </a:extLst>
            </p:cNvPr>
            <p:cNvSpPr/>
            <p:nvPr/>
          </p:nvSpPr>
          <p:spPr>
            <a:xfrm>
              <a:off x="2467993" y="1890943"/>
              <a:ext cx="7341833" cy="1979720"/>
            </a:xfrm>
            <a:prstGeom prst="roundRect">
              <a:avLst/>
            </a:prstGeom>
            <a:solidFill>
              <a:srgbClr val="BDD299">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mc:AlternateContent xmlns:mc="http://schemas.openxmlformats.org/markup-compatibility/2006" xmlns:a14="http://schemas.microsoft.com/office/drawing/2010/main">
          <mc:Choice Requires="a14">
            <p:sp>
              <p:nvSpPr>
                <p:cNvPr id="18" name="Textfeld 17">
                  <a:extLst>
                    <a:ext uri="{FF2B5EF4-FFF2-40B4-BE49-F238E27FC236}">
                      <a16:creationId xmlns:a16="http://schemas.microsoft.com/office/drawing/2014/main" id="{0C421483-DA99-4040-B124-BBB5378078F4}"/>
                    </a:ext>
                  </a:extLst>
                </p:cNvPr>
                <p:cNvSpPr txBox="1"/>
                <p:nvPr/>
              </p:nvSpPr>
              <p:spPr>
                <a:xfrm>
                  <a:off x="2467992" y="2047870"/>
                  <a:ext cx="7341833" cy="8392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𝑀</m:t>
                        </m:r>
                        <m:r>
                          <a:rPr lang="de-DE" sz="2000" b="0" i="1" baseline="-25000" smtClean="0">
                            <a:latin typeface="Cambria Math" panose="02040503050406030204" pitchFamily="18" charset="0"/>
                          </a:rPr>
                          <m:t>𝑡𝑎𝑟𝑔𝑒𝑡</m:t>
                        </m:r>
                        <m:r>
                          <a:rPr lang="de-DE" sz="2000" i="0" smtClean="0">
                            <a:solidFill>
                              <a:schemeClr val="tx1"/>
                            </a:solidFill>
                            <a:latin typeface="Cambria Math" panose="02040503050406030204" pitchFamily="18" charset="0"/>
                          </a:rPr>
                          <m:t>= </m:t>
                        </m:r>
                        <m:nary>
                          <m:naryPr>
                            <m:chr m:val="∑"/>
                            <m:limLoc m:val="undOvr"/>
                            <m:supHide m:val="on"/>
                            <m:ctrlPr>
                              <a:rPr lang="de-DE" sz="2000" i="1">
                                <a:latin typeface="Cambria Math" panose="02040503050406030204" pitchFamily="18" charset="0"/>
                              </a:rPr>
                            </m:ctrlPr>
                          </m:naryPr>
                          <m:sub>
                            <m:r>
                              <a:rPr lang="de-DE" sz="2000" i="1">
                                <a:latin typeface="Cambria Math" panose="02040503050406030204" pitchFamily="18" charset="0"/>
                              </a:rPr>
                              <m:t>𝑖</m:t>
                            </m:r>
                          </m:sub>
                          <m:sup/>
                          <m:e>
                            <m:sSub>
                              <m:sSubPr>
                                <m:ctrlPr>
                                  <a:rPr lang="de-DE" sz="2000" i="1">
                                    <a:solidFill>
                                      <a:srgbClr val="836967"/>
                                    </a:solidFill>
                                    <a:latin typeface="Cambria Math" panose="02040503050406030204" pitchFamily="18" charset="0"/>
                                  </a:rPr>
                                </m:ctrlPr>
                              </m:sSubPr>
                              <m:e>
                                <m:r>
                                  <a:rPr lang="de-DE" sz="2000" i="1">
                                    <a:latin typeface="Cambria Math" panose="02040503050406030204" pitchFamily="18" charset="0"/>
                                  </a:rPr>
                                  <m:t>𝑃</m:t>
                                </m:r>
                              </m:e>
                              <m:sub>
                                <m:r>
                                  <a:rPr lang="de-DE" sz="2000" i="1">
                                    <a:latin typeface="Cambria Math" panose="02040503050406030204" pitchFamily="18" charset="0"/>
                                  </a:rPr>
                                  <m:t>𝑖</m:t>
                                </m:r>
                                <m:r>
                                  <a:rPr lang="de-DE" sz="2000" b="0" i="1" smtClean="0">
                                    <a:latin typeface="Cambria Math" panose="02040503050406030204" pitchFamily="18" charset="0"/>
                                  </a:rPr>
                                  <m:t> </m:t>
                                </m:r>
                                <m:r>
                                  <a:rPr lang="de-DE" sz="2000" b="0" i="1" smtClean="0">
                                    <a:latin typeface="Cambria Math" panose="02040503050406030204" pitchFamily="18" charset="0"/>
                                  </a:rPr>
                                  <m:t>𝑡𝑎𝑟𝑔𝑒𝑡</m:t>
                                </m:r>
                              </m:sub>
                            </m:sSub>
                          </m:e>
                        </m:nary>
                        <m:r>
                          <a:rPr lang="de-DE" sz="2000" i="0">
                            <a:latin typeface="Cambria Math" panose="02040503050406030204" pitchFamily="18" charset="0"/>
                          </a:rPr>
                          <m:t>∗</m:t>
                        </m:r>
                        <m:sSub>
                          <m:sSubPr>
                            <m:ctrlPr>
                              <a:rPr lang="de-DE" sz="2000" i="1">
                                <a:solidFill>
                                  <a:srgbClr val="836967"/>
                                </a:solidFill>
                                <a:latin typeface="Cambria Math" panose="02040503050406030204" pitchFamily="18" charset="0"/>
                              </a:rPr>
                            </m:ctrlPr>
                          </m:sSubPr>
                          <m:e>
                            <m:r>
                              <a:rPr lang="de-DE" sz="2000" i="1">
                                <a:latin typeface="Cambria Math" panose="02040503050406030204" pitchFamily="18" charset="0"/>
                              </a:rPr>
                              <m:t>𝑚</m:t>
                            </m:r>
                          </m:e>
                          <m:sub>
                            <m:r>
                              <a:rPr lang="de-DE" sz="2000" i="1">
                                <a:latin typeface="Cambria Math" panose="02040503050406030204" pitchFamily="18" charset="0"/>
                              </a:rPr>
                              <m:t>𝑖</m:t>
                            </m:r>
                          </m:sub>
                        </m:sSub>
                      </m:oMath>
                    </m:oMathPara>
                  </a14:m>
                  <a:endParaRPr lang="de-DE" sz="2000" dirty="0"/>
                </a:p>
              </p:txBody>
            </p:sp>
          </mc:Choice>
          <mc:Fallback xmlns="">
            <p:sp>
              <p:nvSpPr>
                <p:cNvPr id="18" name="Textfeld 17">
                  <a:extLst>
                    <a:ext uri="{FF2B5EF4-FFF2-40B4-BE49-F238E27FC236}">
                      <a16:creationId xmlns:a16="http://schemas.microsoft.com/office/drawing/2014/main" id="{0C421483-DA99-4040-B124-BBB5378078F4}"/>
                    </a:ext>
                  </a:extLst>
                </p:cNvPr>
                <p:cNvSpPr txBox="1">
                  <a:spLocks noRot="1" noChangeAspect="1" noMove="1" noResize="1" noEditPoints="1" noAdjustHandles="1" noChangeArrowheads="1" noChangeShapeType="1" noTextEdit="1"/>
                </p:cNvSpPr>
                <p:nvPr/>
              </p:nvSpPr>
              <p:spPr>
                <a:xfrm>
                  <a:off x="2467992" y="2047870"/>
                  <a:ext cx="7341833" cy="839269"/>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0" name="Textfeld 19">
                  <a:extLst>
                    <a:ext uri="{FF2B5EF4-FFF2-40B4-BE49-F238E27FC236}">
                      <a16:creationId xmlns:a16="http://schemas.microsoft.com/office/drawing/2014/main" id="{9A12FE91-FE20-4C47-8818-D849A9D2C9A4}"/>
                    </a:ext>
                  </a:extLst>
                </p:cNvPr>
                <p:cNvSpPr txBox="1"/>
                <p:nvPr/>
              </p:nvSpPr>
              <p:spPr>
                <a:xfrm>
                  <a:off x="2467993" y="2851614"/>
                  <a:ext cx="7341834" cy="8392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2000" b="0" i="1" smtClean="0">
                            <a:solidFill>
                              <a:schemeClr val="tx1"/>
                            </a:solidFill>
                            <a:latin typeface="Cambria Math" panose="02040503050406030204" pitchFamily="18" charset="0"/>
                          </a:rPr>
                          <m:t>𝑉𝑎𝑟</m:t>
                        </m:r>
                        <m:r>
                          <a:rPr lang="de-DE" sz="2000" b="0" i="1" baseline="-25000" smtClean="0">
                            <a:solidFill>
                              <a:schemeClr val="tx1"/>
                            </a:solidFill>
                            <a:latin typeface="Cambria Math" panose="02040503050406030204" pitchFamily="18" charset="0"/>
                          </a:rPr>
                          <m:t>𝑡𝑎𝑟𝑔𝑒𝑡</m:t>
                        </m:r>
                        <m:r>
                          <a:rPr lang="de-DE" sz="2000" i="0">
                            <a:solidFill>
                              <a:schemeClr val="tx1"/>
                            </a:solidFill>
                            <a:latin typeface="Cambria Math" panose="02040503050406030204" pitchFamily="18" charset="0"/>
                          </a:rPr>
                          <m:t>= </m:t>
                        </m:r>
                        <m:nary>
                          <m:naryPr>
                            <m:chr m:val="∑"/>
                            <m:limLoc m:val="undOvr"/>
                            <m:supHide m:val="on"/>
                            <m:ctrlPr>
                              <a:rPr lang="de-DE" sz="2000" i="1">
                                <a:solidFill>
                                  <a:schemeClr val="tx1"/>
                                </a:solidFill>
                                <a:latin typeface="Cambria Math" panose="02040503050406030204" pitchFamily="18" charset="0"/>
                              </a:rPr>
                            </m:ctrlPr>
                          </m:naryPr>
                          <m:sub>
                            <m:r>
                              <a:rPr lang="de-DE" sz="2000" i="1">
                                <a:solidFill>
                                  <a:schemeClr val="tx1"/>
                                </a:solidFill>
                                <a:latin typeface="Cambria Math" panose="02040503050406030204" pitchFamily="18" charset="0"/>
                              </a:rPr>
                              <m:t>𝑖</m:t>
                            </m:r>
                            <m:r>
                              <a:rPr lang="de-DE" sz="2000" b="0" i="1" smtClean="0">
                                <a:solidFill>
                                  <a:schemeClr val="tx1"/>
                                </a:solidFill>
                                <a:latin typeface="Cambria Math" panose="02040503050406030204" pitchFamily="18" charset="0"/>
                              </a:rPr>
                              <m:t> </m:t>
                            </m:r>
                          </m:sub>
                          <m:sup/>
                          <m:e>
                            <m:sSub>
                              <m:sSubPr>
                                <m:ctrlPr>
                                  <a:rPr lang="de-DE" sz="2000" i="1">
                                    <a:solidFill>
                                      <a:schemeClr val="tx1"/>
                                    </a:solidFill>
                                    <a:latin typeface="Cambria Math" panose="02040503050406030204" pitchFamily="18" charset="0"/>
                                  </a:rPr>
                                </m:ctrlPr>
                              </m:sSubPr>
                              <m:e>
                                <m:r>
                                  <a:rPr lang="de-DE" sz="2000" i="1">
                                    <a:solidFill>
                                      <a:schemeClr val="tx1"/>
                                    </a:solidFill>
                                    <a:latin typeface="Cambria Math" panose="02040503050406030204" pitchFamily="18" charset="0"/>
                                  </a:rPr>
                                  <m:t>𝑃</m:t>
                                </m:r>
                              </m:e>
                              <m:sub>
                                <m:r>
                                  <a:rPr lang="de-DE" sz="2000" i="1">
                                    <a:solidFill>
                                      <a:schemeClr val="tx1"/>
                                    </a:solidFill>
                                    <a:latin typeface="Cambria Math" panose="02040503050406030204" pitchFamily="18" charset="0"/>
                                  </a:rPr>
                                  <m:t>𝑖</m:t>
                                </m:r>
                                <m:r>
                                  <a:rPr lang="de-DE" sz="2000" b="0" i="1" smtClean="0">
                                    <a:solidFill>
                                      <a:schemeClr val="tx1"/>
                                    </a:solidFill>
                                    <a:latin typeface="Cambria Math" panose="02040503050406030204" pitchFamily="18" charset="0"/>
                                  </a:rPr>
                                  <m:t> </m:t>
                                </m:r>
                                <m:r>
                                  <a:rPr lang="de-DE" sz="2000" b="0" i="1" smtClean="0">
                                    <a:solidFill>
                                      <a:schemeClr val="tx1"/>
                                    </a:solidFill>
                                    <a:latin typeface="Cambria Math" panose="02040503050406030204" pitchFamily="18" charset="0"/>
                                  </a:rPr>
                                  <m:t>𝑡𝑎𝑟𝑔𝑒𝑡</m:t>
                                </m:r>
                              </m:sub>
                            </m:sSub>
                          </m:e>
                        </m:nary>
                        <m:r>
                          <a:rPr lang="de-DE" sz="2000" i="0">
                            <a:solidFill>
                              <a:schemeClr val="tx1"/>
                            </a:solidFill>
                            <a:latin typeface="Cambria Math" panose="02040503050406030204" pitchFamily="18" charset="0"/>
                          </a:rPr>
                          <m:t>∗</m:t>
                        </m:r>
                        <m:sSub>
                          <m:sSubPr>
                            <m:ctrlPr>
                              <a:rPr lang="de-DE" sz="2000" i="1">
                                <a:solidFill>
                                  <a:schemeClr val="tx1"/>
                                </a:solidFill>
                                <a:latin typeface="Cambria Math" panose="02040503050406030204" pitchFamily="18" charset="0"/>
                              </a:rPr>
                            </m:ctrlPr>
                          </m:sSubPr>
                          <m:e>
                            <m:r>
                              <a:rPr lang="de-DE" sz="2000" i="1">
                                <a:solidFill>
                                  <a:schemeClr val="tx1"/>
                                </a:solidFill>
                                <a:latin typeface="Cambria Math" panose="02040503050406030204" pitchFamily="18" charset="0"/>
                              </a:rPr>
                              <m:t>𝑣𝑎𝑟</m:t>
                            </m:r>
                          </m:e>
                          <m:sub>
                            <m:r>
                              <a:rPr lang="de-DE" sz="2000" i="1">
                                <a:solidFill>
                                  <a:schemeClr val="tx1"/>
                                </a:solidFill>
                                <a:latin typeface="Cambria Math" panose="02040503050406030204" pitchFamily="18" charset="0"/>
                              </a:rPr>
                              <m:t>𝑖</m:t>
                            </m:r>
                            <m:r>
                              <a:rPr lang="de-DE" sz="2000" b="0" i="1" smtClean="0">
                                <a:solidFill>
                                  <a:schemeClr val="tx1"/>
                                </a:solidFill>
                                <a:latin typeface="Cambria Math" panose="02040503050406030204" pitchFamily="18" charset="0"/>
                              </a:rPr>
                              <m:t> </m:t>
                            </m:r>
                          </m:sub>
                        </m:sSub>
                        <m:r>
                          <a:rPr lang="de-DE" sz="2000" i="0">
                            <a:solidFill>
                              <a:schemeClr val="tx1"/>
                            </a:solidFill>
                            <a:latin typeface="Cambria Math" panose="02040503050406030204" pitchFamily="18" charset="0"/>
                          </a:rPr>
                          <m:t>−</m:t>
                        </m:r>
                        <m:r>
                          <a:rPr lang="de-DE" sz="2000" b="0" i="1" smtClean="0">
                            <a:solidFill>
                              <a:schemeClr val="tx1"/>
                            </a:solidFill>
                            <a:latin typeface="Cambria Math" panose="02040503050406030204" pitchFamily="18" charset="0"/>
                          </a:rPr>
                          <m:t>𝑀</m:t>
                        </m:r>
                        <m:r>
                          <a:rPr lang="de-DE" sz="2000" b="0" i="1" baseline="-25000" smtClean="0">
                            <a:solidFill>
                              <a:schemeClr val="tx1"/>
                            </a:solidFill>
                            <a:latin typeface="Cambria Math" panose="02040503050406030204" pitchFamily="18" charset="0"/>
                          </a:rPr>
                          <m:t>𝑡𝑎𝑟𝑔𝑒𝑡</m:t>
                        </m:r>
                        <m:r>
                          <a:rPr lang="de-DE" sz="2000" b="0" i="0" baseline="30000" smtClean="0">
                            <a:solidFill>
                              <a:schemeClr val="tx1"/>
                            </a:solidFill>
                            <a:latin typeface="Cambria Math" panose="02040503050406030204" pitchFamily="18" charset="0"/>
                          </a:rPr>
                          <m:t>2</m:t>
                        </m:r>
                        <m:r>
                          <a:rPr lang="de-DE" sz="2000" i="0">
                            <a:solidFill>
                              <a:schemeClr val="tx1"/>
                            </a:solidFill>
                            <a:latin typeface="Cambria Math" panose="02040503050406030204" pitchFamily="18" charset="0"/>
                          </a:rPr>
                          <m:t>+</m:t>
                        </m:r>
                        <m:nary>
                          <m:naryPr>
                            <m:chr m:val="∑"/>
                            <m:limLoc m:val="undOvr"/>
                            <m:supHide m:val="on"/>
                            <m:ctrlPr>
                              <a:rPr lang="de-DE" sz="2000" i="1">
                                <a:solidFill>
                                  <a:schemeClr val="tx1"/>
                                </a:solidFill>
                                <a:latin typeface="Cambria Math" panose="02040503050406030204" pitchFamily="18" charset="0"/>
                              </a:rPr>
                            </m:ctrlPr>
                          </m:naryPr>
                          <m:sub>
                            <m:r>
                              <a:rPr lang="de-DE" sz="2000" i="1">
                                <a:solidFill>
                                  <a:schemeClr val="tx1"/>
                                </a:solidFill>
                                <a:latin typeface="Cambria Math" panose="02040503050406030204" pitchFamily="18" charset="0"/>
                              </a:rPr>
                              <m:t>𝑖</m:t>
                            </m:r>
                          </m:sub>
                          <m:sup/>
                          <m:e>
                            <m:sSub>
                              <m:sSubPr>
                                <m:ctrlPr>
                                  <a:rPr lang="de-DE" sz="2000" i="1">
                                    <a:solidFill>
                                      <a:schemeClr val="tx1"/>
                                    </a:solidFill>
                                    <a:latin typeface="Cambria Math" panose="02040503050406030204" pitchFamily="18" charset="0"/>
                                  </a:rPr>
                                </m:ctrlPr>
                              </m:sSubPr>
                              <m:e>
                                <m:r>
                                  <a:rPr lang="de-DE" sz="2000" i="1">
                                    <a:solidFill>
                                      <a:schemeClr val="tx1"/>
                                    </a:solidFill>
                                    <a:latin typeface="Cambria Math" panose="02040503050406030204" pitchFamily="18" charset="0"/>
                                  </a:rPr>
                                  <m:t>𝑃</m:t>
                                </m:r>
                              </m:e>
                              <m:sub>
                                <m:r>
                                  <a:rPr lang="de-DE" sz="2000" i="1">
                                    <a:solidFill>
                                      <a:schemeClr val="tx1"/>
                                    </a:solidFill>
                                    <a:latin typeface="Cambria Math" panose="02040503050406030204" pitchFamily="18" charset="0"/>
                                  </a:rPr>
                                  <m:t>𝑖</m:t>
                                </m:r>
                                <m:r>
                                  <a:rPr lang="de-DE" sz="2000" b="0" i="1" smtClean="0">
                                    <a:solidFill>
                                      <a:schemeClr val="tx1"/>
                                    </a:solidFill>
                                    <a:latin typeface="Cambria Math" panose="02040503050406030204" pitchFamily="18" charset="0"/>
                                  </a:rPr>
                                  <m:t> </m:t>
                                </m:r>
                                <m:r>
                                  <a:rPr lang="de-DE" sz="2000" b="0" i="1" smtClean="0">
                                    <a:solidFill>
                                      <a:schemeClr val="tx1"/>
                                    </a:solidFill>
                                    <a:latin typeface="Cambria Math" panose="02040503050406030204" pitchFamily="18" charset="0"/>
                                  </a:rPr>
                                  <m:t>𝑡𝑎𝑟𝑔𝑒𝑡</m:t>
                                </m:r>
                              </m:sub>
                            </m:sSub>
                          </m:e>
                        </m:nary>
                        <m:r>
                          <a:rPr lang="de-DE" sz="2000" i="0">
                            <a:solidFill>
                              <a:schemeClr val="tx1"/>
                            </a:solidFill>
                            <a:latin typeface="Cambria Math" panose="02040503050406030204" pitchFamily="18" charset="0"/>
                          </a:rPr>
                          <m:t>∗</m:t>
                        </m:r>
                        <m:sSup>
                          <m:sSupPr>
                            <m:ctrlPr>
                              <a:rPr lang="de-DE" sz="2000" i="1">
                                <a:solidFill>
                                  <a:schemeClr val="tx1"/>
                                </a:solidFill>
                                <a:latin typeface="Cambria Math" panose="02040503050406030204" pitchFamily="18" charset="0"/>
                              </a:rPr>
                            </m:ctrlPr>
                          </m:sSupPr>
                          <m:e>
                            <m:sSub>
                              <m:sSubPr>
                                <m:ctrlPr>
                                  <a:rPr lang="de-DE" sz="2000" i="1">
                                    <a:solidFill>
                                      <a:schemeClr val="tx1"/>
                                    </a:solidFill>
                                    <a:latin typeface="Cambria Math" panose="02040503050406030204" pitchFamily="18" charset="0"/>
                                  </a:rPr>
                                </m:ctrlPr>
                              </m:sSubPr>
                              <m:e>
                                <m:r>
                                  <a:rPr lang="de-DE" sz="2000" i="1">
                                    <a:solidFill>
                                      <a:schemeClr val="tx1"/>
                                    </a:solidFill>
                                    <a:latin typeface="Cambria Math" panose="02040503050406030204" pitchFamily="18" charset="0"/>
                                  </a:rPr>
                                  <m:t>𝑚</m:t>
                                </m:r>
                              </m:e>
                              <m:sub>
                                <m:r>
                                  <a:rPr lang="de-DE" sz="2000" i="1">
                                    <a:solidFill>
                                      <a:schemeClr val="tx1"/>
                                    </a:solidFill>
                                    <a:latin typeface="Cambria Math" panose="02040503050406030204" pitchFamily="18" charset="0"/>
                                  </a:rPr>
                                  <m:t>𝑖</m:t>
                                </m:r>
                              </m:sub>
                            </m:sSub>
                          </m:e>
                          <m:sup>
                            <m:r>
                              <a:rPr lang="de-DE" sz="2000" i="0">
                                <a:solidFill>
                                  <a:schemeClr val="tx1"/>
                                </a:solidFill>
                                <a:latin typeface="Cambria Math" panose="02040503050406030204" pitchFamily="18" charset="0"/>
                              </a:rPr>
                              <m:t>2</m:t>
                            </m:r>
                          </m:sup>
                        </m:sSup>
                      </m:oMath>
                    </m:oMathPara>
                  </a14:m>
                  <a:endParaRPr lang="de-DE" sz="2000" dirty="0"/>
                </a:p>
              </p:txBody>
            </p:sp>
          </mc:Choice>
          <mc:Fallback xmlns="">
            <p:sp>
              <p:nvSpPr>
                <p:cNvPr id="20" name="Textfeld 19">
                  <a:extLst>
                    <a:ext uri="{FF2B5EF4-FFF2-40B4-BE49-F238E27FC236}">
                      <a16:creationId xmlns:a16="http://schemas.microsoft.com/office/drawing/2014/main" id="{9A12FE91-FE20-4C47-8818-D849A9D2C9A4}"/>
                    </a:ext>
                  </a:extLst>
                </p:cNvPr>
                <p:cNvSpPr txBox="1">
                  <a:spLocks noRot="1" noChangeAspect="1" noMove="1" noResize="1" noEditPoints="1" noAdjustHandles="1" noChangeArrowheads="1" noChangeShapeType="1" noTextEdit="1"/>
                </p:cNvSpPr>
                <p:nvPr/>
              </p:nvSpPr>
              <p:spPr>
                <a:xfrm>
                  <a:off x="2467993" y="2851614"/>
                  <a:ext cx="7341834" cy="839269"/>
                </a:xfrm>
                <a:prstGeom prst="rect">
                  <a:avLst/>
                </a:prstGeom>
                <a:blipFill>
                  <a:blip r:embed="rId7"/>
                  <a:stretch>
                    <a:fillRect/>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12" name="Textfeld 11">
                  <a:extLst>
                    <a:ext uri="{FF2B5EF4-FFF2-40B4-BE49-F238E27FC236}">
                      <a16:creationId xmlns:a16="http://schemas.microsoft.com/office/drawing/2014/main" id="{D01F5E9B-E84D-4744-8DE0-04CC8EB50386}"/>
                    </a:ext>
                  </a:extLst>
                </p:cNvPr>
                <p:cNvSpPr txBox="1"/>
                <p:nvPr/>
              </p:nvSpPr>
              <p:spPr>
                <a:xfrm>
                  <a:off x="1999129" y="3847810"/>
                  <a:ext cx="8579224" cy="391902"/>
                </a:xfrm>
                <a:prstGeom prst="rect">
                  <a:avLst/>
                </a:prstGeom>
                <a:noFill/>
              </p:spPr>
              <p:txBody>
                <a:bodyPr wrap="square" rtlCol="0">
                  <a:spAutoFit/>
                </a:bodyPr>
                <a:lstStyle/>
                <a:p>
                  <a:pPr algn="ctr"/>
                  <a14:m>
                    <m:oMath xmlns:m="http://schemas.openxmlformats.org/officeDocument/2006/math">
                      <m:sSub>
                        <m:sSubPr>
                          <m:ctrlPr>
                            <a:rPr lang="de-DE" sz="1800" i="1" smtClean="0">
                              <a:solidFill>
                                <a:srgbClr val="836967"/>
                              </a:solidFill>
                              <a:latin typeface="Cambria Math" panose="02040503050406030204" pitchFamily="18" charset="0"/>
                            </a:rPr>
                          </m:ctrlPr>
                        </m:sSubPr>
                        <m:e>
                          <m:r>
                            <a:rPr lang="de-DE" sz="1800" i="1">
                              <a:latin typeface="Cambria Math" panose="02040503050406030204" pitchFamily="18" charset="0"/>
                            </a:rPr>
                            <m:t>𝑃</m:t>
                          </m:r>
                        </m:e>
                        <m:sub>
                          <m:r>
                            <a:rPr lang="de-DE" sz="1800" i="1">
                              <a:latin typeface="Cambria Math" panose="02040503050406030204" pitchFamily="18" charset="0"/>
                            </a:rPr>
                            <m:t>𝑖</m:t>
                          </m:r>
                          <m:r>
                            <a:rPr lang="de-DE" sz="1800" b="0" i="1" smtClean="0">
                              <a:latin typeface="Cambria Math" panose="02040503050406030204" pitchFamily="18" charset="0"/>
                            </a:rPr>
                            <m:t> </m:t>
                          </m:r>
                          <m:r>
                            <a:rPr lang="de-DE" sz="1800" b="0" i="1" smtClean="0">
                              <a:latin typeface="Cambria Math" panose="02040503050406030204" pitchFamily="18" charset="0"/>
                            </a:rPr>
                            <m:t>𝑡𝑎𝑟𝑔𝑒𝑡</m:t>
                          </m:r>
                        </m:sub>
                      </m:sSub>
                    </m:oMath>
                  </a14:m>
                  <a:r>
                    <a:rPr lang="de-DE" dirty="0"/>
                    <a:t> </a:t>
                  </a:r>
                  <a:r>
                    <a:rPr lang="de-DE" dirty="0">
                      <a:latin typeface="Cambria Math" panose="02040503050406030204" pitchFamily="18" charset="0"/>
                      <a:ea typeface="Cambria Math" panose="02040503050406030204" pitchFamily="18" charset="0"/>
                    </a:rPr>
                    <a:t>= Proportion </a:t>
                  </a:r>
                  <a:r>
                    <a:rPr lang="de-DE" dirty="0" err="1">
                      <a:latin typeface="Cambria Math" panose="02040503050406030204" pitchFamily="18" charset="0"/>
                      <a:ea typeface="Cambria Math" panose="02040503050406030204" pitchFamily="18" charset="0"/>
                    </a:rPr>
                    <a:t>of</a:t>
                  </a:r>
                  <a:r>
                    <a:rPr lang="de-DE" dirty="0">
                      <a:latin typeface="Cambria Math" panose="02040503050406030204" pitchFamily="18" charset="0"/>
                      <a:ea typeface="Cambria Math" panose="02040503050406030204" pitchFamily="18" charset="0"/>
                    </a:rPr>
                    <a:t> subsample </a:t>
                  </a:r>
                  <a:r>
                    <a:rPr lang="de-DE" i="1" dirty="0">
                      <a:latin typeface="Cambria Math" panose="02040503050406030204" pitchFamily="18" charset="0"/>
                      <a:ea typeface="Cambria Math" panose="02040503050406030204" pitchFamily="18" charset="0"/>
                    </a:rPr>
                    <a:t>i</a:t>
                  </a:r>
                  <a:r>
                    <a:rPr lang="de-DE" dirty="0">
                      <a:latin typeface="Cambria Math" panose="02040503050406030204" pitchFamily="18" charset="0"/>
                      <a:ea typeface="Cambria Math" panose="02040503050406030204" pitchFamily="18" charset="0"/>
                    </a:rPr>
                    <a:t> in </a:t>
                  </a:r>
                  <a:r>
                    <a:rPr lang="de-DE" dirty="0" err="1">
                      <a:latin typeface="Cambria Math" panose="02040503050406030204" pitchFamily="18" charset="0"/>
                      <a:ea typeface="Cambria Math" panose="02040503050406030204" pitchFamily="18" charset="0"/>
                    </a:rPr>
                    <a:t>representative</a:t>
                  </a:r>
                  <a:r>
                    <a:rPr lang="de-DE" dirty="0">
                      <a:latin typeface="Cambria Math" panose="02040503050406030204" pitchFamily="18" charset="0"/>
                      <a:ea typeface="Cambria Math" panose="02040503050406030204" pitchFamily="18" charset="0"/>
                    </a:rPr>
                    <a:t> sample </a:t>
                  </a:r>
                </a:p>
              </p:txBody>
            </p:sp>
          </mc:Choice>
          <mc:Fallback>
            <p:sp>
              <p:nvSpPr>
                <p:cNvPr id="12" name="Textfeld 11">
                  <a:extLst>
                    <a:ext uri="{FF2B5EF4-FFF2-40B4-BE49-F238E27FC236}">
                      <a16:creationId xmlns:a16="http://schemas.microsoft.com/office/drawing/2014/main" id="{D01F5E9B-E84D-4744-8DE0-04CC8EB50386}"/>
                    </a:ext>
                  </a:extLst>
                </p:cNvPr>
                <p:cNvSpPr txBox="1">
                  <a:spLocks noRot="1" noChangeAspect="1" noMove="1" noResize="1" noEditPoints="1" noAdjustHandles="1" noChangeArrowheads="1" noChangeShapeType="1" noTextEdit="1"/>
                </p:cNvSpPr>
                <p:nvPr/>
              </p:nvSpPr>
              <p:spPr>
                <a:xfrm>
                  <a:off x="1999129" y="3847810"/>
                  <a:ext cx="8579224" cy="391902"/>
                </a:xfrm>
                <a:prstGeom prst="rect">
                  <a:avLst/>
                </a:prstGeom>
                <a:blipFill>
                  <a:blip r:embed="rId8"/>
                  <a:stretch>
                    <a:fillRect t="-10938" b="-17188"/>
                  </a:stretch>
                </a:blipFill>
              </p:spPr>
              <p:txBody>
                <a:bodyPr/>
                <a:lstStyle/>
                <a:p>
                  <a:r>
                    <a:rPr lang="de-DE">
                      <a:noFill/>
                    </a:rPr>
                    <a:t> </a:t>
                  </a:r>
                </a:p>
              </p:txBody>
            </p:sp>
          </mc:Fallback>
        </mc:AlternateContent>
      </p:grpSp>
    </p:spTree>
    <p:extLst>
      <p:ext uri="{BB962C8B-B14F-4D97-AF65-F5344CB8AC3E}">
        <p14:creationId xmlns:p14="http://schemas.microsoft.com/office/powerpoint/2010/main" val="46075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0D87FE-FD98-4BB6-9BBC-CE3CE25EFB8B}"/>
              </a:ext>
            </a:extLst>
          </p:cNvPr>
          <p:cNvSpPr>
            <a:spLocks noGrp="1"/>
          </p:cNvSpPr>
          <p:nvPr>
            <p:ph type="title"/>
          </p:nvPr>
        </p:nvSpPr>
        <p:spPr/>
        <p:txBody>
          <a:bodyPr/>
          <a:lstStyle/>
          <a:p>
            <a:r>
              <a:rPr lang="en-US" dirty="0"/>
              <a:t>Conclusions</a:t>
            </a:r>
          </a:p>
        </p:txBody>
      </p:sp>
      <p:sp>
        <p:nvSpPr>
          <p:cNvPr id="3" name="Inhaltsplatzhalter 2">
            <a:extLst>
              <a:ext uri="{FF2B5EF4-FFF2-40B4-BE49-F238E27FC236}">
                <a16:creationId xmlns:a16="http://schemas.microsoft.com/office/drawing/2014/main" id="{CCC3CEC2-A832-4C08-A068-ABB53C4D15C3}"/>
              </a:ext>
            </a:extLst>
          </p:cNvPr>
          <p:cNvSpPr>
            <a:spLocks noGrp="1"/>
          </p:cNvSpPr>
          <p:nvPr>
            <p:ph idx="1"/>
          </p:nvPr>
        </p:nvSpPr>
        <p:spPr>
          <a:xfrm>
            <a:off x="838200" y="1825625"/>
            <a:ext cx="10515600" cy="4655074"/>
          </a:xfrm>
        </p:spPr>
        <p:txBody>
          <a:bodyPr>
            <a:normAutofit fontScale="85000" lnSpcReduction="20000"/>
          </a:bodyPr>
          <a:lstStyle/>
          <a:p>
            <a:r>
              <a:rPr lang="en-US" dirty="0"/>
              <a:t>Non-representativeness in most cases leads to (moderately) increased error of the normed scores</a:t>
            </a:r>
          </a:p>
          <a:p>
            <a:r>
              <a:rPr lang="en-US" dirty="0"/>
              <a:t>In most but not in all cases, WCN can reduce negative effects of non-representative </a:t>
            </a:r>
            <a:r>
              <a:rPr lang="en-US"/>
              <a:t>norm samples </a:t>
            </a:r>
            <a:endParaRPr lang="en-US" dirty="0"/>
          </a:p>
          <a:p>
            <a:r>
              <a:rPr lang="en-US" dirty="0"/>
              <a:t>With </a:t>
            </a:r>
            <a:r>
              <a:rPr lang="en-US" dirty="0" err="1"/>
              <a:t>cNORM</a:t>
            </a:r>
            <a:r>
              <a:rPr lang="en-US" dirty="0"/>
              <a:t>, representativeness need not necessarily be established in every single age group</a:t>
            </a:r>
          </a:p>
          <a:p>
            <a:r>
              <a:rPr lang="en-US" dirty="0"/>
              <a:t>Data collection should be as random as possible</a:t>
            </a:r>
          </a:p>
          <a:p>
            <a:r>
              <a:rPr lang="en-US" dirty="0"/>
              <a:t>Only use stratification for variables with considerable influence on the dependent variable</a:t>
            </a:r>
          </a:p>
          <a:p>
            <a:r>
              <a:rPr lang="en-US" dirty="0"/>
              <a:t>If available, the probabilities of cross-classifications of the stratification variables can be used</a:t>
            </a:r>
          </a:p>
          <a:p>
            <a:r>
              <a:rPr lang="en-US" dirty="0"/>
              <a:t>Avoid too many levels of the different stratification variables (the weights should not get too high!) -&gt; Grouping of different levels</a:t>
            </a:r>
          </a:p>
        </p:txBody>
      </p:sp>
    </p:spTree>
    <p:extLst>
      <p:ext uri="{BB962C8B-B14F-4D97-AF65-F5344CB8AC3E}">
        <p14:creationId xmlns:p14="http://schemas.microsoft.com/office/powerpoint/2010/main" val="153352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a:extLst>
              <a:ext uri="{FF2B5EF4-FFF2-40B4-BE49-F238E27FC236}">
                <a16:creationId xmlns:a16="http://schemas.microsoft.com/office/drawing/2014/main" id="{B621E449-9E57-4A88-A2BA-E172E99D3561}"/>
              </a:ext>
            </a:extLst>
          </p:cNvPr>
          <p:cNvSpPr>
            <a:spLocks noGrp="1"/>
          </p:cNvSpPr>
          <p:nvPr>
            <p:ph idx="1"/>
          </p:nvPr>
        </p:nvSpPr>
        <p:spPr>
          <a:xfrm>
            <a:off x="838200" y="628650"/>
            <a:ext cx="10515600" cy="5548313"/>
          </a:xfrm>
        </p:spPr>
        <p:txBody>
          <a:bodyPr/>
          <a:lstStyle/>
          <a:p>
            <a:pPr marL="0" indent="0">
              <a:buNone/>
            </a:pPr>
            <a:r>
              <a:rPr lang="en-US" sz="5400" dirty="0">
                <a:solidFill>
                  <a:srgbClr val="002060"/>
                </a:solidFill>
              </a:rPr>
              <a:t>Thank you for your attention!</a:t>
            </a:r>
          </a:p>
          <a:p>
            <a:pPr marL="0" indent="0">
              <a:buNone/>
            </a:pPr>
            <a:endParaRPr lang="en-US" sz="4400" dirty="0">
              <a:solidFill>
                <a:srgbClr val="002060"/>
              </a:solidFill>
            </a:endParaRPr>
          </a:p>
          <a:p>
            <a:pPr marL="0" indent="0">
              <a:buNone/>
            </a:pPr>
            <a:r>
              <a:rPr lang="en-US" sz="4400" dirty="0">
                <a:solidFill>
                  <a:srgbClr val="002060"/>
                </a:solidFill>
              </a:rPr>
              <a:t>	Any questions?</a:t>
            </a:r>
          </a:p>
          <a:p>
            <a:pPr marL="0" indent="0">
              <a:buNone/>
            </a:pPr>
            <a:endParaRPr lang="en-US" dirty="0"/>
          </a:p>
        </p:txBody>
      </p:sp>
    </p:spTree>
    <p:extLst>
      <p:ext uri="{BB962C8B-B14F-4D97-AF65-F5344CB8AC3E}">
        <p14:creationId xmlns:p14="http://schemas.microsoft.com/office/powerpoint/2010/main" val="2269770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70DBC8-6DCF-46D0-B5EC-CDD57995BCB0}"/>
              </a:ext>
            </a:extLst>
          </p:cNvPr>
          <p:cNvSpPr>
            <a:spLocks noGrp="1"/>
          </p:cNvSpPr>
          <p:nvPr>
            <p:ph type="title"/>
          </p:nvPr>
        </p:nvSpPr>
        <p:spPr/>
        <p:txBody>
          <a:bodyPr/>
          <a:lstStyle/>
          <a:p>
            <a:r>
              <a:rPr lang="en-US" noProof="0" dirty="0"/>
              <a:t>Raking as iterative post-stratification</a:t>
            </a:r>
          </a:p>
        </p:txBody>
      </p:sp>
      <p:sp>
        <p:nvSpPr>
          <p:cNvPr id="3" name="Inhaltsplatzhalter 2">
            <a:extLst>
              <a:ext uri="{FF2B5EF4-FFF2-40B4-BE49-F238E27FC236}">
                <a16:creationId xmlns:a16="http://schemas.microsoft.com/office/drawing/2014/main" id="{63AB1811-E264-470E-A0D9-EF91CE2B4CFE}"/>
              </a:ext>
            </a:extLst>
          </p:cNvPr>
          <p:cNvSpPr>
            <a:spLocks noGrp="1"/>
          </p:cNvSpPr>
          <p:nvPr>
            <p:ph idx="1"/>
          </p:nvPr>
        </p:nvSpPr>
        <p:spPr/>
        <p:txBody>
          <a:bodyPr/>
          <a:lstStyle/>
          <a:p>
            <a:r>
              <a:rPr lang="en-US" b="1" noProof="0" dirty="0"/>
              <a:t>Idea</a:t>
            </a:r>
            <a:r>
              <a:rPr lang="en-US" noProof="0" dirty="0"/>
              <a:t>: Weighting every case with respect to the ratio between the proportion in the population and the proportion in the norm sample.</a:t>
            </a:r>
          </a:p>
          <a:p>
            <a:endParaRPr lang="en-US" noProof="0" dirty="0"/>
          </a:p>
        </p:txBody>
      </p:sp>
      <p:graphicFrame>
        <p:nvGraphicFramePr>
          <p:cNvPr id="7" name="Tabelle 4">
            <a:extLst>
              <a:ext uri="{FF2B5EF4-FFF2-40B4-BE49-F238E27FC236}">
                <a16:creationId xmlns:a16="http://schemas.microsoft.com/office/drawing/2014/main" id="{E16C3273-EA94-4F1B-BAB5-0479B852BD43}"/>
              </a:ext>
            </a:extLst>
          </p:cNvPr>
          <p:cNvGraphicFramePr>
            <a:graphicFrameLocks noGrp="1"/>
          </p:cNvGraphicFramePr>
          <p:nvPr>
            <p:extLst>
              <p:ext uri="{D42A27DB-BD31-4B8C-83A1-F6EECF244321}">
                <p14:modId xmlns:p14="http://schemas.microsoft.com/office/powerpoint/2010/main" val="1221618108"/>
              </p:ext>
            </p:extLst>
          </p:nvPr>
        </p:nvGraphicFramePr>
        <p:xfrm>
          <a:off x="1799653" y="3029311"/>
          <a:ext cx="8127999" cy="1112520"/>
        </p:xfrm>
        <a:graphic>
          <a:graphicData uri="http://schemas.openxmlformats.org/drawingml/2006/table">
            <a:tbl>
              <a:tblPr firstRow="1" bandRow="1">
                <a:tableStyleId>{6E25E649-3F16-4E02-A733-19D2CDBF48F0}</a:tableStyleId>
              </a:tblPr>
              <a:tblGrid>
                <a:gridCol w="2709333">
                  <a:extLst>
                    <a:ext uri="{9D8B030D-6E8A-4147-A177-3AD203B41FA5}">
                      <a16:colId xmlns:a16="http://schemas.microsoft.com/office/drawing/2014/main" val="1393595382"/>
                    </a:ext>
                  </a:extLst>
                </a:gridCol>
                <a:gridCol w="2709333">
                  <a:extLst>
                    <a:ext uri="{9D8B030D-6E8A-4147-A177-3AD203B41FA5}">
                      <a16:colId xmlns:a16="http://schemas.microsoft.com/office/drawing/2014/main" val="1987061319"/>
                    </a:ext>
                  </a:extLst>
                </a:gridCol>
                <a:gridCol w="2709333">
                  <a:extLst>
                    <a:ext uri="{9D8B030D-6E8A-4147-A177-3AD203B41FA5}">
                      <a16:colId xmlns:a16="http://schemas.microsoft.com/office/drawing/2014/main" val="41624361"/>
                    </a:ext>
                  </a:extLst>
                </a:gridCol>
              </a:tblGrid>
              <a:tr h="370840">
                <a:tc>
                  <a:txBody>
                    <a:bodyPr/>
                    <a:lstStyle/>
                    <a:p>
                      <a:endParaRPr lang="de-DE"/>
                    </a:p>
                  </a:txBody>
                  <a:tcPr/>
                </a:tc>
                <a:tc>
                  <a:txBody>
                    <a:bodyPr/>
                    <a:lstStyle/>
                    <a:p>
                      <a:r>
                        <a:rPr lang="de-DE" dirty="0" err="1"/>
                        <a:t>Female</a:t>
                      </a:r>
                      <a:endParaRPr lang="de-DE" dirty="0"/>
                    </a:p>
                  </a:txBody>
                  <a:tcPr/>
                </a:tc>
                <a:tc>
                  <a:txBody>
                    <a:bodyPr/>
                    <a:lstStyle/>
                    <a:p>
                      <a:r>
                        <a:rPr lang="de-DE" dirty="0"/>
                        <a:t>Male</a:t>
                      </a:r>
                    </a:p>
                  </a:txBody>
                  <a:tcPr/>
                </a:tc>
                <a:extLst>
                  <a:ext uri="{0D108BD9-81ED-4DB2-BD59-A6C34878D82A}">
                    <a16:rowId xmlns:a16="http://schemas.microsoft.com/office/drawing/2014/main" val="1364114030"/>
                  </a:ext>
                </a:extLst>
              </a:tr>
              <a:tr h="370840">
                <a:tc>
                  <a:txBody>
                    <a:bodyPr/>
                    <a:lstStyle/>
                    <a:p>
                      <a:r>
                        <a:rPr lang="de-DE" dirty="0"/>
                        <a:t>Population</a:t>
                      </a:r>
                    </a:p>
                  </a:txBody>
                  <a:tcPr/>
                </a:tc>
                <a:tc>
                  <a:txBody>
                    <a:bodyPr/>
                    <a:lstStyle/>
                    <a:p>
                      <a:r>
                        <a:rPr lang="de-DE" dirty="0"/>
                        <a:t>48%</a:t>
                      </a:r>
                    </a:p>
                  </a:txBody>
                  <a:tcPr/>
                </a:tc>
                <a:tc>
                  <a:txBody>
                    <a:bodyPr/>
                    <a:lstStyle/>
                    <a:p>
                      <a:r>
                        <a:rPr lang="de-DE" dirty="0"/>
                        <a:t>52%</a:t>
                      </a:r>
                    </a:p>
                  </a:txBody>
                  <a:tcPr/>
                </a:tc>
                <a:extLst>
                  <a:ext uri="{0D108BD9-81ED-4DB2-BD59-A6C34878D82A}">
                    <a16:rowId xmlns:a16="http://schemas.microsoft.com/office/drawing/2014/main" val="1704902987"/>
                  </a:ext>
                </a:extLst>
              </a:tr>
              <a:tr h="370840">
                <a:tc>
                  <a:txBody>
                    <a:bodyPr/>
                    <a:lstStyle/>
                    <a:p>
                      <a:r>
                        <a:rPr lang="de-DE" dirty="0"/>
                        <a:t>Sample</a:t>
                      </a:r>
                    </a:p>
                  </a:txBody>
                  <a:tcPr/>
                </a:tc>
                <a:tc>
                  <a:txBody>
                    <a:bodyPr/>
                    <a:lstStyle/>
                    <a:p>
                      <a:r>
                        <a:rPr lang="de-DE" dirty="0"/>
                        <a:t>30%</a:t>
                      </a:r>
                    </a:p>
                  </a:txBody>
                  <a:tcPr/>
                </a:tc>
                <a:tc>
                  <a:txBody>
                    <a:bodyPr/>
                    <a:lstStyle/>
                    <a:p>
                      <a:r>
                        <a:rPr lang="de-DE" dirty="0"/>
                        <a:t>70%</a:t>
                      </a:r>
                    </a:p>
                  </a:txBody>
                  <a:tcPr/>
                </a:tc>
                <a:extLst>
                  <a:ext uri="{0D108BD9-81ED-4DB2-BD59-A6C34878D82A}">
                    <a16:rowId xmlns:a16="http://schemas.microsoft.com/office/drawing/2014/main" val="1831824734"/>
                  </a:ext>
                </a:extLst>
              </a:tr>
            </a:tbl>
          </a:graphicData>
        </a:graphic>
      </p:graphicFrame>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95726029-5689-43FD-9DFD-864647C38E95}"/>
                  </a:ext>
                </a:extLst>
              </p:cNvPr>
              <p:cNvSpPr txBox="1"/>
              <p:nvPr/>
            </p:nvSpPr>
            <p:spPr>
              <a:xfrm>
                <a:off x="3539771" y="4541520"/>
                <a:ext cx="2318968" cy="5311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𝑓𝑒𝑚𝑎𝑙𝑒</m:t>
                          </m:r>
                        </m:sub>
                      </m:sSub>
                      <m:r>
                        <a:rPr lang="de-DE" b="0" i="1" smtClean="0">
                          <a:latin typeface="Cambria Math" panose="02040503050406030204" pitchFamily="18" charset="0"/>
                        </a:rPr>
                        <m:t>=</m:t>
                      </m:r>
                      <m:f>
                        <m:fPr>
                          <m:ctrlPr>
                            <a:rPr lang="de-DE" b="0" i="1" smtClean="0">
                              <a:latin typeface="Cambria Math" panose="02040503050406030204" pitchFamily="18" charset="0"/>
                            </a:rPr>
                          </m:ctrlPr>
                        </m:fPr>
                        <m:num>
                          <m:r>
                            <a:rPr lang="de-DE" b="0" i="1" smtClean="0">
                              <a:latin typeface="Cambria Math" panose="02040503050406030204" pitchFamily="18" charset="0"/>
                            </a:rPr>
                            <m:t>48%</m:t>
                          </m:r>
                        </m:num>
                        <m:den>
                          <m:r>
                            <a:rPr lang="de-DE" b="0" i="1" smtClean="0">
                              <a:latin typeface="Cambria Math" panose="02040503050406030204" pitchFamily="18" charset="0"/>
                            </a:rPr>
                            <m:t>30%</m:t>
                          </m:r>
                        </m:den>
                      </m:f>
                      <m:r>
                        <a:rPr lang="de-DE" b="0" i="1" smtClean="0">
                          <a:latin typeface="Cambria Math" panose="02040503050406030204" pitchFamily="18" charset="0"/>
                        </a:rPr>
                        <m:t>=1.60</m:t>
                      </m:r>
                    </m:oMath>
                  </m:oMathPara>
                </a14:m>
                <a:endParaRPr lang="de-DE" dirty="0"/>
              </a:p>
            </p:txBody>
          </p:sp>
        </mc:Choice>
        <mc:Fallback xmlns="">
          <p:sp>
            <p:nvSpPr>
              <p:cNvPr id="9" name="Textfeld 8">
                <a:extLst>
                  <a:ext uri="{FF2B5EF4-FFF2-40B4-BE49-F238E27FC236}">
                    <a16:creationId xmlns:a16="http://schemas.microsoft.com/office/drawing/2014/main" id="{95726029-5689-43FD-9DFD-864647C38E95}"/>
                  </a:ext>
                </a:extLst>
              </p:cNvPr>
              <p:cNvSpPr txBox="1">
                <a:spLocks noRot="1" noChangeAspect="1" noMove="1" noResize="1" noEditPoints="1" noAdjustHandles="1" noChangeArrowheads="1" noChangeShapeType="1" noTextEdit="1"/>
              </p:cNvSpPr>
              <p:nvPr/>
            </p:nvSpPr>
            <p:spPr>
              <a:xfrm>
                <a:off x="3539771" y="4541520"/>
                <a:ext cx="2318968" cy="531171"/>
              </a:xfrm>
              <a:prstGeom prst="rect">
                <a:avLst/>
              </a:prstGeom>
              <a:blipFill>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2FE4210A-C3A9-46C7-95BD-C5F43502A053}"/>
                  </a:ext>
                </a:extLst>
              </p:cNvPr>
              <p:cNvSpPr txBox="1"/>
              <p:nvPr/>
            </p:nvSpPr>
            <p:spPr>
              <a:xfrm>
                <a:off x="6422175" y="4541520"/>
                <a:ext cx="2140521" cy="536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𝑚𝑎𝑙𝑒</m:t>
                          </m:r>
                        </m:sub>
                      </m:sSub>
                      <m:r>
                        <a:rPr lang="de-DE" b="0" i="1" smtClean="0">
                          <a:latin typeface="Cambria Math" panose="02040503050406030204" pitchFamily="18" charset="0"/>
                        </a:rPr>
                        <m:t>=</m:t>
                      </m:r>
                      <m:f>
                        <m:fPr>
                          <m:ctrlPr>
                            <a:rPr lang="de-DE" b="0" i="1" smtClean="0">
                              <a:latin typeface="Cambria Math" panose="02040503050406030204" pitchFamily="18" charset="0"/>
                            </a:rPr>
                          </m:ctrlPr>
                        </m:fPr>
                        <m:num>
                          <m:r>
                            <a:rPr lang="de-DE" b="0" i="1" smtClean="0">
                              <a:latin typeface="Cambria Math" panose="02040503050406030204" pitchFamily="18" charset="0"/>
                            </a:rPr>
                            <m:t>52%</m:t>
                          </m:r>
                        </m:num>
                        <m:den>
                          <m:r>
                            <a:rPr lang="de-DE" b="0" i="1" smtClean="0">
                              <a:latin typeface="Cambria Math" panose="02040503050406030204" pitchFamily="18" charset="0"/>
                            </a:rPr>
                            <m:t>70%</m:t>
                          </m:r>
                        </m:den>
                      </m:f>
                      <m:r>
                        <a:rPr lang="de-DE" b="0" i="1" smtClean="0">
                          <a:latin typeface="Cambria Math" panose="02040503050406030204" pitchFamily="18" charset="0"/>
                        </a:rPr>
                        <m:t>=0.74</m:t>
                      </m:r>
                    </m:oMath>
                  </m:oMathPara>
                </a14:m>
                <a:endParaRPr lang="de-DE" dirty="0"/>
              </a:p>
            </p:txBody>
          </p:sp>
        </mc:Choice>
        <mc:Fallback xmlns="">
          <p:sp>
            <p:nvSpPr>
              <p:cNvPr id="10" name="Textfeld 9">
                <a:extLst>
                  <a:ext uri="{FF2B5EF4-FFF2-40B4-BE49-F238E27FC236}">
                    <a16:creationId xmlns:a16="http://schemas.microsoft.com/office/drawing/2014/main" id="{2FE4210A-C3A9-46C7-95BD-C5F43502A053}"/>
                  </a:ext>
                </a:extLst>
              </p:cNvPr>
              <p:cNvSpPr txBox="1">
                <a:spLocks noRot="1" noChangeAspect="1" noMove="1" noResize="1" noEditPoints="1" noAdjustHandles="1" noChangeArrowheads="1" noChangeShapeType="1" noTextEdit="1"/>
              </p:cNvSpPr>
              <p:nvPr/>
            </p:nvSpPr>
            <p:spPr>
              <a:xfrm>
                <a:off x="6422175" y="4541520"/>
                <a:ext cx="2140521" cy="536750"/>
              </a:xfrm>
              <a:prstGeom prst="rect">
                <a:avLst/>
              </a:prstGeom>
              <a:blipFill>
                <a:blip r:embed="rId4"/>
                <a:stretch>
                  <a:fillRect/>
                </a:stretch>
              </a:blipFill>
            </p:spPr>
            <p:txBody>
              <a:bodyPr/>
              <a:lstStyle/>
              <a:p>
                <a:r>
                  <a:rPr lang="de-DE">
                    <a:noFill/>
                  </a:rPr>
                  <a:t> </a:t>
                </a:r>
              </a:p>
            </p:txBody>
          </p:sp>
        </mc:Fallback>
      </mc:AlternateContent>
      <p:grpSp>
        <p:nvGrpSpPr>
          <p:cNvPr id="4" name="Gruppieren 3">
            <a:extLst>
              <a:ext uri="{FF2B5EF4-FFF2-40B4-BE49-F238E27FC236}">
                <a16:creationId xmlns:a16="http://schemas.microsoft.com/office/drawing/2014/main" id="{74338E0C-86CB-4F9E-9379-46B37DF61BA8}"/>
              </a:ext>
            </a:extLst>
          </p:cNvPr>
          <p:cNvGrpSpPr/>
          <p:nvPr/>
        </p:nvGrpSpPr>
        <p:grpSpPr>
          <a:xfrm>
            <a:off x="4476134" y="3429000"/>
            <a:ext cx="616975" cy="1112520"/>
            <a:chOff x="4476134" y="3429000"/>
            <a:chExt cx="616975" cy="1112520"/>
          </a:xfrm>
        </p:grpSpPr>
        <p:sp>
          <p:nvSpPr>
            <p:cNvPr id="8" name="Ellipse 7">
              <a:extLst>
                <a:ext uri="{FF2B5EF4-FFF2-40B4-BE49-F238E27FC236}">
                  <a16:creationId xmlns:a16="http://schemas.microsoft.com/office/drawing/2014/main" id="{EBC00EFF-21B7-4B86-8502-644B6DBF4DE9}"/>
                </a:ext>
              </a:extLst>
            </p:cNvPr>
            <p:cNvSpPr/>
            <p:nvPr/>
          </p:nvSpPr>
          <p:spPr>
            <a:xfrm>
              <a:off x="4476134" y="3429000"/>
              <a:ext cx="616975" cy="71283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 name="Gerade Verbindung mit Pfeil 11">
              <a:extLst>
                <a:ext uri="{FF2B5EF4-FFF2-40B4-BE49-F238E27FC236}">
                  <a16:creationId xmlns:a16="http://schemas.microsoft.com/office/drawing/2014/main" id="{5E0FAE31-DF78-4D49-B4EE-6D7459F86585}"/>
                </a:ext>
              </a:extLst>
            </p:cNvPr>
            <p:cNvCxnSpPr>
              <a:cxnSpLocks/>
              <a:stCxn id="8" idx="4"/>
            </p:cNvCxnSpPr>
            <p:nvPr/>
          </p:nvCxnSpPr>
          <p:spPr>
            <a:xfrm>
              <a:off x="4784622" y="4141831"/>
              <a:ext cx="0" cy="399689"/>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uppieren 4">
            <a:extLst>
              <a:ext uri="{FF2B5EF4-FFF2-40B4-BE49-F238E27FC236}">
                <a16:creationId xmlns:a16="http://schemas.microsoft.com/office/drawing/2014/main" id="{4C3F10FA-B21D-447D-BE0A-52194F7E1C2D}"/>
              </a:ext>
            </a:extLst>
          </p:cNvPr>
          <p:cNvGrpSpPr/>
          <p:nvPr/>
        </p:nvGrpSpPr>
        <p:grpSpPr>
          <a:xfrm>
            <a:off x="7182229" y="3406693"/>
            <a:ext cx="616975" cy="1134827"/>
            <a:chOff x="7182229" y="3406693"/>
            <a:chExt cx="616975" cy="1134827"/>
          </a:xfrm>
        </p:grpSpPr>
        <p:sp>
          <p:nvSpPr>
            <p:cNvPr id="16" name="Ellipse 15">
              <a:extLst>
                <a:ext uri="{FF2B5EF4-FFF2-40B4-BE49-F238E27FC236}">
                  <a16:creationId xmlns:a16="http://schemas.microsoft.com/office/drawing/2014/main" id="{560A6476-A158-4B60-91A2-F19AF284EE5A}"/>
                </a:ext>
              </a:extLst>
            </p:cNvPr>
            <p:cNvSpPr/>
            <p:nvPr/>
          </p:nvSpPr>
          <p:spPr>
            <a:xfrm>
              <a:off x="7182229" y="3406693"/>
              <a:ext cx="616975" cy="712831"/>
            </a:xfrm>
            <a:prstGeom prst="ellipse">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 Verbindung mit Pfeil 16">
              <a:extLst>
                <a:ext uri="{FF2B5EF4-FFF2-40B4-BE49-F238E27FC236}">
                  <a16:creationId xmlns:a16="http://schemas.microsoft.com/office/drawing/2014/main" id="{C458F0EF-F8C5-40BB-98DC-A4363120C14B}"/>
                </a:ext>
              </a:extLst>
            </p:cNvPr>
            <p:cNvCxnSpPr>
              <a:cxnSpLocks/>
              <a:stCxn id="16" idx="4"/>
              <a:endCxn id="10" idx="0"/>
            </p:cNvCxnSpPr>
            <p:nvPr/>
          </p:nvCxnSpPr>
          <p:spPr>
            <a:xfrm>
              <a:off x="7490717" y="4119524"/>
              <a:ext cx="1719" cy="421996"/>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189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70DBC8-6DCF-46D0-B5EC-CDD57995BCB0}"/>
              </a:ext>
            </a:extLst>
          </p:cNvPr>
          <p:cNvSpPr>
            <a:spLocks noGrp="1"/>
          </p:cNvSpPr>
          <p:nvPr>
            <p:ph type="title"/>
          </p:nvPr>
        </p:nvSpPr>
        <p:spPr/>
        <p:txBody>
          <a:bodyPr/>
          <a:lstStyle/>
          <a:p>
            <a:r>
              <a:rPr lang="en-US" noProof="0" dirty="0"/>
              <a:t>Raking as iterative post-stratification</a:t>
            </a:r>
          </a:p>
        </p:txBody>
      </p:sp>
      <p:sp>
        <p:nvSpPr>
          <p:cNvPr id="3" name="Inhaltsplatzhalter 2">
            <a:extLst>
              <a:ext uri="{FF2B5EF4-FFF2-40B4-BE49-F238E27FC236}">
                <a16:creationId xmlns:a16="http://schemas.microsoft.com/office/drawing/2014/main" id="{63AB1811-E264-470E-A0D9-EF91CE2B4CFE}"/>
              </a:ext>
            </a:extLst>
          </p:cNvPr>
          <p:cNvSpPr>
            <a:spLocks noGrp="1"/>
          </p:cNvSpPr>
          <p:nvPr>
            <p:ph idx="1"/>
          </p:nvPr>
        </p:nvSpPr>
        <p:spPr/>
        <p:txBody>
          <a:bodyPr/>
          <a:lstStyle/>
          <a:p>
            <a:r>
              <a:rPr lang="en-US" b="1" dirty="0"/>
              <a:t>Idea</a:t>
            </a:r>
            <a:r>
              <a:rPr lang="en-US" dirty="0"/>
              <a:t>: Weighting every case with respect to the ratio between the proportion in the population and the proportion in the norm sample.</a:t>
            </a:r>
          </a:p>
          <a:p>
            <a:endParaRPr lang="en-US" noProof="0" dirty="0"/>
          </a:p>
          <a:p>
            <a:endParaRPr lang="en-US" noProof="0" dirty="0"/>
          </a:p>
          <a:p>
            <a:endParaRPr lang="en-US" noProof="0" dirty="0"/>
          </a:p>
          <a:p>
            <a:endParaRPr lang="en-US" noProof="0" dirty="0"/>
          </a:p>
          <a:p>
            <a:endParaRPr lang="en-US" noProof="0" dirty="0"/>
          </a:p>
          <a:p>
            <a:r>
              <a:rPr lang="en-US" b="1" noProof="0" dirty="0"/>
              <a:t>Raking</a:t>
            </a:r>
            <a:r>
              <a:rPr lang="en-US" noProof="0" dirty="0"/>
              <a:t>: Successive post-stratification for one variable at a time</a:t>
            </a:r>
          </a:p>
          <a:p>
            <a:pPr lvl="1"/>
            <a:r>
              <a:rPr lang="en-US" noProof="0" dirty="0"/>
              <a:t>Iterated until the weights have converged</a:t>
            </a:r>
          </a:p>
          <a:p>
            <a:endParaRPr lang="en-US" noProof="0" dirty="0"/>
          </a:p>
        </p:txBody>
      </p:sp>
      <mc:AlternateContent xmlns:mc="http://schemas.openxmlformats.org/markup-compatibility/2006" xmlns:a14="http://schemas.microsoft.com/office/drawing/2010/main">
        <mc:Choice Requires="a14">
          <p:graphicFrame>
            <p:nvGraphicFramePr>
              <p:cNvPr id="6" name="Tabelle 6">
                <a:extLst>
                  <a:ext uri="{FF2B5EF4-FFF2-40B4-BE49-F238E27FC236}">
                    <a16:creationId xmlns:a16="http://schemas.microsoft.com/office/drawing/2014/main" id="{466BEF2E-FBE4-43D8-8D72-6F85266F8B21}"/>
                  </a:ext>
                </a:extLst>
              </p:cNvPr>
              <p:cNvGraphicFramePr>
                <a:graphicFrameLocks noGrp="1"/>
              </p:cNvGraphicFramePr>
              <p:nvPr>
                <p:extLst>
                  <p:ext uri="{D42A27DB-BD31-4B8C-83A1-F6EECF244321}">
                    <p14:modId xmlns:p14="http://schemas.microsoft.com/office/powerpoint/2010/main" val="3744943089"/>
                  </p:ext>
                </p:extLst>
              </p:nvPr>
            </p:nvGraphicFramePr>
            <p:xfrm>
              <a:off x="957942" y="2747407"/>
              <a:ext cx="9376228" cy="2300662"/>
            </p:xfrm>
            <a:graphic>
              <a:graphicData uri="http://schemas.openxmlformats.org/drawingml/2006/table">
                <a:tbl>
                  <a:tblPr firstRow="1" bandRow="1">
                    <a:tableStyleId>{6E25E649-3F16-4E02-A733-19D2CDBF48F0}</a:tableStyleId>
                  </a:tblPr>
                  <a:tblGrid>
                    <a:gridCol w="1530424">
                      <a:extLst>
                        <a:ext uri="{9D8B030D-6E8A-4147-A177-3AD203B41FA5}">
                          <a16:colId xmlns:a16="http://schemas.microsoft.com/office/drawing/2014/main" val="2029544501"/>
                        </a:ext>
                      </a:extLst>
                    </a:gridCol>
                    <a:gridCol w="1509898">
                      <a:extLst>
                        <a:ext uri="{9D8B030D-6E8A-4147-A177-3AD203B41FA5}">
                          <a16:colId xmlns:a16="http://schemas.microsoft.com/office/drawing/2014/main" val="3294262667"/>
                        </a:ext>
                      </a:extLst>
                    </a:gridCol>
                    <a:gridCol w="1950516">
                      <a:extLst>
                        <a:ext uri="{9D8B030D-6E8A-4147-A177-3AD203B41FA5}">
                          <a16:colId xmlns:a16="http://schemas.microsoft.com/office/drawing/2014/main" val="680917639"/>
                        </a:ext>
                      </a:extLst>
                    </a:gridCol>
                    <a:gridCol w="1701795">
                      <a:extLst>
                        <a:ext uri="{9D8B030D-6E8A-4147-A177-3AD203B41FA5}">
                          <a16:colId xmlns:a16="http://schemas.microsoft.com/office/drawing/2014/main" val="3222085946"/>
                        </a:ext>
                      </a:extLst>
                    </a:gridCol>
                    <a:gridCol w="1191255">
                      <a:extLst>
                        <a:ext uri="{9D8B030D-6E8A-4147-A177-3AD203B41FA5}">
                          <a16:colId xmlns:a16="http://schemas.microsoft.com/office/drawing/2014/main" val="4260794447"/>
                        </a:ext>
                      </a:extLst>
                    </a:gridCol>
                    <a:gridCol w="1492340">
                      <a:extLst>
                        <a:ext uri="{9D8B030D-6E8A-4147-A177-3AD203B41FA5}">
                          <a16:colId xmlns:a16="http://schemas.microsoft.com/office/drawing/2014/main" val="3296236709"/>
                        </a:ext>
                      </a:extLst>
                    </a:gridCol>
                  </a:tblGrid>
                  <a:tr h="336849">
                    <a:tc>
                      <a:txBody>
                        <a:bodyPr/>
                        <a:lstStyle/>
                        <a:p>
                          <a:pPr algn="ctr"/>
                          <a:r>
                            <a:rPr lang="en-US" dirty="0"/>
                            <a:t>Sex</a:t>
                          </a:r>
                        </a:p>
                      </a:txBody>
                      <a:tcPr/>
                    </a:tc>
                    <a:tc gridSpan="3">
                      <a:txBody>
                        <a:bodyPr/>
                        <a:lstStyle/>
                        <a:p>
                          <a:pPr algn="ctr"/>
                          <a:r>
                            <a:rPr lang="en-US" dirty="0"/>
                            <a:t>Education</a:t>
                          </a:r>
                        </a:p>
                      </a:txBody>
                      <a:tcPr/>
                    </a:tc>
                    <a:tc hMerge="1">
                      <a:txBody>
                        <a:bodyPr/>
                        <a:lstStyle/>
                        <a:p>
                          <a:endParaRPr lang="en-US" dirty="0"/>
                        </a:p>
                      </a:txBody>
                      <a:tcPr/>
                    </a:tc>
                    <a:tc h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 </a:t>
                          </a:r>
                          <a:endParaRPr lang="de-DE" sz="1800" dirty="0">
                            <a:effectLst/>
                            <a:latin typeface="+mn-lt"/>
                            <a:ea typeface="Calibri" panose="020F0502020204030204" pitchFamily="3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800" dirty="0">
                            <a:effectLst/>
                            <a:latin typeface="+mn-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549845525"/>
                      </a:ext>
                    </a:extLst>
                  </a:tr>
                  <a:tr h="471862">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effectLst/>
                            </a:rPr>
                            <a:t>Low</a:t>
                          </a:r>
                          <a:endParaRPr lang="de-DE" sz="1800" dirty="0">
                            <a:effectLst/>
                            <a:latin typeface="+mn-lt"/>
                            <a:ea typeface="Calibri" panose="020F0502020204030204" pitchFamily="34" charset="0"/>
                            <a:cs typeface="Times New Roman" panose="02020603050405020304" pitchFamily="18" charset="0"/>
                          </a:endParaRPr>
                        </a:p>
                      </a:txBody>
                      <a:tcPr/>
                    </a:tc>
                    <a:tc>
                      <a:txBody>
                        <a:bodyPr/>
                        <a:lstStyle/>
                        <a:p>
                          <a:pPr algn="ctr"/>
                          <a:r>
                            <a:rPr lang="en-US" dirty="0"/>
                            <a:t>Medium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effectLst/>
                            </a:rPr>
                            <a:t>High</a:t>
                          </a:r>
                          <a:endParaRPr lang="de-DE" sz="1800" dirty="0">
                            <a:effectLst/>
                            <a:latin typeface="+mn-lt"/>
                            <a:ea typeface="Calibri" panose="020F0502020204030204" pitchFamily="34"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z="1800" smtClean="0">
                                    <a:effectLst/>
                                    <a:latin typeface="Cambria Math" panose="02040503050406030204" pitchFamily="18" charset="0"/>
                                  </a:rPr>
                                  <m:t>Σ</m:t>
                                </m:r>
                              </m:oMath>
                            </m:oMathPara>
                          </a14:m>
                          <a:endParaRPr lang="de-DE" sz="1800" dirty="0">
                            <a:effectLst/>
                            <a:latin typeface="+mn-lt"/>
                            <a:ea typeface="Calibri" panose="020F0502020204030204" pitchFamily="34"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Population</a:t>
                          </a:r>
                        </a:p>
                      </a:txBody>
                      <a:tcPr/>
                    </a:tc>
                    <a:extLst>
                      <a:ext uri="{0D108BD9-81ED-4DB2-BD59-A6C34878D82A}">
                        <a16:rowId xmlns:a16="http://schemas.microsoft.com/office/drawing/2014/main" val="4018019997"/>
                      </a:ext>
                    </a:extLst>
                  </a:tr>
                  <a:tr h="336849">
                    <a:tc>
                      <a:txBody>
                        <a:bodyPr/>
                        <a:lstStyle/>
                        <a:p>
                          <a:pPr algn="ctr"/>
                          <a:r>
                            <a:rPr lang="en-US" dirty="0"/>
                            <a:t>Male</a:t>
                          </a:r>
                        </a:p>
                      </a:txBody>
                      <a:tcPr/>
                    </a:tc>
                    <a:tc>
                      <a:txBody>
                        <a:bodyPr/>
                        <a:lstStyle/>
                        <a:p>
                          <a:pPr algn="ctr"/>
                          <a:r>
                            <a:rPr lang="en-US" dirty="0"/>
                            <a:t>15.33%</a:t>
                          </a:r>
                        </a:p>
                      </a:txBody>
                      <a:tcPr/>
                    </a:tc>
                    <a:tc>
                      <a:txBody>
                        <a:bodyPr/>
                        <a:lstStyle/>
                        <a:p>
                          <a:pPr algn="ctr"/>
                          <a:r>
                            <a:rPr lang="en-US" dirty="0"/>
                            <a:t>19.17%</a:t>
                          </a:r>
                        </a:p>
                      </a:txBody>
                      <a:tcPr/>
                    </a:tc>
                    <a:tc>
                      <a:txBody>
                        <a:bodyPr/>
                        <a:lstStyle/>
                        <a:p>
                          <a:pPr algn="ctr"/>
                          <a:r>
                            <a:rPr lang="en-US" dirty="0"/>
                            <a:t>17.17%</a:t>
                          </a:r>
                        </a:p>
                      </a:txBody>
                      <a:tcPr/>
                    </a:tc>
                    <a:tc>
                      <a:txBody>
                        <a:bodyPr/>
                        <a:lstStyle/>
                        <a:p>
                          <a:pPr algn="ctr"/>
                          <a:r>
                            <a:rPr lang="en-US" dirty="0"/>
                            <a:t>51.67%</a:t>
                          </a:r>
                        </a:p>
                      </a:txBody>
                      <a:tcPr/>
                    </a:tc>
                    <a:tc>
                      <a:txBody>
                        <a:bodyPr/>
                        <a:lstStyle/>
                        <a:p>
                          <a:pPr algn="ctr"/>
                          <a:r>
                            <a:rPr lang="en-US" b="1" dirty="0"/>
                            <a:t>52.00%</a:t>
                          </a:r>
                        </a:p>
                      </a:txBody>
                      <a:tcPr/>
                    </a:tc>
                    <a:extLst>
                      <a:ext uri="{0D108BD9-81ED-4DB2-BD59-A6C34878D82A}">
                        <a16:rowId xmlns:a16="http://schemas.microsoft.com/office/drawing/2014/main" val="2651147217"/>
                      </a:ext>
                    </a:extLst>
                  </a:tr>
                  <a:tr h="336849">
                    <a:tc>
                      <a:txBody>
                        <a:bodyPr/>
                        <a:lstStyle/>
                        <a:p>
                          <a:pPr algn="ctr"/>
                          <a:r>
                            <a:rPr lang="en-US" dirty="0"/>
                            <a:t>Female</a:t>
                          </a:r>
                        </a:p>
                      </a:txBody>
                      <a:tcPr/>
                    </a:tc>
                    <a:tc>
                      <a:txBody>
                        <a:bodyPr/>
                        <a:lstStyle/>
                        <a:p>
                          <a:pPr algn="ctr"/>
                          <a:r>
                            <a:rPr lang="en-US" dirty="0"/>
                            <a:t>20.00%</a:t>
                          </a:r>
                        </a:p>
                      </a:txBody>
                      <a:tcPr/>
                    </a:tc>
                    <a:tc>
                      <a:txBody>
                        <a:bodyPr/>
                        <a:lstStyle/>
                        <a:p>
                          <a:pPr algn="ctr"/>
                          <a:r>
                            <a:rPr lang="en-US" dirty="0"/>
                            <a:t>18.82%</a:t>
                          </a:r>
                        </a:p>
                      </a:txBody>
                      <a:tcPr/>
                    </a:tc>
                    <a:tc>
                      <a:txBody>
                        <a:bodyPr/>
                        <a:lstStyle/>
                        <a:p>
                          <a:pPr algn="ctr"/>
                          <a:r>
                            <a:rPr lang="en-US" dirty="0"/>
                            <a:t>12.50%</a:t>
                          </a:r>
                        </a:p>
                      </a:txBody>
                      <a:tcPr/>
                    </a:tc>
                    <a:tc>
                      <a:txBody>
                        <a:bodyPr/>
                        <a:lstStyle/>
                        <a:p>
                          <a:pPr algn="ctr"/>
                          <a:r>
                            <a:rPr lang="en-US" dirty="0"/>
                            <a:t>48.33%</a:t>
                          </a:r>
                        </a:p>
                      </a:txBody>
                      <a:tcPr/>
                    </a:tc>
                    <a:tc>
                      <a:txBody>
                        <a:bodyPr/>
                        <a:lstStyle/>
                        <a:p>
                          <a:pPr algn="ctr"/>
                          <a:r>
                            <a:rPr lang="en-US" b="1" dirty="0"/>
                            <a:t>48.00%</a:t>
                          </a:r>
                        </a:p>
                      </a:txBody>
                      <a:tcPr/>
                    </a:tc>
                    <a:extLst>
                      <a:ext uri="{0D108BD9-81ED-4DB2-BD59-A6C34878D82A}">
                        <a16:rowId xmlns:a16="http://schemas.microsoft.com/office/drawing/2014/main" val="1147345602"/>
                      </a:ext>
                    </a:extLst>
                  </a:tr>
                  <a:tr h="336849">
                    <a:tc>
                      <a:txBody>
                        <a:bodyPr/>
                        <a:lstStyle/>
                        <a:p>
                          <a:pPr algn="ctr"/>
                          <a14:m>
                            <m:oMathPara xmlns:m="http://schemas.openxmlformats.org/officeDocument/2006/math">
                              <m:oMathParaPr>
                                <m:jc m:val="centerGroup"/>
                              </m:oMathParaPr>
                              <m:oMath xmlns:m="http://schemas.openxmlformats.org/officeDocument/2006/math">
                                <m:r>
                                  <m:rPr>
                                    <m:sty m:val="p"/>
                                  </m:rPr>
                                  <a:rPr lang="en-US" sz="1800" smtClean="0">
                                    <a:effectLst/>
                                    <a:latin typeface="Cambria Math" panose="02040503050406030204" pitchFamily="18" charset="0"/>
                                  </a:rPr>
                                  <m:t>Σ</m:t>
                                </m:r>
                              </m:oMath>
                            </m:oMathPara>
                          </a14:m>
                          <a:endParaRPr lang="en-US" dirty="0"/>
                        </a:p>
                      </a:txBody>
                      <a:tcPr/>
                    </a:tc>
                    <a:tc>
                      <a:txBody>
                        <a:bodyPr/>
                        <a:lstStyle/>
                        <a:p>
                          <a:pPr algn="ctr"/>
                          <a:r>
                            <a:rPr lang="en-US" dirty="0"/>
                            <a:t>35.33%</a:t>
                          </a:r>
                        </a:p>
                      </a:txBody>
                      <a:tcPr/>
                    </a:tc>
                    <a:tc>
                      <a:txBody>
                        <a:bodyPr/>
                        <a:lstStyle/>
                        <a:p>
                          <a:pPr algn="ctr"/>
                          <a:r>
                            <a:rPr lang="en-US" dirty="0"/>
                            <a:t>35.00%</a:t>
                          </a:r>
                        </a:p>
                      </a:txBody>
                      <a:tcPr/>
                    </a:tc>
                    <a:tc>
                      <a:txBody>
                        <a:bodyPr/>
                        <a:lstStyle/>
                        <a:p>
                          <a:pPr algn="ctr"/>
                          <a:r>
                            <a:rPr lang="en-US" dirty="0"/>
                            <a:t>29.67%</a:t>
                          </a:r>
                        </a:p>
                      </a:txBody>
                      <a:tcPr/>
                    </a:tc>
                    <a:tc>
                      <a:txBody>
                        <a:bodyPr/>
                        <a:lstStyle/>
                        <a:p>
                          <a:pPr algn="ctr"/>
                          <a:r>
                            <a:rPr lang="en-US" dirty="0"/>
                            <a:t>100%</a:t>
                          </a:r>
                        </a:p>
                      </a:txBody>
                      <a:tcPr/>
                    </a:tc>
                    <a:tc>
                      <a:txBody>
                        <a:bodyPr/>
                        <a:lstStyle/>
                        <a:p>
                          <a:pPr algn="ctr"/>
                          <a:endParaRPr lang="en-US" dirty="0"/>
                        </a:p>
                      </a:txBody>
                      <a:tcPr/>
                    </a:tc>
                    <a:extLst>
                      <a:ext uri="{0D108BD9-81ED-4DB2-BD59-A6C34878D82A}">
                        <a16:rowId xmlns:a16="http://schemas.microsoft.com/office/drawing/2014/main" val="379043992"/>
                      </a:ext>
                    </a:extLst>
                  </a:tr>
                  <a:tr h="336849">
                    <a:tc>
                      <a:txBody>
                        <a:bodyPr/>
                        <a:lstStyle/>
                        <a:p>
                          <a:pPr algn="ctr"/>
                          <a:r>
                            <a:rPr lang="en-US" b="1" dirty="0"/>
                            <a:t>Population</a:t>
                          </a:r>
                        </a:p>
                      </a:txBody>
                      <a:tcPr/>
                    </a:tc>
                    <a:tc>
                      <a:txBody>
                        <a:bodyPr/>
                        <a:lstStyle/>
                        <a:p>
                          <a:pPr algn="ctr"/>
                          <a:r>
                            <a:rPr lang="en-US" b="1" dirty="0"/>
                            <a:t>40.00%</a:t>
                          </a:r>
                        </a:p>
                      </a:txBody>
                      <a:tcPr/>
                    </a:tc>
                    <a:tc>
                      <a:txBody>
                        <a:bodyPr/>
                        <a:lstStyle/>
                        <a:p>
                          <a:pPr algn="ctr"/>
                          <a:r>
                            <a:rPr lang="en-US" b="1" dirty="0"/>
                            <a:t>31.00%</a:t>
                          </a:r>
                        </a:p>
                      </a:txBody>
                      <a:tcPr/>
                    </a:tc>
                    <a:tc>
                      <a:txBody>
                        <a:bodyPr/>
                        <a:lstStyle/>
                        <a:p>
                          <a:pPr algn="ctr"/>
                          <a:r>
                            <a:rPr lang="en-US" b="1" dirty="0"/>
                            <a:t>29.00%</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605728044"/>
                      </a:ext>
                    </a:extLst>
                  </a:tr>
                </a:tbl>
              </a:graphicData>
            </a:graphic>
          </p:graphicFrame>
        </mc:Choice>
        <mc:Fallback xmlns="">
          <p:graphicFrame>
            <p:nvGraphicFramePr>
              <p:cNvPr id="6" name="Tabelle 6">
                <a:extLst>
                  <a:ext uri="{FF2B5EF4-FFF2-40B4-BE49-F238E27FC236}">
                    <a16:creationId xmlns:a16="http://schemas.microsoft.com/office/drawing/2014/main" id="{466BEF2E-FBE4-43D8-8D72-6F85266F8B21}"/>
                  </a:ext>
                </a:extLst>
              </p:cNvPr>
              <p:cNvGraphicFramePr>
                <a:graphicFrameLocks noGrp="1"/>
              </p:cNvGraphicFramePr>
              <p:nvPr>
                <p:extLst>
                  <p:ext uri="{D42A27DB-BD31-4B8C-83A1-F6EECF244321}">
                    <p14:modId xmlns:p14="http://schemas.microsoft.com/office/powerpoint/2010/main" val="3744943089"/>
                  </p:ext>
                </p:extLst>
              </p:nvPr>
            </p:nvGraphicFramePr>
            <p:xfrm>
              <a:off x="957942" y="2747407"/>
              <a:ext cx="9376228" cy="2300662"/>
            </p:xfrm>
            <a:graphic>
              <a:graphicData uri="http://schemas.openxmlformats.org/drawingml/2006/table">
                <a:tbl>
                  <a:tblPr firstRow="1" bandRow="1">
                    <a:tableStyleId>{6E25E649-3F16-4E02-A733-19D2CDBF48F0}</a:tableStyleId>
                  </a:tblPr>
                  <a:tblGrid>
                    <a:gridCol w="1530424">
                      <a:extLst>
                        <a:ext uri="{9D8B030D-6E8A-4147-A177-3AD203B41FA5}">
                          <a16:colId xmlns:a16="http://schemas.microsoft.com/office/drawing/2014/main" val="2029544501"/>
                        </a:ext>
                      </a:extLst>
                    </a:gridCol>
                    <a:gridCol w="1509898">
                      <a:extLst>
                        <a:ext uri="{9D8B030D-6E8A-4147-A177-3AD203B41FA5}">
                          <a16:colId xmlns:a16="http://schemas.microsoft.com/office/drawing/2014/main" val="3294262667"/>
                        </a:ext>
                      </a:extLst>
                    </a:gridCol>
                    <a:gridCol w="1950516">
                      <a:extLst>
                        <a:ext uri="{9D8B030D-6E8A-4147-A177-3AD203B41FA5}">
                          <a16:colId xmlns:a16="http://schemas.microsoft.com/office/drawing/2014/main" val="680917639"/>
                        </a:ext>
                      </a:extLst>
                    </a:gridCol>
                    <a:gridCol w="1701795">
                      <a:extLst>
                        <a:ext uri="{9D8B030D-6E8A-4147-A177-3AD203B41FA5}">
                          <a16:colId xmlns:a16="http://schemas.microsoft.com/office/drawing/2014/main" val="3222085946"/>
                        </a:ext>
                      </a:extLst>
                    </a:gridCol>
                    <a:gridCol w="1191255">
                      <a:extLst>
                        <a:ext uri="{9D8B030D-6E8A-4147-A177-3AD203B41FA5}">
                          <a16:colId xmlns:a16="http://schemas.microsoft.com/office/drawing/2014/main" val="4260794447"/>
                        </a:ext>
                      </a:extLst>
                    </a:gridCol>
                    <a:gridCol w="1492340">
                      <a:extLst>
                        <a:ext uri="{9D8B030D-6E8A-4147-A177-3AD203B41FA5}">
                          <a16:colId xmlns:a16="http://schemas.microsoft.com/office/drawing/2014/main" val="3296236709"/>
                        </a:ext>
                      </a:extLst>
                    </a:gridCol>
                  </a:tblGrid>
                  <a:tr h="365760">
                    <a:tc>
                      <a:txBody>
                        <a:bodyPr/>
                        <a:lstStyle/>
                        <a:p>
                          <a:pPr algn="ctr"/>
                          <a:r>
                            <a:rPr lang="en-US" dirty="0"/>
                            <a:t>Sex</a:t>
                          </a:r>
                        </a:p>
                      </a:txBody>
                      <a:tcPr/>
                    </a:tc>
                    <a:tc gridSpan="3">
                      <a:txBody>
                        <a:bodyPr/>
                        <a:lstStyle/>
                        <a:p>
                          <a:pPr algn="ctr"/>
                          <a:r>
                            <a:rPr lang="en-US" dirty="0"/>
                            <a:t>Education</a:t>
                          </a:r>
                        </a:p>
                      </a:txBody>
                      <a:tcPr/>
                    </a:tc>
                    <a:tc hMerge="1">
                      <a:txBody>
                        <a:bodyPr/>
                        <a:lstStyle/>
                        <a:p>
                          <a:endParaRPr lang="en-US" dirty="0"/>
                        </a:p>
                      </a:txBody>
                      <a:tcPr/>
                    </a:tc>
                    <a:tc h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 </a:t>
                          </a:r>
                          <a:endParaRPr lang="de-DE" sz="1800" dirty="0">
                            <a:effectLst/>
                            <a:latin typeface="+mn-lt"/>
                            <a:ea typeface="Calibri" panose="020F0502020204030204" pitchFamily="3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800" dirty="0">
                            <a:effectLst/>
                            <a:latin typeface="+mn-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549845525"/>
                      </a:ext>
                    </a:extLst>
                  </a:tr>
                  <a:tr h="471862">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effectLst/>
                            </a:rPr>
                            <a:t>Low</a:t>
                          </a:r>
                          <a:endParaRPr lang="de-DE" sz="1800" dirty="0">
                            <a:effectLst/>
                            <a:latin typeface="+mn-lt"/>
                            <a:ea typeface="Calibri" panose="020F0502020204030204" pitchFamily="34" charset="0"/>
                            <a:cs typeface="Times New Roman" panose="02020603050405020304" pitchFamily="18" charset="0"/>
                          </a:endParaRPr>
                        </a:p>
                      </a:txBody>
                      <a:tcPr/>
                    </a:tc>
                    <a:tc>
                      <a:txBody>
                        <a:bodyPr/>
                        <a:lstStyle/>
                        <a:p>
                          <a:pPr algn="ctr"/>
                          <a:r>
                            <a:rPr lang="en-US" dirty="0"/>
                            <a:t>Medium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effectLst/>
                            </a:rPr>
                            <a:t>High</a:t>
                          </a:r>
                          <a:endParaRPr lang="de-DE" sz="1800" dirty="0">
                            <a:effectLst/>
                            <a:latin typeface="+mn-lt"/>
                            <a:ea typeface="Calibri" panose="020F0502020204030204" pitchFamily="34" charset="0"/>
                            <a:cs typeface="Times New Roman" panose="02020603050405020304" pitchFamily="18" charset="0"/>
                          </a:endParaRPr>
                        </a:p>
                      </a:txBody>
                      <a:tcPr/>
                    </a:tc>
                    <a:tc>
                      <a:txBody>
                        <a:bodyPr/>
                        <a:lstStyle/>
                        <a:p>
                          <a:endParaRPr lang="de-DE"/>
                        </a:p>
                      </a:txBody>
                      <a:tcPr>
                        <a:blipFill>
                          <a:blip r:embed="rId3"/>
                          <a:stretch>
                            <a:fillRect l="-563590" t="-83333" r="-126667" b="-32820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Population</a:t>
                          </a:r>
                        </a:p>
                      </a:txBody>
                      <a:tcPr/>
                    </a:tc>
                    <a:extLst>
                      <a:ext uri="{0D108BD9-81ED-4DB2-BD59-A6C34878D82A}">
                        <a16:rowId xmlns:a16="http://schemas.microsoft.com/office/drawing/2014/main" val="4018019997"/>
                      </a:ext>
                    </a:extLst>
                  </a:tr>
                  <a:tr h="365760">
                    <a:tc>
                      <a:txBody>
                        <a:bodyPr/>
                        <a:lstStyle/>
                        <a:p>
                          <a:pPr algn="ctr"/>
                          <a:r>
                            <a:rPr lang="en-US" dirty="0"/>
                            <a:t>Male</a:t>
                          </a:r>
                        </a:p>
                      </a:txBody>
                      <a:tcPr/>
                    </a:tc>
                    <a:tc>
                      <a:txBody>
                        <a:bodyPr/>
                        <a:lstStyle/>
                        <a:p>
                          <a:pPr algn="ctr"/>
                          <a:r>
                            <a:rPr lang="en-US" dirty="0"/>
                            <a:t>15.33%</a:t>
                          </a:r>
                        </a:p>
                      </a:txBody>
                      <a:tcPr/>
                    </a:tc>
                    <a:tc>
                      <a:txBody>
                        <a:bodyPr/>
                        <a:lstStyle/>
                        <a:p>
                          <a:pPr algn="ctr"/>
                          <a:r>
                            <a:rPr lang="en-US" dirty="0"/>
                            <a:t>19.17%</a:t>
                          </a:r>
                        </a:p>
                      </a:txBody>
                      <a:tcPr/>
                    </a:tc>
                    <a:tc>
                      <a:txBody>
                        <a:bodyPr/>
                        <a:lstStyle/>
                        <a:p>
                          <a:pPr algn="ctr"/>
                          <a:r>
                            <a:rPr lang="en-US" dirty="0"/>
                            <a:t>17.17%</a:t>
                          </a:r>
                        </a:p>
                      </a:txBody>
                      <a:tcPr/>
                    </a:tc>
                    <a:tc>
                      <a:txBody>
                        <a:bodyPr/>
                        <a:lstStyle/>
                        <a:p>
                          <a:pPr algn="ctr"/>
                          <a:r>
                            <a:rPr lang="en-US" dirty="0"/>
                            <a:t>51.67%</a:t>
                          </a:r>
                        </a:p>
                      </a:txBody>
                      <a:tcPr/>
                    </a:tc>
                    <a:tc>
                      <a:txBody>
                        <a:bodyPr/>
                        <a:lstStyle/>
                        <a:p>
                          <a:pPr algn="ctr"/>
                          <a:r>
                            <a:rPr lang="en-US" b="1" dirty="0"/>
                            <a:t>52.00%</a:t>
                          </a:r>
                        </a:p>
                      </a:txBody>
                      <a:tcPr/>
                    </a:tc>
                    <a:extLst>
                      <a:ext uri="{0D108BD9-81ED-4DB2-BD59-A6C34878D82A}">
                        <a16:rowId xmlns:a16="http://schemas.microsoft.com/office/drawing/2014/main" val="2651147217"/>
                      </a:ext>
                    </a:extLst>
                  </a:tr>
                  <a:tr h="365760">
                    <a:tc>
                      <a:txBody>
                        <a:bodyPr/>
                        <a:lstStyle/>
                        <a:p>
                          <a:pPr algn="ctr"/>
                          <a:r>
                            <a:rPr lang="en-US" dirty="0"/>
                            <a:t>Female</a:t>
                          </a:r>
                        </a:p>
                      </a:txBody>
                      <a:tcPr/>
                    </a:tc>
                    <a:tc>
                      <a:txBody>
                        <a:bodyPr/>
                        <a:lstStyle/>
                        <a:p>
                          <a:pPr algn="ctr"/>
                          <a:r>
                            <a:rPr lang="en-US" dirty="0"/>
                            <a:t>20.00%</a:t>
                          </a:r>
                        </a:p>
                      </a:txBody>
                      <a:tcPr/>
                    </a:tc>
                    <a:tc>
                      <a:txBody>
                        <a:bodyPr/>
                        <a:lstStyle/>
                        <a:p>
                          <a:pPr algn="ctr"/>
                          <a:r>
                            <a:rPr lang="en-US" dirty="0"/>
                            <a:t>18.82%</a:t>
                          </a:r>
                        </a:p>
                      </a:txBody>
                      <a:tcPr/>
                    </a:tc>
                    <a:tc>
                      <a:txBody>
                        <a:bodyPr/>
                        <a:lstStyle/>
                        <a:p>
                          <a:pPr algn="ctr"/>
                          <a:r>
                            <a:rPr lang="en-US" dirty="0"/>
                            <a:t>12.50%</a:t>
                          </a:r>
                        </a:p>
                      </a:txBody>
                      <a:tcPr/>
                    </a:tc>
                    <a:tc>
                      <a:txBody>
                        <a:bodyPr/>
                        <a:lstStyle/>
                        <a:p>
                          <a:pPr algn="ctr"/>
                          <a:r>
                            <a:rPr lang="en-US" dirty="0"/>
                            <a:t>48.33%</a:t>
                          </a:r>
                        </a:p>
                      </a:txBody>
                      <a:tcPr/>
                    </a:tc>
                    <a:tc>
                      <a:txBody>
                        <a:bodyPr/>
                        <a:lstStyle/>
                        <a:p>
                          <a:pPr algn="ctr"/>
                          <a:r>
                            <a:rPr lang="en-US" b="1" dirty="0"/>
                            <a:t>48.00%</a:t>
                          </a:r>
                        </a:p>
                      </a:txBody>
                      <a:tcPr/>
                    </a:tc>
                    <a:extLst>
                      <a:ext uri="{0D108BD9-81ED-4DB2-BD59-A6C34878D82A}">
                        <a16:rowId xmlns:a16="http://schemas.microsoft.com/office/drawing/2014/main" val="1147345602"/>
                      </a:ext>
                    </a:extLst>
                  </a:tr>
                  <a:tr h="365760">
                    <a:tc>
                      <a:txBody>
                        <a:bodyPr/>
                        <a:lstStyle/>
                        <a:p>
                          <a:endParaRPr lang="de-DE"/>
                        </a:p>
                      </a:txBody>
                      <a:tcPr>
                        <a:blipFill>
                          <a:blip r:embed="rId3"/>
                          <a:stretch>
                            <a:fillRect t="-431148" r="-513944" b="-122951"/>
                          </a:stretch>
                        </a:blipFill>
                      </a:tcPr>
                    </a:tc>
                    <a:tc>
                      <a:txBody>
                        <a:bodyPr/>
                        <a:lstStyle/>
                        <a:p>
                          <a:pPr algn="ctr"/>
                          <a:r>
                            <a:rPr lang="en-US" dirty="0"/>
                            <a:t>35.33%</a:t>
                          </a:r>
                        </a:p>
                      </a:txBody>
                      <a:tcPr/>
                    </a:tc>
                    <a:tc>
                      <a:txBody>
                        <a:bodyPr/>
                        <a:lstStyle/>
                        <a:p>
                          <a:pPr algn="ctr"/>
                          <a:r>
                            <a:rPr lang="en-US" dirty="0"/>
                            <a:t>35.00%</a:t>
                          </a:r>
                        </a:p>
                      </a:txBody>
                      <a:tcPr/>
                    </a:tc>
                    <a:tc>
                      <a:txBody>
                        <a:bodyPr/>
                        <a:lstStyle/>
                        <a:p>
                          <a:pPr algn="ctr"/>
                          <a:r>
                            <a:rPr lang="en-US" dirty="0"/>
                            <a:t>29.67%</a:t>
                          </a:r>
                        </a:p>
                      </a:txBody>
                      <a:tcPr/>
                    </a:tc>
                    <a:tc>
                      <a:txBody>
                        <a:bodyPr/>
                        <a:lstStyle/>
                        <a:p>
                          <a:pPr algn="ctr"/>
                          <a:r>
                            <a:rPr lang="en-US" dirty="0"/>
                            <a:t>100%</a:t>
                          </a:r>
                        </a:p>
                      </a:txBody>
                      <a:tcPr/>
                    </a:tc>
                    <a:tc>
                      <a:txBody>
                        <a:bodyPr/>
                        <a:lstStyle/>
                        <a:p>
                          <a:pPr algn="ctr"/>
                          <a:endParaRPr lang="en-US" dirty="0"/>
                        </a:p>
                      </a:txBody>
                      <a:tcPr/>
                    </a:tc>
                    <a:extLst>
                      <a:ext uri="{0D108BD9-81ED-4DB2-BD59-A6C34878D82A}">
                        <a16:rowId xmlns:a16="http://schemas.microsoft.com/office/drawing/2014/main" val="379043992"/>
                      </a:ext>
                    </a:extLst>
                  </a:tr>
                  <a:tr h="365760">
                    <a:tc>
                      <a:txBody>
                        <a:bodyPr/>
                        <a:lstStyle/>
                        <a:p>
                          <a:pPr algn="ctr"/>
                          <a:r>
                            <a:rPr lang="en-US" b="1" dirty="0"/>
                            <a:t>Population</a:t>
                          </a:r>
                        </a:p>
                      </a:txBody>
                      <a:tcPr/>
                    </a:tc>
                    <a:tc>
                      <a:txBody>
                        <a:bodyPr/>
                        <a:lstStyle/>
                        <a:p>
                          <a:pPr algn="ctr"/>
                          <a:r>
                            <a:rPr lang="en-US" b="1" dirty="0"/>
                            <a:t>40.00%</a:t>
                          </a:r>
                        </a:p>
                      </a:txBody>
                      <a:tcPr/>
                    </a:tc>
                    <a:tc>
                      <a:txBody>
                        <a:bodyPr/>
                        <a:lstStyle/>
                        <a:p>
                          <a:pPr algn="ctr"/>
                          <a:r>
                            <a:rPr lang="en-US" b="1" dirty="0"/>
                            <a:t>31.00%</a:t>
                          </a:r>
                        </a:p>
                      </a:txBody>
                      <a:tcPr/>
                    </a:tc>
                    <a:tc>
                      <a:txBody>
                        <a:bodyPr/>
                        <a:lstStyle/>
                        <a:p>
                          <a:pPr algn="ctr"/>
                          <a:r>
                            <a:rPr lang="en-US" b="1" dirty="0"/>
                            <a:t>29.00%</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605728044"/>
                      </a:ext>
                    </a:extLst>
                  </a:tr>
                </a:tbl>
              </a:graphicData>
            </a:graphic>
          </p:graphicFrame>
        </mc:Fallback>
      </mc:AlternateContent>
      <p:sp>
        <p:nvSpPr>
          <p:cNvPr id="8" name="Rechteck 7">
            <a:extLst>
              <a:ext uri="{FF2B5EF4-FFF2-40B4-BE49-F238E27FC236}">
                <a16:creationId xmlns:a16="http://schemas.microsoft.com/office/drawing/2014/main" id="{6B8529BC-68E7-4BCA-9CE0-66D4D19BFAE8}"/>
              </a:ext>
            </a:extLst>
          </p:cNvPr>
          <p:cNvSpPr/>
          <p:nvPr/>
        </p:nvSpPr>
        <p:spPr>
          <a:xfrm>
            <a:off x="2801257" y="4354286"/>
            <a:ext cx="827315" cy="828720"/>
          </a:xfrm>
          <a:prstGeom prst="rect">
            <a:avLst/>
          </a:prstGeom>
          <a:noFill/>
          <a:ln w="25400">
            <a:solidFill>
              <a:srgbClr val="A818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9">
            <a:extLst>
              <a:ext uri="{FF2B5EF4-FFF2-40B4-BE49-F238E27FC236}">
                <a16:creationId xmlns:a16="http://schemas.microsoft.com/office/drawing/2014/main" id="{5EED1452-3E6A-41AA-9517-C7050EF6AF9E}"/>
              </a:ext>
            </a:extLst>
          </p:cNvPr>
          <p:cNvSpPr/>
          <p:nvPr/>
        </p:nvSpPr>
        <p:spPr>
          <a:xfrm>
            <a:off x="4521200" y="4354286"/>
            <a:ext cx="827315" cy="828720"/>
          </a:xfrm>
          <a:prstGeom prst="rect">
            <a:avLst/>
          </a:prstGeom>
          <a:noFill/>
          <a:ln w="25400">
            <a:solidFill>
              <a:srgbClr val="A818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a:extLst>
              <a:ext uri="{FF2B5EF4-FFF2-40B4-BE49-F238E27FC236}">
                <a16:creationId xmlns:a16="http://schemas.microsoft.com/office/drawing/2014/main" id="{160AB264-3305-4BEC-A5FD-3D9265328FA1}"/>
              </a:ext>
            </a:extLst>
          </p:cNvPr>
          <p:cNvSpPr/>
          <p:nvPr/>
        </p:nvSpPr>
        <p:spPr>
          <a:xfrm>
            <a:off x="6386287" y="4354286"/>
            <a:ext cx="827315" cy="828720"/>
          </a:xfrm>
          <a:prstGeom prst="rect">
            <a:avLst/>
          </a:prstGeom>
          <a:noFill/>
          <a:ln w="25400">
            <a:solidFill>
              <a:srgbClr val="A818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C8E65E6D-6577-4B73-BD14-C6601ECE5611}"/>
              </a:ext>
            </a:extLst>
          </p:cNvPr>
          <p:cNvSpPr/>
          <p:nvPr/>
        </p:nvSpPr>
        <p:spPr>
          <a:xfrm>
            <a:off x="7837716" y="3599543"/>
            <a:ext cx="2148113" cy="319314"/>
          </a:xfrm>
          <a:prstGeom prst="rect">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eck 12">
            <a:extLst>
              <a:ext uri="{FF2B5EF4-FFF2-40B4-BE49-F238E27FC236}">
                <a16:creationId xmlns:a16="http://schemas.microsoft.com/office/drawing/2014/main" id="{F826CAF7-3E8A-4241-AA3E-A242E12097D3}"/>
              </a:ext>
            </a:extLst>
          </p:cNvPr>
          <p:cNvSpPr/>
          <p:nvPr/>
        </p:nvSpPr>
        <p:spPr>
          <a:xfrm>
            <a:off x="7837716" y="3994037"/>
            <a:ext cx="2148113" cy="319314"/>
          </a:xfrm>
          <a:prstGeom prst="rect">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096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70DBC8-6DCF-46D0-B5EC-CDD57995BCB0}"/>
              </a:ext>
            </a:extLst>
          </p:cNvPr>
          <p:cNvSpPr>
            <a:spLocks noGrp="1"/>
          </p:cNvSpPr>
          <p:nvPr>
            <p:ph type="title"/>
          </p:nvPr>
        </p:nvSpPr>
        <p:spPr/>
        <p:txBody>
          <a:bodyPr/>
          <a:lstStyle/>
          <a:p>
            <a:r>
              <a:rPr lang="en-US" noProof="0" dirty="0"/>
              <a:t>Raking as iterative post-stratification</a:t>
            </a:r>
          </a:p>
        </p:txBody>
      </p:sp>
      <p:sp>
        <p:nvSpPr>
          <p:cNvPr id="5" name="Rectangle 1">
            <a:extLst>
              <a:ext uri="{FF2B5EF4-FFF2-40B4-BE49-F238E27FC236}">
                <a16:creationId xmlns:a16="http://schemas.microsoft.com/office/drawing/2014/main" id="{D1BFCB70-8301-4870-970C-103A770E25B9}"/>
              </a:ext>
            </a:extLst>
          </p:cNvPr>
          <p:cNvSpPr>
            <a:spLocks noChangeArrowheads="1"/>
          </p:cNvSpPr>
          <p:nvPr/>
        </p:nvSpPr>
        <p:spPr bwMode="auto">
          <a:xfrm>
            <a:off x="4337050"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a:ln>
                  <a:noFill/>
                </a:ln>
                <a:solidFill>
                  <a:schemeClr val="tx1"/>
                </a:solidFill>
                <a:effectLst/>
                <a:latin typeface="Arial" panose="020B0604020202020204" pitchFamily="34" charset="0"/>
              </a:rPr>
            </a:br>
            <a:endParaRPr kumimoji="0" lang="de-DE" altLang="de-DE" sz="1800" b="0" i="0" u="none" strike="noStrike" cap="none" normalizeH="0" baseline="0">
              <a:ln>
                <a:noFill/>
              </a:ln>
              <a:solidFill>
                <a:schemeClr val="tx1"/>
              </a:solidFill>
              <a:effectLst/>
              <a:latin typeface="Arial" panose="020B0604020202020204" pitchFamily="34" charset="0"/>
            </a:endParaRPr>
          </a:p>
        </p:txBody>
      </p:sp>
      <p:graphicFrame>
        <p:nvGraphicFramePr>
          <p:cNvPr id="14" name="Inhaltsplatzhalter 3">
            <a:extLst>
              <a:ext uri="{FF2B5EF4-FFF2-40B4-BE49-F238E27FC236}">
                <a16:creationId xmlns:a16="http://schemas.microsoft.com/office/drawing/2014/main" id="{492E6795-920F-4E56-81FC-0040C0F56D28}"/>
              </a:ext>
            </a:extLst>
          </p:cNvPr>
          <p:cNvGraphicFramePr>
            <a:graphicFrameLocks/>
          </p:cNvGraphicFramePr>
          <p:nvPr>
            <p:extLst>
              <p:ext uri="{D42A27DB-BD31-4B8C-83A1-F6EECF244321}">
                <p14:modId xmlns:p14="http://schemas.microsoft.com/office/powerpoint/2010/main" val="3982150329"/>
              </p:ext>
            </p:extLst>
          </p:nvPr>
        </p:nvGraphicFramePr>
        <p:xfrm>
          <a:off x="361489" y="1949267"/>
          <a:ext cx="3453029" cy="1310640"/>
        </p:xfrm>
        <a:graphic>
          <a:graphicData uri="http://schemas.openxmlformats.org/drawingml/2006/table">
            <a:tbl>
              <a:tblPr firstRow="1" firstCol="1" bandRow="1">
                <a:tableStyleId>{6E25E649-3F16-4E02-A733-19D2CDBF48F0}</a:tableStyleId>
              </a:tblPr>
              <a:tblGrid>
                <a:gridCol w="539369">
                  <a:extLst>
                    <a:ext uri="{9D8B030D-6E8A-4147-A177-3AD203B41FA5}">
                      <a16:colId xmlns:a16="http://schemas.microsoft.com/office/drawing/2014/main" val="3000429654"/>
                    </a:ext>
                  </a:extLst>
                </a:gridCol>
                <a:gridCol w="1119992">
                  <a:extLst>
                    <a:ext uri="{9D8B030D-6E8A-4147-A177-3AD203B41FA5}">
                      <a16:colId xmlns:a16="http://schemas.microsoft.com/office/drawing/2014/main" val="855338370"/>
                    </a:ext>
                  </a:extLst>
                </a:gridCol>
                <a:gridCol w="936317">
                  <a:extLst>
                    <a:ext uri="{9D8B030D-6E8A-4147-A177-3AD203B41FA5}">
                      <a16:colId xmlns:a16="http://schemas.microsoft.com/office/drawing/2014/main" val="2116483327"/>
                    </a:ext>
                  </a:extLst>
                </a:gridCol>
                <a:gridCol w="857351">
                  <a:extLst>
                    <a:ext uri="{9D8B030D-6E8A-4147-A177-3AD203B41FA5}">
                      <a16:colId xmlns:a16="http://schemas.microsoft.com/office/drawing/2014/main" val="2940609834"/>
                    </a:ext>
                  </a:extLst>
                </a:gridCol>
              </a:tblGrid>
              <a:tr h="189189">
                <a:tc>
                  <a:txBody>
                    <a:bodyPr/>
                    <a:lstStyle/>
                    <a:p>
                      <a:pPr algn="l">
                        <a:lnSpc>
                          <a:spcPct val="200000"/>
                        </a:lnSpc>
                        <a:spcAft>
                          <a:spcPts val="800"/>
                        </a:spcAft>
                      </a:pPr>
                      <a:r>
                        <a:rPr lang="en-US" sz="1000" dirty="0">
                          <a:effectLst/>
                        </a:rPr>
                        <a:t>Step</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a:txBody>
                    <a:bodyPr/>
                    <a:lstStyle/>
                    <a:p>
                      <a:pPr algn="l">
                        <a:lnSpc>
                          <a:spcPct val="200000"/>
                        </a:lnSpc>
                        <a:spcAft>
                          <a:spcPts val="800"/>
                        </a:spcAft>
                      </a:pPr>
                      <a:r>
                        <a:rPr lang="en-US" sz="1000" dirty="0">
                          <a:effectLst/>
                        </a:rPr>
                        <a:t>Education</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gridSpan="2">
                  <a:txBody>
                    <a:bodyPr/>
                    <a:lstStyle/>
                    <a:p>
                      <a:pPr algn="ctr">
                        <a:lnSpc>
                          <a:spcPct val="200000"/>
                        </a:lnSpc>
                        <a:spcAft>
                          <a:spcPts val="800"/>
                        </a:spcAft>
                      </a:pPr>
                      <a:r>
                        <a:rPr lang="en-US" sz="1000" dirty="0">
                          <a:effectLst/>
                        </a:rPr>
                        <a:t>Sex</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hMerge="1">
                  <a:txBody>
                    <a:bodyPr/>
                    <a:lstStyle/>
                    <a:p>
                      <a:endParaRPr lang="en-US"/>
                    </a:p>
                  </a:txBody>
                  <a:tcPr/>
                </a:tc>
                <a:extLst>
                  <a:ext uri="{0D108BD9-81ED-4DB2-BD59-A6C34878D82A}">
                    <a16:rowId xmlns:a16="http://schemas.microsoft.com/office/drawing/2014/main" val="1084378202"/>
                  </a:ext>
                </a:extLst>
              </a:tr>
              <a:tr h="189189">
                <a:tc rowSpan="4">
                  <a:txBody>
                    <a:bodyPr/>
                    <a:lstStyle/>
                    <a:p>
                      <a:pPr algn="ctr">
                        <a:lnSpc>
                          <a:spcPct val="200000"/>
                        </a:lnSpc>
                        <a:spcAft>
                          <a:spcPts val="800"/>
                        </a:spcAft>
                      </a:pPr>
                      <a:r>
                        <a:rPr lang="en-US" sz="1000" dirty="0">
                          <a:effectLst/>
                        </a:rPr>
                        <a:t>0</a:t>
                      </a:r>
                      <a:endParaRPr lang="de-DE" sz="1000" dirty="0">
                        <a:effectLst/>
                        <a:latin typeface="+mn-lt"/>
                        <a:cs typeface="Times New Roman" panose="02020603050405020304" pitchFamily="18" charset="0"/>
                      </a:endParaRPr>
                    </a:p>
                  </a:txBody>
                  <a:tcPr marL="27127" marR="27127" marT="0" marB="0" anchor="ctr"/>
                </a:tc>
                <a:tc>
                  <a:txBody>
                    <a:bodyPr/>
                    <a:lstStyle/>
                    <a:p>
                      <a:pPr>
                        <a:lnSpc>
                          <a:spcPct val="107000"/>
                        </a:lnSpc>
                      </a:pPr>
                      <a:endParaRPr lang="de-DE" sz="1000" dirty="0">
                        <a:effectLst/>
                        <a:latin typeface="+mn-lt"/>
                        <a:cs typeface="Times New Roman" panose="02020603050405020304" pitchFamily="18" charset="0"/>
                      </a:endParaRPr>
                    </a:p>
                  </a:txBody>
                  <a:tcPr marL="27127" marR="27127" marT="0" marB="0" anchor="ctr"/>
                </a:tc>
                <a:tc>
                  <a:txBody>
                    <a:bodyPr/>
                    <a:lstStyle/>
                    <a:p>
                      <a:pPr algn="ctr">
                        <a:lnSpc>
                          <a:spcPct val="200000"/>
                        </a:lnSpc>
                        <a:spcAft>
                          <a:spcPts val="800"/>
                        </a:spcAft>
                      </a:pPr>
                      <a:r>
                        <a:rPr lang="en-US" sz="1000" dirty="0">
                          <a:effectLst/>
                        </a:rPr>
                        <a:t>Female</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tc>
                  <a:txBody>
                    <a:bodyPr/>
                    <a:lstStyle/>
                    <a:p>
                      <a:pPr algn="ctr">
                        <a:lnSpc>
                          <a:spcPct val="200000"/>
                        </a:lnSpc>
                        <a:spcAft>
                          <a:spcPts val="800"/>
                        </a:spcAft>
                      </a:pPr>
                      <a:r>
                        <a:rPr lang="en-US" sz="1000" dirty="0">
                          <a:effectLst/>
                        </a:rPr>
                        <a:t>Male</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extLst>
                  <a:ext uri="{0D108BD9-81ED-4DB2-BD59-A6C34878D82A}">
                    <a16:rowId xmlns:a16="http://schemas.microsoft.com/office/drawing/2014/main" val="171538224"/>
                  </a:ext>
                </a:extLst>
              </a:tr>
              <a:tr h="189189">
                <a:tc vMerge="1">
                  <a:txBody>
                    <a:bodyPr/>
                    <a:lstStyle/>
                    <a:p>
                      <a:pPr algn="ctr">
                        <a:lnSpc>
                          <a:spcPct val="200000"/>
                        </a:lnSpc>
                        <a:spcAft>
                          <a:spcPts val="800"/>
                        </a:spcAft>
                      </a:pPr>
                      <a:r>
                        <a:rPr lang="en-US" sz="1000" dirty="0">
                          <a:effectLst/>
                        </a:rPr>
                        <a:t>0</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a:txBody>
                    <a:bodyPr/>
                    <a:lstStyle/>
                    <a:p>
                      <a:pPr algn="l">
                        <a:lnSpc>
                          <a:spcPct val="200000"/>
                        </a:lnSpc>
                        <a:spcAft>
                          <a:spcPts val="800"/>
                        </a:spcAft>
                      </a:pPr>
                      <a:r>
                        <a:rPr lang="en-US" sz="1000" dirty="0">
                          <a:effectLst/>
                          <a:latin typeface="+mn-lt"/>
                          <a:ea typeface="Calibri" panose="020F0502020204030204" pitchFamily="34" charset="0"/>
                          <a:cs typeface="Times New Roman" panose="02020603050405020304" pitchFamily="18" charset="0"/>
                        </a:rPr>
                        <a:t>Low</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tc>
                  <a:txBody>
                    <a:bodyPr/>
                    <a:lstStyle/>
                    <a:p>
                      <a:pPr algn="ctr">
                        <a:lnSpc>
                          <a:spcPct val="200000"/>
                        </a:lnSpc>
                        <a:spcAft>
                          <a:spcPts val="800"/>
                        </a:spcAft>
                      </a:pPr>
                      <a:r>
                        <a:rPr lang="en-US" sz="1000" dirty="0">
                          <a:effectLst/>
                        </a:rPr>
                        <a:t>1.0000</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tc>
                  <a:txBody>
                    <a:bodyPr/>
                    <a:lstStyle/>
                    <a:p>
                      <a:pPr algn="ctr">
                        <a:lnSpc>
                          <a:spcPct val="200000"/>
                        </a:lnSpc>
                        <a:spcAft>
                          <a:spcPts val="800"/>
                        </a:spcAft>
                      </a:pPr>
                      <a:r>
                        <a:rPr lang="en-US" sz="1000" dirty="0">
                          <a:effectLst/>
                        </a:rPr>
                        <a:t>1.0000</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extLst>
                  <a:ext uri="{0D108BD9-81ED-4DB2-BD59-A6C34878D82A}">
                    <a16:rowId xmlns:a16="http://schemas.microsoft.com/office/drawing/2014/main" val="2292243721"/>
                  </a:ext>
                </a:extLst>
              </a:tr>
              <a:tr h="189189">
                <a:tc vMerge="1">
                  <a:txBody>
                    <a:bodyPr/>
                    <a:lstStyle/>
                    <a:p>
                      <a:pPr>
                        <a:lnSpc>
                          <a:spcPct val="107000"/>
                        </a:lnSpc>
                      </a:pPr>
                      <a:endParaRPr lang="de-DE" sz="1000" dirty="0">
                        <a:effectLst/>
                        <a:latin typeface="+mn-lt"/>
                        <a:cs typeface="Times New Roman" panose="02020603050405020304" pitchFamily="18" charset="0"/>
                      </a:endParaRPr>
                    </a:p>
                  </a:txBody>
                  <a:tcPr marL="27127" marR="27127" marT="0" marB="0" anchor="b"/>
                </a:tc>
                <a:tc>
                  <a:txBody>
                    <a:bodyPr/>
                    <a:lstStyle/>
                    <a:p>
                      <a:pPr algn="l">
                        <a:lnSpc>
                          <a:spcPct val="200000"/>
                        </a:lnSpc>
                        <a:spcAft>
                          <a:spcPts val="800"/>
                        </a:spcAft>
                      </a:pPr>
                      <a:r>
                        <a:rPr lang="en-US" sz="1000" dirty="0">
                          <a:effectLst/>
                          <a:latin typeface="+mn-lt"/>
                          <a:ea typeface="Calibri" panose="020F0502020204030204" pitchFamily="34" charset="0"/>
                          <a:cs typeface="Times New Roman" panose="02020603050405020304" pitchFamily="18" charset="0"/>
                        </a:rPr>
                        <a:t>Medium</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tc>
                  <a:txBody>
                    <a:bodyPr/>
                    <a:lstStyle/>
                    <a:p>
                      <a:pPr algn="ctr">
                        <a:lnSpc>
                          <a:spcPct val="200000"/>
                        </a:lnSpc>
                        <a:spcAft>
                          <a:spcPts val="800"/>
                        </a:spcAft>
                      </a:pPr>
                      <a:r>
                        <a:rPr lang="en-US" sz="1000" dirty="0">
                          <a:effectLst/>
                        </a:rPr>
                        <a:t>1.0000</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tc>
                  <a:txBody>
                    <a:bodyPr/>
                    <a:lstStyle/>
                    <a:p>
                      <a:pPr algn="ctr">
                        <a:lnSpc>
                          <a:spcPct val="200000"/>
                        </a:lnSpc>
                        <a:spcAft>
                          <a:spcPts val="800"/>
                        </a:spcAft>
                      </a:pPr>
                      <a:r>
                        <a:rPr lang="en-US" sz="1000" dirty="0">
                          <a:effectLst/>
                        </a:rPr>
                        <a:t>1.0000</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extLst>
                  <a:ext uri="{0D108BD9-81ED-4DB2-BD59-A6C34878D82A}">
                    <a16:rowId xmlns:a16="http://schemas.microsoft.com/office/drawing/2014/main" val="2230977217"/>
                  </a:ext>
                </a:extLst>
              </a:tr>
              <a:tr h="189189">
                <a:tc vMerge="1">
                  <a:txBody>
                    <a:bodyPr/>
                    <a:lstStyle/>
                    <a:p>
                      <a:pPr>
                        <a:lnSpc>
                          <a:spcPct val="107000"/>
                        </a:lnSpc>
                      </a:pPr>
                      <a:endParaRPr lang="de-DE" sz="1000" dirty="0">
                        <a:effectLst/>
                        <a:latin typeface="+mn-lt"/>
                        <a:cs typeface="Times New Roman" panose="02020603050405020304" pitchFamily="18" charset="0"/>
                      </a:endParaRPr>
                    </a:p>
                  </a:txBody>
                  <a:tcPr marL="27127" marR="27127" marT="0" marB="0" anchor="b"/>
                </a:tc>
                <a:tc>
                  <a:txBody>
                    <a:bodyPr/>
                    <a:lstStyle/>
                    <a:p>
                      <a:pPr algn="l">
                        <a:lnSpc>
                          <a:spcPct val="200000"/>
                        </a:lnSpc>
                        <a:spcAft>
                          <a:spcPts val="800"/>
                        </a:spcAft>
                      </a:pPr>
                      <a:r>
                        <a:rPr lang="en-US" sz="1000" dirty="0">
                          <a:effectLst/>
                          <a:latin typeface="+mn-lt"/>
                          <a:ea typeface="Calibri" panose="020F0502020204030204" pitchFamily="34" charset="0"/>
                          <a:cs typeface="Times New Roman" panose="02020603050405020304" pitchFamily="18" charset="0"/>
                        </a:rPr>
                        <a:t>High</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tc>
                  <a:txBody>
                    <a:bodyPr/>
                    <a:lstStyle/>
                    <a:p>
                      <a:pPr algn="ctr">
                        <a:lnSpc>
                          <a:spcPct val="200000"/>
                        </a:lnSpc>
                        <a:spcAft>
                          <a:spcPts val="800"/>
                        </a:spcAft>
                      </a:pPr>
                      <a:r>
                        <a:rPr lang="en-US" sz="1000" dirty="0">
                          <a:effectLst/>
                        </a:rPr>
                        <a:t>1.0000</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tc>
                  <a:txBody>
                    <a:bodyPr/>
                    <a:lstStyle/>
                    <a:p>
                      <a:pPr algn="ctr">
                        <a:lnSpc>
                          <a:spcPct val="200000"/>
                        </a:lnSpc>
                        <a:spcAft>
                          <a:spcPts val="800"/>
                        </a:spcAft>
                      </a:pPr>
                      <a:r>
                        <a:rPr lang="en-US" sz="1000" dirty="0">
                          <a:effectLst/>
                        </a:rPr>
                        <a:t>1.0000</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extLst>
                  <a:ext uri="{0D108BD9-81ED-4DB2-BD59-A6C34878D82A}">
                    <a16:rowId xmlns:a16="http://schemas.microsoft.com/office/drawing/2014/main" val="3387445916"/>
                  </a:ext>
                </a:extLst>
              </a:tr>
            </a:tbl>
          </a:graphicData>
        </a:graphic>
      </p:graphicFrame>
      <p:graphicFrame>
        <p:nvGraphicFramePr>
          <p:cNvPr id="16" name="Inhaltsplatzhalter 3">
            <a:extLst>
              <a:ext uri="{FF2B5EF4-FFF2-40B4-BE49-F238E27FC236}">
                <a16:creationId xmlns:a16="http://schemas.microsoft.com/office/drawing/2014/main" id="{7690CCCF-55A0-4424-8FF3-927DFE5D1A32}"/>
              </a:ext>
            </a:extLst>
          </p:cNvPr>
          <p:cNvGraphicFramePr>
            <a:graphicFrameLocks/>
          </p:cNvGraphicFramePr>
          <p:nvPr>
            <p:extLst>
              <p:ext uri="{D42A27DB-BD31-4B8C-83A1-F6EECF244321}">
                <p14:modId xmlns:p14="http://schemas.microsoft.com/office/powerpoint/2010/main" val="476271052"/>
              </p:ext>
            </p:extLst>
          </p:nvPr>
        </p:nvGraphicFramePr>
        <p:xfrm>
          <a:off x="361489" y="3505603"/>
          <a:ext cx="3453029" cy="1310640"/>
        </p:xfrm>
        <a:graphic>
          <a:graphicData uri="http://schemas.openxmlformats.org/drawingml/2006/table">
            <a:tbl>
              <a:tblPr firstRow="1" firstCol="1" bandRow="1">
                <a:tableStyleId>{6E25E649-3F16-4E02-A733-19D2CDBF48F0}</a:tableStyleId>
              </a:tblPr>
              <a:tblGrid>
                <a:gridCol w="539369">
                  <a:extLst>
                    <a:ext uri="{9D8B030D-6E8A-4147-A177-3AD203B41FA5}">
                      <a16:colId xmlns:a16="http://schemas.microsoft.com/office/drawing/2014/main" val="3000429654"/>
                    </a:ext>
                  </a:extLst>
                </a:gridCol>
                <a:gridCol w="1119992">
                  <a:extLst>
                    <a:ext uri="{9D8B030D-6E8A-4147-A177-3AD203B41FA5}">
                      <a16:colId xmlns:a16="http://schemas.microsoft.com/office/drawing/2014/main" val="855338370"/>
                    </a:ext>
                  </a:extLst>
                </a:gridCol>
                <a:gridCol w="936317">
                  <a:extLst>
                    <a:ext uri="{9D8B030D-6E8A-4147-A177-3AD203B41FA5}">
                      <a16:colId xmlns:a16="http://schemas.microsoft.com/office/drawing/2014/main" val="2116483327"/>
                    </a:ext>
                  </a:extLst>
                </a:gridCol>
                <a:gridCol w="857351">
                  <a:extLst>
                    <a:ext uri="{9D8B030D-6E8A-4147-A177-3AD203B41FA5}">
                      <a16:colId xmlns:a16="http://schemas.microsoft.com/office/drawing/2014/main" val="2940609834"/>
                    </a:ext>
                  </a:extLst>
                </a:gridCol>
              </a:tblGrid>
              <a:tr h="189189">
                <a:tc>
                  <a:txBody>
                    <a:bodyPr/>
                    <a:lstStyle/>
                    <a:p>
                      <a:pPr algn="l">
                        <a:lnSpc>
                          <a:spcPct val="200000"/>
                        </a:lnSpc>
                        <a:spcAft>
                          <a:spcPts val="800"/>
                        </a:spcAft>
                      </a:pPr>
                      <a:r>
                        <a:rPr lang="en-US" sz="1000" dirty="0">
                          <a:effectLst/>
                        </a:rPr>
                        <a:t>Step</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a:txBody>
                    <a:bodyPr/>
                    <a:lstStyle/>
                    <a:p>
                      <a:pPr algn="l">
                        <a:lnSpc>
                          <a:spcPct val="200000"/>
                        </a:lnSpc>
                        <a:spcAft>
                          <a:spcPts val="800"/>
                        </a:spcAft>
                      </a:pPr>
                      <a:r>
                        <a:rPr lang="en-US" sz="1000" dirty="0">
                          <a:effectLst/>
                        </a:rPr>
                        <a:t>Education</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gridSpan="2">
                  <a:txBody>
                    <a:bodyPr/>
                    <a:lstStyle/>
                    <a:p>
                      <a:pPr algn="ctr">
                        <a:lnSpc>
                          <a:spcPct val="200000"/>
                        </a:lnSpc>
                        <a:spcAft>
                          <a:spcPts val="800"/>
                        </a:spcAft>
                      </a:pPr>
                      <a:r>
                        <a:rPr lang="en-US" sz="1000" dirty="0">
                          <a:effectLst/>
                        </a:rPr>
                        <a:t>Sex</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hMerge="1">
                  <a:txBody>
                    <a:bodyPr/>
                    <a:lstStyle/>
                    <a:p>
                      <a:endParaRPr lang="en-US"/>
                    </a:p>
                  </a:txBody>
                  <a:tcPr/>
                </a:tc>
                <a:extLst>
                  <a:ext uri="{0D108BD9-81ED-4DB2-BD59-A6C34878D82A}">
                    <a16:rowId xmlns:a16="http://schemas.microsoft.com/office/drawing/2014/main" val="1084378202"/>
                  </a:ext>
                </a:extLst>
              </a:tr>
              <a:tr h="189189">
                <a:tc>
                  <a:txBody>
                    <a:bodyPr/>
                    <a:lstStyle/>
                    <a:p>
                      <a:pPr>
                        <a:lnSpc>
                          <a:spcPct val="107000"/>
                        </a:lnSpc>
                      </a:pPr>
                      <a:endParaRPr lang="de-DE" sz="1000" dirty="0">
                        <a:effectLst/>
                        <a:latin typeface="+mn-lt"/>
                        <a:cs typeface="Times New Roman" panose="02020603050405020304" pitchFamily="18" charset="0"/>
                      </a:endParaRPr>
                    </a:p>
                  </a:txBody>
                  <a:tcPr marL="27127" marR="27127" marT="0" marB="0" anchor="b"/>
                </a:tc>
                <a:tc>
                  <a:txBody>
                    <a:bodyPr/>
                    <a:lstStyle/>
                    <a:p>
                      <a:pPr>
                        <a:lnSpc>
                          <a:spcPct val="107000"/>
                        </a:lnSpc>
                      </a:pPr>
                      <a:endParaRPr lang="de-DE" sz="1000" dirty="0">
                        <a:effectLst/>
                        <a:latin typeface="+mn-lt"/>
                        <a:cs typeface="Times New Roman" panose="02020603050405020304" pitchFamily="18" charset="0"/>
                      </a:endParaRPr>
                    </a:p>
                  </a:txBody>
                  <a:tcPr marL="27127" marR="27127" marT="0" marB="0" anchor="b"/>
                </a:tc>
                <a:tc>
                  <a:txBody>
                    <a:bodyPr/>
                    <a:lstStyle/>
                    <a:p>
                      <a:pPr algn="ctr">
                        <a:lnSpc>
                          <a:spcPct val="200000"/>
                        </a:lnSpc>
                        <a:spcAft>
                          <a:spcPts val="800"/>
                        </a:spcAft>
                      </a:pPr>
                      <a:r>
                        <a:rPr lang="en-US" sz="1000" dirty="0">
                          <a:effectLst/>
                        </a:rPr>
                        <a:t>Female</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tc>
                  <a:txBody>
                    <a:bodyPr/>
                    <a:lstStyle/>
                    <a:p>
                      <a:pPr algn="ctr">
                        <a:lnSpc>
                          <a:spcPct val="200000"/>
                        </a:lnSpc>
                        <a:spcAft>
                          <a:spcPts val="800"/>
                        </a:spcAft>
                      </a:pPr>
                      <a:r>
                        <a:rPr lang="en-US" sz="1000" dirty="0">
                          <a:effectLst/>
                        </a:rPr>
                        <a:t>Male</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extLst>
                  <a:ext uri="{0D108BD9-81ED-4DB2-BD59-A6C34878D82A}">
                    <a16:rowId xmlns:a16="http://schemas.microsoft.com/office/drawing/2014/main" val="171538224"/>
                  </a:ext>
                </a:extLst>
              </a:tr>
              <a:tr h="189189">
                <a:tc>
                  <a:txBody>
                    <a:bodyPr/>
                    <a:lstStyle/>
                    <a:p>
                      <a:pPr algn="ctr">
                        <a:lnSpc>
                          <a:spcPct val="200000"/>
                        </a:lnSpc>
                        <a:spcAft>
                          <a:spcPts val="800"/>
                        </a:spcAft>
                      </a:pPr>
                      <a:r>
                        <a:rPr lang="en-US" sz="1000" dirty="0">
                          <a:effectLst/>
                        </a:rPr>
                        <a:t>1</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a:txBody>
                    <a:bodyPr/>
                    <a:lstStyle/>
                    <a:p>
                      <a:pPr algn="l">
                        <a:lnSpc>
                          <a:spcPct val="200000"/>
                        </a:lnSpc>
                        <a:spcAft>
                          <a:spcPts val="800"/>
                        </a:spcAft>
                      </a:pPr>
                      <a:r>
                        <a:rPr lang="en-US" sz="1000" dirty="0">
                          <a:effectLst/>
                          <a:latin typeface="+mn-lt"/>
                          <a:ea typeface="Calibri" panose="020F0502020204030204" pitchFamily="34" charset="0"/>
                          <a:cs typeface="Times New Roman" panose="02020603050405020304" pitchFamily="18" charset="0"/>
                        </a:rPr>
                        <a:t>Low</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tc>
                  <a:txBody>
                    <a:bodyPr/>
                    <a:lstStyle/>
                    <a:p>
                      <a:pPr algn="ctr">
                        <a:lnSpc>
                          <a:spcPct val="200000"/>
                        </a:lnSpc>
                        <a:spcAft>
                          <a:spcPts val="800"/>
                        </a:spcAft>
                      </a:pPr>
                      <a:r>
                        <a:rPr lang="en-US" sz="1000" dirty="0">
                          <a:effectLst/>
                        </a:rPr>
                        <a:t>0.9290</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a:txBody>
                    <a:bodyPr/>
                    <a:lstStyle/>
                    <a:p>
                      <a:pPr algn="ctr">
                        <a:lnSpc>
                          <a:spcPct val="200000"/>
                        </a:lnSpc>
                        <a:spcAft>
                          <a:spcPts val="800"/>
                        </a:spcAft>
                      </a:pPr>
                      <a:r>
                        <a:rPr lang="en-US" sz="1000">
                          <a:effectLst/>
                        </a:rPr>
                        <a:t>1.0759</a:t>
                      </a:r>
                      <a:endParaRPr lang="de-DE" sz="1000">
                        <a:effectLst/>
                        <a:latin typeface="+mn-lt"/>
                        <a:ea typeface="Calibri" panose="020F0502020204030204" pitchFamily="34" charset="0"/>
                        <a:cs typeface="Times New Roman" panose="02020603050405020304" pitchFamily="18" charset="0"/>
                      </a:endParaRPr>
                    </a:p>
                  </a:txBody>
                  <a:tcPr marL="27127" marR="27127" marT="0" marB="0" anchor="b"/>
                </a:tc>
                <a:extLst>
                  <a:ext uri="{0D108BD9-81ED-4DB2-BD59-A6C34878D82A}">
                    <a16:rowId xmlns:a16="http://schemas.microsoft.com/office/drawing/2014/main" val="2292243721"/>
                  </a:ext>
                </a:extLst>
              </a:tr>
              <a:tr h="189189">
                <a:tc>
                  <a:txBody>
                    <a:bodyPr/>
                    <a:lstStyle/>
                    <a:p>
                      <a:pPr>
                        <a:lnSpc>
                          <a:spcPct val="107000"/>
                        </a:lnSpc>
                      </a:pPr>
                      <a:endParaRPr lang="de-DE" sz="1000">
                        <a:effectLst/>
                        <a:latin typeface="+mn-lt"/>
                        <a:cs typeface="Times New Roman" panose="02020603050405020304" pitchFamily="18" charset="0"/>
                      </a:endParaRPr>
                    </a:p>
                  </a:txBody>
                  <a:tcPr marL="27127" marR="27127" marT="0" marB="0" anchor="b"/>
                </a:tc>
                <a:tc>
                  <a:txBody>
                    <a:bodyPr/>
                    <a:lstStyle/>
                    <a:p>
                      <a:pPr algn="l">
                        <a:lnSpc>
                          <a:spcPct val="200000"/>
                        </a:lnSpc>
                        <a:spcAft>
                          <a:spcPts val="800"/>
                        </a:spcAft>
                      </a:pPr>
                      <a:r>
                        <a:rPr lang="en-US" sz="1000" dirty="0">
                          <a:effectLst/>
                          <a:latin typeface="+mn-lt"/>
                          <a:ea typeface="Calibri" panose="020F0502020204030204" pitchFamily="34" charset="0"/>
                          <a:cs typeface="Times New Roman" panose="02020603050405020304" pitchFamily="18" charset="0"/>
                        </a:rPr>
                        <a:t>Medium</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tc>
                  <a:txBody>
                    <a:bodyPr/>
                    <a:lstStyle/>
                    <a:p>
                      <a:pPr algn="ctr">
                        <a:lnSpc>
                          <a:spcPct val="200000"/>
                        </a:lnSpc>
                        <a:spcAft>
                          <a:spcPts val="800"/>
                        </a:spcAft>
                      </a:pPr>
                      <a:r>
                        <a:rPr lang="en-US" sz="1000" dirty="0">
                          <a:effectLst/>
                        </a:rPr>
                        <a:t>0.9290</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a:txBody>
                    <a:bodyPr/>
                    <a:lstStyle/>
                    <a:p>
                      <a:pPr algn="ctr">
                        <a:lnSpc>
                          <a:spcPct val="200000"/>
                        </a:lnSpc>
                        <a:spcAft>
                          <a:spcPts val="800"/>
                        </a:spcAft>
                      </a:pPr>
                      <a:r>
                        <a:rPr lang="en-US" sz="1000" dirty="0">
                          <a:effectLst/>
                        </a:rPr>
                        <a:t>1.0759</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extLst>
                  <a:ext uri="{0D108BD9-81ED-4DB2-BD59-A6C34878D82A}">
                    <a16:rowId xmlns:a16="http://schemas.microsoft.com/office/drawing/2014/main" val="2230977217"/>
                  </a:ext>
                </a:extLst>
              </a:tr>
              <a:tr h="189189">
                <a:tc>
                  <a:txBody>
                    <a:bodyPr/>
                    <a:lstStyle/>
                    <a:p>
                      <a:pPr>
                        <a:lnSpc>
                          <a:spcPct val="107000"/>
                        </a:lnSpc>
                      </a:pPr>
                      <a:endParaRPr lang="de-DE" sz="1000">
                        <a:effectLst/>
                        <a:latin typeface="+mn-lt"/>
                        <a:cs typeface="Times New Roman" panose="02020603050405020304" pitchFamily="18" charset="0"/>
                      </a:endParaRPr>
                    </a:p>
                  </a:txBody>
                  <a:tcPr marL="27127" marR="27127" marT="0" marB="0" anchor="b"/>
                </a:tc>
                <a:tc>
                  <a:txBody>
                    <a:bodyPr/>
                    <a:lstStyle/>
                    <a:p>
                      <a:pPr algn="l">
                        <a:lnSpc>
                          <a:spcPct val="200000"/>
                        </a:lnSpc>
                        <a:spcAft>
                          <a:spcPts val="800"/>
                        </a:spcAft>
                      </a:pPr>
                      <a:r>
                        <a:rPr lang="en-US" sz="1000" dirty="0">
                          <a:effectLst/>
                          <a:latin typeface="+mn-lt"/>
                          <a:ea typeface="Calibri" panose="020F0502020204030204" pitchFamily="34" charset="0"/>
                          <a:cs typeface="Times New Roman" panose="02020603050405020304" pitchFamily="18" charset="0"/>
                        </a:rPr>
                        <a:t>High</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tc>
                  <a:txBody>
                    <a:bodyPr/>
                    <a:lstStyle/>
                    <a:p>
                      <a:pPr algn="ctr">
                        <a:lnSpc>
                          <a:spcPct val="200000"/>
                        </a:lnSpc>
                        <a:spcAft>
                          <a:spcPts val="800"/>
                        </a:spcAft>
                      </a:pPr>
                      <a:r>
                        <a:rPr lang="en-US" sz="1000" dirty="0">
                          <a:effectLst/>
                        </a:rPr>
                        <a:t>0.9290</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a:txBody>
                    <a:bodyPr/>
                    <a:lstStyle/>
                    <a:p>
                      <a:pPr algn="ctr">
                        <a:lnSpc>
                          <a:spcPct val="200000"/>
                        </a:lnSpc>
                        <a:spcAft>
                          <a:spcPts val="800"/>
                        </a:spcAft>
                      </a:pPr>
                      <a:r>
                        <a:rPr lang="en-US" sz="1000" dirty="0">
                          <a:effectLst/>
                        </a:rPr>
                        <a:t>1.0759</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extLst>
                  <a:ext uri="{0D108BD9-81ED-4DB2-BD59-A6C34878D82A}">
                    <a16:rowId xmlns:a16="http://schemas.microsoft.com/office/drawing/2014/main" val="3387445916"/>
                  </a:ext>
                </a:extLst>
              </a:tr>
            </a:tbl>
          </a:graphicData>
        </a:graphic>
      </p:graphicFrame>
      <p:graphicFrame>
        <p:nvGraphicFramePr>
          <p:cNvPr id="17" name="Inhaltsplatzhalter 3">
            <a:extLst>
              <a:ext uri="{FF2B5EF4-FFF2-40B4-BE49-F238E27FC236}">
                <a16:creationId xmlns:a16="http://schemas.microsoft.com/office/drawing/2014/main" id="{BEB2D0BA-E163-4FB3-BA6D-54D7D65429D9}"/>
              </a:ext>
            </a:extLst>
          </p:cNvPr>
          <p:cNvGraphicFramePr>
            <a:graphicFrameLocks/>
          </p:cNvGraphicFramePr>
          <p:nvPr>
            <p:extLst>
              <p:ext uri="{D42A27DB-BD31-4B8C-83A1-F6EECF244321}">
                <p14:modId xmlns:p14="http://schemas.microsoft.com/office/powerpoint/2010/main" val="1481278626"/>
              </p:ext>
            </p:extLst>
          </p:nvPr>
        </p:nvGraphicFramePr>
        <p:xfrm>
          <a:off x="361489" y="5061939"/>
          <a:ext cx="3453029" cy="1310640"/>
        </p:xfrm>
        <a:graphic>
          <a:graphicData uri="http://schemas.openxmlformats.org/drawingml/2006/table">
            <a:tbl>
              <a:tblPr firstRow="1" firstCol="1" bandRow="1">
                <a:tableStyleId>{6E25E649-3F16-4E02-A733-19D2CDBF48F0}</a:tableStyleId>
              </a:tblPr>
              <a:tblGrid>
                <a:gridCol w="539369">
                  <a:extLst>
                    <a:ext uri="{9D8B030D-6E8A-4147-A177-3AD203B41FA5}">
                      <a16:colId xmlns:a16="http://schemas.microsoft.com/office/drawing/2014/main" val="3000429654"/>
                    </a:ext>
                  </a:extLst>
                </a:gridCol>
                <a:gridCol w="1119992">
                  <a:extLst>
                    <a:ext uri="{9D8B030D-6E8A-4147-A177-3AD203B41FA5}">
                      <a16:colId xmlns:a16="http://schemas.microsoft.com/office/drawing/2014/main" val="855338370"/>
                    </a:ext>
                  </a:extLst>
                </a:gridCol>
                <a:gridCol w="936317">
                  <a:extLst>
                    <a:ext uri="{9D8B030D-6E8A-4147-A177-3AD203B41FA5}">
                      <a16:colId xmlns:a16="http://schemas.microsoft.com/office/drawing/2014/main" val="2116483327"/>
                    </a:ext>
                  </a:extLst>
                </a:gridCol>
                <a:gridCol w="857351">
                  <a:extLst>
                    <a:ext uri="{9D8B030D-6E8A-4147-A177-3AD203B41FA5}">
                      <a16:colId xmlns:a16="http://schemas.microsoft.com/office/drawing/2014/main" val="2940609834"/>
                    </a:ext>
                  </a:extLst>
                </a:gridCol>
              </a:tblGrid>
              <a:tr h="189189">
                <a:tc>
                  <a:txBody>
                    <a:bodyPr/>
                    <a:lstStyle/>
                    <a:p>
                      <a:pPr algn="l">
                        <a:lnSpc>
                          <a:spcPct val="200000"/>
                        </a:lnSpc>
                        <a:spcAft>
                          <a:spcPts val="800"/>
                        </a:spcAft>
                      </a:pPr>
                      <a:r>
                        <a:rPr lang="en-US" sz="1000" dirty="0">
                          <a:effectLst/>
                        </a:rPr>
                        <a:t>Step</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a:txBody>
                    <a:bodyPr/>
                    <a:lstStyle/>
                    <a:p>
                      <a:pPr algn="l">
                        <a:lnSpc>
                          <a:spcPct val="200000"/>
                        </a:lnSpc>
                        <a:spcAft>
                          <a:spcPts val="800"/>
                        </a:spcAft>
                      </a:pPr>
                      <a:r>
                        <a:rPr lang="en-US" sz="1000" dirty="0">
                          <a:effectLst/>
                        </a:rPr>
                        <a:t>Education</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gridSpan="2">
                  <a:txBody>
                    <a:bodyPr/>
                    <a:lstStyle/>
                    <a:p>
                      <a:pPr algn="ctr">
                        <a:lnSpc>
                          <a:spcPct val="200000"/>
                        </a:lnSpc>
                        <a:spcAft>
                          <a:spcPts val="800"/>
                        </a:spcAft>
                      </a:pPr>
                      <a:r>
                        <a:rPr lang="en-US" sz="1000" dirty="0">
                          <a:effectLst/>
                        </a:rPr>
                        <a:t>Sex</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hMerge="1">
                  <a:txBody>
                    <a:bodyPr/>
                    <a:lstStyle/>
                    <a:p>
                      <a:endParaRPr lang="en-US"/>
                    </a:p>
                  </a:txBody>
                  <a:tcPr/>
                </a:tc>
                <a:extLst>
                  <a:ext uri="{0D108BD9-81ED-4DB2-BD59-A6C34878D82A}">
                    <a16:rowId xmlns:a16="http://schemas.microsoft.com/office/drawing/2014/main" val="1084378202"/>
                  </a:ext>
                </a:extLst>
              </a:tr>
              <a:tr h="189189">
                <a:tc>
                  <a:txBody>
                    <a:bodyPr/>
                    <a:lstStyle/>
                    <a:p>
                      <a:pPr>
                        <a:lnSpc>
                          <a:spcPct val="107000"/>
                        </a:lnSpc>
                      </a:pPr>
                      <a:endParaRPr lang="de-DE" sz="1000" dirty="0">
                        <a:effectLst/>
                        <a:latin typeface="+mn-lt"/>
                        <a:cs typeface="Times New Roman" panose="02020603050405020304" pitchFamily="18" charset="0"/>
                      </a:endParaRPr>
                    </a:p>
                  </a:txBody>
                  <a:tcPr marL="27127" marR="27127" marT="0" marB="0" anchor="b"/>
                </a:tc>
                <a:tc>
                  <a:txBody>
                    <a:bodyPr/>
                    <a:lstStyle/>
                    <a:p>
                      <a:pPr>
                        <a:lnSpc>
                          <a:spcPct val="107000"/>
                        </a:lnSpc>
                      </a:pPr>
                      <a:endParaRPr lang="de-DE" sz="1000" dirty="0">
                        <a:effectLst/>
                        <a:latin typeface="+mn-lt"/>
                        <a:cs typeface="Times New Roman" panose="02020603050405020304" pitchFamily="18" charset="0"/>
                      </a:endParaRPr>
                    </a:p>
                  </a:txBody>
                  <a:tcPr marL="27127" marR="27127" marT="0" marB="0" anchor="b"/>
                </a:tc>
                <a:tc>
                  <a:txBody>
                    <a:bodyPr/>
                    <a:lstStyle/>
                    <a:p>
                      <a:pPr algn="ctr">
                        <a:lnSpc>
                          <a:spcPct val="200000"/>
                        </a:lnSpc>
                        <a:spcAft>
                          <a:spcPts val="800"/>
                        </a:spcAft>
                      </a:pPr>
                      <a:r>
                        <a:rPr lang="en-US" sz="1000" dirty="0">
                          <a:effectLst/>
                        </a:rPr>
                        <a:t>Female</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tc>
                  <a:txBody>
                    <a:bodyPr/>
                    <a:lstStyle/>
                    <a:p>
                      <a:pPr algn="ctr">
                        <a:lnSpc>
                          <a:spcPct val="200000"/>
                        </a:lnSpc>
                        <a:spcAft>
                          <a:spcPts val="800"/>
                        </a:spcAft>
                      </a:pPr>
                      <a:r>
                        <a:rPr lang="en-US" sz="1000" dirty="0">
                          <a:effectLst/>
                        </a:rPr>
                        <a:t>Male</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extLst>
                  <a:ext uri="{0D108BD9-81ED-4DB2-BD59-A6C34878D82A}">
                    <a16:rowId xmlns:a16="http://schemas.microsoft.com/office/drawing/2014/main" val="171538224"/>
                  </a:ext>
                </a:extLst>
              </a:tr>
              <a:tr h="189189">
                <a:tc>
                  <a:txBody>
                    <a:bodyPr/>
                    <a:lstStyle/>
                    <a:p>
                      <a:pPr algn="ctr">
                        <a:lnSpc>
                          <a:spcPct val="200000"/>
                        </a:lnSpc>
                        <a:spcAft>
                          <a:spcPts val="800"/>
                        </a:spcAft>
                      </a:pPr>
                      <a:r>
                        <a:rPr lang="en-US" sz="1000" dirty="0">
                          <a:effectLst/>
                        </a:rPr>
                        <a:t>2</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a:txBody>
                    <a:bodyPr/>
                    <a:lstStyle/>
                    <a:p>
                      <a:pPr algn="l">
                        <a:lnSpc>
                          <a:spcPct val="200000"/>
                        </a:lnSpc>
                        <a:spcAft>
                          <a:spcPts val="800"/>
                        </a:spcAft>
                      </a:pPr>
                      <a:r>
                        <a:rPr lang="en-US" sz="1000" dirty="0">
                          <a:effectLst/>
                          <a:latin typeface="+mn-lt"/>
                          <a:ea typeface="Calibri" panose="020F0502020204030204" pitchFamily="34" charset="0"/>
                          <a:cs typeface="Times New Roman" panose="02020603050405020304" pitchFamily="18" charset="0"/>
                        </a:rPr>
                        <a:t>Low</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tc>
                  <a:txBody>
                    <a:bodyPr/>
                    <a:lstStyle/>
                    <a:p>
                      <a:pPr algn="ctr">
                        <a:lnSpc>
                          <a:spcPct val="200000"/>
                        </a:lnSpc>
                        <a:spcAft>
                          <a:spcPts val="800"/>
                        </a:spcAft>
                      </a:pPr>
                      <a:r>
                        <a:rPr lang="en-US" sz="1000" dirty="0">
                          <a:effectLst/>
                        </a:rPr>
                        <a:t>1.0391</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a:txBody>
                    <a:bodyPr/>
                    <a:lstStyle/>
                    <a:p>
                      <a:pPr algn="ctr">
                        <a:lnSpc>
                          <a:spcPct val="200000"/>
                        </a:lnSpc>
                        <a:spcAft>
                          <a:spcPts val="800"/>
                        </a:spcAft>
                      </a:pPr>
                      <a:r>
                        <a:rPr lang="en-US" sz="1000" dirty="0">
                          <a:effectLst/>
                        </a:rPr>
                        <a:t>1.2033</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extLst>
                  <a:ext uri="{0D108BD9-81ED-4DB2-BD59-A6C34878D82A}">
                    <a16:rowId xmlns:a16="http://schemas.microsoft.com/office/drawing/2014/main" val="2292243721"/>
                  </a:ext>
                </a:extLst>
              </a:tr>
              <a:tr h="189189">
                <a:tc>
                  <a:txBody>
                    <a:bodyPr/>
                    <a:lstStyle/>
                    <a:p>
                      <a:pPr>
                        <a:lnSpc>
                          <a:spcPct val="107000"/>
                        </a:lnSpc>
                      </a:pPr>
                      <a:endParaRPr lang="de-DE" sz="1000">
                        <a:effectLst/>
                        <a:latin typeface="+mn-lt"/>
                        <a:cs typeface="Times New Roman" panose="02020603050405020304" pitchFamily="18" charset="0"/>
                      </a:endParaRPr>
                    </a:p>
                  </a:txBody>
                  <a:tcPr marL="27127" marR="27127" marT="0" marB="0" anchor="b"/>
                </a:tc>
                <a:tc>
                  <a:txBody>
                    <a:bodyPr/>
                    <a:lstStyle/>
                    <a:p>
                      <a:pPr algn="l">
                        <a:lnSpc>
                          <a:spcPct val="200000"/>
                        </a:lnSpc>
                        <a:spcAft>
                          <a:spcPts val="800"/>
                        </a:spcAft>
                      </a:pPr>
                      <a:r>
                        <a:rPr lang="en-US" sz="1000" dirty="0">
                          <a:effectLst/>
                          <a:latin typeface="+mn-lt"/>
                          <a:ea typeface="Calibri" panose="020F0502020204030204" pitchFamily="34" charset="0"/>
                          <a:cs typeface="Times New Roman" panose="02020603050405020304" pitchFamily="18" charset="0"/>
                        </a:rPr>
                        <a:t>Medium</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tc>
                  <a:txBody>
                    <a:bodyPr/>
                    <a:lstStyle/>
                    <a:p>
                      <a:pPr algn="ctr">
                        <a:lnSpc>
                          <a:spcPct val="200000"/>
                        </a:lnSpc>
                        <a:spcAft>
                          <a:spcPts val="800"/>
                        </a:spcAft>
                      </a:pPr>
                      <a:r>
                        <a:rPr lang="en-US" sz="1000" dirty="0">
                          <a:effectLst/>
                        </a:rPr>
                        <a:t>0.8266</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a:txBody>
                    <a:bodyPr/>
                    <a:lstStyle/>
                    <a:p>
                      <a:pPr algn="ctr">
                        <a:lnSpc>
                          <a:spcPct val="200000"/>
                        </a:lnSpc>
                        <a:spcAft>
                          <a:spcPts val="800"/>
                        </a:spcAft>
                      </a:pPr>
                      <a:r>
                        <a:rPr lang="en-US" sz="1000">
                          <a:effectLst/>
                        </a:rPr>
                        <a:t>0.9573</a:t>
                      </a:r>
                      <a:endParaRPr lang="de-DE" sz="1000">
                        <a:effectLst/>
                        <a:latin typeface="+mn-lt"/>
                        <a:ea typeface="Calibri" panose="020F0502020204030204" pitchFamily="34" charset="0"/>
                        <a:cs typeface="Times New Roman" panose="02020603050405020304" pitchFamily="18" charset="0"/>
                      </a:endParaRPr>
                    </a:p>
                  </a:txBody>
                  <a:tcPr marL="27127" marR="27127" marT="0" marB="0" anchor="b"/>
                </a:tc>
                <a:extLst>
                  <a:ext uri="{0D108BD9-81ED-4DB2-BD59-A6C34878D82A}">
                    <a16:rowId xmlns:a16="http://schemas.microsoft.com/office/drawing/2014/main" val="2230977217"/>
                  </a:ext>
                </a:extLst>
              </a:tr>
              <a:tr h="189189">
                <a:tc>
                  <a:txBody>
                    <a:bodyPr/>
                    <a:lstStyle/>
                    <a:p>
                      <a:pPr>
                        <a:lnSpc>
                          <a:spcPct val="107000"/>
                        </a:lnSpc>
                      </a:pPr>
                      <a:endParaRPr lang="de-DE" sz="1000">
                        <a:effectLst/>
                        <a:latin typeface="+mn-lt"/>
                        <a:cs typeface="Times New Roman" panose="02020603050405020304" pitchFamily="18" charset="0"/>
                      </a:endParaRPr>
                    </a:p>
                  </a:txBody>
                  <a:tcPr marL="27127" marR="27127" marT="0" marB="0" anchor="b"/>
                </a:tc>
                <a:tc>
                  <a:txBody>
                    <a:bodyPr/>
                    <a:lstStyle/>
                    <a:p>
                      <a:pPr algn="l">
                        <a:lnSpc>
                          <a:spcPct val="200000"/>
                        </a:lnSpc>
                        <a:spcAft>
                          <a:spcPts val="800"/>
                        </a:spcAft>
                      </a:pPr>
                      <a:r>
                        <a:rPr lang="en-US" sz="1000" dirty="0">
                          <a:effectLst/>
                          <a:latin typeface="+mn-lt"/>
                          <a:ea typeface="Calibri" panose="020F0502020204030204" pitchFamily="34" charset="0"/>
                          <a:cs typeface="Times New Roman" panose="02020603050405020304" pitchFamily="18" charset="0"/>
                        </a:rPr>
                        <a:t>High</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tc>
                  <a:txBody>
                    <a:bodyPr/>
                    <a:lstStyle/>
                    <a:p>
                      <a:pPr algn="ctr">
                        <a:lnSpc>
                          <a:spcPct val="200000"/>
                        </a:lnSpc>
                        <a:spcAft>
                          <a:spcPts val="800"/>
                        </a:spcAft>
                      </a:pPr>
                      <a:r>
                        <a:rPr lang="en-US" sz="1000" dirty="0">
                          <a:effectLst/>
                        </a:rPr>
                        <a:t>0.9165</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a:txBody>
                    <a:bodyPr/>
                    <a:lstStyle/>
                    <a:p>
                      <a:pPr algn="ctr">
                        <a:lnSpc>
                          <a:spcPct val="200000"/>
                        </a:lnSpc>
                        <a:spcAft>
                          <a:spcPts val="800"/>
                        </a:spcAft>
                      </a:pPr>
                      <a:r>
                        <a:rPr lang="en-US" sz="1000" dirty="0">
                          <a:effectLst/>
                        </a:rPr>
                        <a:t>1.0613</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extLst>
                  <a:ext uri="{0D108BD9-81ED-4DB2-BD59-A6C34878D82A}">
                    <a16:rowId xmlns:a16="http://schemas.microsoft.com/office/drawing/2014/main" val="3387445916"/>
                  </a:ext>
                </a:extLst>
              </a:tr>
            </a:tbl>
          </a:graphicData>
        </a:graphic>
      </p:graphicFrame>
      <p:graphicFrame>
        <p:nvGraphicFramePr>
          <p:cNvPr id="18" name="Inhaltsplatzhalter 3">
            <a:extLst>
              <a:ext uri="{FF2B5EF4-FFF2-40B4-BE49-F238E27FC236}">
                <a16:creationId xmlns:a16="http://schemas.microsoft.com/office/drawing/2014/main" id="{FBCA43C9-1054-4774-BAF3-6E7FF98DC831}"/>
              </a:ext>
            </a:extLst>
          </p:cNvPr>
          <p:cNvGraphicFramePr>
            <a:graphicFrameLocks/>
          </p:cNvGraphicFramePr>
          <p:nvPr>
            <p:extLst>
              <p:ext uri="{D42A27DB-BD31-4B8C-83A1-F6EECF244321}">
                <p14:modId xmlns:p14="http://schemas.microsoft.com/office/powerpoint/2010/main" val="843517696"/>
              </p:ext>
            </p:extLst>
          </p:nvPr>
        </p:nvGraphicFramePr>
        <p:xfrm>
          <a:off x="4331147" y="1949267"/>
          <a:ext cx="3453029" cy="1310640"/>
        </p:xfrm>
        <a:graphic>
          <a:graphicData uri="http://schemas.openxmlformats.org/drawingml/2006/table">
            <a:tbl>
              <a:tblPr firstRow="1" firstCol="1" bandRow="1">
                <a:tableStyleId>{6E25E649-3F16-4E02-A733-19D2CDBF48F0}</a:tableStyleId>
              </a:tblPr>
              <a:tblGrid>
                <a:gridCol w="539369">
                  <a:extLst>
                    <a:ext uri="{9D8B030D-6E8A-4147-A177-3AD203B41FA5}">
                      <a16:colId xmlns:a16="http://schemas.microsoft.com/office/drawing/2014/main" val="3000429654"/>
                    </a:ext>
                  </a:extLst>
                </a:gridCol>
                <a:gridCol w="1119992">
                  <a:extLst>
                    <a:ext uri="{9D8B030D-6E8A-4147-A177-3AD203B41FA5}">
                      <a16:colId xmlns:a16="http://schemas.microsoft.com/office/drawing/2014/main" val="855338370"/>
                    </a:ext>
                  </a:extLst>
                </a:gridCol>
                <a:gridCol w="936317">
                  <a:extLst>
                    <a:ext uri="{9D8B030D-6E8A-4147-A177-3AD203B41FA5}">
                      <a16:colId xmlns:a16="http://schemas.microsoft.com/office/drawing/2014/main" val="2116483327"/>
                    </a:ext>
                  </a:extLst>
                </a:gridCol>
                <a:gridCol w="857351">
                  <a:extLst>
                    <a:ext uri="{9D8B030D-6E8A-4147-A177-3AD203B41FA5}">
                      <a16:colId xmlns:a16="http://schemas.microsoft.com/office/drawing/2014/main" val="2940609834"/>
                    </a:ext>
                  </a:extLst>
                </a:gridCol>
              </a:tblGrid>
              <a:tr h="189189">
                <a:tc>
                  <a:txBody>
                    <a:bodyPr/>
                    <a:lstStyle/>
                    <a:p>
                      <a:pPr algn="l">
                        <a:lnSpc>
                          <a:spcPct val="200000"/>
                        </a:lnSpc>
                        <a:spcAft>
                          <a:spcPts val="800"/>
                        </a:spcAft>
                      </a:pPr>
                      <a:r>
                        <a:rPr lang="en-US" sz="1000" dirty="0">
                          <a:effectLst/>
                        </a:rPr>
                        <a:t>Step</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a:txBody>
                    <a:bodyPr/>
                    <a:lstStyle/>
                    <a:p>
                      <a:pPr algn="l">
                        <a:lnSpc>
                          <a:spcPct val="200000"/>
                        </a:lnSpc>
                        <a:spcAft>
                          <a:spcPts val="800"/>
                        </a:spcAft>
                      </a:pPr>
                      <a:r>
                        <a:rPr lang="en-US" sz="1000" dirty="0">
                          <a:effectLst/>
                        </a:rPr>
                        <a:t>Education</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gridSpan="2">
                  <a:txBody>
                    <a:bodyPr/>
                    <a:lstStyle/>
                    <a:p>
                      <a:pPr algn="ctr">
                        <a:lnSpc>
                          <a:spcPct val="200000"/>
                        </a:lnSpc>
                        <a:spcAft>
                          <a:spcPts val="800"/>
                        </a:spcAft>
                      </a:pPr>
                      <a:r>
                        <a:rPr lang="en-US" sz="1000" dirty="0">
                          <a:effectLst/>
                        </a:rPr>
                        <a:t>Sex</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hMerge="1">
                  <a:txBody>
                    <a:bodyPr/>
                    <a:lstStyle/>
                    <a:p>
                      <a:endParaRPr lang="en-US"/>
                    </a:p>
                  </a:txBody>
                  <a:tcPr/>
                </a:tc>
                <a:extLst>
                  <a:ext uri="{0D108BD9-81ED-4DB2-BD59-A6C34878D82A}">
                    <a16:rowId xmlns:a16="http://schemas.microsoft.com/office/drawing/2014/main" val="1084378202"/>
                  </a:ext>
                </a:extLst>
              </a:tr>
              <a:tr h="189189">
                <a:tc>
                  <a:txBody>
                    <a:bodyPr/>
                    <a:lstStyle/>
                    <a:p>
                      <a:pPr>
                        <a:lnSpc>
                          <a:spcPct val="107000"/>
                        </a:lnSpc>
                      </a:pPr>
                      <a:endParaRPr lang="de-DE" sz="1000" dirty="0">
                        <a:effectLst/>
                        <a:latin typeface="+mn-lt"/>
                        <a:cs typeface="Times New Roman" panose="02020603050405020304" pitchFamily="18" charset="0"/>
                      </a:endParaRPr>
                    </a:p>
                  </a:txBody>
                  <a:tcPr marL="27127" marR="27127" marT="0" marB="0" anchor="b"/>
                </a:tc>
                <a:tc>
                  <a:txBody>
                    <a:bodyPr/>
                    <a:lstStyle/>
                    <a:p>
                      <a:pPr>
                        <a:lnSpc>
                          <a:spcPct val="107000"/>
                        </a:lnSpc>
                      </a:pPr>
                      <a:endParaRPr lang="de-DE" sz="1000" dirty="0">
                        <a:effectLst/>
                        <a:latin typeface="+mn-lt"/>
                        <a:cs typeface="Times New Roman" panose="02020603050405020304" pitchFamily="18" charset="0"/>
                      </a:endParaRPr>
                    </a:p>
                  </a:txBody>
                  <a:tcPr marL="27127" marR="27127" marT="0" marB="0" anchor="b"/>
                </a:tc>
                <a:tc>
                  <a:txBody>
                    <a:bodyPr/>
                    <a:lstStyle/>
                    <a:p>
                      <a:pPr algn="ctr">
                        <a:lnSpc>
                          <a:spcPct val="200000"/>
                        </a:lnSpc>
                        <a:spcAft>
                          <a:spcPts val="800"/>
                        </a:spcAft>
                      </a:pPr>
                      <a:r>
                        <a:rPr lang="en-US" sz="1000" dirty="0">
                          <a:effectLst/>
                        </a:rPr>
                        <a:t>Female</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tc>
                  <a:txBody>
                    <a:bodyPr/>
                    <a:lstStyle/>
                    <a:p>
                      <a:pPr algn="ctr">
                        <a:lnSpc>
                          <a:spcPct val="200000"/>
                        </a:lnSpc>
                        <a:spcAft>
                          <a:spcPts val="800"/>
                        </a:spcAft>
                      </a:pPr>
                      <a:r>
                        <a:rPr lang="en-US" sz="1000" dirty="0">
                          <a:effectLst/>
                        </a:rPr>
                        <a:t>Male</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extLst>
                  <a:ext uri="{0D108BD9-81ED-4DB2-BD59-A6C34878D82A}">
                    <a16:rowId xmlns:a16="http://schemas.microsoft.com/office/drawing/2014/main" val="171538224"/>
                  </a:ext>
                </a:extLst>
              </a:tr>
              <a:tr h="189189">
                <a:tc>
                  <a:txBody>
                    <a:bodyPr/>
                    <a:lstStyle/>
                    <a:p>
                      <a:pPr algn="ctr">
                        <a:lnSpc>
                          <a:spcPct val="200000"/>
                        </a:lnSpc>
                        <a:spcAft>
                          <a:spcPts val="800"/>
                        </a:spcAft>
                      </a:pPr>
                      <a:r>
                        <a:rPr lang="en-US" sz="1000" dirty="0">
                          <a:effectLst/>
                        </a:rPr>
                        <a:t>3</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a:txBody>
                    <a:bodyPr/>
                    <a:lstStyle/>
                    <a:p>
                      <a:pPr algn="l">
                        <a:lnSpc>
                          <a:spcPct val="200000"/>
                        </a:lnSpc>
                        <a:spcAft>
                          <a:spcPts val="800"/>
                        </a:spcAft>
                      </a:pPr>
                      <a:r>
                        <a:rPr lang="en-US" sz="1000" dirty="0">
                          <a:effectLst/>
                          <a:latin typeface="+mn-lt"/>
                          <a:ea typeface="Calibri" panose="020F0502020204030204" pitchFamily="34" charset="0"/>
                          <a:cs typeface="Times New Roman" panose="02020603050405020304" pitchFamily="18" charset="0"/>
                        </a:rPr>
                        <a:t>Low</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tc>
                  <a:txBody>
                    <a:bodyPr/>
                    <a:lstStyle/>
                    <a:p>
                      <a:pPr algn="ctr">
                        <a:lnSpc>
                          <a:spcPct val="200000"/>
                        </a:lnSpc>
                        <a:spcAft>
                          <a:spcPts val="800"/>
                        </a:spcAft>
                      </a:pPr>
                      <a:r>
                        <a:rPr lang="en-US" sz="1000">
                          <a:effectLst/>
                        </a:rPr>
                        <a:t>1.0498</a:t>
                      </a:r>
                      <a:endParaRPr lang="de-DE" sz="1000">
                        <a:effectLst/>
                        <a:latin typeface="+mn-lt"/>
                        <a:ea typeface="Calibri" panose="020F0502020204030204" pitchFamily="34" charset="0"/>
                        <a:cs typeface="Times New Roman" panose="02020603050405020304" pitchFamily="18" charset="0"/>
                      </a:endParaRPr>
                    </a:p>
                  </a:txBody>
                  <a:tcPr marL="27127" marR="27127" marT="0" marB="0" anchor="b"/>
                </a:tc>
                <a:tc>
                  <a:txBody>
                    <a:bodyPr/>
                    <a:lstStyle/>
                    <a:p>
                      <a:pPr algn="ctr">
                        <a:lnSpc>
                          <a:spcPct val="200000"/>
                        </a:lnSpc>
                        <a:spcAft>
                          <a:spcPts val="800"/>
                        </a:spcAft>
                      </a:pPr>
                      <a:r>
                        <a:rPr lang="en-US" sz="1000" dirty="0">
                          <a:effectLst/>
                        </a:rPr>
                        <a:t>1.1921</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extLst>
                  <a:ext uri="{0D108BD9-81ED-4DB2-BD59-A6C34878D82A}">
                    <a16:rowId xmlns:a16="http://schemas.microsoft.com/office/drawing/2014/main" val="2292243721"/>
                  </a:ext>
                </a:extLst>
              </a:tr>
              <a:tr h="189189">
                <a:tc>
                  <a:txBody>
                    <a:bodyPr/>
                    <a:lstStyle/>
                    <a:p>
                      <a:pPr>
                        <a:lnSpc>
                          <a:spcPct val="107000"/>
                        </a:lnSpc>
                      </a:pPr>
                      <a:endParaRPr lang="de-DE" sz="1000">
                        <a:effectLst/>
                        <a:latin typeface="+mn-lt"/>
                        <a:cs typeface="Times New Roman" panose="02020603050405020304" pitchFamily="18" charset="0"/>
                      </a:endParaRPr>
                    </a:p>
                  </a:txBody>
                  <a:tcPr marL="27127" marR="27127" marT="0" marB="0" anchor="b"/>
                </a:tc>
                <a:tc>
                  <a:txBody>
                    <a:bodyPr/>
                    <a:lstStyle/>
                    <a:p>
                      <a:pPr algn="l">
                        <a:lnSpc>
                          <a:spcPct val="200000"/>
                        </a:lnSpc>
                        <a:spcAft>
                          <a:spcPts val="800"/>
                        </a:spcAft>
                      </a:pPr>
                      <a:r>
                        <a:rPr lang="en-US" sz="1000" dirty="0">
                          <a:effectLst/>
                          <a:latin typeface="+mn-lt"/>
                          <a:ea typeface="Calibri" panose="020F0502020204030204" pitchFamily="34" charset="0"/>
                          <a:cs typeface="Times New Roman" panose="02020603050405020304" pitchFamily="18" charset="0"/>
                        </a:rPr>
                        <a:t>Medium</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tc>
                  <a:txBody>
                    <a:bodyPr/>
                    <a:lstStyle/>
                    <a:p>
                      <a:pPr algn="ctr">
                        <a:lnSpc>
                          <a:spcPct val="200000"/>
                        </a:lnSpc>
                        <a:spcAft>
                          <a:spcPts val="800"/>
                        </a:spcAft>
                      </a:pPr>
                      <a:r>
                        <a:rPr lang="en-US" sz="1000" dirty="0">
                          <a:effectLst/>
                        </a:rPr>
                        <a:t>0.8351</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a:txBody>
                    <a:bodyPr/>
                    <a:lstStyle/>
                    <a:p>
                      <a:pPr algn="ctr">
                        <a:lnSpc>
                          <a:spcPct val="200000"/>
                        </a:lnSpc>
                        <a:spcAft>
                          <a:spcPts val="800"/>
                        </a:spcAft>
                      </a:pPr>
                      <a:r>
                        <a:rPr lang="en-US" sz="1000" dirty="0">
                          <a:effectLst/>
                        </a:rPr>
                        <a:t>0.9483</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extLst>
                  <a:ext uri="{0D108BD9-81ED-4DB2-BD59-A6C34878D82A}">
                    <a16:rowId xmlns:a16="http://schemas.microsoft.com/office/drawing/2014/main" val="2230977217"/>
                  </a:ext>
                </a:extLst>
              </a:tr>
              <a:tr h="189189">
                <a:tc>
                  <a:txBody>
                    <a:bodyPr/>
                    <a:lstStyle/>
                    <a:p>
                      <a:pPr>
                        <a:lnSpc>
                          <a:spcPct val="107000"/>
                        </a:lnSpc>
                      </a:pPr>
                      <a:endParaRPr lang="de-DE" sz="1000">
                        <a:effectLst/>
                        <a:latin typeface="+mn-lt"/>
                        <a:cs typeface="Times New Roman" panose="02020603050405020304" pitchFamily="18" charset="0"/>
                      </a:endParaRPr>
                    </a:p>
                  </a:txBody>
                  <a:tcPr marL="27127" marR="27127" marT="0" marB="0" anchor="b"/>
                </a:tc>
                <a:tc>
                  <a:txBody>
                    <a:bodyPr/>
                    <a:lstStyle/>
                    <a:p>
                      <a:pPr algn="l">
                        <a:lnSpc>
                          <a:spcPct val="200000"/>
                        </a:lnSpc>
                        <a:spcAft>
                          <a:spcPts val="800"/>
                        </a:spcAft>
                      </a:pPr>
                      <a:r>
                        <a:rPr lang="en-US" sz="1000" dirty="0">
                          <a:effectLst/>
                          <a:latin typeface="+mn-lt"/>
                          <a:ea typeface="Calibri" panose="020F0502020204030204" pitchFamily="34" charset="0"/>
                          <a:cs typeface="Times New Roman" panose="02020603050405020304" pitchFamily="18" charset="0"/>
                        </a:rPr>
                        <a:t>High</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tc>
                  <a:txBody>
                    <a:bodyPr/>
                    <a:lstStyle/>
                    <a:p>
                      <a:pPr algn="ctr">
                        <a:lnSpc>
                          <a:spcPct val="200000"/>
                        </a:lnSpc>
                        <a:spcAft>
                          <a:spcPts val="800"/>
                        </a:spcAft>
                      </a:pPr>
                      <a:r>
                        <a:rPr lang="en-US" sz="1000" dirty="0">
                          <a:effectLst/>
                        </a:rPr>
                        <a:t>0.9260</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a:txBody>
                    <a:bodyPr/>
                    <a:lstStyle/>
                    <a:p>
                      <a:pPr algn="ctr">
                        <a:lnSpc>
                          <a:spcPct val="200000"/>
                        </a:lnSpc>
                        <a:spcAft>
                          <a:spcPts val="800"/>
                        </a:spcAft>
                      </a:pPr>
                      <a:r>
                        <a:rPr lang="en-US" sz="1000" dirty="0">
                          <a:effectLst/>
                        </a:rPr>
                        <a:t>1.0514</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extLst>
                  <a:ext uri="{0D108BD9-81ED-4DB2-BD59-A6C34878D82A}">
                    <a16:rowId xmlns:a16="http://schemas.microsoft.com/office/drawing/2014/main" val="3387445916"/>
                  </a:ext>
                </a:extLst>
              </a:tr>
            </a:tbl>
          </a:graphicData>
        </a:graphic>
      </p:graphicFrame>
      <p:graphicFrame>
        <p:nvGraphicFramePr>
          <p:cNvPr id="19" name="Inhaltsplatzhalter 3">
            <a:extLst>
              <a:ext uri="{FF2B5EF4-FFF2-40B4-BE49-F238E27FC236}">
                <a16:creationId xmlns:a16="http://schemas.microsoft.com/office/drawing/2014/main" id="{BF5A3F74-50C2-467B-BDDA-88016A96695D}"/>
              </a:ext>
            </a:extLst>
          </p:cNvPr>
          <p:cNvGraphicFramePr>
            <a:graphicFrameLocks/>
          </p:cNvGraphicFramePr>
          <p:nvPr>
            <p:extLst>
              <p:ext uri="{D42A27DB-BD31-4B8C-83A1-F6EECF244321}">
                <p14:modId xmlns:p14="http://schemas.microsoft.com/office/powerpoint/2010/main" val="3687878186"/>
              </p:ext>
            </p:extLst>
          </p:nvPr>
        </p:nvGraphicFramePr>
        <p:xfrm>
          <a:off x="4331146" y="3505603"/>
          <a:ext cx="3453029" cy="1310640"/>
        </p:xfrm>
        <a:graphic>
          <a:graphicData uri="http://schemas.openxmlformats.org/drawingml/2006/table">
            <a:tbl>
              <a:tblPr firstRow="1" firstCol="1" bandRow="1">
                <a:tableStyleId>{6E25E649-3F16-4E02-A733-19D2CDBF48F0}</a:tableStyleId>
              </a:tblPr>
              <a:tblGrid>
                <a:gridCol w="539369">
                  <a:extLst>
                    <a:ext uri="{9D8B030D-6E8A-4147-A177-3AD203B41FA5}">
                      <a16:colId xmlns:a16="http://schemas.microsoft.com/office/drawing/2014/main" val="3000429654"/>
                    </a:ext>
                  </a:extLst>
                </a:gridCol>
                <a:gridCol w="1119992">
                  <a:extLst>
                    <a:ext uri="{9D8B030D-6E8A-4147-A177-3AD203B41FA5}">
                      <a16:colId xmlns:a16="http://schemas.microsoft.com/office/drawing/2014/main" val="855338370"/>
                    </a:ext>
                  </a:extLst>
                </a:gridCol>
                <a:gridCol w="936317">
                  <a:extLst>
                    <a:ext uri="{9D8B030D-6E8A-4147-A177-3AD203B41FA5}">
                      <a16:colId xmlns:a16="http://schemas.microsoft.com/office/drawing/2014/main" val="2116483327"/>
                    </a:ext>
                  </a:extLst>
                </a:gridCol>
                <a:gridCol w="857351">
                  <a:extLst>
                    <a:ext uri="{9D8B030D-6E8A-4147-A177-3AD203B41FA5}">
                      <a16:colId xmlns:a16="http://schemas.microsoft.com/office/drawing/2014/main" val="2940609834"/>
                    </a:ext>
                  </a:extLst>
                </a:gridCol>
              </a:tblGrid>
              <a:tr h="189189">
                <a:tc>
                  <a:txBody>
                    <a:bodyPr/>
                    <a:lstStyle/>
                    <a:p>
                      <a:pPr algn="l">
                        <a:lnSpc>
                          <a:spcPct val="200000"/>
                        </a:lnSpc>
                        <a:spcAft>
                          <a:spcPts val="800"/>
                        </a:spcAft>
                      </a:pPr>
                      <a:r>
                        <a:rPr lang="en-US" sz="1000" dirty="0">
                          <a:effectLst/>
                        </a:rPr>
                        <a:t>Step</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a:txBody>
                    <a:bodyPr/>
                    <a:lstStyle/>
                    <a:p>
                      <a:pPr algn="l">
                        <a:lnSpc>
                          <a:spcPct val="200000"/>
                        </a:lnSpc>
                        <a:spcAft>
                          <a:spcPts val="800"/>
                        </a:spcAft>
                      </a:pPr>
                      <a:r>
                        <a:rPr lang="en-US" sz="1000" dirty="0">
                          <a:effectLst/>
                        </a:rPr>
                        <a:t>Education</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gridSpan="2">
                  <a:txBody>
                    <a:bodyPr/>
                    <a:lstStyle/>
                    <a:p>
                      <a:pPr algn="ctr">
                        <a:lnSpc>
                          <a:spcPct val="200000"/>
                        </a:lnSpc>
                        <a:spcAft>
                          <a:spcPts val="800"/>
                        </a:spcAft>
                      </a:pPr>
                      <a:r>
                        <a:rPr lang="en-US" sz="1000" dirty="0">
                          <a:effectLst/>
                        </a:rPr>
                        <a:t>Sex</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hMerge="1">
                  <a:txBody>
                    <a:bodyPr/>
                    <a:lstStyle/>
                    <a:p>
                      <a:endParaRPr lang="en-US"/>
                    </a:p>
                  </a:txBody>
                  <a:tcPr/>
                </a:tc>
                <a:extLst>
                  <a:ext uri="{0D108BD9-81ED-4DB2-BD59-A6C34878D82A}">
                    <a16:rowId xmlns:a16="http://schemas.microsoft.com/office/drawing/2014/main" val="1084378202"/>
                  </a:ext>
                </a:extLst>
              </a:tr>
              <a:tr h="189189">
                <a:tc>
                  <a:txBody>
                    <a:bodyPr/>
                    <a:lstStyle/>
                    <a:p>
                      <a:pPr>
                        <a:lnSpc>
                          <a:spcPct val="107000"/>
                        </a:lnSpc>
                      </a:pPr>
                      <a:endParaRPr lang="de-DE" sz="1000" dirty="0">
                        <a:effectLst/>
                        <a:latin typeface="+mn-lt"/>
                        <a:cs typeface="Times New Roman" panose="02020603050405020304" pitchFamily="18" charset="0"/>
                      </a:endParaRPr>
                    </a:p>
                  </a:txBody>
                  <a:tcPr marL="27127" marR="27127" marT="0" marB="0" anchor="b"/>
                </a:tc>
                <a:tc>
                  <a:txBody>
                    <a:bodyPr/>
                    <a:lstStyle/>
                    <a:p>
                      <a:pPr>
                        <a:lnSpc>
                          <a:spcPct val="107000"/>
                        </a:lnSpc>
                      </a:pPr>
                      <a:endParaRPr lang="de-DE" sz="1000" dirty="0">
                        <a:effectLst/>
                        <a:latin typeface="+mn-lt"/>
                        <a:cs typeface="Times New Roman" panose="02020603050405020304" pitchFamily="18" charset="0"/>
                      </a:endParaRPr>
                    </a:p>
                  </a:txBody>
                  <a:tcPr marL="27127" marR="27127" marT="0" marB="0" anchor="b"/>
                </a:tc>
                <a:tc>
                  <a:txBody>
                    <a:bodyPr/>
                    <a:lstStyle/>
                    <a:p>
                      <a:pPr algn="ctr">
                        <a:lnSpc>
                          <a:spcPct val="200000"/>
                        </a:lnSpc>
                        <a:spcAft>
                          <a:spcPts val="800"/>
                        </a:spcAft>
                      </a:pPr>
                      <a:r>
                        <a:rPr lang="en-US" sz="1000" dirty="0">
                          <a:effectLst/>
                        </a:rPr>
                        <a:t>Female</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tc>
                  <a:txBody>
                    <a:bodyPr/>
                    <a:lstStyle/>
                    <a:p>
                      <a:pPr algn="ctr">
                        <a:lnSpc>
                          <a:spcPct val="200000"/>
                        </a:lnSpc>
                        <a:spcAft>
                          <a:spcPts val="800"/>
                        </a:spcAft>
                      </a:pPr>
                      <a:r>
                        <a:rPr lang="en-US" sz="1000" dirty="0">
                          <a:effectLst/>
                        </a:rPr>
                        <a:t>Male</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extLst>
                  <a:ext uri="{0D108BD9-81ED-4DB2-BD59-A6C34878D82A}">
                    <a16:rowId xmlns:a16="http://schemas.microsoft.com/office/drawing/2014/main" val="171538224"/>
                  </a:ext>
                </a:extLst>
              </a:tr>
              <a:tr h="189189">
                <a:tc>
                  <a:txBody>
                    <a:bodyPr/>
                    <a:lstStyle/>
                    <a:p>
                      <a:pPr algn="ctr">
                        <a:lnSpc>
                          <a:spcPct val="200000"/>
                        </a:lnSpc>
                        <a:spcAft>
                          <a:spcPts val="800"/>
                        </a:spcAft>
                      </a:pPr>
                      <a:r>
                        <a:rPr lang="en-US" sz="1000" dirty="0">
                          <a:effectLst/>
                        </a:rPr>
                        <a:t>4</a:t>
                      </a:r>
                      <a:endParaRPr lang="de-DE"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127" marR="27127" marT="0" marB="0" anchor="b"/>
                </a:tc>
                <a:tc>
                  <a:txBody>
                    <a:bodyPr/>
                    <a:lstStyle/>
                    <a:p>
                      <a:pPr algn="l">
                        <a:lnSpc>
                          <a:spcPct val="200000"/>
                        </a:lnSpc>
                        <a:spcAft>
                          <a:spcPts val="800"/>
                        </a:spcAft>
                      </a:pPr>
                      <a:r>
                        <a:rPr lang="en-US" sz="1000" dirty="0">
                          <a:effectLst/>
                          <a:latin typeface="+mn-lt"/>
                          <a:ea typeface="Calibri" panose="020F0502020204030204" pitchFamily="34" charset="0"/>
                          <a:cs typeface="Times New Roman" panose="02020603050405020304" pitchFamily="18" charset="0"/>
                        </a:rPr>
                        <a:t>Low</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tc>
                  <a:txBody>
                    <a:bodyPr/>
                    <a:lstStyle/>
                    <a:p>
                      <a:pPr algn="ctr">
                        <a:lnSpc>
                          <a:spcPct val="200000"/>
                        </a:lnSpc>
                        <a:spcAft>
                          <a:spcPts val="800"/>
                        </a:spcAft>
                      </a:pPr>
                      <a:r>
                        <a:rPr lang="en-US" sz="1000" dirty="0">
                          <a:effectLst/>
                        </a:rPr>
                        <a:t>1.0514</a:t>
                      </a:r>
                      <a:endParaRPr lang="de-DE"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127" marR="27127" marT="0" marB="0" anchor="b"/>
                </a:tc>
                <a:tc>
                  <a:txBody>
                    <a:bodyPr/>
                    <a:lstStyle/>
                    <a:p>
                      <a:pPr algn="ctr">
                        <a:lnSpc>
                          <a:spcPct val="200000"/>
                        </a:lnSpc>
                        <a:spcAft>
                          <a:spcPts val="800"/>
                        </a:spcAft>
                      </a:pPr>
                      <a:r>
                        <a:rPr lang="en-US" sz="1000" dirty="0">
                          <a:effectLst/>
                        </a:rPr>
                        <a:t>1.1939</a:t>
                      </a:r>
                      <a:endParaRPr lang="de-DE"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127" marR="27127" marT="0" marB="0" anchor="b"/>
                </a:tc>
                <a:extLst>
                  <a:ext uri="{0D108BD9-81ED-4DB2-BD59-A6C34878D82A}">
                    <a16:rowId xmlns:a16="http://schemas.microsoft.com/office/drawing/2014/main" val="2292243721"/>
                  </a:ext>
                </a:extLst>
              </a:tr>
              <a:tr h="189189">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27127" marR="27127" marT="0" marB="0" anchor="b"/>
                </a:tc>
                <a:tc>
                  <a:txBody>
                    <a:bodyPr/>
                    <a:lstStyle/>
                    <a:p>
                      <a:pPr algn="l">
                        <a:lnSpc>
                          <a:spcPct val="200000"/>
                        </a:lnSpc>
                        <a:spcAft>
                          <a:spcPts val="800"/>
                        </a:spcAft>
                      </a:pPr>
                      <a:r>
                        <a:rPr lang="en-US" sz="1000" dirty="0">
                          <a:effectLst/>
                          <a:latin typeface="+mn-lt"/>
                          <a:ea typeface="Calibri" panose="020F0502020204030204" pitchFamily="34" charset="0"/>
                          <a:cs typeface="Times New Roman" panose="02020603050405020304" pitchFamily="18" charset="0"/>
                        </a:rPr>
                        <a:t>Medium</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tc>
                  <a:txBody>
                    <a:bodyPr/>
                    <a:lstStyle/>
                    <a:p>
                      <a:pPr algn="ctr">
                        <a:lnSpc>
                          <a:spcPct val="200000"/>
                        </a:lnSpc>
                        <a:spcAft>
                          <a:spcPts val="800"/>
                        </a:spcAft>
                      </a:pPr>
                      <a:r>
                        <a:rPr lang="en-US" sz="1000" dirty="0">
                          <a:effectLst/>
                        </a:rPr>
                        <a:t>0.8346</a:t>
                      </a:r>
                      <a:endParaRPr lang="de-DE"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127" marR="27127" marT="0" marB="0" anchor="b"/>
                </a:tc>
                <a:tc>
                  <a:txBody>
                    <a:bodyPr/>
                    <a:lstStyle/>
                    <a:p>
                      <a:pPr algn="ctr">
                        <a:lnSpc>
                          <a:spcPct val="200000"/>
                        </a:lnSpc>
                        <a:spcAft>
                          <a:spcPts val="800"/>
                        </a:spcAft>
                      </a:pPr>
                      <a:r>
                        <a:rPr lang="en-US" sz="1000" dirty="0">
                          <a:effectLst/>
                        </a:rPr>
                        <a:t>0.9476</a:t>
                      </a:r>
                      <a:endParaRPr lang="de-DE"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127" marR="27127" marT="0" marB="0" anchor="b"/>
                </a:tc>
                <a:extLst>
                  <a:ext uri="{0D108BD9-81ED-4DB2-BD59-A6C34878D82A}">
                    <a16:rowId xmlns:a16="http://schemas.microsoft.com/office/drawing/2014/main" val="2230977217"/>
                  </a:ext>
                </a:extLst>
              </a:tr>
              <a:tr h="189189">
                <a:tc>
                  <a:txBody>
                    <a:bodyPr/>
                    <a:lstStyle/>
                    <a:p>
                      <a:pPr>
                        <a:lnSpc>
                          <a:spcPct val="107000"/>
                        </a:lnSpc>
                      </a:pPr>
                      <a:endParaRPr lang="de-DE" sz="1000">
                        <a:effectLst/>
                        <a:latin typeface="Calibri" panose="020F0502020204030204" pitchFamily="34" charset="0"/>
                        <a:cs typeface="Times New Roman" panose="02020603050405020304" pitchFamily="18" charset="0"/>
                      </a:endParaRPr>
                    </a:p>
                  </a:txBody>
                  <a:tcPr marL="27127" marR="27127" marT="0" marB="0" anchor="b"/>
                </a:tc>
                <a:tc>
                  <a:txBody>
                    <a:bodyPr/>
                    <a:lstStyle/>
                    <a:p>
                      <a:pPr algn="l">
                        <a:lnSpc>
                          <a:spcPct val="200000"/>
                        </a:lnSpc>
                        <a:spcAft>
                          <a:spcPts val="800"/>
                        </a:spcAft>
                      </a:pPr>
                      <a:r>
                        <a:rPr lang="en-US" sz="1000" dirty="0">
                          <a:effectLst/>
                          <a:latin typeface="+mn-lt"/>
                          <a:ea typeface="Calibri" panose="020F0502020204030204" pitchFamily="34" charset="0"/>
                          <a:cs typeface="Times New Roman" panose="02020603050405020304" pitchFamily="18" charset="0"/>
                        </a:rPr>
                        <a:t>High</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tc>
                  <a:txBody>
                    <a:bodyPr/>
                    <a:lstStyle/>
                    <a:p>
                      <a:pPr algn="ctr">
                        <a:lnSpc>
                          <a:spcPct val="200000"/>
                        </a:lnSpc>
                        <a:spcAft>
                          <a:spcPts val="800"/>
                        </a:spcAft>
                      </a:pPr>
                      <a:r>
                        <a:rPr lang="en-US" sz="1000" dirty="0">
                          <a:effectLst/>
                        </a:rPr>
                        <a:t>0.9247</a:t>
                      </a:r>
                      <a:endParaRPr lang="de-DE"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127" marR="27127" marT="0" marB="0" anchor="b"/>
                </a:tc>
                <a:tc>
                  <a:txBody>
                    <a:bodyPr/>
                    <a:lstStyle/>
                    <a:p>
                      <a:pPr algn="ctr">
                        <a:lnSpc>
                          <a:spcPct val="200000"/>
                        </a:lnSpc>
                        <a:spcAft>
                          <a:spcPts val="800"/>
                        </a:spcAft>
                      </a:pPr>
                      <a:r>
                        <a:rPr lang="en-US" sz="1000" dirty="0">
                          <a:effectLst/>
                        </a:rPr>
                        <a:t>1.0500</a:t>
                      </a:r>
                      <a:endParaRPr lang="de-DE"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7127" marR="27127" marT="0" marB="0" anchor="b"/>
                </a:tc>
                <a:extLst>
                  <a:ext uri="{0D108BD9-81ED-4DB2-BD59-A6C34878D82A}">
                    <a16:rowId xmlns:a16="http://schemas.microsoft.com/office/drawing/2014/main" val="3387445916"/>
                  </a:ext>
                </a:extLst>
              </a:tr>
            </a:tbl>
          </a:graphicData>
        </a:graphic>
      </p:graphicFrame>
      <p:graphicFrame>
        <p:nvGraphicFramePr>
          <p:cNvPr id="20" name="Inhaltsplatzhalter 3">
            <a:extLst>
              <a:ext uri="{FF2B5EF4-FFF2-40B4-BE49-F238E27FC236}">
                <a16:creationId xmlns:a16="http://schemas.microsoft.com/office/drawing/2014/main" id="{0AAB7361-AC0E-4263-9C6F-F5EE9D2F41C9}"/>
              </a:ext>
            </a:extLst>
          </p:cNvPr>
          <p:cNvGraphicFramePr>
            <a:graphicFrameLocks/>
          </p:cNvGraphicFramePr>
          <p:nvPr>
            <p:extLst>
              <p:ext uri="{D42A27DB-BD31-4B8C-83A1-F6EECF244321}">
                <p14:modId xmlns:p14="http://schemas.microsoft.com/office/powerpoint/2010/main" val="1204468323"/>
              </p:ext>
            </p:extLst>
          </p:nvPr>
        </p:nvGraphicFramePr>
        <p:xfrm>
          <a:off x="4331145" y="5059464"/>
          <a:ext cx="3453029" cy="1310640"/>
        </p:xfrm>
        <a:graphic>
          <a:graphicData uri="http://schemas.openxmlformats.org/drawingml/2006/table">
            <a:tbl>
              <a:tblPr firstRow="1" firstCol="1" bandRow="1">
                <a:tableStyleId>{6E25E649-3F16-4E02-A733-19D2CDBF48F0}</a:tableStyleId>
              </a:tblPr>
              <a:tblGrid>
                <a:gridCol w="539369">
                  <a:extLst>
                    <a:ext uri="{9D8B030D-6E8A-4147-A177-3AD203B41FA5}">
                      <a16:colId xmlns:a16="http://schemas.microsoft.com/office/drawing/2014/main" val="3000429654"/>
                    </a:ext>
                  </a:extLst>
                </a:gridCol>
                <a:gridCol w="1119992">
                  <a:extLst>
                    <a:ext uri="{9D8B030D-6E8A-4147-A177-3AD203B41FA5}">
                      <a16:colId xmlns:a16="http://schemas.microsoft.com/office/drawing/2014/main" val="855338370"/>
                    </a:ext>
                  </a:extLst>
                </a:gridCol>
                <a:gridCol w="936317">
                  <a:extLst>
                    <a:ext uri="{9D8B030D-6E8A-4147-A177-3AD203B41FA5}">
                      <a16:colId xmlns:a16="http://schemas.microsoft.com/office/drawing/2014/main" val="2116483327"/>
                    </a:ext>
                  </a:extLst>
                </a:gridCol>
                <a:gridCol w="857351">
                  <a:extLst>
                    <a:ext uri="{9D8B030D-6E8A-4147-A177-3AD203B41FA5}">
                      <a16:colId xmlns:a16="http://schemas.microsoft.com/office/drawing/2014/main" val="2940609834"/>
                    </a:ext>
                  </a:extLst>
                </a:gridCol>
              </a:tblGrid>
              <a:tr h="189189">
                <a:tc>
                  <a:txBody>
                    <a:bodyPr/>
                    <a:lstStyle/>
                    <a:p>
                      <a:pPr algn="l">
                        <a:lnSpc>
                          <a:spcPct val="200000"/>
                        </a:lnSpc>
                        <a:spcAft>
                          <a:spcPts val="800"/>
                        </a:spcAft>
                      </a:pPr>
                      <a:r>
                        <a:rPr lang="en-US" sz="1000" dirty="0">
                          <a:effectLst/>
                        </a:rPr>
                        <a:t>Step</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a:txBody>
                    <a:bodyPr/>
                    <a:lstStyle/>
                    <a:p>
                      <a:pPr algn="l">
                        <a:lnSpc>
                          <a:spcPct val="200000"/>
                        </a:lnSpc>
                        <a:spcAft>
                          <a:spcPts val="800"/>
                        </a:spcAft>
                      </a:pPr>
                      <a:r>
                        <a:rPr lang="en-US" sz="1000" dirty="0">
                          <a:effectLst/>
                        </a:rPr>
                        <a:t>Education</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gridSpan="2">
                  <a:txBody>
                    <a:bodyPr/>
                    <a:lstStyle/>
                    <a:p>
                      <a:pPr algn="ctr">
                        <a:lnSpc>
                          <a:spcPct val="200000"/>
                        </a:lnSpc>
                        <a:spcAft>
                          <a:spcPts val="800"/>
                        </a:spcAft>
                      </a:pPr>
                      <a:r>
                        <a:rPr lang="en-US" sz="1000" dirty="0">
                          <a:effectLst/>
                        </a:rPr>
                        <a:t>Sex</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hMerge="1">
                  <a:txBody>
                    <a:bodyPr/>
                    <a:lstStyle/>
                    <a:p>
                      <a:endParaRPr lang="en-US"/>
                    </a:p>
                  </a:txBody>
                  <a:tcPr/>
                </a:tc>
                <a:extLst>
                  <a:ext uri="{0D108BD9-81ED-4DB2-BD59-A6C34878D82A}">
                    <a16:rowId xmlns:a16="http://schemas.microsoft.com/office/drawing/2014/main" val="1084378202"/>
                  </a:ext>
                </a:extLst>
              </a:tr>
              <a:tr h="189189">
                <a:tc>
                  <a:txBody>
                    <a:bodyPr/>
                    <a:lstStyle/>
                    <a:p>
                      <a:pPr>
                        <a:lnSpc>
                          <a:spcPct val="107000"/>
                        </a:lnSpc>
                      </a:pPr>
                      <a:endParaRPr lang="de-DE" sz="1000" dirty="0">
                        <a:effectLst/>
                        <a:latin typeface="+mn-lt"/>
                        <a:cs typeface="Times New Roman" panose="02020603050405020304" pitchFamily="18" charset="0"/>
                      </a:endParaRPr>
                    </a:p>
                  </a:txBody>
                  <a:tcPr marL="27127" marR="27127" marT="0" marB="0" anchor="b"/>
                </a:tc>
                <a:tc>
                  <a:txBody>
                    <a:bodyPr/>
                    <a:lstStyle/>
                    <a:p>
                      <a:pPr>
                        <a:lnSpc>
                          <a:spcPct val="107000"/>
                        </a:lnSpc>
                      </a:pPr>
                      <a:endParaRPr lang="de-DE" sz="1000" dirty="0">
                        <a:effectLst/>
                        <a:latin typeface="+mn-lt"/>
                        <a:cs typeface="Times New Roman" panose="02020603050405020304" pitchFamily="18" charset="0"/>
                      </a:endParaRPr>
                    </a:p>
                  </a:txBody>
                  <a:tcPr marL="27127" marR="27127" marT="0" marB="0" anchor="b"/>
                </a:tc>
                <a:tc>
                  <a:txBody>
                    <a:bodyPr/>
                    <a:lstStyle/>
                    <a:p>
                      <a:pPr algn="ctr">
                        <a:lnSpc>
                          <a:spcPct val="200000"/>
                        </a:lnSpc>
                        <a:spcAft>
                          <a:spcPts val="800"/>
                        </a:spcAft>
                      </a:pPr>
                      <a:r>
                        <a:rPr lang="en-US" sz="1000" dirty="0">
                          <a:effectLst/>
                        </a:rPr>
                        <a:t>Female</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tc>
                  <a:txBody>
                    <a:bodyPr/>
                    <a:lstStyle/>
                    <a:p>
                      <a:pPr algn="ctr">
                        <a:lnSpc>
                          <a:spcPct val="200000"/>
                        </a:lnSpc>
                        <a:spcAft>
                          <a:spcPts val="800"/>
                        </a:spcAft>
                      </a:pPr>
                      <a:r>
                        <a:rPr lang="en-US" sz="1000" dirty="0">
                          <a:effectLst/>
                        </a:rPr>
                        <a:t>Male</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extLst>
                  <a:ext uri="{0D108BD9-81ED-4DB2-BD59-A6C34878D82A}">
                    <a16:rowId xmlns:a16="http://schemas.microsoft.com/office/drawing/2014/main" val="171538224"/>
                  </a:ext>
                </a:extLst>
              </a:tr>
              <a:tr h="189189">
                <a:tc>
                  <a:txBody>
                    <a:bodyPr/>
                    <a:lstStyle/>
                    <a:p>
                      <a:pPr algn="ctr">
                        <a:lnSpc>
                          <a:spcPct val="200000"/>
                        </a:lnSpc>
                        <a:spcAft>
                          <a:spcPts val="800"/>
                        </a:spcAft>
                      </a:pPr>
                      <a:r>
                        <a:rPr lang="en-US" sz="1000" dirty="0">
                          <a:effectLst/>
                        </a:rPr>
                        <a:t>5</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a:txBody>
                    <a:bodyPr/>
                    <a:lstStyle/>
                    <a:p>
                      <a:pPr algn="l">
                        <a:lnSpc>
                          <a:spcPct val="200000"/>
                        </a:lnSpc>
                        <a:spcAft>
                          <a:spcPts val="800"/>
                        </a:spcAft>
                      </a:pPr>
                      <a:r>
                        <a:rPr lang="en-US" sz="1000" dirty="0">
                          <a:effectLst/>
                          <a:latin typeface="+mn-lt"/>
                          <a:ea typeface="Calibri" panose="020F0502020204030204" pitchFamily="34" charset="0"/>
                          <a:cs typeface="Times New Roman" panose="02020603050405020304" pitchFamily="18" charset="0"/>
                        </a:rPr>
                        <a:t>Low</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tc>
                  <a:txBody>
                    <a:bodyPr/>
                    <a:lstStyle/>
                    <a:p>
                      <a:pPr algn="ctr">
                        <a:lnSpc>
                          <a:spcPct val="200000"/>
                        </a:lnSpc>
                        <a:spcAft>
                          <a:spcPts val="800"/>
                        </a:spcAft>
                      </a:pPr>
                      <a:r>
                        <a:rPr lang="en-US" sz="1000" dirty="0">
                          <a:effectLst/>
                        </a:rPr>
                        <a:t>1.0516</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a:txBody>
                    <a:bodyPr/>
                    <a:lstStyle/>
                    <a:p>
                      <a:pPr algn="ctr">
                        <a:lnSpc>
                          <a:spcPct val="200000"/>
                        </a:lnSpc>
                        <a:spcAft>
                          <a:spcPts val="800"/>
                        </a:spcAft>
                      </a:pPr>
                      <a:r>
                        <a:rPr lang="en-US" sz="1000" dirty="0">
                          <a:effectLst/>
                        </a:rPr>
                        <a:t>1.1937</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extLst>
                  <a:ext uri="{0D108BD9-81ED-4DB2-BD59-A6C34878D82A}">
                    <a16:rowId xmlns:a16="http://schemas.microsoft.com/office/drawing/2014/main" val="2292243721"/>
                  </a:ext>
                </a:extLst>
              </a:tr>
              <a:tr h="189189">
                <a:tc>
                  <a:txBody>
                    <a:bodyPr/>
                    <a:lstStyle/>
                    <a:p>
                      <a:pPr>
                        <a:lnSpc>
                          <a:spcPct val="107000"/>
                        </a:lnSpc>
                      </a:pPr>
                      <a:endParaRPr lang="de-DE" sz="1000">
                        <a:effectLst/>
                        <a:latin typeface="+mn-lt"/>
                        <a:cs typeface="Times New Roman" panose="02020603050405020304" pitchFamily="18" charset="0"/>
                      </a:endParaRPr>
                    </a:p>
                  </a:txBody>
                  <a:tcPr marL="27127" marR="27127" marT="0" marB="0" anchor="b"/>
                </a:tc>
                <a:tc>
                  <a:txBody>
                    <a:bodyPr/>
                    <a:lstStyle/>
                    <a:p>
                      <a:pPr algn="l">
                        <a:lnSpc>
                          <a:spcPct val="200000"/>
                        </a:lnSpc>
                        <a:spcAft>
                          <a:spcPts val="800"/>
                        </a:spcAft>
                      </a:pPr>
                      <a:r>
                        <a:rPr lang="en-US" sz="1000" dirty="0">
                          <a:effectLst/>
                          <a:latin typeface="+mn-lt"/>
                          <a:ea typeface="Calibri" panose="020F0502020204030204" pitchFamily="34" charset="0"/>
                          <a:cs typeface="Times New Roman" panose="02020603050405020304" pitchFamily="18" charset="0"/>
                        </a:rPr>
                        <a:t>Medium</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tc>
                  <a:txBody>
                    <a:bodyPr/>
                    <a:lstStyle/>
                    <a:p>
                      <a:pPr algn="ctr">
                        <a:lnSpc>
                          <a:spcPct val="200000"/>
                        </a:lnSpc>
                        <a:spcAft>
                          <a:spcPts val="800"/>
                        </a:spcAft>
                      </a:pPr>
                      <a:r>
                        <a:rPr lang="en-US" sz="1000" dirty="0">
                          <a:effectLst/>
                        </a:rPr>
                        <a:t>0.8347</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a:txBody>
                    <a:bodyPr/>
                    <a:lstStyle/>
                    <a:p>
                      <a:pPr algn="ctr">
                        <a:lnSpc>
                          <a:spcPct val="200000"/>
                        </a:lnSpc>
                        <a:spcAft>
                          <a:spcPts val="800"/>
                        </a:spcAft>
                      </a:pPr>
                      <a:r>
                        <a:rPr lang="en-US" sz="1000">
                          <a:effectLst/>
                        </a:rPr>
                        <a:t>0.9475</a:t>
                      </a:r>
                      <a:endParaRPr lang="de-DE" sz="1000">
                        <a:effectLst/>
                        <a:latin typeface="+mn-lt"/>
                        <a:ea typeface="Calibri" panose="020F0502020204030204" pitchFamily="34" charset="0"/>
                        <a:cs typeface="Times New Roman" panose="02020603050405020304" pitchFamily="18" charset="0"/>
                      </a:endParaRPr>
                    </a:p>
                  </a:txBody>
                  <a:tcPr marL="27127" marR="27127" marT="0" marB="0" anchor="b"/>
                </a:tc>
                <a:extLst>
                  <a:ext uri="{0D108BD9-81ED-4DB2-BD59-A6C34878D82A}">
                    <a16:rowId xmlns:a16="http://schemas.microsoft.com/office/drawing/2014/main" val="2230977217"/>
                  </a:ext>
                </a:extLst>
              </a:tr>
              <a:tr h="189189">
                <a:tc>
                  <a:txBody>
                    <a:bodyPr/>
                    <a:lstStyle/>
                    <a:p>
                      <a:pPr>
                        <a:lnSpc>
                          <a:spcPct val="107000"/>
                        </a:lnSpc>
                      </a:pPr>
                      <a:endParaRPr lang="de-DE" sz="1000">
                        <a:effectLst/>
                        <a:latin typeface="+mn-lt"/>
                        <a:cs typeface="Times New Roman" panose="02020603050405020304" pitchFamily="18" charset="0"/>
                      </a:endParaRPr>
                    </a:p>
                  </a:txBody>
                  <a:tcPr marL="27127" marR="27127" marT="0" marB="0" anchor="b"/>
                </a:tc>
                <a:tc>
                  <a:txBody>
                    <a:bodyPr/>
                    <a:lstStyle/>
                    <a:p>
                      <a:pPr algn="l">
                        <a:lnSpc>
                          <a:spcPct val="200000"/>
                        </a:lnSpc>
                        <a:spcAft>
                          <a:spcPts val="800"/>
                        </a:spcAft>
                      </a:pPr>
                      <a:r>
                        <a:rPr lang="en-US" sz="1000" dirty="0">
                          <a:effectLst/>
                          <a:latin typeface="+mn-lt"/>
                          <a:ea typeface="Calibri" panose="020F0502020204030204" pitchFamily="34" charset="0"/>
                          <a:cs typeface="Times New Roman" panose="02020603050405020304" pitchFamily="18" charset="0"/>
                        </a:rPr>
                        <a:t>High</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tc>
                  <a:txBody>
                    <a:bodyPr/>
                    <a:lstStyle/>
                    <a:p>
                      <a:pPr algn="ctr">
                        <a:lnSpc>
                          <a:spcPct val="200000"/>
                        </a:lnSpc>
                        <a:spcAft>
                          <a:spcPts val="800"/>
                        </a:spcAft>
                      </a:pPr>
                      <a:r>
                        <a:rPr lang="en-US" sz="1000" dirty="0">
                          <a:effectLst/>
                        </a:rPr>
                        <a:t>0.9249</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a:txBody>
                    <a:bodyPr/>
                    <a:lstStyle/>
                    <a:p>
                      <a:pPr algn="ctr">
                        <a:lnSpc>
                          <a:spcPct val="200000"/>
                        </a:lnSpc>
                        <a:spcAft>
                          <a:spcPts val="800"/>
                        </a:spcAft>
                      </a:pPr>
                      <a:r>
                        <a:rPr lang="en-US" sz="1000" dirty="0">
                          <a:effectLst/>
                        </a:rPr>
                        <a:t>1.0499</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extLst>
                  <a:ext uri="{0D108BD9-81ED-4DB2-BD59-A6C34878D82A}">
                    <a16:rowId xmlns:a16="http://schemas.microsoft.com/office/drawing/2014/main" val="3387445916"/>
                  </a:ext>
                </a:extLst>
              </a:tr>
            </a:tbl>
          </a:graphicData>
        </a:graphic>
      </p:graphicFrame>
      <p:graphicFrame>
        <p:nvGraphicFramePr>
          <p:cNvPr id="21" name="Inhaltsplatzhalter 3">
            <a:extLst>
              <a:ext uri="{FF2B5EF4-FFF2-40B4-BE49-F238E27FC236}">
                <a16:creationId xmlns:a16="http://schemas.microsoft.com/office/drawing/2014/main" id="{46C35F4F-5B96-4D52-8F26-4FB55F8FA1A5}"/>
              </a:ext>
            </a:extLst>
          </p:cNvPr>
          <p:cNvGraphicFramePr>
            <a:graphicFrameLocks/>
          </p:cNvGraphicFramePr>
          <p:nvPr>
            <p:extLst>
              <p:ext uri="{D42A27DB-BD31-4B8C-83A1-F6EECF244321}">
                <p14:modId xmlns:p14="http://schemas.microsoft.com/office/powerpoint/2010/main" val="3304546251"/>
              </p:ext>
            </p:extLst>
          </p:nvPr>
        </p:nvGraphicFramePr>
        <p:xfrm>
          <a:off x="8300803" y="3505603"/>
          <a:ext cx="3453029" cy="1310640"/>
        </p:xfrm>
        <a:graphic>
          <a:graphicData uri="http://schemas.openxmlformats.org/drawingml/2006/table">
            <a:tbl>
              <a:tblPr firstRow="1" firstCol="1" bandRow="1">
                <a:tableStyleId>{6E25E649-3F16-4E02-A733-19D2CDBF48F0}</a:tableStyleId>
              </a:tblPr>
              <a:tblGrid>
                <a:gridCol w="539369">
                  <a:extLst>
                    <a:ext uri="{9D8B030D-6E8A-4147-A177-3AD203B41FA5}">
                      <a16:colId xmlns:a16="http://schemas.microsoft.com/office/drawing/2014/main" val="3000429654"/>
                    </a:ext>
                  </a:extLst>
                </a:gridCol>
                <a:gridCol w="1119992">
                  <a:extLst>
                    <a:ext uri="{9D8B030D-6E8A-4147-A177-3AD203B41FA5}">
                      <a16:colId xmlns:a16="http://schemas.microsoft.com/office/drawing/2014/main" val="855338370"/>
                    </a:ext>
                  </a:extLst>
                </a:gridCol>
                <a:gridCol w="936317">
                  <a:extLst>
                    <a:ext uri="{9D8B030D-6E8A-4147-A177-3AD203B41FA5}">
                      <a16:colId xmlns:a16="http://schemas.microsoft.com/office/drawing/2014/main" val="2116483327"/>
                    </a:ext>
                  </a:extLst>
                </a:gridCol>
                <a:gridCol w="857351">
                  <a:extLst>
                    <a:ext uri="{9D8B030D-6E8A-4147-A177-3AD203B41FA5}">
                      <a16:colId xmlns:a16="http://schemas.microsoft.com/office/drawing/2014/main" val="2940609834"/>
                    </a:ext>
                  </a:extLst>
                </a:gridCol>
              </a:tblGrid>
              <a:tr h="189189">
                <a:tc>
                  <a:txBody>
                    <a:bodyPr/>
                    <a:lstStyle/>
                    <a:p>
                      <a:pPr algn="l">
                        <a:lnSpc>
                          <a:spcPct val="200000"/>
                        </a:lnSpc>
                        <a:spcAft>
                          <a:spcPts val="800"/>
                        </a:spcAft>
                      </a:pPr>
                      <a:r>
                        <a:rPr lang="en-US" sz="1000" dirty="0">
                          <a:effectLst/>
                        </a:rPr>
                        <a:t>Step</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a:txBody>
                    <a:bodyPr/>
                    <a:lstStyle/>
                    <a:p>
                      <a:pPr algn="l">
                        <a:lnSpc>
                          <a:spcPct val="200000"/>
                        </a:lnSpc>
                        <a:spcAft>
                          <a:spcPts val="800"/>
                        </a:spcAft>
                      </a:pPr>
                      <a:r>
                        <a:rPr lang="en-US" sz="1000" dirty="0">
                          <a:effectLst/>
                        </a:rPr>
                        <a:t>Education</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gridSpan="2">
                  <a:txBody>
                    <a:bodyPr/>
                    <a:lstStyle/>
                    <a:p>
                      <a:pPr algn="ctr">
                        <a:lnSpc>
                          <a:spcPct val="200000"/>
                        </a:lnSpc>
                        <a:spcAft>
                          <a:spcPts val="800"/>
                        </a:spcAft>
                      </a:pPr>
                      <a:r>
                        <a:rPr lang="en-US" sz="1000" dirty="0">
                          <a:effectLst/>
                        </a:rPr>
                        <a:t>Sex</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hMerge="1">
                  <a:txBody>
                    <a:bodyPr/>
                    <a:lstStyle/>
                    <a:p>
                      <a:endParaRPr lang="en-US"/>
                    </a:p>
                  </a:txBody>
                  <a:tcPr/>
                </a:tc>
                <a:extLst>
                  <a:ext uri="{0D108BD9-81ED-4DB2-BD59-A6C34878D82A}">
                    <a16:rowId xmlns:a16="http://schemas.microsoft.com/office/drawing/2014/main" val="1084378202"/>
                  </a:ext>
                </a:extLst>
              </a:tr>
              <a:tr h="189189">
                <a:tc>
                  <a:txBody>
                    <a:bodyPr/>
                    <a:lstStyle/>
                    <a:p>
                      <a:pPr>
                        <a:lnSpc>
                          <a:spcPct val="107000"/>
                        </a:lnSpc>
                      </a:pPr>
                      <a:endParaRPr lang="de-DE" sz="1000" dirty="0">
                        <a:effectLst/>
                        <a:latin typeface="+mn-lt"/>
                        <a:cs typeface="Times New Roman" panose="02020603050405020304" pitchFamily="18" charset="0"/>
                      </a:endParaRPr>
                    </a:p>
                  </a:txBody>
                  <a:tcPr marL="27127" marR="27127" marT="0" marB="0" anchor="b"/>
                </a:tc>
                <a:tc>
                  <a:txBody>
                    <a:bodyPr/>
                    <a:lstStyle/>
                    <a:p>
                      <a:pPr>
                        <a:lnSpc>
                          <a:spcPct val="107000"/>
                        </a:lnSpc>
                      </a:pPr>
                      <a:endParaRPr lang="de-DE" sz="1000" dirty="0">
                        <a:effectLst/>
                        <a:latin typeface="+mn-lt"/>
                        <a:cs typeface="Times New Roman" panose="02020603050405020304" pitchFamily="18" charset="0"/>
                      </a:endParaRPr>
                    </a:p>
                  </a:txBody>
                  <a:tcPr marL="27127" marR="27127" marT="0" marB="0" anchor="b"/>
                </a:tc>
                <a:tc>
                  <a:txBody>
                    <a:bodyPr/>
                    <a:lstStyle/>
                    <a:p>
                      <a:pPr algn="ctr">
                        <a:lnSpc>
                          <a:spcPct val="200000"/>
                        </a:lnSpc>
                        <a:spcAft>
                          <a:spcPts val="800"/>
                        </a:spcAft>
                      </a:pPr>
                      <a:r>
                        <a:rPr lang="en-US" sz="1000" dirty="0">
                          <a:effectLst/>
                        </a:rPr>
                        <a:t>Female</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tc>
                  <a:txBody>
                    <a:bodyPr/>
                    <a:lstStyle/>
                    <a:p>
                      <a:pPr algn="ctr">
                        <a:lnSpc>
                          <a:spcPct val="200000"/>
                        </a:lnSpc>
                        <a:spcAft>
                          <a:spcPts val="800"/>
                        </a:spcAft>
                      </a:pPr>
                      <a:r>
                        <a:rPr lang="en-US" sz="1000" dirty="0">
                          <a:effectLst/>
                        </a:rPr>
                        <a:t>Male</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extLst>
                  <a:ext uri="{0D108BD9-81ED-4DB2-BD59-A6C34878D82A}">
                    <a16:rowId xmlns:a16="http://schemas.microsoft.com/office/drawing/2014/main" val="171538224"/>
                  </a:ext>
                </a:extLst>
              </a:tr>
              <a:tr h="189189">
                <a:tc>
                  <a:txBody>
                    <a:bodyPr/>
                    <a:lstStyle/>
                    <a:p>
                      <a:pPr algn="ctr">
                        <a:lnSpc>
                          <a:spcPct val="200000"/>
                        </a:lnSpc>
                        <a:spcAft>
                          <a:spcPts val="800"/>
                        </a:spcAft>
                      </a:pPr>
                      <a:r>
                        <a:rPr lang="en-US" sz="1000" dirty="0">
                          <a:effectLst/>
                        </a:rPr>
                        <a:t>6</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a:txBody>
                    <a:bodyPr/>
                    <a:lstStyle/>
                    <a:p>
                      <a:pPr algn="l">
                        <a:lnSpc>
                          <a:spcPct val="200000"/>
                        </a:lnSpc>
                        <a:spcAft>
                          <a:spcPts val="800"/>
                        </a:spcAft>
                      </a:pPr>
                      <a:r>
                        <a:rPr lang="en-US" sz="1000" dirty="0">
                          <a:effectLst/>
                          <a:latin typeface="+mn-lt"/>
                          <a:ea typeface="Calibri" panose="020F0502020204030204" pitchFamily="34" charset="0"/>
                          <a:cs typeface="Times New Roman" panose="02020603050405020304" pitchFamily="18" charset="0"/>
                        </a:rPr>
                        <a:t>Low</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tc>
                  <a:txBody>
                    <a:bodyPr/>
                    <a:lstStyle/>
                    <a:p>
                      <a:pPr algn="ctr">
                        <a:lnSpc>
                          <a:spcPct val="200000"/>
                        </a:lnSpc>
                        <a:spcAft>
                          <a:spcPts val="800"/>
                        </a:spcAft>
                      </a:pPr>
                      <a:r>
                        <a:rPr lang="en-US" sz="1000">
                          <a:effectLst/>
                        </a:rPr>
                        <a:t>1.0516</a:t>
                      </a:r>
                      <a:endParaRPr lang="de-DE" sz="1000">
                        <a:effectLst/>
                        <a:latin typeface="+mn-lt"/>
                        <a:ea typeface="Calibri" panose="020F0502020204030204" pitchFamily="34" charset="0"/>
                        <a:cs typeface="Times New Roman" panose="02020603050405020304" pitchFamily="18" charset="0"/>
                      </a:endParaRPr>
                    </a:p>
                  </a:txBody>
                  <a:tcPr marL="27127" marR="27127" marT="0" marB="0" anchor="b"/>
                </a:tc>
                <a:tc>
                  <a:txBody>
                    <a:bodyPr/>
                    <a:lstStyle/>
                    <a:p>
                      <a:pPr algn="ctr">
                        <a:lnSpc>
                          <a:spcPct val="200000"/>
                        </a:lnSpc>
                        <a:spcAft>
                          <a:spcPts val="800"/>
                        </a:spcAft>
                      </a:pPr>
                      <a:r>
                        <a:rPr lang="en-US" sz="1000" dirty="0">
                          <a:effectLst/>
                        </a:rPr>
                        <a:t>1.1938</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extLst>
                  <a:ext uri="{0D108BD9-81ED-4DB2-BD59-A6C34878D82A}">
                    <a16:rowId xmlns:a16="http://schemas.microsoft.com/office/drawing/2014/main" val="2292243721"/>
                  </a:ext>
                </a:extLst>
              </a:tr>
              <a:tr h="189189">
                <a:tc>
                  <a:txBody>
                    <a:bodyPr/>
                    <a:lstStyle/>
                    <a:p>
                      <a:pPr>
                        <a:lnSpc>
                          <a:spcPct val="107000"/>
                        </a:lnSpc>
                      </a:pPr>
                      <a:endParaRPr lang="de-DE" sz="1000">
                        <a:effectLst/>
                        <a:latin typeface="+mn-lt"/>
                        <a:cs typeface="Times New Roman" panose="02020603050405020304" pitchFamily="18" charset="0"/>
                      </a:endParaRPr>
                    </a:p>
                  </a:txBody>
                  <a:tcPr marL="27127" marR="27127" marT="0" marB="0" anchor="b"/>
                </a:tc>
                <a:tc>
                  <a:txBody>
                    <a:bodyPr/>
                    <a:lstStyle/>
                    <a:p>
                      <a:pPr algn="l">
                        <a:lnSpc>
                          <a:spcPct val="200000"/>
                        </a:lnSpc>
                        <a:spcAft>
                          <a:spcPts val="800"/>
                        </a:spcAft>
                      </a:pPr>
                      <a:r>
                        <a:rPr lang="en-US" sz="1000" dirty="0">
                          <a:effectLst/>
                          <a:latin typeface="+mn-lt"/>
                          <a:ea typeface="Calibri" panose="020F0502020204030204" pitchFamily="34" charset="0"/>
                          <a:cs typeface="Times New Roman" panose="02020603050405020304" pitchFamily="18" charset="0"/>
                        </a:rPr>
                        <a:t>Medium</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tc>
                  <a:txBody>
                    <a:bodyPr/>
                    <a:lstStyle/>
                    <a:p>
                      <a:pPr algn="ctr">
                        <a:lnSpc>
                          <a:spcPct val="200000"/>
                        </a:lnSpc>
                        <a:spcAft>
                          <a:spcPts val="800"/>
                        </a:spcAft>
                      </a:pPr>
                      <a:r>
                        <a:rPr lang="en-US" sz="1000" dirty="0">
                          <a:effectLst/>
                        </a:rPr>
                        <a:t>0.8347</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tc>
                  <a:txBody>
                    <a:bodyPr/>
                    <a:lstStyle/>
                    <a:p>
                      <a:pPr algn="ctr">
                        <a:lnSpc>
                          <a:spcPct val="200000"/>
                        </a:lnSpc>
                        <a:spcAft>
                          <a:spcPts val="800"/>
                        </a:spcAft>
                      </a:pPr>
                      <a:r>
                        <a:rPr lang="en-US" sz="1000" dirty="0">
                          <a:effectLst/>
                        </a:rPr>
                        <a:t>0.9475</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extLst>
                  <a:ext uri="{0D108BD9-81ED-4DB2-BD59-A6C34878D82A}">
                    <a16:rowId xmlns:a16="http://schemas.microsoft.com/office/drawing/2014/main" val="2230977217"/>
                  </a:ext>
                </a:extLst>
              </a:tr>
              <a:tr h="189189">
                <a:tc>
                  <a:txBody>
                    <a:bodyPr/>
                    <a:lstStyle/>
                    <a:p>
                      <a:pPr>
                        <a:lnSpc>
                          <a:spcPct val="107000"/>
                        </a:lnSpc>
                      </a:pPr>
                      <a:endParaRPr lang="de-DE" sz="1000">
                        <a:effectLst/>
                        <a:latin typeface="+mn-lt"/>
                        <a:cs typeface="Times New Roman" panose="02020603050405020304" pitchFamily="18" charset="0"/>
                      </a:endParaRPr>
                    </a:p>
                  </a:txBody>
                  <a:tcPr marL="27127" marR="27127" marT="0" marB="0" anchor="b"/>
                </a:tc>
                <a:tc>
                  <a:txBody>
                    <a:bodyPr/>
                    <a:lstStyle/>
                    <a:p>
                      <a:pPr algn="l">
                        <a:lnSpc>
                          <a:spcPct val="200000"/>
                        </a:lnSpc>
                        <a:spcAft>
                          <a:spcPts val="800"/>
                        </a:spcAft>
                      </a:pPr>
                      <a:r>
                        <a:rPr lang="en-US" sz="1000" dirty="0">
                          <a:effectLst/>
                          <a:latin typeface="+mn-lt"/>
                          <a:ea typeface="Calibri" panose="020F0502020204030204" pitchFamily="34" charset="0"/>
                          <a:cs typeface="Times New Roman" panose="02020603050405020304" pitchFamily="18" charset="0"/>
                        </a:rPr>
                        <a:t>High</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ctr"/>
                </a:tc>
                <a:tc>
                  <a:txBody>
                    <a:bodyPr/>
                    <a:lstStyle/>
                    <a:p>
                      <a:pPr algn="ctr">
                        <a:lnSpc>
                          <a:spcPct val="200000"/>
                        </a:lnSpc>
                        <a:spcAft>
                          <a:spcPts val="800"/>
                        </a:spcAft>
                      </a:pPr>
                      <a:r>
                        <a:rPr lang="en-US" sz="1000">
                          <a:effectLst/>
                        </a:rPr>
                        <a:t>0.9249</a:t>
                      </a:r>
                      <a:endParaRPr lang="de-DE" sz="1000">
                        <a:effectLst/>
                        <a:latin typeface="+mn-lt"/>
                        <a:ea typeface="Calibri" panose="020F0502020204030204" pitchFamily="34" charset="0"/>
                        <a:cs typeface="Times New Roman" panose="02020603050405020304" pitchFamily="18" charset="0"/>
                      </a:endParaRPr>
                    </a:p>
                  </a:txBody>
                  <a:tcPr marL="27127" marR="27127" marT="0" marB="0" anchor="b"/>
                </a:tc>
                <a:tc>
                  <a:txBody>
                    <a:bodyPr/>
                    <a:lstStyle/>
                    <a:p>
                      <a:pPr algn="ctr">
                        <a:lnSpc>
                          <a:spcPct val="200000"/>
                        </a:lnSpc>
                        <a:spcAft>
                          <a:spcPts val="800"/>
                        </a:spcAft>
                      </a:pPr>
                      <a:r>
                        <a:rPr lang="en-US" sz="1000" dirty="0">
                          <a:effectLst/>
                        </a:rPr>
                        <a:t>1.0499</a:t>
                      </a:r>
                      <a:endParaRPr lang="de-DE" sz="1000" dirty="0">
                        <a:effectLst/>
                        <a:latin typeface="+mn-lt"/>
                        <a:ea typeface="Calibri" panose="020F0502020204030204" pitchFamily="34" charset="0"/>
                        <a:cs typeface="Times New Roman" panose="02020603050405020304" pitchFamily="18" charset="0"/>
                      </a:endParaRPr>
                    </a:p>
                  </a:txBody>
                  <a:tcPr marL="27127" marR="27127" marT="0" marB="0" anchor="b"/>
                </a:tc>
                <a:extLst>
                  <a:ext uri="{0D108BD9-81ED-4DB2-BD59-A6C34878D82A}">
                    <a16:rowId xmlns:a16="http://schemas.microsoft.com/office/drawing/2014/main" val="3387445916"/>
                  </a:ext>
                </a:extLst>
              </a:tr>
            </a:tbl>
          </a:graphicData>
        </a:graphic>
      </p:graphicFrame>
      <p:sp>
        <p:nvSpPr>
          <p:cNvPr id="3" name="Textfeld 2">
            <a:extLst>
              <a:ext uri="{FF2B5EF4-FFF2-40B4-BE49-F238E27FC236}">
                <a16:creationId xmlns:a16="http://schemas.microsoft.com/office/drawing/2014/main" id="{8525BB25-F675-423E-9952-91E89AABE15A}"/>
              </a:ext>
            </a:extLst>
          </p:cNvPr>
          <p:cNvSpPr txBox="1"/>
          <p:nvPr/>
        </p:nvSpPr>
        <p:spPr>
          <a:xfrm>
            <a:off x="2220685" y="3505603"/>
            <a:ext cx="673239" cy="338554"/>
          </a:xfrm>
          <a:prstGeom prst="rect">
            <a:avLst/>
          </a:prstGeom>
          <a:noFill/>
        </p:spPr>
        <p:txBody>
          <a:bodyPr wrap="square" rtlCol="0" anchor="ctr">
            <a:spAutoFit/>
          </a:bodyPr>
          <a:lstStyle/>
          <a:p>
            <a:r>
              <a:rPr lang="de-DE" sz="1600" b="1" dirty="0">
                <a:solidFill>
                  <a:schemeClr val="bg1"/>
                </a:solidFill>
              </a:rPr>
              <a:t>48%</a:t>
            </a:r>
          </a:p>
        </p:txBody>
      </p:sp>
      <p:sp>
        <p:nvSpPr>
          <p:cNvPr id="12" name="Textfeld 11">
            <a:extLst>
              <a:ext uri="{FF2B5EF4-FFF2-40B4-BE49-F238E27FC236}">
                <a16:creationId xmlns:a16="http://schemas.microsoft.com/office/drawing/2014/main" id="{6A6B575E-4CB5-4D3D-82B9-C08C91863EC1}"/>
              </a:ext>
            </a:extLst>
          </p:cNvPr>
          <p:cNvSpPr txBox="1"/>
          <p:nvPr/>
        </p:nvSpPr>
        <p:spPr>
          <a:xfrm>
            <a:off x="3141279" y="3505603"/>
            <a:ext cx="673239" cy="338554"/>
          </a:xfrm>
          <a:prstGeom prst="rect">
            <a:avLst/>
          </a:prstGeom>
          <a:noFill/>
        </p:spPr>
        <p:txBody>
          <a:bodyPr wrap="square" rtlCol="0" anchor="ctr">
            <a:spAutoFit/>
          </a:bodyPr>
          <a:lstStyle/>
          <a:p>
            <a:r>
              <a:rPr lang="de-DE" sz="1600" b="1" dirty="0">
                <a:solidFill>
                  <a:schemeClr val="bg1"/>
                </a:solidFill>
              </a:rPr>
              <a:t>52%</a:t>
            </a:r>
          </a:p>
        </p:txBody>
      </p:sp>
      <p:sp>
        <p:nvSpPr>
          <p:cNvPr id="13" name="Textfeld 12">
            <a:extLst>
              <a:ext uri="{FF2B5EF4-FFF2-40B4-BE49-F238E27FC236}">
                <a16:creationId xmlns:a16="http://schemas.microsoft.com/office/drawing/2014/main" id="{9B95BEF8-3044-4893-BB82-6C798389A428}"/>
              </a:ext>
            </a:extLst>
          </p:cNvPr>
          <p:cNvSpPr txBox="1"/>
          <p:nvPr/>
        </p:nvSpPr>
        <p:spPr>
          <a:xfrm>
            <a:off x="1547445" y="5545507"/>
            <a:ext cx="673239" cy="338554"/>
          </a:xfrm>
          <a:prstGeom prst="rect">
            <a:avLst/>
          </a:prstGeom>
          <a:noFill/>
        </p:spPr>
        <p:txBody>
          <a:bodyPr wrap="square" rtlCol="0" anchor="ctr">
            <a:spAutoFit/>
          </a:bodyPr>
          <a:lstStyle/>
          <a:p>
            <a:r>
              <a:rPr lang="de-DE" sz="1600" b="1" dirty="0"/>
              <a:t>40%</a:t>
            </a:r>
          </a:p>
        </p:txBody>
      </p:sp>
      <p:sp>
        <p:nvSpPr>
          <p:cNvPr id="15" name="Textfeld 14">
            <a:extLst>
              <a:ext uri="{FF2B5EF4-FFF2-40B4-BE49-F238E27FC236}">
                <a16:creationId xmlns:a16="http://schemas.microsoft.com/office/drawing/2014/main" id="{6C36C431-8C4C-46DD-945E-A8768631AB52}"/>
              </a:ext>
            </a:extLst>
          </p:cNvPr>
          <p:cNvSpPr txBox="1"/>
          <p:nvPr/>
        </p:nvSpPr>
        <p:spPr>
          <a:xfrm>
            <a:off x="1549123" y="5818483"/>
            <a:ext cx="673239" cy="338554"/>
          </a:xfrm>
          <a:prstGeom prst="rect">
            <a:avLst/>
          </a:prstGeom>
          <a:noFill/>
        </p:spPr>
        <p:txBody>
          <a:bodyPr wrap="square" rtlCol="0" anchor="ctr">
            <a:spAutoFit/>
          </a:bodyPr>
          <a:lstStyle/>
          <a:p>
            <a:r>
              <a:rPr lang="de-DE" sz="1600" b="1" dirty="0"/>
              <a:t>31%</a:t>
            </a:r>
          </a:p>
        </p:txBody>
      </p:sp>
      <p:sp>
        <p:nvSpPr>
          <p:cNvPr id="22" name="Textfeld 21">
            <a:extLst>
              <a:ext uri="{FF2B5EF4-FFF2-40B4-BE49-F238E27FC236}">
                <a16:creationId xmlns:a16="http://schemas.microsoft.com/office/drawing/2014/main" id="{31C02792-152A-4C5B-A33A-163DA5BC1E54}"/>
              </a:ext>
            </a:extLst>
          </p:cNvPr>
          <p:cNvSpPr txBox="1"/>
          <p:nvPr/>
        </p:nvSpPr>
        <p:spPr>
          <a:xfrm>
            <a:off x="1550797" y="6061315"/>
            <a:ext cx="673239" cy="338554"/>
          </a:xfrm>
          <a:prstGeom prst="rect">
            <a:avLst/>
          </a:prstGeom>
          <a:noFill/>
        </p:spPr>
        <p:txBody>
          <a:bodyPr wrap="square" rtlCol="0" anchor="ctr">
            <a:spAutoFit/>
          </a:bodyPr>
          <a:lstStyle/>
          <a:p>
            <a:r>
              <a:rPr lang="de-DE" sz="1600" b="1" dirty="0"/>
              <a:t>29%</a:t>
            </a:r>
          </a:p>
        </p:txBody>
      </p:sp>
      <p:sp>
        <p:nvSpPr>
          <p:cNvPr id="23" name="Textfeld 22">
            <a:extLst>
              <a:ext uri="{FF2B5EF4-FFF2-40B4-BE49-F238E27FC236}">
                <a16:creationId xmlns:a16="http://schemas.microsoft.com/office/drawing/2014/main" id="{9FEC9FEA-3CF1-4F0F-8E6E-2214CCBDFCFE}"/>
              </a:ext>
            </a:extLst>
          </p:cNvPr>
          <p:cNvSpPr txBox="1"/>
          <p:nvPr/>
        </p:nvSpPr>
        <p:spPr>
          <a:xfrm>
            <a:off x="6190341" y="1919602"/>
            <a:ext cx="673239" cy="338554"/>
          </a:xfrm>
          <a:prstGeom prst="rect">
            <a:avLst/>
          </a:prstGeom>
          <a:noFill/>
        </p:spPr>
        <p:txBody>
          <a:bodyPr wrap="square" rtlCol="0" anchor="ctr">
            <a:spAutoFit/>
          </a:bodyPr>
          <a:lstStyle/>
          <a:p>
            <a:r>
              <a:rPr lang="de-DE" sz="1600" b="1" dirty="0">
                <a:solidFill>
                  <a:schemeClr val="bg1"/>
                </a:solidFill>
              </a:rPr>
              <a:t>48%</a:t>
            </a:r>
          </a:p>
        </p:txBody>
      </p:sp>
      <p:sp>
        <p:nvSpPr>
          <p:cNvPr id="24" name="Textfeld 23">
            <a:extLst>
              <a:ext uri="{FF2B5EF4-FFF2-40B4-BE49-F238E27FC236}">
                <a16:creationId xmlns:a16="http://schemas.microsoft.com/office/drawing/2014/main" id="{B13B3149-C30C-411F-93D3-D7D741565A0F}"/>
              </a:ext>
            </a:extLst>
          </p:cNvPr>
          <p:cNvSpPr txBox="1"/>
          <p:nvPr/>
        </p:nvSpPr>
        <p:spPr>
          <a:xfrm>
            <a:off x="7110935" y="1919602"/>
            <a:ext cx="673239" cy="338554"/>
          </a:xfrm>
          <a:prstGeom prst="rect">
            <a:avLst/>
          </a:prstGeom>
          <a:noFill/>
        </p:spPr>
        <p:txBody>
          <a:bodyPr wrap="square" rtlCol="0" anchor="ctr">
            <a:spAutoFit/>
          </a:bodyPr>
          <a:lstStyle/>
          <a:p>
            <a:r>
              <a:rPr lang="de-DE" sz="1600" b="1" dirty="0">
                <a:solidFill>
                  <a:schemeClr val="bg1"/>
                </a:solidFill>
              </a:rPr>
              <a:t>52%</a:t>
            </a:r>
          </a:p>
        </p:txBody>
      </p:sp>
      <p:sp>
        <p:nvSpPr>
          <p:cNvPr id="25" name="Textfeld 24">
            <a:extLst>
              <a:ext uri="{FF2B5EF4-FFF2-40B4-BE49-F238E27FC236}">
                <a16:creationId xmlns:a16="http://schemas.microsoft.com/office/drawing/2014/main" id="{88A02C1E-1D0B-4E27-A960-6C1D37C949BF}"/>
              </a:ext>
            </a:extLst>
          </p:cNvPr>
          <p:cNvSpPr txBox="1"/>
          <p:nvPr/>
        </p:nvSpPr>
        <p:spPr>
          <a:xfrm>
            <a:off x="5517102" y="4011195"/>
            <a:ext cx="673239" cy="338554"/>
          </a:xfrm>
          <a:prstGeom prst="rect">
            <a:avLst/>
          </a:prstGeom>
          <a:noFill/>
        </p:spPr>
        <p:txBody>
          <a:bodyPr wrap="square" rtlCol="0" anchor="ctr">
            <a:spAutoFit/>
          </a:bodyPr>
          <a:lstStyle/>
          <a:p>
            <a:r>
              <a:rPr lang="de-DE" sz="1600" b="1" dirty="0"/>
              <a:t>40%</a:t>
            </a:r>
          </a:p>
        </p:txBody>
      </p:sp>
      <p:sp>
        <p:nvSpPr>
          <p:cNvPr id="26" name="Textfeld 25">
            <a:extLst>
              <a:ext uri="{FF2B5EF4-FFF2-40B4-BE49-F238E27FC236}">
                <a16:creationId xmlns:a16="http://schemas.microsoft.com/office/drawing/2014/main" id="{5196CC2F-A58D-40B4-A347-25893C4AB1A3}"/>
              </a:ext>
            </a:extLst>
          </p:cNvPr>
          <p:cNvSpPr txBox="1"/>
          <p:nvPr/>
        </p:nvSpPr>
        <p:spPr>
          <a:xfrm>
            <a:off x="5518780" y="4284171"/>
            <a:ext cx="673239" cy="338554"/>
          </a:xfrm>
          <a:prstGeom prst="rect">
            <a:avLst/>
          </a:prstGeom>
          <a:noFill/>
        </p:spPr>
        <p:txBody>
          <a:bodyPr wrap="square" rtlCol="0" anchor="ctr">
            <a:spAutoFit/>
          </a:bodyPr>
          <a:lstStyle/>
          <a:p>
            <a:r>
              <a:rPr lang="de-DE" sz="1600" b="1" dirty="0"/>
              <a:t>31%</a:t>
            </a:r>
          </a:p>
        </p:txBody>
      </p:sp>
      <p:sp>
        <p:nvSpPr>
          <p:cNvPr id="27" name="Textfeld 26">
            <a:extLst>
              <a:ext uri="{FF2B5EF4-FFF2-40B4-BE49-F238E27FC236}">
                <a16:creationId xmlns:a16="http://schemas.microsoft.com/office/drawing/2014/main" id="{73B430AB-890F-4234-8CDA-76C1951EED88}"/>
              </a:ext>
            </a:extLst>
          </p:cNvPr>
          <p:cNvSpPr txBox="1"/>
          <p:nvPr/>
        </p:nvSpPr>
        <p:spPr>
          <a:xfrm>
            <a:off x="5520454" y="4527003"/>
            <a:ext cx="673239" cy="338554"/>
          </a:xfrm>
          <a:prstGeom prst="rect">
            <a:avLst/>
          </a:prstGeom>
          <a:noFill/>
        </p:spPr>
        <p:txBody>
          <a:bodyPr wrap="square" rtlCol="0" anchor="ctr">
            <a:spAutoFit/>
          </a:bodyPr>
          <a:lstStyle/>
          <a:p>
            <a:r>
              <a:rPr lang="de-DE" sz="1600" b="1" dirty="0"/>
              <a:t>29%</a:t>
            </a:r>
          </a:p>
        </p:txBody>
      </p:sp>
      <p:sp>
        <p:nvSpPr>
          <p:cNvPr id="28" name="Textfeld 27">
            <a:extLst>
              <a:ext uri="{FF2B5EF4-FFF2-40B4-BE49-F238E27FC236}">
                <a16:creationId xmlns:a16="http://schemas.microsoft.com/office/drawing/2014/main" id="{40DDEA5E-96CF-4225-9450-D84A870510EC}"/>
              </a:ext>
            </a:extLst>
          </p:cNvPr>
          <p:cNvSpPr txBox="1"/>
          <p:nvPr/>
        </p:nvSpPr>
        <p:spPr>
          <a:xfrm>
            <a:off x="6187042" y="5042811"/>
            <a:ext cx="673239" cy="338554"/>
          </a:xfrm>
          <a:prstGeom prst="rect">
            <a:avLst/>
          </a:prstGeom>
          <a:noFill/>
        </p:spPr>
        <p:txBody>
          <a:bodyPr wrap="square" rtlCol="0" anchor="ctr">
            <a:spAutoFit/>
          </a:bodyPr>
          <a:lstStyle/>
          <a:p>
            <a:r>
              <a:rPr lang="de-DE" sz="1600" b="1" dirty="0">
                <a:solidFill>
                  <a:schemeClr val="bg1"/>
                </a:solidFill>
              </a:rPr>
              <a:t>48%</a:t>
            </a:r>
          </a:p>
        </p:txBody>
      </p:sp>
      <p:sp>
        <p:nvSpPr>
          <p:cNvPr id="29" name="Textfeld 28">
            <a:extLst>
              <a:ext uri="{FF2B5EF4-FFF2-40B4-BE49-F238E27FC236}">
                <a16:creationId xmlns:a16="http://schemas.microsoft.com/office/drawing/2014/main" id="{CA8BCB62-B363-48CD-B4BE-181CBC61F83B}"/>
              </a:ext>
            </a:extLst>
          </p:cNvPr>
          <p:cNvSpPr txBox="1"/>
          <p:nvPr/>
        </p:nvSpPr>
        <p:spPr>
          <a:xfrm>
            <a:off x="7107636" y="5042811"/>
            <a:ext cx="673239" cy="338554"/>
          </a:xfrm>
          <a:prstGeom prst="rect">
            <a:avLst/>
          </a:prstGeom>
          <a:noFill/>
        </p:spPr>
        <p:txBody>
          <a:bodyPr wrap="square" rtlCol="0" anchor="ctr">
            <a:spAutoFit/>
          </a:bodyPr>
          <a:lstStyle/>
          <a:p>
            <a:r>
              <a:rPr lang="de-DE" sz="1600" b="1" dirty="0">
                <a:solidFill>
                  <a:schemeClr val="bg1"/>
                </a:solidFill>
              </a:rPr>
              <a:t>52%</a:t>
            </a:r>
          </a:p>
        </p:txBody>
      </p:sp>
      <p:sp>
        <p:nvSpPr>
          <p:cNvPr id="30" name="Textfeld 29">
            <a:extLst>
              <a:ext uri="{FF2B5EF4-FFF2-40B4-BE49-F238E27FC236}">
                <a16:creationId xmlns:a16="http://schemas.microsoft.com/office/drawing/2014/main" id="{3FCB9D5D-C936-4577-A6D1-ED3B968BD236}"/>
              </a:ext>
            </a:extLst>
          </p:cNvPr>
          <p:cNvSpPr txBox="1"/>
          <p:nvPr/>
        </p:nvSpPr>
        <p:spPr>
          <a:xfrm>
            <a:off x="9473923" y="4006992"/>
            <a:ext cx="673239" cy="338554"/>
          </a:xfrm>
          <a:prstGeom prst="rect">
            <a:avLst/>
          </a:prstGeom>
          <a:noFill/>
        </p:spPr>
        <p:txBody>
          <a:bodyPr wrap="square" rtlCol="0" anchor="ctr">
            <a:spAutoFit/>
          </a:bodyPr>
          <a:lstStyle/>
          <a:p>
            <a:r>
              <a:rPr lang="de-DE" sz="1600" b="1" dirty="0"/>
              <a:t>40%</a:t>
            </a:r>
          </a:p>
        </p:txBody>
      </p:sp>
      <p:sp>
        <p:nvSpPr>
          <p:cNvPr id="31" name="Textfeld 30">
            <a:extLst>
              <a:ext uri="{FF2B5EF4-FFF2-40B4-BE49-F238E27FC236}">
                <a16:creationId xmlns:a16="http://schemas.microsoft.com/office/drawing/2014/main" id="{26972C1D-BA38-45D4-B6DD-CA3556FA5456}"/>
              </a:ext>
            </a:extLst>
          </p:cNvPr>
          <p:cNvSpPr txBox="1"/>
          <p:nvPr/>
        </p:nvSpPr>
        <p:spPr>
          <a:xfrm>
            <a:off x="9475601" y="4279968"/>
            <a:ext cx="673239" cy="338554"/>
          </a:xfrm>
          <a:prstGeom prst="rect">
            <a:avLst/>
          </a:prstGeom>
          <a:noFill/>
        </p:spPr>
        <p:txBody>
          <a:bodyPr wrap="square" rtlCol="0" anchor="ctr">
            <a:spAutoFit/>
          </a:bodyPr>
          <a:lstStyle/>
          <a:p>
            <a:r>
              <a:rPr lang="de-DE" sz="1600" b="1" dirty="0"/>
              <a:t>31%</a:t>
            </a:r>
          </a:p>
        </p:txBody>
      </p:sp>
      <p:sp>
        <p:nvSpPr>
          <p:cNvPr id="32" name="Textfeld 31">
            <a:extLst>
              <a:ext uri="{FF2B5EF4-FFF2-40B4-BE49-F238E27FC236}">
                <a16:creationId xmlns:a16="http://schemas.microsoft.com/office/drawing/2014/main" id="{FB00BB44-1F5C-499C-8264-BB8E03818A93}"/>
              </a:ext>
            </a:extLst>
          </p:cNvPr>
          <p:cNvSpPr txBox="1"/>
          <p:nvPr/>
        </p:nvSpPr>
        <p:spPr>
          <a:xfrm>
            <a:off x="9477275" y="4522800"/>
            <a:ext cx="673239" cy="338554"/>
          </a:xfrm>
          <a:prstGeom prst="rect">
            <a:avLst/>
          </a:prstGeom>
          <a:noFill/>
        </p:spPr>
        <p:txBody>
          <a:bodyPr wrap="square" rtlCol="0" anchor="ctr">
            <a:spAutoFit/>
          </a:bodyPr>
          <a:lstStyle/>
          <a:p>
            <a:r>
              <a:rPr lang="de-DE" sz="1600" b="1" dirty="0"/>
              <a:t>29%</a:t>
            </a:r>
          </a:p>
        </p:txBody>
      </p:sp>
    </p:spTree>
    <p:extLst>
      <p:ext uri="{BB962C8B-B14F-4D97-AF65-F5344CB8AC3E}">
        <p14:creationId xmlns:p14="http://schemas.microsoft.com/office/powerpoint/2010/main" val="356098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3" grpId="0"/>
      <p:bldP spid="15" grpId="0"/>
      <p:bldP spid="22" grpId="0"/>
      <p:bldP spid="23" grpId="0"/>
      <p:bldP spid="24" grpId="0"/>
      <p:bldP spid="25" grpId="0"/>
      <p:bldP spid="26" grpId="0"/>
      <p:bldP spid="27" grpId="0"/>
      <p:bldP spid="28" grpId="0"/>
      <p:bldP spid="29" grpId="0"/>
      <p:bldP spid="30" grpId="0"/>
      <p:bldP spid="31"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CFAB43-9A8E-40D5-BA47-65E7992DF98E}"/>
              </a:ext>
            </a:extLst>
          </p:cNvPr>
          <p:cNvSpPr>
            <a:spLocks noGrp="1"/>
          </p:cNvSpPr>
          <p:nvPr>
            <p:ph type="title"/>
          </p:nvPr>
        </p:nvSpPr>
        <p:spPr>
          <a:xfrm>
            <a:off x="838200" y="151765"/>
            <a:ext cx="10515600" cy="1325563"/>
          </a:xfrm>
        </p:spPr>
        <p:txBody>
          <a:bodyPr/>
          <a:lstStyle/>
          <a:p>
            <a:r>
              <a:rPr lang="en-US" noProof="0" dirty="0"/>
              <a:t>Combining raking and regression-based norming</a:t>
            </a:r>
            <a:endParaRPr lang="en-US" dirty="0"/>
          </a:p>
        </p:txBody>
      </p:sp>
      <p:sp>
        <p:nvSpPr>
          <p:cNvPr id="3" name="Inhaltsplatzhalter 2">
            <a:extLst>
              <a:ext uri="{FF2B5EF4-FFF2-40B4-BE49-F238E27FC236}">
                <a16:creationId xmlns:a16="http://schemas.microsoft.com/office/drawing/2014/main" id="{F2542A09-0EE4-482D-8968-FE10DD90A13C}"/>
              </a:ext>
            </a:extLst>
          </p:cNvPr>
          <p:cNvSpPr>
            <a:spLocks noGrp="1"/>
          </p:cNvSpPr>
          <p:nvPr>
            <p:ph idx="1"/>
          </p:nvPr>
        </p:nvSpPr>
        <p:spPr/>
        <p:txBody>
          <a:bodyPr/>
          <a:lstStyle/>
          <a:p>
            <a:r>
              <a:rPr lang="en-US" dirty="0"/>
              <a:t>How to integrate raking weights into regression-based norming?</a:t>
            </a:r>
          </a:p>
          <a:p>
            <a:pPr lvl="1"/>
            <a:r>
              <a:rPr lang="en-US" dirty="0">
                <a:solidFill>
                  <a:srgbClr val="C00000"/>
                </a:solidFill>
              </a:rPr>
              <a:t>X: </a:t>
            </a:r>
            <a:r>
              <a:rPr lang="en-US" dirty="0"/>
              <a:t>Multiplying test raw scores with respective weights directly</a:t>
            </a:r>
          </a:p>
          <a:p>
            <a:r>
              <a:rPr lang="en-US" dirty="0">
                <a:solidFill>
                  <a:schemeClr val="accent6">
                    <a:lumMod val="75000"/>
                  </a:schemeClr>
                </a:solidFill>
              </a:rPr>
              <a:t>Approach</a:t>
            </a:r>
            <a:r>
              <a:rPr lang="en-US" dirty="0">
                <a:solidFill>
                  <a:schemeClr val="accent6">
                    <a:lumMod val="50000"/>
                  </a:schemeClr>
                </a:solidFill>
              </a:rPr>
              <a:t>:</a:t>
            </a:r>
            <a:r>
              <a:rPr lang="en-US" dirty="0"/>
              <a:t> Integrating raking weights using weighted rank estimation and weighted regression</a:t>
            </a:r>
          </a:p>
          <a:p>
            <a:pPr lvl="1"/>
            <a:r>
              <a:rPr lang="en-US" dirty="0"/>
              <a:t>Three-step approach</a:t>
            </a:r>
          </a:p>
        </p:txBody>
      </p:sp>
      <p:sp>
        <p:nvSpPr>
          <p:cNvPr id="4" name="Freihandform: Form 3">
            <a:extLst>
              <a:ext uri="{FF2B5EF4-FFF2-40B4-BE49-F238E27FC236}">
                <a16:creationId xmlns:a16="http://schemas.microsoft.com/office/drawing/2014/main" id="{F9B3521B-50E0-40A6-9578-A6047405A22B}"/>
              </a:ext>
            </a:extLst>
          </p:cNvPr>
          <p:cNvSpPr/>
          <p:nvPr/>
        </p:nvSpPr>
        <p:spPr>
          <a:xfrm>
            <a:off x="2195061" y="4927601"/>
            <a:ext cx="3123406" cy="1249362"/>
          </a:xfrm>
          <a:custGeom>
            <a:avLst/>
            <a:gdLst>
              <a:gd name="connsiteX0" fmla="*/ 0 w 3123406"/>
              <a:gd name="connsiteY0" fmla="*/ 0 h 1249362"/>
              <a:gd name="connsiteX1" fmla="*/ 2498725 w 3123406"/>
              <a:gd name="connsiteY1" fmla="*/ 0 h 1249362"/>
              <a:gd name="connsiteX2" fmla="*/ 3123406 w 3123406"/>
              <a:gd name="connsiteY2" fmla="*/ 624681 h 1249362"/>
              <a:gd name="connsiteX3" fmla="*/ 2498725 w 3123406"/>
              <a:gd name="connsiteY3" fmla="*/ 1249362 h 1249362"/>
              <a:gd name="connsiteX4" fmla="*/ 0 w 3123406"/>
              <a:gd name="connsiteY4" fmla="*/ 1249362 h 1249362"/>
              <a:gd name="connsiteX5" fmla="*/ 0 w 3123406"/>
              <a:gd name="connsiteY5" fmla="*/ 0 h 124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3406" h="1249362">
                <a:moveTo>
                  <a:pt x="0" y="0"/>
                </a:moveTo>
                <a:lnTo>
                  <a:pt x="2498725" y="0"/>
                </a:lnTo>
                <a:lnTo>
                  <a:pt x="3123406" y="624681"/>
                </a:lnTo>
                <a:lnTo>
                  <a:pt x="2498725" y="1249362"/>
                </a:lnTo>
                <a:lnTo>
                  <a:pt x="0" y="1249362"/>
                </a:lnTo>
                <a:lnTo>
                  <a:pt x="0" y="0"/>
                </a:lnTo>
                <a:close/>
              </a:path>
            </a:pathLst>
          </a:custGeom>
          <a:solidFill>
            <a:srgbClr val="263B7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012" tIns="48006" rIns="336343" bIns="48006" numCol="1" spcCol="1270" anchor="ctr" anchorCtr="0">
            <a:noAutofit/>
          </a:bodyPr>
          <a:lstStyle/>
          <a:p>
            <a:pPr marL="0" lvl="0" indent="0" algn="ctr" defTabSz="800100">
              <a:lnSpc>
                <a:spcPct val="90000"/>
              </a:lnSpc>
              <a:spcBef>
                <a:spcPct val="0"/>
              </a:spcBef>
              <a:spcAft>
                <a:spcPct val="35000"/>
              </a:spcAft>
              <a:buFont typeface="+mj-lt"/>
              <a:buNone/>
            </a:pPr>
            <a:r>
              <a:rPr lang="en-US" sz="1800" kern="1200" dirty="0"/>
              <a:t>Computing and standardize Raking weights</a:t>
            </a:r>
          </a:p>
        </p:txBody>
      </p:sp>
      <p:sp>
        <p:nvSpPr>
          <p:cNvPr id="5" name="Freihandform: Form 4">
            <a:extLst>
              <a:ext uri="{FF2B5EF4-FFF2-40B4-BE49-F238E27FC236}">
                <a16:creationId xmlns:a16="http://schemas.microsoft.com/office/drawing/2014/main" id="{277D35C3-B48E-4DFE-86BE-5E6C66067974}"/>
              </a:ext>
            </a:extLst>
          </p:cNvPr>
          <p:cNvSpPr/>
          <p:nvPr/>
        </p:nvSpPr>
        <p:spPr>
          <a:xfrm>
            <a:off x="4693786" y="4927601"/>
            <a:ext cx="3123406" cy="1249362"/>
          </a:xfrm>
          <a:custGeom>
            <a:avLst/>
            <a:gdLst>
              <a:gd name="connsiteX0" fmla="*/ 0 w 3123406"/>
              <a:gd name="connsiteY0" fmla="*/ 0 h 1249362"/>
              <a:gd name="connsiteX1" fmla="*/ 2498725 w 3123406"/>
              <a:gd name="connsiteY1" fmla="*/ 0 h 1249362"/>
              <a:gd name="connsiteX2" fmla="*/ 3123406 w 3123406"/>
              <a:gd name="connsiteY2" fmla="*/ 624681 h 1249362"/>
              <a:gd name="connsiteX3" fmla="*/ 2498725 w 3123406"/>
              <a:gd name="connsiteY3" fmla="*/ 1249362 h 1249362"/>
              <a:gd name="connsiteX4" fmla="*/ 0 w 3123406"/>
              <a:gd name="connsiteY4" fmla="*/ 1249362 h 1249362"/>
              <a:gd name="connsiteX5" fmla="*/ 624681 w 3123406"/>
              <a:gd name="connsiteY5" fmla="*/ 624681 h 1249362"/>
              <a:gd name="connsiteX6" fmla="*/ 0 w 3123406"/>
              <a:gd name="connsiteY6" fmla="*/ 0 h 124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3406" h="1249362">
                <a:moveTo>
                  <a:pt x="0" y="0"/>
                </a:moveTo>
                <a:lnTo>
                  <a:pt x="2498725" y="0"/>
                </a:lnTo>
                <a:lnTo>
                  <a:pt x="3123406" y="624681"/>
                </a:lnTo>
                <a:lnTo>
                  <a:pt x="2498725" y="1249362"/>
                </a:lnTo>
                <a:lnTo>
                  <a:pt x="0" y="1249362"/>
                </a:lnTo>
                <a:lnTo>
                  <a:pt x="624681" y="624681"/>
                </a:lnTo>
                <a:lnTo>
                  <a:pt x="0" y="0"/>
                </a:lnTo>
                <a:close/>
              </a:path>
            </a:pathLst>
          </a:custGeom>
          <a:solidFill>
            <a:srgbClr val="263B7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6690" tIns="48006" rIns="648684" bIns="48006" numCol="1" spcCol="1270" anchor="ctr" anchorCtr="0">
            <a:noAutofit/>
          </a:bodyPr>
          <a:lstStyle/>
          <a:p>
            <a:pPr marL="0" lvl="0" indent="0" algn="ctr" defTabSz="800100">
              <a:lnSpc>
                <a:spcPct val="90000"/>
              </a:lnSpc>
              <a:spcBef>
                <a:spcPct val="0"/>
              </a:spcBef>
              <a:spcAft>
                <a:spcPct val="35000"/>
              </a:spcAft>
              <a:buFont typeface="+mj-lt"/>
              <a:buNone/>
            </a:pPr>
            <a:r>
              <a:rPr lang="en-US" sz="1800" kern="1200" dirty="0"/>
              <a:t>Ranking raw scores using the standardized weights</a:t>
            </a:r>
          </a:p>
        </p:txBody>
      </p:sp>
      <p:sp>
        <p:nvSpPr>
          <p:cNvPr id="6" name="Freihandform: Form 5">
            <a:extLst>
              <a:ext uri="{FF2B5EF4-FFF2-40B4-BE49-F238E27FC236}">
                <a16:creationId xmlns:a16="http://schemas.microsoft.com/office/drawing/2014/main" id="{793FEA78-2F62-4849-BEB8-8D7703D92770}"/>
              </a:ext>
            </a:extLst>
          </p:cNvPr>
          <p:cNvSpPr/>
          <p:nvPr/>
        </p:nvSpPr>
        <p:spPr>
          <a:xfrm>
            <a:off x="7192511" y="4927601"/>
            <a:ext cx="3123406" cy="1249362"/>
          </a:xfrm>
          <a:custGeom>
            <a:avLst/>
            <a:gdLst>
              <a:gd name="connsiteX0" fmla="*/ 0 w 3123406"/>
              <a:gd name="connsiteY0" fmla="*/ 0 h 1249362"/>
              <a:gd name="connsiteX1" fmla="*/ 2498725 w 3123406"/>
              <a:gd name="connsiteY1" fmla="*/ 0 h 1249362"/>
              <a:gd name="connsiteX2" fmla="*/ 3123406 w 3123406"/>
              <a:gd name="connsiteY2" fmla="*/ 624681 h 1249362"/>
              <a:gd name="connsiteX3" fmla="*/ 2498725 w 3123406"/>
              <a:gd name="connsiteY3" fmla="*/ 1249362 h 1249362"/>
              <a:gd name="connsiteX4" fmla="*/ 0 w 3123406"/>
              <a:gd name="connsiteY4" fmla="*/ 1249362 h 1249362"/>
              <a:gd name="connsiteX5" fmla="*/ 624681 w 3123406"/>
              <a:gd name="connsiteY5" fmla="*/ 624681 h 1249362"/>
              <a:gd name="connsiteX6" fmla="*/ 0 w 3123406"/>
              <a:gd name="connsiteY6" fmla="*/ 0 h 124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3406" h="1249362">
                <a:moveTo>
                  <a:pt x="0" y="0"/>
                </a:moveTo>
                <a:lnTo>
                  <a:pt x="2498725" y="0"/>
                </a:lnTo>
                <a:lnTo>
                  <a:pt x="3123406" y="624681"/>
                </a:lnTo>
                <a:lnTo>
                  <a:pt x="2498725" y="1249362"/>
                </a:lnTo>
                <a:lnTo>
                  <a:pt x="0" y="1249362"/>
                </a:lnTo>
                <a:lnTo>
                  <a:pt x="624681" y="624681"/>
                </a:lnTo>
                <a:lnTo>
                  <a:pt x="0" y="0"/>
                </a:lnTo>
                <a:close/>
              </a:path>
            </a:pathLst>
          </a:custGeom>
          <a:solidFill>
            <a:srgbClr val="263B7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6690" tIns="48006" rIns="648684" bIns="48006" numCol="1" spcCol="1270" anchor="ctr" anchorCtr="0">
            <a:noAutofit/>
          </a:bodyPr>
          <a:lstStyle/>
          <a:p>
            <a:pPr marL="0" lvl="0" indent="0" algn="ctr" defTabSz="800100">
              <a:lnSpc>
                <a:spcPct val="90000"/>
              </a:lnSpc>
              <a:spcBef>
                <a:spcPct val="0"/>
              </a:spcBef>
              <a:spcAft>
                <a:spcPct val="35000"/>
              </a:spcAft>
              <a:buFont typeface="+mj-lt"/>
              <a:buNone/>
            </a:pPr>
            <a:r>
              <a:rPr lang="en-US" sz="1800" kern="1200" dirty="0"/>
              <a:t>Using the raking weights as regression weights in cNORM</a:t>
            </a:r>
          </a:p>
        </p:txBody>
      </p:sp>
    </p:spTree>
    <p:extLst>
      <p:ext uri="{BB962C8B-B14F-4D97-AF65-F5344CB8AC3E}">
        <p14:creationId xmlns:p14="http://schemas.microsoft.com/office/powerpoint/2010/main" val="148885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6A3846-D455-4C5D-9C74-066F4E75DC11}"/>
              </a:ext>
            </a:extLst>
          </p:cNvPr>
          <p:cNvSpPr>
            <a:spLocks noGrp="1"/>
          </p:cNvSpPr>
          <p:nvPr>
            <p:ph type="title"/>
          </p:nvPr>
        </p:nvSpPr>
        <p:spPr/>
        <p:txBody>
          <a:bodyPr/>
          <a:lstStyle/>
          <a:p>
            <a:r>
              <a:rPr lang="en-US" dirty="0"/>
              <a:t>Step 1</a:t>
            </a:r>
          </a:p>
        </p:txBody>
      </p:sp>
      <p:sp>
        <p:nvSpPr>
          <p:cNvPr id="3" name="Inhaltsplatzhalter 2">
            <a:extLst>
              <a:ext uri="{FF2B5EF4-FFF2-40B4-BE49-F238E27FC236}">
                <a16:creationId xmlns:a16="http://schemas.microsoft.com/office/drawing/2014/main" id="{5AF64298-5487-43C4-8F93-136D99C6B746}"/>
              </a:ext>
            </a:extLst>
          </p:cNvPr>
          <p:cNvSpPr>
            <a:spLocks noGrp="1"/>
          </p:cNvSpPr>
          <p:nvPr>
            <p:ph idx="1"/>
          </p:nvPr>
        </p:nvSpPr>
        <p:spPr/>
        <p:txBody>
          <a:bodyPr/>
          <a:lstStyle/>
          <a:p>
            <a:r>
              <a:rPr lang="en-US" dirty="0"/>
              <a:t>Computing raking weights based on norm sample and population marginals</a:t>
            </a:r>
          </a:p>
          <a:p>
            <a:r>
              <a:rPr lang="en-US" dirty="0"/>
              <a:t>Standardizing weights</a:t>
            </a:r>
          </a:p>
          <a:p>
            <a:pPr lvl="1"/>
            <a:r>
              <a:rPr lang="en-US" dirty="0"/>
              <a:t>Dividing all weights by the smallest raking weight</a:t>
            </a:r>
          </a:p>
          <a:p>
            <a:pPr lvl="1"/>
            <a:endParaRPr lang="en-US" dirty="0"/>
          </a:p>
          <a:p>
            <a:pPr lvl="1"/>
            <a:endParaRPr lang="en-US" dirty="0"/>
          </a:p>
          <a:p>
            <a:pPr lvl="1"/>
            <a:r>
              <a:rPr lang="en-US" dirty="0"/>
              <a:t>Ratio between the weights doesn’t change</a:t>
            </a:r>
          </a:p>
        </p:txBody>
      </p:sp>
      <p:grpSp>
        <p:nvGrpSpPr>
          <p:cNvPr id="7" name="Gruppieren 6">
            <a:extLst>
              <a:ext uri="{FF2B5EF4-FFF2-40B4-BE49-F238E27FC236}">
                <a16:creationId xmlns:a16="http://schemas.microsoft.com/office/drawing/2014/main" id="{B9BF7A4A-377F-4978-8821-0C80C9EB33D9}"/>
              </a:ext>
            </a:extLst>
          </p:cNvPr>
          <p:cNvGrpSpPr/>
          <p:nvPr/>
        </p:nvGrpSpPr>
        <p:grpSpPr>
          <a:xfrm>
            <a:off x="5826642" y="5716695"/>
            <a:ext cx="6147954" cy="920535"/>
            <a:chOff x="1737861" y="3679647"/>
            <a:chExt cx="8120856" cy="1249362"/>
          </a:xfrm>
        </p:grpSpPr>
        <p:sp>
          <p:nvSpPr>
            <p:cNvPr id="4" name="Freihandform: Form 3">
              <a:extLst>
                <a:ext uri="{FF2B5EF4-FFF2-40B4-BE49-F238E27FC236}">
                  <a16:creationId xmlns:a16="http://schemas.microsoft.com/office/drawing/2014/main" id="{26569E79-CE92-4667-BBF6-18FBC5400384}"/>
                </a:ext>
              </a:extLst>
            </p:cNvPr>
            <p:cNvSpPr/>
            <p:nvPr/>
          </p:nvSpPr>
          <p:spPr>
            <a:xfrm>
              <a:off x="1737861" y="3679647"/>
              <a:ext cx="3123406" cy="1249362"/>
            </a:xfrm>
            <a:custGeom>
              <a:avLst/>
              <a:gdLst>
                <a:gd name="connsiteX0" fmla="*/ 0 w 3123406"/>
                <a:gd name="connsiteY0" fmla="*/ 0 h 1249362"/>
                <a:gd name="connsiteX1" fmla="*/ 2498725 w 3123406"/>
                <a:gd name="connsiteY1" fmla="*/ 0 h 1249362"/>
                <a:gd name="connsiteX2" fmla="*/ 3123406 w 3123406"/>
                <a:gd name="connsiteY2" fmla="*/ 624681 h 1249362"/>
                <a:gd name="connsiteX3" fmla="*/ 2498725 w 3123406"/>
                <a:gd name="connsiteY3" fmla="*/ 1249362 h 1249362"/>
                <a:gd name="connsiteX4" fmla="*/ 0 w 3123406"/>
                <a:gd name="connsiteY4" fmla="*/ 1249362 h 1249362"/>
                <a:gd name="connsiteX5" fmla="*/ 0 w 3123406"/>
                <a:gd name="connsiteY5" fmla="*/ 0 h 124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3406" h="1249362">
                  <a:moveTo>
                    <a:pt x="0" y="0"/>
                  </a:moveTo>
                  <a:lnTo>
                    <a:pt x="2498725" y="0"/>
                  </a:lnTo>
                  <a:lnTo>
                    <a:pt x="3123406" y="624681"/>
                  </a:lnTo>
                  <a:lnTo>
                    <a:pt x="2498725" y="1249362"/>
                  </a:lnTo>
                  <a:lnTo>
                    <a:pt x="0" y="1249362"/>
                  </a:lnTo>
                  <a:lnTo>
                    <a:pt x="0" y="0"/>
                  </a:lnTo>
                  <a:close/>
                </a:path>
              </a:pathLst>
            </a:custGeom>
            <a:solidFill>
              <a:srgbClr val="A8188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012" tIns="48006" rIns="336343" bIns="48006" numCol="1" spcCol="1270" anchor="ctr" anchorCtr="0">
              <a:noAutofit/>
            </a:bodyPr>
            <a:lstStyle/>
            <a:p>
              <a:pPr marL="0" lvl="0" indent="0" algn="ctr" defTabSz="800100">
                <a:lnSpc>
                  <a:spcPct val="90000"/>
                </a:lnSpc>
                <a:spcBef>
                  <a:spcPct val="0"/>
                </a:spcBef>
                <a:spcAft>
                  <a:spcPct val="35000"/>
                </a:spcAft>
                <a:buFont typeface="+mj-lt"/>
                <a:buNone/>
              </a:pPr>
              <a:r>
                <a:rPr lang="en-US" sz="1200" kern="1200" dirty="0"/>
                <a:t>Computing and standardize raking weights</a:t>
              </a:r>
            </a:p>
          </p:txBody>
        </p:sp>
        <p:sp>
          <p:nvSpPr>
            <p:cNvPr id="5" name="Freihandform: Form 4">
              <a:extLst>
                <a:ext uri="{FF2B5EF4-FFF2-40B4-BE49-F238E27FC236}">
                  <a16:creationId xmlns:a16="http://schemas.microsoft.com/office/drawing/2014/main" id="{A172DA5A-6093-4B92-ABF1-D6177FCA4242}"/>
                </a:ext>
              </a:extLst>
            </p:cNvPr>
            <p:cNvSpPr/>
            <p:nvPr/>
          </p:nvSpPr>
          <p:spPr>
            <a:xfrm>
              <a:off x="4236586" y="3679647"/>
              <a:ext cx="3123406" cy="1249362"/>
            </a:xfrm>
            <a:custGeom>
              <a:avLst/>
              <a:gdLst>
                <a:gd name="connsiteX0" fmla="*/ 0 w 3123406"/>
                <a:gd name="connsiteY0" fmla="*/ 0 h 1249362"/>
                <a:gd name="connsiteX1" fmla="*/ 2498725 w 3123406"/>
                <a:gd name="connsiteY1" fmla="*/ 0 h 1249362"/>
                <a:gd name="connsiteX2" fmla="*/ 3123406 w 3123406"/>
                <a:gd name="connsiteY2" fmla="*/ 624681 h 1249362"/>
                <a:gd name="connsiteX3" fmla="*/ 2498725 w 3123406"/>
                <a:gd name="connsiteY3" fmla="*/ 1249362 h 1249362"/>
                <a:gd name="connsiteX4" fmla="*/ 0 w 3123406"/>
                <a:gd name="connsiteY4" fmla="*/ 1249362 h 1249362"/>
                <a:gd name="connsiteX5" fmla="*/ 624681 w 3123406"/>
                <a:gd name="connsiteY5" fmla="*/ 624681 h 1249362"/>
                <a:gd name="connsiteX6" fmla="*/ 0 w 3123406"/>
                <a:gd name="connsiteY6" fmla="*/ 0 h 124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3406" h="1249362">
                  <a:moveTo>
                    <a:pt x="0" y="0"/>
                  </a:moveTo>
                  <a:lnTo>
                    <a:pt x="2498725" y="0"/>
                  </a:lnTo>
                  <a:lnTo>
                    <a:pt x="3123406" y="624681"/>
                  </a:lnTo>
                  <a:lnTo>
                    <a:pt x="2498725" y="1249362"/>
                  </a:lnTo>
                  <a:lnTo>
                    <a:pt x="0" y="1249362"/>
                  </a:lnTo>
                  <a:lnTo>
                    <a:pt x="624681" y="624681"/>
                  </a:lnTo>
                  <a:lnTo>
                    <a:pt x="0" y="0"/>
                  </a:lnTo>
                  <a:close/>
                </a:path>
              </a:pathLst>
            </a:cu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6690" tIns="48006" rIns="648684" bIns="48006" numCol="1" spcCol="1270" anchor="ctr" anchorCtr="0">
              <a:noAutofit/>
            </a:bodyPr>
            <a:lstStyle/>
            <a:p>
              <a:pPr marL="0" lvl="0" indent="0" algn="ctr" defTabSz="800100">
                <a:lnSpc>
                  <a:spcPct val="90000"/>
                </a:lnSpc>
                <a:spcBef>
                  <a:spcPct val="0"/>
                </a:spcBef>
                <a:spcAft>
                  <a:spcPct val="35000"/>
                </a:spcAft>
                <a:buFont typeface="+mj-lt"/>
                <a:buNone/>
              </a:pPr>
              <a:r>
                <a:rPr lang="en-US" sz="1200" kern="1200" dirty="0"/>
                <a:t>Ranking raw scores using the standardized weights</a:t>
              </a:r>
            </a:p>
          </p:txBody>
        </p:sp>
        <p:sp>
          <p:nvSpPr>
            <p:cNvPr id="6" name="Freihandform: Form 5">
              <a:extLst>
                <a:ext uri="{FF2B5EF4-FFF2-40B4-BE49-F238E27FC236}">
                  <a16:creationId xmlns:a16="http://schemas.microsoft.com/office/drawing/2014/main" id="{F46D4415-F050-4356-94C5-74FFFFD8FAC6}"/>
                </a:ext>
              </a:extLst>
            </p:cNvPr>
            <p:cNvSpPr/>
            <p:nvPr/>
          </p:nvSpPr>
          <p:spPr>
            <a:xfrm>
              <a:off x="6735311" y="3679647"/>
              <a:ext cx="3123406" cy="1249362"/>
            </a:xfrm>
            <a:custGeom>
              <a:avLst/>
              <a:gdLst>
                <a:gd name="connsiteX0" fmla="*/ 0 w 3123406"/>
                <a:gd name="connsiteY0" fmla="*/ 0 h 1249362"/>
                <a:gd name="connsiteX1" fmla="*/ 2498725 w 3123406"/>
                <a:gd name="connsiteY1" fmla="*/ 0 h 1249362"/>
                <a:gd name="connsiteX2" fmla="*/ 3123406 w 3123406"/>
                <a:gd name="connsiteY2" fmla="*/ 624681 h 1249362"/>
                <a:gd name="connsiteX3" fmla="*/ 2498725 w 3123406"/>
                <a:gd name="connsiteY3" fmla="*/ 1249362 h 1249362"/>
                <a:gd name="connsiteX4" fmla="*/ 0 w 3123406"/>
                <a:gd name="connsiteY4" fmla="*/ 1249362 h 1249362"/>
                <a:gd name="connsiteX5" fmla="*/ 624681 w 3123406"/>
                <a:gd name="connsiteY5" fmla="*/ 624681 h 1249362"/>
                <a:gd name="connsiteX6" fmla="*/ 0 w 3123406"/>
                <a:gd name="connsiteY6" fmla="*/ 0 h 124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3406" h="1249362">
                  <a:moveTo>
                    <a:pt x="0" y="0"/>
                  </a:moveTo>
                  <a:lnTo>
                    <a:pt x="2498725" y="0"/>
                  </a:lnTo>
                  <a:lnTo>
                    <a:pt x="3123406" y="624681"/>
                  </a:lnTo>
                  <a:lnTo>
                    <a:pt x="2498725" y="1249362"/>
                  </a:lnTo>
                  <a:lnTo>
                    <a:pt x="0" y="1249362"/>
                  </a:lnTo>
                  <a:lnTo>
                    <a:pt x="624681" y="624681"/>
                  </a:lnTo>
                  <a:lnTo>
                    <a:pt x="0" y="0"/>
                  </a:lnTo>
                  <a:close/>
                </a:path>
              </a:pathLst>
            </a:cu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6690" tIns="48006" rIns="648684" bIns="48006" numCol="1" spcCol="1270" anchor="ctr" anchorCtr="0">
              <a:noAutofit/>
            </a:bodyPr>
            <a:lstStyle/>
            <a:p>
              <a:pPr marL="0" lvl="0" indent="0" algn="ctr" defTabSz="800100">
                <a:lnSpc>
                  <a:spcPct val="90000"/>
                </a:lnSpc>
                <a:spcBef>
                  <a:spcPct val="0"/>
                </a:spcBef>
                <a:spcAft>
                  <a:spcPct val="35000"/>
                </a:spcAft>
                <a:buFont typeface="+mj-lt"/>
                <a:buNone/>
              </a:pPr>
              <a:r>
                <a:rPr lang="en-US" sz="1200" kern="1200" dirty="0"/>
                <a:t>Using the raking weights as regression weights in cNORM</a:t>
              </a:r>
            </a:p>
          </p:txBody>
        </p:sp>
      </p:grpSp>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60093BC2-E31F-4888-A265-AB09A9352DEE}"/>
                  </a:ext>
                </a:extLst>
              </p:cNvPr>
              <p:cNvSpPr txBox="1"/>
              <p:nvPr/>
            </p:nvSpPr>
            <p:spPr>
              <a:xfrm>
                <a:off x="1926872" y="3809908"/>
                <a:ext cx="28471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1</m:t>
                          </m:r>
                        </m:sub>
                      </m:sSub>
                      <m:r>
                        <a:rPr lang="de-DE" b="0" i="1" smtClean="0">
                          <a:latin typeface="Cambria Math" panose="02040503050406030204" pitchFamily="18" charset="0"/>
                        </a:rPr>
                        <m:t>=1.8,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2</m:t>
                          </m:r>
                        </m:sub>
                      </m:sSub>
                      <m:r>
                        <a:rPr lang="de-DE" b="0" i="1" smtClean="0">
                          <a:latin typeface="Cambria Math" panose="02040503050406030204" pitchFamily="18" charset="0"/>
                        </a:rPr>
                        <m:t>=1.6,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3</m:t>
                          </m:r>
                        </m:sub>
                      </m:sSub>
                      <m:r>
                        <a:rPr lang="de-DE" b="0" i="1" smtClean="0">
                          <a:latin typeface="Cambria Math" panose="02040503050406030204" pitchFamily="18" charset="0"/>
                        </a:rPr>
                        <m:t>=0.7</m:t>
                      </m:r>
                    </m:oMath>
                  </m:oMathPara>
                </a14:m>
                <a:endParaRPr lang="en-US" dirty="0"/>
              </a:p>
            </p:txBody>
          </p:sp>
        </mc:Choice>
        <mc:Fallback xmlns="">
          <p:sp>
            <p:nvSpPr>
              <p:cNvPr id="9" name="Textfeld 8">
                <a:extLst>
                  <a:ext uri="{FF2B5EF4-FFF2-40B4-BE49-F238E27FC236}">
                    <a16:creationId xmlns:a16="http://schemas.microsoft.com/office/drawing/2014/main" id="{60093BC2-E31F-4888-A265-AB09A9352DEE}"/>
                  </a:ext>
                </a:extLst>
              </p:cNvPr>
              <p:cNvSpPr txBox="1">
                <a:spLocks noRot="1" noChangeAspect="1" noMove="1" noResize="1" noEditPoints="1" noAdjustHandles="1" noChangeArrowheads="1" noChangeShapeType="1" noTextEdit="1"/>
              </p:cNvSpPr>
              <p:nvPr/>
            </p:nvSpPr>
            <p:spPr>
              <a:xfrm>
                <a:off x="1926872" y="3809908"/>
                <a:ext cx="2847190" cy="276999"/>
              </a:xfrm>
              <a:prstGeom prst="rect">
                <a:avLst/>
              </a:prstGeom>
              <a:blipFill>
                <a:blip r:embed="rId3"/>
                <a:stretch>
                  <a:fillRect l="-857" r="-1713" b="-1555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191240CA-856D-4DFB-8815-FA678B57F6BE}"/>
                  </a:ext>
                </a:extLst>
              </p:cNvPr>
              <p:cNvSpPr txBox="1"/>
              <p:nvPr/>
            </p:nvSpPr>
            <p:spPr>
              <a:xfrm>
                <a:off x="4871722" y="3809908"/>
                <a:ext cx="35412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acc>
                            <m:accPr>
                              <m:chr m:val="̃"/>
                              <m:ctrlPr>
                                <a:rPr lang="de-DE" b="0" i="1" smtClean="0">
                                  <a:latin typeface="Cambria Math" panose="02040503050406030204" pitchFamily="18" charset="0"/>
                                </a:rPr>
                              </m:ctrlPr>
                            </m:accPr>
                            <m:e>
                              <m:r>
                                <a:rPr lang="de-DE" b="0" i="1" smtClean="0">
                                  <a:latin typeface="Cambria Math" panose="02040503050406030204" pitchFamily="18" charset="0"/>
                                </a:rPr>
                                <m:t>𝑤</m:t>
                              </m:r>
                            </m:e>
                          </m:acc>
                        </m:e>
                        <m:sub>
                          <m:r>
                            <a:rPr lang="de-DE" b="0" i="1" smtClean="0">
                              <a:latin typeface="Cambria Math" panose="02040503050406030204" pitchFamily="18" charset="0"/>
                            </a:rPr>
                            <m:t>1</m:t>
                          </m:r>
                        </m:sub>
                      </m:sSub>
                      <m:r>
                        <a:rPr lang="de-DE" b="0" i="1" smtClean="0">
                          <a:latin typeface="Cambria Math" panose="02040503050406030204" pitchFamily="18" charset="0"/>
                        </a:rPr>
                        <m:t>=2.57,</m:t>
                      </m:r>
                      <m:sSub>
                        <m:sSubPr>
                          <m:ctrlPr>
                            <a:rPr lang="de-DE" b="0" i="1" smtClean="0">
                              <a:latin typeface="Cambria Math" panose="02040503050406030204" pitchFamily="18" charset="0"/>
                            </a:rPr>
                          </m:ctrlPr>
                        </m:sSubPr>
                        <m:e>
                          <m:acc>
                            <m:accPr>
                              <m:chr m:val="̃"/>
                              <m:ctrlPr>
                                <a:rPr lang="de-DE" b="0" i="1" smtClean="0">
                                  <a:latin typeface="Cambria Math" panose="02040503050406030204" pitchFamily="18" charset="0"/>
                                </a:rPr>
                              </m:ctrlPr>
                            </m:accPr>
                            <m:e>
                              <m:r>
                                <a:rPr lang="de-DE" b="0" i="1" smtClean="0">
                                  <a:latin typeface="Cambria Math" panose="02040503050406030204" pitchFamily="18" charset="0"/>
                                </a:rPr>
                                <m:t>𝑤</m:t>
                              </m:r>
                            </m:e>
                          </m:acc>
                        </m:e>
                        <m:sub>
                          <m:r>
                            <a:rPr lang="de-DE" b="0" i="1" smtClean="0">
                              <a:latin typeface="Cambria Math" panose="02040503050406030204" pitchFamily="18" charset="0"/>
                            </a:rPr>
                            <m:t>2</m:t>
                          </m:r>
                        </m:sub>
                      </m:sSub>
                      <m:r>
                        <a:rPr lang="de-DE" b="0" i="1" smtClean="0">
                          <a:latin typeface="Cambria Math" panose="02040503050406030204" pitchFamily="18" charset="0"/>
                        </a:rPr>
                        <m:t>=2.29,</m:t>
                      </m:r>
                      <m:sSub>
                        <m:sSubPr>
                          <m:ctrlPr>
                            <a:rPr lang="de-DE" b="0" i="1" smtClean="0">
                              <a:latin typeface="Cambria Math" panose="02040503050406030204" pitchFamily="18" charset="0"/>
                            </a:rPr>
                          </m:ctrlPr>
                        </m:sSubPr>
                        <m:e>
                          <m:acc>
                            <m:accPr>
                              <m:chr m:val="̃"/>
                              <m:ctrlPr>
                                <a:rPr lang="de-DE" b="0" i="1" smtClean="0">
                                  <a:latin typeface="Cambria Math" panose="02040503050406030204" pitchFamily="18" charset="0"/>
                                </a:rPr>
                              </m:ctrlPr>
                            </m:accPr>
                            <m:e>
                              <m:r>
                                <a:rPr lang="de-DE" b="0" i="1" smtClean="0">
                                  <a:latin typeface="Cambria Math" panose="02040503050406030204" pitchFamily="18" charset="0"/>
                                </a:rPr>
                                <m:t>𝑤</m:t>
                              </m:r>
                            </m:e>
                          </m:acc>
                        </m:e>
                        <m:sub>
                          <m:r>
                            <a:rPr lang="de-DE" b="0" i="1" smtClean="0">
                              <a:latin typeface="Cambria Math" panose="02040503050406030204" pitchFamily="18" charset="0"/>
                            </a:rPr>
                            <m:t>3</m:t>
                          </m:r>
                        </m:sub>
                      </m:sSub>
                      <m:r>
                        <a:rPr lang="de-DE" b="0" i="1" smtClean="0">
                          <a:latin typeface="Cambria Math" panose="02040503050406030204" pitchFamily="18" charset="0"/>
                        </a:rPr>
                        <m:t>=1.00</m:t>
                      </m:r>
                    </m:oMath>
                  </m:oMathPara>
                </a14:m>
                <a:endParaRPr lang="en-US" dirty="0"/>
              </a:p>
            </p:txBody>
          </p:sp>
        </mc:Choice>
        <mc:Fallback xmlns="">
          <p:sp>
            <p:nvSpPr>
              <p:cNvPr id="10" name="Textfeld 9">
                <a:extLst>
                  <a:ext uri="{FF2B5EF4-FFF2-40B4-BE49-F238E27FC236}">
                    <a16:creationId xmlns:a16="http://schemas.microsoft.com/office/drawing/2014/main" id="{191240CA-856D-4DFB-8815-FA678B57F6BE}"/>
                  </a:ext>
                </a:extLst>
              </p:cNvPr>
              <p:cNvSpPr txBox="1">
                <a:spLocks noRot="1" noChangeAspect="1" noMove="1" noResize="1" noEditPoints="1" noAdjustHandles="1" noChangeArrowheads="1" noChangeShapeType="1" noTextEdit="1"/>
              </p:cNvSpPr>
              <p:nvPr/>
            </p:nvSpPr>
            <p:spPr>
              <a:xfrm>
                <a:off x="4871722" y="3809908"/>
                <a:ext cx="3541290" cy="276999"/>
              </a:xfrm>
              <a:prstGeom prst="rect">
                <a:avLst/>
              </a:prstGeom>
              <a:blipFill>
                <a:blip r:embed="rId4"/>
                <a:stretch>
                  <a:fillRect l="-344" t="-11111" r="-1205"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feld 11">
                <a:extLst>
                  <a:ext uri="{FF2B5EF4-FFF2-40B4-BE49-F238E27FC236}">
                    <a16:creationId xmlns:a16="http://schemas.microsoft.com/office/drawing/2014/main" id="{58D53372-12D3-4B2B-A059-8B112D80E09E}"/>
                  </a:ext>
                </a:extLst>
              </p:cNvPr>
              <p:cNvSpPr txBox="1"/>
              <p:nvPr/>
            </p:nvSpPr>
            <p:spPr>
              <a:xfrm>
                <a:off x="1926872" y="4891426"/>
                <a:ext cx="1269707" cy="651140"/>
              </a:xfrm>
              <a:prstGeom prst="rect">
                <a:avLst/>
              </a:prstGeom>
              <a:noFill/>
            </p:spPr>
            <p:txBody>
              <a:bodyPr wrap="none" lIns="0" tIns="0" rIns="0" bIns="0" rtlCol="0">
                <a:spAutoFit/>
              </a:bodyPr>
              <a:lstStyle/>
              <a:p>
                <a14:m>
                  <m:oMath xmlns:m="http://schemas.openxmlformats.org/officeDocument/2006/math">
                    <m:f>
                      <m:fPr>
                        <m:ctrlPr>
                          <a:rPr lang="en-US" i="1" smtClean="0">
                            <a:latin typeface="Cambria Math" panose="02040503050406030204" pitchFamily="18" charset="0"/>
                          </a:rPr>
                        </m:ctrlPr>
                      </m:fPr>
                      <m:num>
                        <m:sSub>
                          <m:sSubPr>
                            <m:ctrlPr>
                              <a:rPr lang="de-DE" b="0" i="1" smtClean="0">
                                <a:latin typeface="Cambria Math" panose="02040503050406030204" pitchFamily="18" charset="0"/>
                              </a:rPr>
                            </m:ctrlPr>
                          </m:sSubPr>
                          <m:e>
                            <m:acc>
                              <m:accPr>
                                <m:chr m:val="̃"/>
                                <m:ctrlPr>
                                  <a:rPr lang="de-DE" b="0" i="1" smtClean="0">
                                    <a:latin typeface="Cambria Math" panose="02040503050406030204" pitchFamily="18" charset="0"/>
                                  </a:rPr>
                                </m:ctrlPr>
                              </m:accPr>
                              <m:e>
                                <m:r>
                                  <a:rPr lang="de-DE" b="0" i="1" smtClean="0">
                                    <a:latin typeface="Cambria Math" panose="02040503050406030204" pitchFamily="18" charset="0"/>
                                  </a:rPr>
                                  <m:t>𝑤</m:t>
                                </m:r>
                              </m:e>
                            </m:acc>
                          </m:e>
                          <m:sub>
                            <m:r>
                              <a:rPr lang="de-DE" b="0" i="1" smtClean="0">
                                <a:latin typeface="Cambria Math" panose="02040503050406030204" pitchFamily="18" charset="0"/>
                              </a:rPr>
                              <m:t>1</m:t>
                            </m:r>
                          </m:sub>
                        </m:sSub>
                      </m:num>
                      <m:den>
                        <m:sSub>
                          <m:sSubPr>
                            <m:ctrlPr>
                              <a:rPr lang="de-DE" b="0" i="1" smtClean="0">
                                <a:latin typeface="Cambria Math" panose="02040503050406030204" pitchFamily="18" charset="0"/>
                              </a:rPr>
                            </m:ctrlPr>
                          </m:sSubPr>
                          <m:e>
                            <m:acc>
                              <m:accPr>
                                <m:chr m:val="̃"/>
                                <m:ctrlPr>
                                  <a:rPr lang="de-DE" b="0" i="1" smtClean="0">
                                    <a:latin typeface="Cambria Math" panose="02040503050406030204" pitchFamily="18" charset="0"/>
                                  </a:rPr>
                                </m:ctrlPr>
                              </m:accPr>
                              <m:e>
                                <m:r>
                                  <a:rPr lang="de-DE" b="0" i="1" smtClean="0">
                                    <a:latin typeface="Cambria Math" panose="02040503050406030204" pitchFamily="18" charset="0"/>
                                  </a:rPr>
                                  <m:t>𝑤</m:t>
                                </m:r>
                              </m:e>
                            </m:acc>
                          </m:e>
                          <m:sub>
                            <m:r>
                              <a:rPr lang="de-DE" b="0" i="1" smtClean="0">
                                <a:latin typeface="Cambria Math" panose="02040503050406030204" pitchFamily="18" charset="0"/>
                              </a:rPr>
                              <m:t>2</m:t>
                            </m:r>
                          </m:sub>
                        </m:sSub>
                      </m:den>
                    </m:f>
                    <m:r>
                      <a:rPr lang="de-DE" b="0" i="0" smtClean="0">
                        <a:latin typeface="Cambria Math" panose="02040503050406030204" pitchFamily="18" charset="0"/>
                      </a:rPr>
                      <m:t>=</m:t>
                    </m:r>
                  </m:oMath>
                </a14:m>
                <a:r>
                  <a:rPr lang="en-US" dirty="0"/>
                  <a:t> </a:t>
                </a:r>
                <a14:m>
                  <m:oMath xmlns:m="http://schemas.openxmlformats.org/officeDocument/2006/math">
                    <m:f>
                      <m:fPr>
                        <m:ctrlPr>
                          <a:rPr lang="en-US" i="1" dirty="0" smtClean="0">
                            <a:latin typeface="Cambria Math" panose="02040503050406030204" pitchFamily="18" charset="0"/>
                          </a:rPr>
                        </m:ctrlPr>
                      </m:fPr>
                      <m:num>
                        <m:f>
                          <m:fPr>
                            <m:ctrlPr>
                              <a:rPr lang="en-US" i="1" dirty="0" smtClean="0">
                                <a:latin typeface="Cambria Math" panose="02040503050406030204" pitchFamily="18" charset="0"/>
                              </a:rPr>
                            </m:ctrlPr>
                          </m:fPr>
                          <m:num>
                            <m:sSub>
                              <m:sSubPr>
                                <m:ctrlPr>
                                  <a:rPr lang="de-DE" b="0" i="1" dirty="0" smtClean="0">
                                    <a:latin typeface="Cambria Math" panose="02040503050406030204" pitchFamily="18" charset="0"/>
                                  </a:rPr>
                                </m:ctrlPr>
                              </m:sSubPr>
                              <m:e>
                                <m:r>
                                  <a:rPr lang="de-DE" b="0" i="1" dirty="0" smtClean="0">
                                    <a:latin typeface="Cambria Math" panose="02040503050406030204" pitchFamily="18" charset="0"/>
                                  </a:rPr>
                                  <m:t>𝑤</m:t>
                                </m:r>
                              </m:e>
                              <m:sub>
                                <m:r>
                                  <a:rPr lang="de-DE" b="0" i="1" dirty="0" smtClean="0">
                                    <a:latin typeface="Cambria Math" panose="02040503050406030204" pitchFamily="18" charset="0"/>
                                  </a:rPr>
                                  <m:t>1</m:t>
                                </m:r>
                              </m:sub>
                            </m:sSub>
                          </m:num>
                          <m:den>
                            <m:sSub>
                              <m:sSubPr>
                                <m:ctrlPr>
                                  <a:rPr lang="de-DE" b="0" i="1" dirty="0" smtClean="0">
                                    <a:latin typeface="Cambria Math" panose="02040503050406030204" pitchFamily="18" charset="0"/>
                                  </a:rPr>
                                </m:ctrlPr>
                              </m:sSubPr>
                              <m:e>
                                <m:r>
                                  <a:rPr lang="de-DE" b="0" i="1" dirty="0" smtClean="0">
                                    <a:latin typeface="Cambria Math" panose="02040503050406030204" pitchFamily="18" charset="0"/>
                                  </a:rPr>
                                  <m:t>𝑤</m:t>
                                </m:r>
                              </m:e>
                              <m:sub>
                                <m:r>
                                  <a:rPr lang="de-DE" b="0" i="1" dirty="0" smtClean="0">
                                    <a:latin typeface="Cambria Math" panose="02040503050406030204" pitchFamily="18" charset="0"/>
                                  </a:rPr>
                                  <m:t>3</m:t>
                                </m:r>
                              </m:sub>
                            </m:sSub>
                          </m:den>
                        </m:f>
                      </m:num>
                      <m:den>
                        <m:f>
                          <m:fPr>
                            <m:ctrlPr>
                              <a:rPr lang="en-US" i="1" dirty="0" smtClean="0">
                                <a:latin typeface="Cambria Math" panose="02040503050406030204" pitchFamily="18" charset="0"/>
                              </a:rPr>
                            </m:ctrlPr>
                          </m:fPr>
                          <m:num>
                            <m:sSub>
                              <m:sSubPr>
                                <m:ctrlPr>
                                  <a:rPr lang="de-DE" b="0" i="1" dirty="0" smtClean="0">
                                    <a:latin typeface="Cambria Math" panose="02040503050406030204" pitchFamily="18" charset="0"/>
                                  </a:rPr>
                                </m:ctrlPr>
                              </m:sSubPr>
                              <m:e>
                                <m:r>
                                  <a:rPr lang="de-DE" b="0" i="1" dirty="0" smtClean="0">
                                    <a:latin typeface="Cambria Math" panose="02040503050406030204" pitchFamily="18" charset="0"/>
                                  </a:rPr>
                                  <m:t>𝑤</m:t>
                                </m:r>
                              </m:e>
                              <m:sub>
                                <m:r>
                                  <a:rPr lang="de-DE" b="0" i="1" dirty="0" smtClean="0">
                                    <a:latin typeface="Cambria Math" panose="02040503050406030204" pitchFamily="18" charset="0"/>
                                  </a:rPr>
                                  <m:t>2</m:t>
                                </m:r>
                              </m:sub>
                            </m:sSub>
                          </m:num>
                          <m:den>
                            <m:sSub>
                              <m:sSubPr>
                                <m:ctrlPr>
                                  <a:rPr lang="de-DE" b="0" i="1" dirty="0" smtClean="0">
                                    <a:latin typeface="Cambria Math" panose="02040503050406030204" pitchFamily="18" charset="0"/>
                                  </a:rPr>
                                </m:ctrlPr>
                              </m:sSubPr>
                              <m:e>
                                <m:r>
                                  <a:rPr lang="de-DE" b="0" i="1" dirty="0" smtClean="0">
                                    <a:latin typeface="Cambria Math" panose="02040503050406030204" pitchFamily="18" charset="0"/>
                                  </a:rPr>
                                  <m:t>𝑤</m:t>
                                </m:r>
                              </m:e>
                              <m:sub>
                                <m:r>
                                  <a:rPr lang="de-DE" b="0" i="1" dirty="0" smtClean="0">
                                    <a:latin typeface="Cambria Math" panose="02040503050406030204" pitchFamily="18" charset="0"/>
                                  </a:rPr>
                                  <m:t>3</m:t>
                                </m:r>
                              </m:sub>
                            </m:sSub>
                          </m:den>
                        </m:f>
                      </m:den>
                    </m:f>
                    <m:r>
                      <a:rPr lang="de-DE" b="0" i="1" dirty="0" smtClean="0">
                        <a:latin typeface="Cambria Math" panose="02040503050406030204" pitchFamily="18" charset="0"/>
                      </a:rPr>
                      <m:t>=</m:t>
                    </m:r>
                    <m:f>
                      <m:fPr>
                        <m:ctrlPr>
                          <a:rPr lang="de-DE" b="0" i="1" dirty="0" smtClean="0">
                            <a:latin typeface="Cambria Math" panose="02040503050406030204" pitchFamily="18" charset="0"/>
                          </a:rPr>
                        </m:ctrlPr>
                      </m:fPr>
                      <m:num>
                        <m:sSub>
                          <m:sSubPr>
                            <m:ctrlPr>
                              <a:rPr lang="de-DE" b="0" i="1" dirty="0" smtClean="0">
                                <a:latin typeface="Cambria Math" panose="02040503050406030204" pitchFamily="18" charset="0"/>
                              </a:rPr>
                            </m:ctrlPr>
                          </m:sSubPr>
                          <m:e>
                            <m:r>
                              <a:rPr lang="de-DE" b="0" i="1" dirty="0" smtClean="0">
                                <a:latin typeface="Cambria Math" panose="02040503050406030204" pitchFamily="18" charset="0"/>
                              </a:rPr>
                              <m:t>𝑤</m:t>
                            </m:r>
                          </m:e>
                          <m:sub>
                            <m:r>
                              <a:rPr lang="de-DE" b="0" i="1" dirty="0" smtClean="0">
                                <a:latin typeface="Cambria Math" panose="02040503050406030204" pitchFamily="18" charset="0"/>
                              </a:rPr>
                              <m:t>1</m:t>
                            </m:r>
                          </m:sub>
                        </m:sSub>
                      </m:num>
                      <m:den>
                        <m:sSub>
                          <m:sSubPr>
                            <m:ctrlPr>
                              <a:rPr lang="de-DE" b="0" i="1" dirty="0" smtClean="0">
                                <a:latin typeface="Cambria Math" panose="02040503050406030204" pitchFamily="18" charset="0"/>
                              </a:rPr>
                            </m:ctrlPr>
                          </m:sSubPr>
                          <m:e>
                            <m:r>
                              <a:rPr lang="de-DE" b="0" i="1" dirty="0" smtClean="0">
                                <a:latin typeface="Cambria Math" panose="02040503050406030204" pitchFamily="18" charset="0"/>
                              </a:rPr>
                              <m:t>𝑤</m:t>
                            </m:r>
                          </m:e>
                          <m:sub>
                            <m:r>
                              <a:rPr lang="de-DE" b="0" i="1" dirty="0" smtClean="0">
                                <a:latin typeface="Cambria Math" panose="02040503050406030204" pitchFamily="18" charset="0"/>
                              </a:rPr>
                              <m:t>2</m:t>
                            </m:r>
                          </m:sub>
                        </m:sSub>
                      </m:den>
                    </m:f>
                  </m:oMath>
                </a14:m>
                <a:endParaRPr lang="en-US" dirty="0"/>
              </a:p>
            </p:txBody>
          </p:sp>
        </mc:Choice>
        <mc:Fallback xmlns="">
          <p:sp>
            <p:nvSpPr>
              <p:cNvPr id="12" name="Textfeld 11">
                <a:extLst>
                  <a:ext uri="{FF2B5EF4-FFF2-40B4-BE49-F238E27FC236}">
                    <a16:creationId xmlns:a16="http://schemas.microsoft.com/office/drawing/2014/main" id="{58D53372-12D3-4B2B-A059-8B112D80E09E}"/>
                  </a:ext>
                </a:extLst>
              </p:cNvPr>
              <p:cNvSpPr txBox="1">
                <a:spLocks noRot="1" noChangeAspect="1" noMove="1" noResize="1" noEditPoints="1" noAdjustHandles="1" noChangeArrowheads="1" noChangeShapeType="1" noTextEdit="1"/>
              </p:cNvSpPr>
              <p:nvPr/>
            </p:nvSpPr>
            <p:spPr>
              <a:xfrm>
                <a:off x="1926872" y="4891426"/>
                <a:ext cx="1269707" cy="651140"/>
              </a:xfrm>
              <a:prstGeom prst="rect">
                <a:avLst/>
              </a:prstGeom>
              <a:blipFill>
                <a:blip r:embed="rId5"/>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161768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6A3846-D455-4C5D-9C74-066F4E75DC11}"/>
              </a:ext>
            </a:extLst>
          </p:cNvPr>
          <p:cNvSpPr>
            <a:spLocks noGrp="1"/>
          </p:cNvSpPr>
          <p:nvPr>
            <p:ph type="title"/>
          </p:nvPr>
        </p:nvSpPr>
        <p:spPr/>
        <p:txBody>
          <a:bodyPr/>
          <a:lstStyle/>
          <a:p>
            <a:r>
              <a:rPr lang="en-US" dirty="0"/>
              <a:t>Step 2</a:t>
            </a:r>
          </a:p>
        </p:txBody>
      </p:sp>
      <p:sp>
        <p:nvSpPr>
          <p:cNvPr id="3" name="Inhaltsplatzhalter 2">
            <a:extLst>
              <a:ext uri="{FF2B5EF4-FFF2-40B4-BE49-F238E27FC236}">
                <a16:creationId xmlns:a16="http://schemas.microsoft.com/office/drawing/2014/main" id="{5AF64298-5487-43C4-8F93-136D99C6B746}"/>
              </a:ext>
            </a:extLst>
          </p:cNvPr>
          <p:cNvSpPr>
            <a:spLocks noGrp="1"/>
          </p:cNvSpPr>
          <p:nvPr>
            <p:ph idx="1"/>
          </p:nvPr>
        </p:nvSpPr>
        <p:spPr/>
        <p:txBody>
          <a:bodyPr/>
          <a:lstStyle/>
          <a:p>
            <a:r>
              <a:rPr lang="en-US" dirty="0"/>
              <a:t>Initial ranking of raw scores with raking weights</a:t>
            </a:r>
          </a:p>
          <a:p>
            <a:pPr lvl="1"/>
            <a:r>
              <a:rPr lang="en-US" dirty="0"/>
              <a:t>Actual start point of the regression-based norming process in cNORM</a:t>
            </a:r>
          </a:p>
          <a:p>
            <a:r>
              <a:rPr lang="en-US" dirty="0"/>
              <a:t>Using weighted ranking</a:t>
            </a:r>
          </a:p>
          <a:p>
            <a:pPr lvl="1"/>
            <a:r>
              <a:rPr lang="en-US" dirty="0"/>
              <a:t>Based on the standardized raking weights</a:t>
            </a:r>
          </a:p>
        </p:txBody>
      </p:sp>
      <p:grpSp>
        <p:nvGrpSpPr>
          <p:cNvPr id="7" name="Gruppieren 6">
            <a:extLst>
              <a:ext uri="{FF2B5EF4-FFF2-40B4-BE49-F238E27FC236}">
                <a16:creationId xmlns:a16="http://schemas.microsoft.com/office/drawing/2014/main" id="{B9BF7A4A-377F-4978-8821-0C80C9EB33D9}"/>
              </a:ext>
            </a:extLst>
          </p:cNvPr>
          <p:cNvGrpSpPr/>
          <p:nvPr/>
        </p:nvGrpSpPr>
        <p:grpSpPr>
          <a:xfrm>
            <a:off x="5826642" y="5716695"/>
            <a:ext cx="6147954" cy="920535"/>
            <a:chOff x="1737861" y="3679647"/>
            <a:chExt cx="8120856" cy="1249362"/>
          </a:xfrm>
        </p:grpSpPr>
        <p:sp>
          <p:nvSpPr>
            <p:cNvPr id="4" name="Freihandform: Form 3">
              <a:extLst>
                <a:ext uri="{FF2B5EF4-FFF2-40B4-BE49-F238E27FC236}">
                  <a16:creationId xmlns:a16="http://schemas.microsoft.com/office/drawing/2014/main" id="{26569E79-CE92-4667-BBF6-18FBC5400384}"/>
                </a:ext>
              </a:extLst>
            </p:cNvPr>
            <p:cNvSpPr/>
            <p:nvPr/>
          </p:nvSpPr>
          <p:spPr>
            <a:xfrm>
              <a:off x="1737861" y="3679647"/>
              <a:ext cx="3123406" cy="1249362"/>
            </a:xfrm>
            <a:custGeom>
              <a:avLst/>
              <a:gdLst>
                <a:gd name="connsiteX0" fmla="*/ 0 w 3123406"/>
                <a:gd name="connsiteY0" fmla="*/ 0 h 1249362"/>
                <a:gd name="connsiteX1" fmla="*/ 2498725 w 3123406"/>
                <a:gd name="connsiteY1" fmla="*/ 0 h 1249362"/>
                <a:gd name="connsiteX2" fmla="*/ 3123406 w 3123406"/>
                <a:gd name="connsiteY2" fmla="*/ 624681 h 1249362"/>
                <a:gd name="connsiteX3" fmla="*/ 2498725 w 3123406"/>
                <a:gd name="connsiteY3" fmla="*/ 1249362 h 1249362"/>
                <a:gd name="connsiteX4" fmla="*/ 0 w 3123406"/>
                <a:gd name="connsiteY4" fmla="*/ 1249362 h 1249362"/>
                <a:gd name="connsiteX5" fmla="*/ 0 w 3123406"/>
                <a:gd name="connsiteY5" fmla="*/ 0 h 124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3406" h="1249362">
                  <a:moveTo>
                    <a:pt x="0" y="0"/>
                  </a:moveTo>
                  <a:lnTo>
                    <a:pt x="2498725" y="0"/>
                  </a:lnTo>
                  <a:lnTo>
                    <a:pt x="3123406" y="624681"/>
                  </a:lnTo>
                  <a:lnTo>
                    <a:pt x="2498725" y="1249362"/>
                  </a:lnTo>
                  <a:lnTo>
                    <a:pt x="0" y="1249362"/>
                  </a:lnTo>
                  <a:lnTo>
                    <a:pt x="0" y="0"/>
                  </a:lnTo>
                  <a:close/>
                </a:path>
              </a:pathLst>
            </a:cu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6012" tIns="48006" rIns="336343" bIns="48006" numCol="1" spcCol="1270" anchor="ctr" anchorCtr="0">
              <a:noAutofit/>
            </a:bodyPr>
            <a:lstStyle/>
            <a:p>
              <a:pPr marL="0" lvl="0" indent="0" algn="ctr" defTabSz="800100">
                <a:lnSpc>
                  <a:spcPct val="90000"/>
                </a:lnSpc>
                <a:spcBef>
                  <a:spcPct val="0"/>
                </a:spcBef>
                <a:spcAft>
                  <a:spcPct val="35000"/>
                </a:spcAft>
                <a:buFont typeface="+mj-lt"/>
                <a:buNone/>
              </a:pPr>
              <a:r>
                <a:rPr lang="en-US" sz="1200" kern="1200" dirty="0"/>
                <a:t>Computing and standardize raking weights</a:t>
              </a:r>
            </a:p>
          </p:txBody>
        </p:sp>
        <p:sp>
          <p:nvSpPr>
            <p:cNvPr id="5" name="Freihandform: Form 4">
              <a:extLst>
                <a:ext uri="{FF2B5EF4-FFF2-40B4-BE49-F238E27FC236}">
                  <a16:creationId xmlns:a16="http://schemas.microsoft.com/office/drawing/2014/main" id="{A172DA5A-6093-4B92-ABF1-D6177FCA4242}"/>
                </a:ext>
              </a:extLst>
            </p:cNvPr>
            <p:cNvSpPr/>
            <p:nvPr/>
          </p:nvSpPr>
          <p:spPr>
            <a:xfrm>
              <a:off x="4236586" y="3679647"/>
              <a:ext cx="3123406" cy="1249362"/>
            </a:xfrm>
            <a:custGeom>
              <a:avLst/>
              <a:gdLst>
                <a:gd name="connsiteX0" fmla="*/ 0 w 3123406"/>
                <a:gd name="connsiteY0" fmla="*/ 0 h 1249362"/>
                <a:gd name="connsiteX1" fmla="*/ 2498725 w 3123406"/>
                <a:gd name="connsiteY1" fmla="*/ 0 h 1249362"/>
                <a:gd name="connsiteX2" fmla="*/ 3123406 w 3123406"/>
                <a:gd name="connsiteY2" fmla="*/ 624681 h 1249362"/>
                <a:gd name="connsiteX3" fmla="*/ 2498725 w 3123406"/>
                <a:gd name="connsiteY3" fmla="*/ 1249362 h 1249362"/>
                <a:gd name="connsiteX4" fmla="*/ 0 w 3123406"/>
                <a:gd name="connsiteY4" fmla="*/ 1249362 h 1249362"/>
                <a:gd name="connsiteX5" fmla="*/ 624681 w 3123406"/>
                <a:gd name="connsiteY5" fmla="*/ 624681 h 1249362"/>
                <a:gd name="connsiteX6" fmla="*/ 0 w 3123406"/>
                <a:gd name="connsiteY6" fmla="*/ 0 h 124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3406" h="1249362">
                  <a:moveTo>
                    <a:pt x="0" y="0"/>
                  </a:moveTo>
                  <a:lnTo>
                    <a:pt x="2498725" y="0"/>
                  </a:lnTo>
                  <a:lnTo>
                    <a:pt x="3123406" y="624681"/>
                  </a:lnTo>
                  <a:lnTo>
                    <a:pt x="2498725" y="1249362"/>
                  </a:lnTo>
                  <a:lnTo>
                    <a:pt x="0" y="1249362"/>
                  </a:lnTo>
                  <a:lnTo>
                    <a:pt x="624681" y="624681"/>
                  </a:lnTo>
                  <a:lnTo>
                    <a:pt x="0" y="0"/>
                  </a:lnTo>
                  <a:close/>
                </a:path>
              </a:pathLst>
            </a:custGeom>
            <a:solidFill>
              <a:srgbClr val="A8188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6690" tIns="48006" rIns="648684" bIns="48006" numCol="1" spcCol="1270" anchor="ctr" anchorCtr="0">
              <a:noAutofit/>
            </a:bodyPr>
            <a:lstStyle/>
            <a:p>
              <a:pPr marL="0" lvl="0" indent="0" algn="ctr" defTabSz="800100">
                <a:lnSpc>
                  <a:spcPct val="90000"/>
                </a:lnSpc>
                <a:spcBef>
                  <a:spcPct val="0"/>
                </a:spcBef>
                <a:spcAft>
                  <a:spcPct val="35000"/>
                </a:spcAft>
                <a:buFont typeface="+mj-lt"/>
                <a:buNone/>
              </a:pPr>
              <a:r>
                <a:rPr lang="en-US" sz="1200" kern="1200" dirty="0"/>
                <a:t>Ranking raw scores using the standardized weights</a:t>
              </a:r>
            </a:p>
          </p:txBody>
        </p:sp>
        <p:sp>
          <p:nvSpPr>
            <p:cNvPr id="6" name="Freihandform: Form 5">
              <a:extLst>
                <a:ext uri="{FF2B5EF4-FFF2-40B4-BE49-F238E27FC236}">
                  <a16:creationId xmlns:a16="http://schemas.microsoft.com/office/drawing/2014/main" id="{F46D4415-F050-4356-94C5-74FFFFD8FAC6}"/>
                </a:ext>
              </a:extLst>
            </p:cNvPr>
            <p:cNvSpPr/>
            <p:nvPr/>
          </p:nvSpPr>
          <p:spPr>
            <a:xfrm>
              <a:off x="6735311" y="3679647"/>
              <a:ext cx="3123406" cy="1249362"/>
            </a:xfrm>
            <a:custGeom>
              <a:avLst/>
              <a:gdLst>
                <a:gd name="connsiteX0" fmla="*/ 0 w 3123406"/>
                <a:gd name="connsiteY0" fmla="*/ 0 h 1249362"/>
                <a:gd name="connsiteX1" fmla="*/ 2498725 w 3123406"/>
                <a:gd name="connsiteY1" fmla="*/ 0 h 1249362"/>
                <a:gd name="connsiteX2" fmla="*/ 3123406 w 3123406"/>
                <a:gd name="connsiteY2" fmla="*/ 624681 h 1249362"/>
                <a:gd name="connsiteX3" fmla="*/ 2498725 w 3123406"/>
                <a:gd name="connsiteY3" fmla="*/ 1249362 h 1249362"/>
                <a:gd name="connsiteX4" fmla="*/ 0 w 3123406"/>
                <a:gd name="connsiteY4" fmla="*/ 1249362 h 1249362"/>
                <a:gd name="connsiteX5" fmla="*/ 624681 w 3123406"/>
                <a:gd name="connsiteY5" fmla="*/ 624681 h 1249362"/>
                <a:gd name="connsiteX6" fmla="*/ 0 w 3123406"/>
                <a:gd name="connsiteY6" fmla="*/ 0 h 124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3406" h="1249362">
                  <a:moveTo>
                    <a:pt x="0" y="0"/>
                  </a:moveTo>
                  <a:lnTo>
                    <a:pt x="2498725" y="0"/>
                  </a:lnTo>
                  <a:lnTo>
                    <a:pt x="3123406" y="624681"/>
                  </a:lnTo>
                  <a:lnTo>
                    <a:pt x="2498725" y="1249362"/>
                  </a:lnTo>
                  <a:lnTo>
                    <a:pt x="0" y="1249362"/>
                  </a:lnTo>
                  <a:lnTo>
                    <a:pt x="624681" y="624681"/>
                  </a:lnTo>
                  <a:lnTo>
                    <a:pt x="0" y="0"/>
                  </a:lnTo>
                  <a:close/>
                </a:path>
              </a:pathLst>
            </a:cu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6690" tIns="48006" rIns="648684" bIns="48006" numCol="1" spcCol="1270" anchor="ctr" anchorCtr="0">
              <a:noAutofit/>
            </a:bodyPr>
            <a:lstStyle/>
            <a:p>
              <a:pPr marL="0" lvl="0" indent="0" algn="ctr" defTabSz="800100">
                <a:lnSpc>
                  <a:spcPct val="90000"/>
                </a:lnSpc>
                <a:spcBef>
                  <a:spcPct val="0"/>
                </a:spcBef>
                <a:spcAft>
                  <a:spcPct val="35000"/>
                </a:spcAft>
                <a:buFont typeface="+mj-lt"/>
                <a:buNone/>
              </a:pPr>
              <a:r>
                <a:rPr lang="en-US" sz="1200" kern="1200" dirty="0"/>
                <a:t>Using the raking weights as regression weights in cNORM</a:t>
              </a:r>
            </a:p>
          </p:txBody>
        </p:sp>
      </p:grpSp>
    </p:spTree>
    <p:extLst>
      <p:ext uri="{BB962C8B-B14F-4D97-AF65-F5344CB8AC3E}">
        <p14:creationId xmlns:p14="http://schemas.microsoft.com/office/powerpoint/2010/main" val="339246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Retrospect</Template>
  <TotalTime>0</TotalTime>
  <Words>1830</Words>
  <Application>Microsoft Office PowerPoint</Application>
  <PresentationFormat>Breitbild</PresentationFormat>
  <Paragraphs>658</Paragraphs>
  <Slides>33</Slides>
  <Notes>32</Notes>
  <HiddenSlides>6</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33</vt:i4>
      </vt:variant>
    </vt:vector>
  </HeadingPairs>
  <TitlesOfParts>
    <vt:vector size="39" baseType="lpstr">
      <vt:lpstr>Arial</vt:lpstr>
      <vt:lpstr>Calibri</vt:lpstr>
      <vt:lpstr>Calibri Light</vt:lpstr>
      <vt:lpstr>Cambria Math</vt:lpstr>
      <vt:lpstr>Times New Roman</vt:lpstr>
      <vt:lpstr>Office</vt:lpstr>
      <vt:lpstr>PowerPoint-Präsentation</vt:lpstr>
      <vt:lpstr>Agenda</vt:lpstr>
      <vt:lpstr>Problem of non-representative norm samples</vt:lpstr>
      <vt:lpstr>Raking as iterative post-stratification</vt:lpstr>
      <vt:lpstr>Raking as iterative post-stratification</vt:lpstr>
      <vt:lpstr>Raking as iterative post-stratification</vt:lpstr>
      <vt:lpstr>Combining raking and regression-based norming</vt:lpstr>
      <vt:lpstr>Step 1</vt:lpstr>
      <vt:lpstr>Step 2</vt:lpstr>
      <vt:lpstr>Step 3</vt:lpstr>
      <vt:lpstr>Integration of raking in cNORM</vt:lpstr>
      <vt:lpstr>Tutorial</vt:lpstr>
      <vt:lpstr>Tutorial</vt:lpstr>
      <vt:lpstr>Tutorial</vt:lpstr>
      <vt:lpstr>Tutorial</vt:lpstr>
      <vt:lpstr>Tutorial</vt:lpstr>
      <vt:lpstr>Tutorial</vt:lpstr>
      <vt:lpstr>Tutorial</vt:lpstr>
      <vt:lpstr>Simulation studies</vt:lpstr>
      <vt:lpstr>Population model</vt:lpstr>
      <vt:lpstr>Sampling Condition 1: unbiased sample</vt:lpstr>
      <vt:lpstr>Sampling Condition 2</vt:lpstr>
      <vt:lpstr>Sampling Condition 3</vt:lpstr>
      <vt:lpstr>Sampling Condition 4</vt:lpstr>
      <vt:lpstr>Sampling Condition 5</vt:lpstr>
      <vt:lpstr>Sampling Condition 6</vt:lpstr>
      <vt:lpstr>Sampling Condition 7: Clustered sampling</vt:lpstr>
      <vt:lpstr>Sampling Condition 8: Biased joint probabilities</vt:lpstr>
      <vt:lpstr>Using cross-classifications</vt:lpstr>
      <vt:lpstr>Using cross-classifications</vt:lpstr>
      <vt:lpstr>Comparing mean and variance</vt:lpstr>
      <vt:lpstr>Conclusions</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Raking with cNORM</dc:title>
  <dc:creator>Sebastian Gary</dc:creator>
  <cp:lastModifiedBy>Alexandra Lenhard</cp:lastModifiedBy>
  <cp:revision>471</cp:revision>
  <dcterms:created xsi:type="dcterms:W3CDTF">2022-02-11T13:18:17Z</dcterms:created>
  <dcterms:modified xsi:type="dcterms:W3CDTF">2022-03-31T07:52:23Z</dcterms:modified>
</cp:coreProperties>
</file>