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099300" cy="9385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62BEBD-536C-4686-B986-6B804D7027BD}" v="12" dt="2025-03-11T19:23:53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4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672" cy="470197"/>
          </a:xfrm>
          <a:prstGeom prst="rect">
            <a:avLst/>
          </a:prstGeom>
        </p:spPr>
        <p:txBody>
          <a:bodyPr vert="horz" lIns="89099" tIns="44550" rIns="89099" bIns="4455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088" y="0"/>
            <a:ext cx="3076672" cy="470197"/>
          </a:xfrm>
          <a:prstGeom prst="rect">
            <a:avLst/>
          </a:prstGeom>
        </p:spPr>
        <p:txBody>
          <a:bodyPr vert="horz" lIns="89099" tIns="44550" rIns="89099" bIns="44550" rtlCol="0"/>
          <a:lstStyle>
            <a:lvl1pPr algn="r">
              <a:defRPr sz="1200"/>
            </a:lvl1pPr>
          </a:lstStyle>
          <a:p>
            <a:fld id="{395DBA31-22AC-4694-B0D8-91FF4D030EA7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29275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099" tIns="44550" rIns="89099" bIns="4455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39" y="4517297"/>
            <a:ext cx="5678824" cy="3694841"/>
          </a:xfrm>
          <a:prstGeom prst="rect">
            <a:avLst/>
          </a:prstGeom>
        </p:spPr>
        <p:txBody>
          <a:bodyPr vert="horz" lIns="89099" tIns="44550" rIns="89099" bIns="4455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5104"/>
            <a:ext cx="3076672" cy="470196"/>
          </a:xfrm>
          <a:prstGeom prst="rect">
            <a:avLst/>
          </a:prstGeom>
        </p:spPr>
        <p:txBody>
          <a:bodyPr vert="horz" lIns="89099" tIns="44550" rIns="89099" bIns="4455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088" y="8915104"/>
            <a:ext cx="3076672" cy="470196"/>
          </a:xfrm>
          <a:prstGeom prst="rect">
            <a:avLst/>
          </a:prstGeom>
        </p:spPr>
        <p:txBody>
          <a:bodyPr vert="horz" lIns="89099" tIns="44550" rIns="89099" bIns="44550" rtlCol="0" anchor="b"/>
          <a:lstStyle>
            <a:lvl1pPr algn="r">
              <a:defRPr sz="1200"/>
            </a:lvl1pPr>
          </a:lstStyle>
          <a:p>
            <a:fld id="{C46C391A-BF9A-4172-9CCB-1CF9EC268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6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E79F-94E1-9D34-EFCC-B5BBF177A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82185-4ED0-2A81-7B45-347B75BAA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F5CB8-3AC6-D003-5132-72FA7BF0E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DCC5-789D-4812-9D25-814422BCC9C1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A4D7-BFB2-90E6-E50D-FA83EC63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1757-BB17-78DE-990D-CC26750F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7118-3D02-48FE-A8E2-C4FDF018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0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5CB5-82FD-B73C-3B36-2C71A083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94741-D656-2F17-97A8-89D896226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D6202-99A3-0C10-0D67-ABCC494D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C7D1-0E07-470C-BE08-CEE029DB4F31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F3CCA-FF64-8DCB-D497-05EA4308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E96ED-0539-85BA-B994-A9C0794C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7118-3D02-48FE-A8E2-C4FDF018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A6E5B-6186-E527-1E05-D8AFF60A7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61A12-DDDC-D6B5-4752-0DF14612D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312D5-5B9E-DBD4-E73F-765C06AA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4520-838C-49B7-81E1-FC812920B751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4F952-BECA-05E2-19ED-A694F9DE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5113-D2C1-22EA-11D8-E5CF979B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7118-3D02-48FE-A8E2-C4FDF018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8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FD8C-A851-B2C7-7A67-5B64E90D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C99C6-63E6-12D2-BC55-1EB03348E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60A0E-4719-63D7-D068-1FB28CB0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13D6-E2AE-45C0-AE7B-98264989BF9B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526FB-71C9-F095-CFF0-3AC66015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D8140-6739-F5F0-2383-D8F918B2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7118-3D02-48FE-A8E2-C4FDF018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9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39B6-98A2-FD6D-8269-CD0DE29E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9FF6A-A4B3-0D5D-C2A3-A722150B4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12EED-2865-8BE6-0819-41252F5F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070A-7FF8-4144-B948-4E2BA2640C0A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6D732-1E62-A69F-F92E-08BED490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621F3-49C2-6072-7651-733B8548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7118-3D02-48FE-A8E2-C4FDF018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1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1881-D7F6-55F9-D6E4-77C4703F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C3133-9F5B-8EF2-1200-29038452B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A363D-981E-5BD6-0C24-D8AA18D8F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0F258-3F5E-C9D2-0FD1-1AB81AAD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FA60-12AC-44B4-A4D8-F2B71DDC4E09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087E9-1E36-27A9-79B2-40090841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9188-3014-05BF-446A-8835530E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7118-3D02-48FE-A8E2-C4FDF018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6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940D-92D0-F778-0A66-2AF25FAE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4329C-F249-CEDF-FD69-FE31DC10C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48AAB-3F20-576F-D6A7-12C599329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34171A-335D-F519-5AD5-E9DAD837B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956CC-DAD2-15EB-5A46-3F1E785A5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BD2D1-EB1C-AD76-5FFF-6ED1F250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E2A5-E6E9-429A-AE44-E69CAA3D597F}" type="datetime1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F3DBA4-E8B7-4456-DFEE-DCEBE5ED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99B50-0F54-74DE-4596-D3EEB3F9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7118-3D02-48FE-A8E2-C4FDF018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9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2CED-959B-744C-2FE9-58E9DD38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3C9B7-7F57-20B5-63E0-5BEC956C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F0AA-2A1E-49B5-9A68-9B532E1D3105}" type="datetime1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FB7B1-59D7-0C47-53DC-4A4B6AF2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50127-9C7F-A94E-A6E9-2B14AC6A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7118-3D02-48FE-A8E2-C4FDF018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3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460DA-EAEF-F774-695F-09D0A784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C2F1-2731-450A-8CAF-BC0614E8DE5C}" type="datetime1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B228D-1947-E46F-C4FC-C42CFCC5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6E3E1-789F-BA59-ED19-FC11522A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7118-3D02-48FE-A8E2-C4FDF018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3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5B01-8098-16F0-F80B-D6ABB376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586E-DE42-0E84-6F02-2FA5C0C7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04E27-3A7A-BF47-C5BE-F41E238B7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DF505-A3C1-B290-7AF9-FEF56469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9F4B-121B-461B-87B7-B3EFCD27224E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E62BE-DACE-27DA-8502-556B0C4A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A516F-E4D1-DBCE-E911-00AA78C4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7118-3D02-48FE-A8E2-C4FDF018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777C-F73A-D0F2-BBE1-AE40907C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2A6CF-E4C3-68DD-E0E6-F6754A6F5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BA976-EF74-1D17-35C0-B6ECFB656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9EF3A-8084-1FEB-709E-23DFCB17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116-4EF5-491B-98E9-2C687C9450BC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C0537-EBF5-B0BA-81B8-C1E4739F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8451E-CF07-FCCA-AACD-FE1EB68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7118-3D02-48FE-A8E2-C4FDF018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7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84DAD-39C9-55D5-1014-64C5D4CA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5DA2F-D416-9FBE-D5BD-FE612A8D8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A84DD-50A2-EB08-02C6-2C3B9E94D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142A06-28F5-4351-BAE2-839762DE8BAD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EB0D-4A66-CB14-F3F4-1688D9357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E9B32-B9A2-79AA-FBE0-4567C376C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27118-3D02-48FE-A8E2-C4FDF018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4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2233B8-F87A-F96B-F5A7-636B1B3F03D8}"/>
              </a:ext>
            </a:extLst>
          </p:cNvPr>
          <p:cNvSpPr/>
          <p:nvPr/>
        </p:nvSpPr>
        <p:spPr>
          <a:xfrm>
            <a:off x="235132" y="195943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B183E7-96F8-6E48-69C8-66AC350BFEE7}"/>
              </a:ext>
            </a:extLst>
          </p:cNvPr>
          <p:cNvSpPr/>
          <p:nvPr/>
        </p:nvSpPr>
        <p:spPr>
          <a:xfrm>
            <a:off x="4270788" y="195943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50887-DF1C-9C95-1E41-B9A3EACFFBDF}"/>
              </a:ext>
            </a:extLst>
          </p:cNvPr>
          <p:cNvSpPr/>
          <p:nvPr/>
        </p:nvSpPr>
        <p:spPr>
          <a:xfrm>
            <a:off x="8306445" y="195943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1497D1-414E-E3FF-AB9E-3EFAA5C5D169}"/>
              </a:ext>
            </a:extLst>
          </p:cNvPr>
          <p:cNvSpPr/>
          <p:nvPr/>
        </p:nvSpPr>
        <p:spPr>
          <a:xfrm>
            <a:off x="235132" y="3498660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D8B55-1B53-F7A4-E062-3826EDE288D0}"/>
              </a:ext>
            </a:extLst>
          </p:cNvPr>
          <p:cNvSpPr/>
          <p:nvPr/>
        </p:nvSpPr>
        <p:spPr>
          <a:xfrm>
            <a:off x="4270788" y="3498660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D4EBB2-C27B-B14C-C891-4CD7130D348A}"/>
              </a:ext>
            </a:extLst>
          </p:cNvPr>
          <p:cNvSpPr/>
          <p:nvPr/>
        </p:nvSpPr>
        <p:spPr>
          <a:xfrm>
            <a:off x="8306445" y="3498660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537186-45AC-1933-84A1-E408643BD86B}"/>
              </a:ext>
            </a:extLst>
          </p:cNvPr>
          <p:cNvSpPr/>
          <p:nvPr/>
        </p:nvSpPr>
        <p:spPr>
          <a:xfrm>
            <a:off x="1368573" y="806534"/>
            <a:ext cx="1332186" cy="1332186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95A4A7-45C2-3EAA-F831-33C293FA0109}"/>
              </a:ext>
            </a:extLst>
          </p:cNvPr>
          <p:cNvSpPr/>
          <p:nvPr/>
        </p:nvSpPr>
        <p:spPr>
          <a:xfrm>
            <a:off x="572471" y="56624"/>
            <a:ext cx="2924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Ultralight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F1066E-9CE9-3DB4-1DA1-885C4F4FC9F4}"/>
              </a:ext>
            </a:extLst>
          </p:cNvPr>
          <p:cNvSpPr txBox="1"/>
          <p:nvPr/>
        </p:nvSpPr>
        <p:spPr>
          <a:xfrm>
            <a:off x="286485" y="2138719"/>
            <a:ext cx="3426294" cy="1220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Not an ounce extra…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Perform any physical feat - 10 push-ups, 10 lunges, stop a go-back action</a:t>
            </a:r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1D8B9D2-C4C6-CAA3-3C98-7FC4E0B9E690}"/>
              </a:ext>
            </a:extLst>
          </p:cNvPr>
          <p:cNvSpPr/>
          <p:nvPr/>
        </p:nvSpPr>
        <p:spPr>
          <a:xfrm>
            <a:off x="5429907" y="806534"/>
            <a:ext cx="1332186" cy="1332186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D17D65-4DE0-4E0E-1A8D-4F287633532B}"/>
              </a:ext>
            </a:extLst>
          </p:cNvPr>
          <p:cNvSpPr/>
          <p:nvPr/>
        </p:nvSpPr>
        <p:spPr>
          <a:xfrm>
            <a:off x="4604247" y="56624"/>
            <a:ext cx="2983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Cook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87A08A-3EA5-FB66-82C0-E36DF1AC5554}"/>
              </a:ext>
            </a:extLst>
          </p:cNvPr>
          <p:cNvSpPr txBox="1"/>
          <p:nvPr/>
        </p:nvSpPr>
        <p:spPr>
          <a:xfrm>
            <a:off x="4347819" y="2138719"/>
            <a:ext cx="3426294" cy="1220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Outdoor Gourmet…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 Mime making food, if the team guesses the food in one min, add one Croo</a:t>
            </a:r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FB51B09-7033-1CE6-F2FF-050DE55D7230}"/>
              </a:ext>
            </a:extLst>
          </p:cNvPr>
          <p:cNvSpPr/>
          <p:nvPr/>
        </p:nvSpPr>
        <p:spPr>
          <a:xfrm>
            <a:off x="9436386" y="806534"/>
            <a:ext cx="1332186" cy="133218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03AA44F-1810-E6DE-97E0-ACAA63EE3C6A}"/>
              </a:ext>
            </a:extLst>
          </p:cNvPr>
          <p:cNvSpPr/>
          <p:nvPr/>
        </p:nvSpPr>
        <p:spPr>
          <a:xfrm>
            <a:off x="8904877" y="56624"/>
            <a:ext cx="23952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Speedy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C2C41E-E691-7B79-5E2B-A660213E2DFA}"/>
              </a:ext>
            </a:extLst>
          </p:cNvPr>
          <p:cNvSpPr txBox="1"/>
          <p:nvPr/>
        </p:nvSpPr>
        <p:spPr>
          <a:xfrm>
            <a:off x="8354298" y="2138719"/>
            <a:ext cx="3426294" cy="1220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No one can keep up …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 hum a song, if team guesses in one min or less - stop a go-back action</a:t>
            </a:r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DC3B1C2-37C6-2173-2882-7881E744B829}"/>
              </a:ext>
            </a:extLst>
          </p:cNvPr>
          <p:cNvSpPr/>
          <p:nvPr/>
        </p:nvSpPr>
        <p:spPr>
          <a:xfrm>
            <a:off x="1368573" y="4155183"/>
            <a:ext cx="1332186" cy="133218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0E6A2C6-2DC3-E37A-81EF-CC9C1BAAD404}"/>
              </a:ext>
            </a:extLst>
          </p:cNvPr>
          <p:cNvSpPr/>
          <p:nvPr/>
        </p:nvSpPr>
        <p:spPr>
          <a:xfrm>
            <a:off x="1027821" y="3405273"/>
            <a:ext cx="20136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BC7670-65F8-BEE8-3FD2-48B37F37513E}"/>
              </a:ext>
            </a:extLst>
          </p:cNvPr>
          <p:cNvSpPr txBox="1"/>
          <p:nvPr/>
        </p:nvSpPr>
        <p:spPr>
          <a:xfrm>
            <a:off x="286485" y="5487368"/>
            <a:ext cx="34262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Ready for action…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whistle a song, if team guesses in one min or less - stop a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croo</a:t>
            </a:r>
            <a:r>
              <a:rPr lang="en-US" sz="1800" dirty="0">
                <a:effectLst/>
                <a:latin typeface="Calibri" panose="020F0502020204030204" pitchFamily="34" charset="0"/>
              </a:rPr>
              <a:t> loss</a:t>
            </a:r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9155D4C-2D5C-CAC8-2B68-17075C53DBFC}"/>
              </a:ext>
            </a:extLst>
          </p:cNvPr>
          <p:cNvSpPr/>
          <p:nvPr/>
        </p:nvSpPr>
        <p:spPr>
          <a:xfrm>
            <a:off x="5375052" y="4178910"/>
            <a:ext cx="1332186" cy="133218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4595BCC-C6A0-4D60-FA2A-796D21184F66}"/>
              </a:ext>
            </a:extLst>
          </p:cNvPr>
          <p:cNvSpPr/>
          <p:nvPr/>
        </p:nvSpPr>
        <p:spPr>
          <a:xfrm>
            <a:off x="4210357" y="3429000"/>
            <a:ext cx="36615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the Gear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D3C56E-5BCF-E505-ECE6-76A60D6B9B9E}"/>
              </a:ext>
            </a:extLst>
          </p:cNvPr>
          <p:cNvSpPr txBox="1"/>
          <p:nvPr/>
        </p:nvSpPr>
        <p:spPr>
          <a:xfrm>
            <a:off x="4292964" y="5511095"/>
            <a:ext cx="3426294" cy="1220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Is that a puppy in your bag?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impersonate a person using gear, the team guesses the gear - stop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croo</a:t>
            </a:r>
            <a:r>
              <a:rPr lang="en-US" sz="1800" dirty="0">
                <a:effectLst/>
                <a:latin typeface="Calibri" panose="020F0502020204030204" pitchFamily="34" charset="0"/>
              </a:rPr>
              <a:t> loss</a:t>
            </a:r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6BDDD70-41DE-51A2-847E-BA1C9E19EB2B}"/>
              </a:ext>
            </a:extLst>
          </p:cNvPr>
          <p:cNvSpPr/>
          <p:nvPr/>
        </p:nvSpPr>
        <p:spPr>
          <a:xfrm>
            <a:off x="9436386" y="4201035"/>
            <a:ext cx="1332186" cy="133218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15CFD15-21CF-F7BB-F0D2-373B0D88DB92}"/>
              </a:ext>
            </a:extLst>
          </p:cNvPr>
          <p:cNvSpPr/>
          <p:nvPr/>
        </p:nvSpPr>
        <p:spPr>
          <a:xfrm>
            <a:off x="8465432" y="3451125"/>
            <a:ext cx="3274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Story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teller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287C904-4FAD-B07D-1EF8-9D6DB2DFE182}"/>
              </a:ext>
            </a:extLst>
          </p:cNvPr>
          <p:cNvSpPr txBox="1"/>
          <p:nvPr/>
        </p:nvSpPr>
        <p:spPr>
          <a:xfrm>
            <a:off x="8354298" y="5533220"/>
            <a:ext cx="34262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Keeping Sprits high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Tell a short story.</a:t>
            </a:r>
          </a:p>
          <a:p>
            <a:r>
              <a:rPr lang="en-US" dirty="0">
                <a:latin typeface="Calibri" panose="020F0502020204030204" pitchFamily="34" charset="0"/>
              </a:rPr>
              <a:t>Add one Croo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4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D4E3D-5EC3-2650-1D45-1AB6DCC0D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9E73E6-B2C8-677B-0684-C70C02774D3B}"/>
              </a:ext>
            </a:extLst>
          </p:cNvPr>
          <p:cNvSpPr/>
          <p:nvPr/>
        </p:nvSpPr>
        <p:spPr>
          <a:xfrm>
            <a:off x="235132" y="195943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6F5412-A555-08EE-FD47-6834297572A0}"/>
              </a:ext>
            </a:extLst>
          </p:cNvPr>
          <p:cNvSpPr/>
          <p:nvPr/>
        </p:nvSpPr>
        <p:spPr>
          <a:xfrm>
            <a:off x="4270788" y="195943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C0B2DF-0FA2-8C47-19BA-3CC1C8F36450}"/>
              </a:ext>
            </a:extLst>
          </p:cNvPr>
          <p:cNvSpPr/>
          <p:nvPr/>
        </p:nvSpPr>
        <p:spPr>
          <a:xfrm>
            <a:off x="8306445" y="195943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024D93-8ECA-7B72-EC56-7E7EEC014FA9}"/>
              </a:ext>
            </a:extLst>
          </p:cNvPr>
          <p:cNvSpPr/>
          <p:nvPr/>
        </p:nvSpPr>
        <p:spPr>
          <a:xfrm>
            <a:off x="235132" y="3498660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5E5829-072E-6738-310D-3C18B2480563}"/>
              </a:ext>
            </a:extLst>
          </p:cNvPr>
          <p:cNvSpPr/>
          <p:nvPr/>
        </p:nvSpPr>
        <p:spPr>
          <a:xfrm>
            <a:off x="4270788" y="3498660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F25467-74A4-BAAB-D9E2-5145753CECDD}"/>
              </a:ext>
            </a:extLst>
          </p:cNvPr>
          <p:cNvSpPr/>
          <p:nvPr/>
        </p:nvSpPr>
        <p:spPr>
          <a:xfrm>
            <a:off x="8306445" y="3498660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3B38E0-B365-68C6-C944-8CB1D4BAFF2D}"/>
              </a:ext>
            </a:extLst>
          </p:cNvPr>
          <p:cNvSpPr/>
          <p:nvPr/>
        </p:nvSpPr>
        <p:spPr>
          <a:xfrm>
            <a:off x="343563" y="900479"/>
            <a:ext cx="338220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Challenge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8DE05-B8DE-C4E1-8F77-E2F4AF09A9E6}"/>
              </a:ext>
            </a:extLst>
          </p:cNvPr>
          <p:cNvSpPr/>
          <p:nvPr/>
        </p:nvSpPr>
        <p:spPr>
          <a:xfrm>
            <a:off x="4379219" y="900479"/>
            <a:ext cx="33822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Challenge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C4E587-B71F-9DBF-5700-1DE617CF5F7D}"/>
              </a:ext>
            </a:extLst>
          </p:cNvPr>
          <p:cNvSpPr/>
          <p:nvPr/>
        </p:nvSpPr>
        <p:spPr>
          <a:xfrm>
            <a:off x="8414876" y="900479"/>
            <a:ext cx="33822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Challenge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F86F91-BDEE-017D-50EA-871B3BFC68CF}"/>
              </a:ext>
            </a:extLst>
          </p:cNvPr>
          <p:cNvSpPr/>
          <p:nvPr/>
        </p:nvSpPr>
        <p:spPr>
          <a:xfrm>
            <a:off x="343563" y="4203195"/>
            <a:ext cx="33822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Challenge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216A85-EE3A-EA8B-6965-DEF1209B86D5}"/>
              </a:ext>
            </a:extLst>
          </p:cNvPr>
          <p:cNvSpPr/>
          <p:nvPr/>
        </p:nvSpPr>
        <p:spPr>
          <a:xfrm>
            <a:off x="4379219" y="4203195"/>
            <a:ext cx="33822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Challenge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2CE708-ADA5-B6A1-A31C-B24B61C93E84}"/>
              </a:ext>
            </a:extLst>
          </p:cNvPr>
          <p:cNvSpPr/>
          <p:nvPr/>
        </p:nvSpPr>
        <p:spPr>
          <a:xfrm>
            <a:off x="8414876" y="4203195"/>
            <a:ext cx="33822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140084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381A5-AEBC-C9B4-7108-CA14CAE10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09E5E-EB85-6B12-ED4D-47A1EBA9761D}"/>
              </a:ext>
            </a:extLst>
          </p:cNvPr>
          <p:cNvSpPr/>
          <p:nvPr/>
        </p:nvSpPr>
        <p:spPr>
          <a:xfrm>
            <a:off x="235132" y="195943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823D6-FE6A-6080-A0A3-C2C4B1F99B20}"/>
              </a:ext>
            </a:extLst>
          </p:cNvPr>
          <p:cNvSpPr/>
          <p:nvPr/>
        </p:nvSpPr>
        <p:spPr>
          <a:xfrm>
            <a:off x="4270788" y="195943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6F3EA-A250-FC34-4EF1-6BF4B837D53C}"/>
              </a:ext>
            </a:extLst>
          </p:cNvPr>
          <p:cNvSpPr/>
          <p:nvPr/>
        </p:nvSpPr>
        <p:spPr>
          <a:xfrm>
            <a:off x="8306445" y="195943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B869E4-1A97-E295-1A4B-DCD0915CA01C}"/>
              </a:ext>
            </a:extLst>
          </p:cNvPr>
          <p:cNvSpPr/>
          <p:nvPr/>
        </p:nvSpPr>
        <p:spPr>
          <a:xfrm>
            <a:off x="235132" y="3498660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5F7B2-28E8-1AFC-793A-D7F27B85ABFB}"/>
              </a:ext>
            </a:extLst>
          </p:cNvPr>
          <p:cNvSpPr/>
          <p:nvPr/>
        </p:nvSpPr>
        <p:spPr>
          <a:xfrm>
            <a:off x="4270788" y="3498660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ECF906-FFBC-402D-CED0-86CFBA5A13AE}"/>
              </a:ext>
            </a:extLst>
          </p:cNvPr>
          <p:cNvSpPr/>
          <p:nvPr/>
        </p:nvSpPr>
        <p:spPr>
          <a:xfrm>
            <a:off x="8306445" y="3498660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09AD6F-B0BD-B84D-B91A-07C114B1D013}"/>
              </a:ext>
            </a:extLst>
          </p:cNvPr>
          <p:cNvGrpSpPr/>
          <p:nvPr/>
        </p:nvGrpSpPr>
        <p:grpSpPr>
          <a:xfrm>
            <a:off x="286482" y="253990"/>
            <a:ext cx="3488852" cy="2977488"/>
            <a:chOff x="286482" y="253990"/>
            <a:chExt cx="3488852" cy="297748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0D0FE50-18DA-C6CB-5614-1FFCF6537C6B}"/>
                </a:ext>
              </a:extLst>
            </p:cNvPr>
            <p:cNvSpPr txBox="1"/>
            <p:nvPr/>
          </p:nvSpPr>
          <p:spPr>
            <a:xfrm>
              <a:off x="286485" y="253990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Ask the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this question, they have 30 seconds to agree on an answer.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C8F458-D542-76CF-71A0-279F46F6E4D7}"/>
                </a:ext>
              </a:extLst>
            </p:cNvPr>
            <p:cNvSpPr txBox="1"/>
            <p:nvPr/>
          </p:nvSpPr>
          <p:spPr>
            <a:xfrm>
              <a:off x="286485" y="764201"/>
              <a:ext cx="34888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i="1" dirty="0"/>
                <a:t>Q: Name some weather report sources</a:t>
              </a:r>
            </a:p>
            <a:p>
              <a:endParaRPr lang="en-US" sz="900" i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B2BAC0-1EB3-F363-A31F-535D1DAA300C}"/>
                </a:ext>
              </a:extLst>
            </p:cNvPr>
            <p:cNvSpPr txBox="1"/>
            <p:nvPr/>
          </p:nvSpPr>
          <p:spPr>
            <a:xfrm>
              <a:off x="286482" y="1213009"/>
              <a:ext cx="3488849" cy="5078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0" i="0" dirty="0">
                  <a:effectLst/>
                  <a:latin typeface="Arial" panose="020B0604020202020204" pitchFamily="34" charset="0"/>
                </a:rPr>
                <a:t>NOAA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001D35"/>
                  </a:solidFill>
                  <a:latin typeface="Arial" panose="020B0604020202020204" pitchFamily="34" charset="0"/>
                </a:rPr>
                <a:t>Weather Underground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0" i="0" dirty="0">
                  <a:solidFill>
                    <a:srgbClr val="001D35"/>
                  </a:solidFill>
                  <a:effectLst/>
                  <a:latin typeface="Arial" panose="020B0604020202020204" pitchFamily="34" charset="0"/>
                </a:rPr>
                <a:t>Weather channel</a:t>
              </a:r>
              <a:endParaRPr lang="en-US" sz="900" b="0" i="0" dirty="0">
                <a:solidFill>
                  <a:srgbClr val="001D35"/>
                </a:solidFill>
                <a:effectLst/>
                <a:latin typeface="Google San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163208-ACFD-10E6-07A2-AB5F44528940}"/>
                </a:ext>
              </a:extLst>
            </p:cNvPr>
            <p:cNvSpPr txBox="1"/>
            <p:nvPr/>
          </p:nvSpPr>
          <p:spPr>
            <a:xfrm>
              <a:off x="286482" y="2769813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Correct Answer: Move any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Member one space forward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8CB225-4220-0436-A860-5BBFEDA61E5E}"/>
              </a:ext>
            </a:extLst>
          </p:cNvPr>
          <p:cNvGrpSpPr/>
          <p:nvPr/>
        </p:nvGrpSpPr>
        <p:grpSpPr>
          <a:xfrm>
            <a:off x="8361554" y="3569788"/>
            <a:ext cx="3488852" cy="2977488"/>
            <a:chOff x="286482" y="253990"/>
            <a:chExt cx="3488852" cy="297748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48EACD-A226-53A3-EA59-D12B1821E5FD}"/>
                </a:ext>
              </a:extLst>
            </p:cNvPr>
            <p:cNvSpPr txBox="1"/>
            <p:nvPr/>
          </p:nvSpPr>
          <p:spPr>
            <a:xfrm>
              <a:off x="286485" y="253990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Ask the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this question, they have 30 seconds to agree on an answer.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5B3EBB-A30A-1AD5-D79E-976FE34B183B}"/>
                </a:ext>
              </a:extLst>
            </p:cNvPr>
            <p:cNvSpPr txBox="1"/>
            <p:nvPr/>
          </p:nvSpPr>
          <p:spPr>
            <a:xfrm>
              <a:off x="286485" y="764201"/>
              <a:ext cx="34888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i="1" dirty="0"/>
                <a:t>Q: What kind of tent do you need when snow camping?</a:t>
              </a:r>
            </a:p>
            <a:p>
              <a:endParaRPr lang="en-US" sz="900" i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C87B0A-2222-4C02-3915-EEB042DCED61}"/>
                </a:ext>
              </a:extLst>
            </p:cNvPr>
            <p:cNvSpPr txBox="1"/>
            <p:nvPr/>
          </p:nvSpPr>
          <p:spPr>
            <a:xfrm>
              <a:off x="286482" y="1213009"/>
              <a:ext cx="3488849" cy="1338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0" i="0" dirty="0">
                  <a:effectLst/>
                  <a:latin typeface="Arial" panose="020B0604020202020204" pitchFamily="34" charset="0"/>
                </a:rPr>
                <a:t>4-season</a:t>
              </a: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0" i="0" dirty="0">
                <a:solidFill>
                  <a:srgbClr val="001D35"/>
                </a:solidFill>
                <a:effectLst/>
                <a:latin typeface="Google San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766C1B-AAE4-D487-9B41-04F40C5388CD}"/>
                </a:ext>
              </a:extLst>
            </p:cNvPr>
            <p:cNvSpPr txBox="1"/>
            <p:nvPr/>
          </p:nvSpPr>
          <p:spPr>
            <a:xfrm>
              <a:off x="286482" y="2769813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Correct Answer: Move any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Member one space forward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7B7FD7-0B43-3210-6FBF-56FB587A4F2D}"/>
              </a:ext>
            </a:extLst>
          </p:cNvPr>
          <p:cNvGrpSpPr/>
          <p:nvPr/>
        </p:nvGrpSpPr>
        <p:grpSpPr>
          <a:xfrm>
            <a:off x="4381006" y="3569788"/>
            <a:ext cx="3488852" cy="2977488"/>
            <a:chOff x="286482" y="253990"/>
            <a:chExt cx="3488852" cy="29774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B14BEC-107B-F359-9DC8-A63A599AE19B}"/>
                </a:ext>
              </a:extLst>
            </p:cNvPr>
            <p:cNvSpPr txBox="1"/>
            <p:nvPr/>
          </p:nvSpPr>
          <p:spPr>
            <a:xfrm>
              <a:off x="286485" y="253990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Ask the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this question, they have 30 seconds to agree on an answer.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AB49FA-D08C-8123-E09C-A21761237159}"/>
                </a:ext>
              </a:extLst>
            </p:cNvPr>
            <p:cNvSpPr txBox="1"/>
            <p:nvPr/>
          </p:nvSpPr>
          <p:spPr>
            <a:xfrm>
              <a:off x="286485" y="764201"/>
              <a:ext cx="3488849" cy="5078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i="1" dirty="0"/>
                <a:t>Q True or False – A think layer of cotton can keep you warm while hiking</a:t>
              </a:r>
            </a:p>
            <a:p>
              <a:endParaRPr lang="en-US" sz="900" i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452D72-2E5C-C15E-B3FB-36670FDD7119}"/>
                </a:ext>
              </a:extLst>
            </p:cNvPr>
            <p:cNvSpPr txBox="1"/>
            <p:nvPr/>
          </p:nvSpPr>
          <p:spPr>
            <a:xfrm>
              <a:off x="286482" y="1213009"/>
              <a:ext cx="3488849" cy="1477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i="0" dirty="0">
                  <a:solidFill>
                    <a:srgbClr val="001D35"/>
                  </a:solidFill>
                  <a:effectLst/>
                  <a:latin typeface="Google Sans"/>
                </a:rPr>
                <a:t>True until it gets wet, then very false</a:t>
              </a: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893C13-FCCA-BA7D-8C53-5F89CA07CDEF}"/>
                </a:ext>
              </a:extLst>
            </p:cNvPr>
            <p:cNvSpPr txBox="1"/>
            <p:nvPr/>
          </p:nvSpPr>
          <p:spPr>
            <a:xfrm>
              <a:off x="286482" y="2769813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Correct Answer: Move any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Member one space forward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801416-9357-CA62-2B77-F299742A6B5D}"/>
              </a:ext>
            </a:extLst>
          </p:cNvPr>
          <p:cNvGrpSpPr/>
          <p:nvPr/>
        </p:nvGrpSpPr>
        <p:grpSpPr>
          <a:xfrm>
            <a:off x="286479" y="3569788"/>
            <a:ext cx="3488852" cy="2977488"/>
            <a:chOff x="286482" y="253990"/>
            <a:chExt cx="3488852" cy="297748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2185E8-3132-4AFB-EABF-5206F7AC9C2B}"/>
                </a:ext>
              </a:extLst>
            </p:cNvPr>
            <p:cNvSpPr txBox="1"/>
            <p:nvPr/>
          </p:nvSpPr>
          <p:spPr>
            <a:xfrm>
              <a:off x="286485" y="253990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Ask the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this question, they have 30 seconds to agree on an answer.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546758-B0F6-ACC9-FF2D-EB73B2C3B508}"/>
                </a:ext>
              </a:extLst>
            </p:cNvPr>
            <p:cNvSpPr txBox="1"/>
            <p:nvPr/>
          </p:nvSpPr>
          <p:spPr>
            <a:xfrm>
              <a:off x="286485" y="764201"/>
              <a:ext cx="34888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i="1" dirty="0"/>
                <a:t>Q: What constellation can help find southerly direction at night</a:t>
              </a:r>
            </a:p>
            <a:p>
              <a:endParaRPr lang="en-US" sz="900" i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76CB14-302B-1BA8-7528-087945E4B304}"/>
                </a:ext>
              </a:extLst>
            </p:cNvPr>
            <p:cNvSpPr txBox="1"/>
            <p:nvPr/>
          </p:nvSpPr>
          <p:spPr>
            <a:xfrm>
              <a:off x="286482" y="1213009"/>
              <a:ext cx="3488849" cy="1477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i="0" dirty="0">
                  <a:solidFill>
                    <a:srgbClr val="001D35"/>
                  </a:solidFill>
                  <a:effectLst/>
                  <a:latin typeface="Google Sans"/>
                </a:rPr>
                <a:t>Orion</a:t>
              </a: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0" i="0" dirty="0">
                <a:solidFill>
                  <a:srgbClr val="001D35"/>
                </a:solidFill>
                <a:effectLst/>
                <a:latin typeface="Google San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85AC37-D7A9-9201-F29B-3697534446BE}"/>
                </a:ext>
              </a:extLst>
            </p:cNvPr>
            <p:cNvSpPr txBox="1"/>
            <p:nvPr/>
          </p:nvSpPr>
          <p:spPr>
            <a:xfrm>
              <a:off x="286482" y="2769813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Correct Answer: Move any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Member one space forward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D4C903-18C3-495F-BC72-A19EA37EAD83}"/>
              </a:ext>
            </a:extLst>
          </p:cNvPr>
          <p:cNvGrpSpPr/>
          <p:nvPr/>
        </p:nvGrpSpPr>
        <p:grpSpPr>
          <a:xfrm>
            <a:off x="4342749" y="288898"/>
            <a:ext cx="3488855" cy="2977488"/>
            <a:chOff x="286479" y="253990"/>
            <a:chExt cx="3488855" cy="29774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D20CBC-7EE5-D9FF-7262-D4E4C3251B3E}"/>
                </a:ext>
              </a:extLst>
            </p:cNvPr>
            <p:cNvSpPr txBox="1"/>
            <p:nvPr/>
          </p:nvSpPr>
          <p:spPr>
            <a:xfrm>
              <a:off x="286485" y="253990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Ask the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this question, they have 30 seconds to agree on an answer.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CE3437B-79CF-B0CA-F553-79BD8283CA28}"/>
                </a:ext>
              </a:extLst>
            </p:cNvPr>
            <p:cNvSpPr txBox="1"/>
            <p:nvPr/>
          </p:nvSpPr>
          <p:spPr>
            <a:xfrm>
              <a:off x="286485" y="764201"/>
              <a:ext cx="3488849" cy="5078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i="1" dirty="0"/>
                <a:t>Q; Name two hiker apps and why they should not be depended upon</a:t>
              </a:r>
            </a:p>
            <a:p>
              <a:endParaRPr lang="en-US" sz="900" i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4A4F79-02C8-7B7E-36AE-3D9142C28DB9}"/>
                </a:ext>
              </a:extLst>
            </p:cNvPr>
            <p:cNvSpPr txBox="1"/>
            <p:nvPr/>
          </p:nvSpPr>
          <p:spPr>
            <a:xfrm>
              <a:off x="286479" y="1213009"/>
              <a:ext cx="3488849" cy="18928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b="1" dirty="0" err="1">
                  <a:solidFill>
                    <a:srgbClr val="001D35"/>
                  </a:solidFill>
                  <a:latin typeface="Google Sans"/>
                </a:rPr>
                <a:t>Caltopo</a:t>
              </a: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r>
                <a:rPr lang="en-US" sz="900" b="1" dirty="0">
                  <a:solidFill>
                    <a:srgbClr val="001D35"/>
                  </a:solidFill>
                  <a:latin typeface="Google Sans"/>
                </a:rPr>
                <a:t>Gaia GPS</a:t>
              </a:r>
            </a:p>
            <a:p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r>
                <a:rPr lang="en-US" sz="900" b="1" dirty="0">
                  <a:solidFill>
                    <a:srgbClr val="001D35"/>
                  </a:solidFill>
                  <a:latin typeface="Google Sans"/>
                </a:rPr>
                <a:t>Batteries die, Devices get damages</a:t>
              </a:r>
            </a:p>
            <a:p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0" i="0" dirty="0">
                <a:solidFill>
                  <a:srgbClr val="001D35"/>
                </a:solidFill>
                <a:effectLst/>
                <a:latin typeface="Google San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9806EE6-3C68-7362-02CB-F6634FAC1AFD}"/>
                </a:ext>
              </a:extLst>
            </p:cNvPr>
            <p:cNvSpPr txBox="1"/>
            <p:nvPr/>
          </p:nvSpPr>
          <p:spPr>
            <a:xfrm>
              <a:off x="286482" y="2769813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Correct Answer: Move any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Member one space forward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3CFC74F-335F-444E-E34F-335CA3DD37AA}"/>
              </a:ext>
            </a:extLst>
          </p:cNvPr>
          <p:cNvGrpSpPr/>
          <p:nvPr/>
        </p:nvGrpSpPr>
        <p:grpSpPr>
          <a:xfrm>
            <a:off x="8361554" y="288898"/>
            <a:ext cx="3488852" cy="2977488"/>
            <a:chOff x="286482" y="253990"/>
            <a:chExt cx="3488852" cy="297748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94D021-4C9D-206A-082A-A69FEAC5320A}"/>
                </a:ext>
              </a:extLst>
            </p:cNvPr>
            <p:cNvSpPr txBox="1"/>
            <p:nvPr/>
          </p:nvSpPr>
          <p:spPr>
            <a:xfrm>
              <a:off x="286485" y="253990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Ask the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this question, they have 30 seconds to agree on an answer.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D3BB15-B19D-78B4-19C5-2CBBD503825F}"/>
                </a:ext>
              </a:extLst>
            </p:cNvPr>
            <p:cNvSpPr txBox="1"/>
            <p:nvPr/>
          </p:nvSpPr>
          <p:spPr>
            <a:xfrm>
              <a:off x="286485" y="764201"/>
              <a:ext cx="34888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i="1" dirty="0"/>
                <a:t>Q At night, what can you use to find your directions</a:t>
              </a:r>
            </a:p>
            <a:p>
              <a:endParaRPr lang="en-US" sz="900" i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68E3C2-9D68-AADE-7376-1F93B910A9A9}"/>
                </a:ext>
              </a:extLst>
            </p:cNvPr>
            <p:cNvSpPr txBox="1"/>
            <p:nvPr/>
          </p:nvSpPr>
          <p:spPr>
            <a:xfrm>
              <a:off x="286482" y="1213009"/>
              <a:ext cx="3488849" cy="16158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br>
                <a:rPr lang="en-US" sz="900" dirty="0"/>
              </a:br>
              <a:r>
                <a:rPr lang="en-US" sz="900" dirty="0"/>
                <a:t>North Star</a:t>
              </a: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/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0" i="0" dirty="0">
                <a:solidFill>
                  <a:srgbClr val="001D35"/>
                </a:solidFill>
                <a:effectLst/>
                <a:latin typeface="Google San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1DE664-04B1-6A4F-0B68-01846632AEE5}"/>
                </a:ext>
              </a:extLst>
            </p:cNvPr>
            <p:cNvSpPr txBox="1"/>
            <p:nvPr/>
          </p:nvSpPr>
          <p:spPr>
            <a:xfrm>
              <a:off x="286482" y="2769813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Correct Answer: Move any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Member one space forward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35891AE-8313-3707-006E-433D4CC1FFCE}"/>
              </a:ext>
            </a:extLst>
          </p:cNvPr>
          <p:cNvSpPr txBox="1"/>
          <p:nvPr/>
        </p:nvSpPr>
        <p:spPr>
          <a:xfrm>
            <a:off x="3048327" y="2964391"/>
            <a:ext cx="609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3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17E01-7844-7638-C639-BC01735A5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982C78-1D36-C481-9A74-E78CA0DCB052}"/>
              </a:ext>
            </a:extLst>
          </p:cNvPr>
          <p:cNvSpPr/>
          <p:nvPr/>
        </p:nvSpPr>
        <p:spPr>
          <a:xfrm>
            <a:off x="235132" y="195943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D2A50-179F-B9C3-7E05-2BC93911B5DB}"/>
              </a:ext>
            </a:extLst>
          </p:cNvPr>
          <p:cNvSpPr/>
          <p:nvPr/>
        </p:nvSpPr>
        <p:spPr>
          <a:xfrm>
            <a:off x="4270788" y="195943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22AC2-C772-8B5E-AAD3-3A43B74AF7E1}"/>
              </a:ext>
            </a:extLst>
          </p:cNvPr>
          <p:cNvSpPr/>
          <p:nvPr/>
        </p:nvSpPr>
        <p:spPr>
          <a:xfrm>
            <a:off x="8306445" y="195943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1D928-5375-3050-079E-95230E85956F}"/>
              </a:ext>
            </a:extLst>
          </p:cNvPr>
          <p:cNvSpPr/>
          <p:nvPr/>
        </p:nvSpPr>
        <p:spPr>
          <a:xfrm>
            <a:off x="235132" y="3498660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EEE0F-588E-C86B-0AE0-39705BA185CB}"/>
              </a:ext>
            </a:extLst>
          </p:cNvPr>
          <p:cNvSpPr/>
          <p:nvPr/>
        </p:nvSpPr>
        <p:spPr>
          <a:xfrm>
            <a:off x="4270788" y="3498660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CB6E99-F054-348B-7F70-3DACB3A95441}"/>
              </a:ext>
            </a:extLst>
          </p:cNvPr>
          <p:cNvSpPr/>
          <p:nvPr/>
        </p:nvSpPr>
        <p:spPr>
          <a:xfrm>
            <a:off x="8306445" y="3498660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7E196A-4826-B637-BB3D-6745235FBCD2}"/>
              </a:ext>
            </a:extLst>
          </p:cNvPr>
          <p:cNvSpPr/>
          <p:nvPr/>
        </p:nvSpPr>
        <p:spPr>
          <a:xfrm>
            <a:off x="343563" y="900479"/>
            <a:ext cx="338220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Challenge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F3F758-5A7F-B808-8AC2-81A9B5F726ED}"/>
              </a:ext>
            </a:extLst>
          </p:cNvPr>
          <p:cNvSpPr/>
          <p:nvPr/>
        </p:nvSpPr>
        <p:spPr>
          <a:xfrm>
            <a:off x="4379219" y="900479"/>
            <a:ext cx="33822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Challenge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642F71-916F-3DAE-789F-9C145B1607A8}"/>
              </a:ext>
            </a:extLst>
          </p:cNvPr>
          <p:cNvSpPr/>
          <p:nvPr/>
        </p:nvSpPr>
        <p:spPr>
          <a:xfrm>
            <a:off x="8414876" y="900479"/>
            <a:ext cx="33822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Challenge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5259BD-9A3A-3CA9-992D-BC10FA2A46CC}"/>
              </a:ext>
            </a:extLst>
          </p:cNvPr>
          <p:cNvSpPr/>
          <p:nvPr/>
        </p:nvSpPr>
        <p:spPr>
          <a:xfrm>
            <a:off x="343563" y="4203195"/>
            <a:ext cx="33822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Challenge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E63F0A-99AF-94BB-2F28-FF9BCA611608}"/>
              </a:ext>
            </a:extLst>
          </p:cNvPr>
          <p:cNvSpPr/>
          <p:nvPr/>
        </p:nvSpPr>
        <p:spPr>
          <a:xfrm>
            <a:off x="4379219" y="4203195"/>
            <a:ext cx="33822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Challenge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8FB7B5-9089-289E-19C3-5153D284781A}"/>
              </a:ext>
            </a:extLst>
          </p:cNvPr>
          <p:cNvSpPr/>
          <p:nvPr/>
        </p:nvSpPr>
        <p:spPr>
          <a:xfrm>
            <a:off x="8414876" y="4203195"/>
            <a:ext cx="33822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149338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2233B8-F87A-F96B-F5A7-636B1B3F03D8}"/>
              </a:ext>
            </a:extLst>
          </p:cNvPr>
          <p:cNvSpPr/>
          <p:nvPr/>
        </p:nvSpPr>
        <p:spPr>
          <a:xfrm>
            <a:off x="235132" y="195943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B183E7-96F8-6E48-69C8-66AC350BFEE7}"/>
              </a:ext>
            </a:extLst>
          </p:cNvPr>
          <p:cNvSpPr/>
          <p:nvPr/>
        </p:nvSpPr>
        <p:spPr>
          <a:xfrm>
            <a:off x="4270788" y="195943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50887-DF1C-9C95-1E41-B9A3EACFFBDF}"/>
              </a:ext>
            </a:extLst>
          </p:cNvPr>
          <p:cNvSpPr/>
          <p:nvPr/>
        </p:nvSpPr>
        <p:spPr>
          <a:xfrm>
            <a:off x="8306445" y="195943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1497D1-414E-E3FF-AB9E-3EFAA5C5D169}"/>
              </a:ext>
            </a:extLst>
          </p:cNvPr>
          <p:cNvSpPr/>
          <p:nvPr/>
        </p:nvSpPr>
        <p:spPr>
          <a:xfrm>
            <a:off x="235132" y="3498660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D8B55-1B53-F7A4-E062-3826EDE288D0}"/>
              </a:ext>
            </a:extLst>
          </p:cNvPr>
          <p:cNvSpPr/>
          <p:nvPr/>
        </p:nvSpPr>
        <p:spPr>
          <a:xfrm>
            <a:off x="4270788" y="3498660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D4EBB2-C27B-B14C-C891-4CD7130D348A}"/>
              </a:ext>
            </a:extLst>
          </p:cNvPr>
          <p:cNvSpPr/>
          <p:nvPr/>
        </p:nvSpPr>
        <p:spPr>
          <a:xfrm>
            <a:off x="8306445" y="3498660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46F3BE-B211-70DB-0F5B-EBB04A320186}"/>
              </a:ext>
            </a:extLst>
          </p:cNvPr>
          <p:cNvSpPr/>
          <p:nvPr/>
        </p:nvSpPr>
        <p:spPr>
          <a:xfrm>
            <a:off x="635086" y="900479"/>
            <a:ext cx="279916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Member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B789A3-00FE-BA3F-D328-B424AEA479DB}"/>
              </a:ext>
            </a:extLst>
          </p:cNvPr>
          <p:cNvSpPr/>
          <p:nvPr/>
        </p:nvSpPr>
        <p:spPr>
          <a:xfrm>
            <a:off x="4670741" y="900479"/>
            <a:ext cx="279916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Member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1A7840-D1C1-D5FE-4E70-9368BFD3E39B}"/>
              </a:ext>
            </a:extLst>
          </p:cNvPr>
          <p:cNvSpPr/>
          <p:nvPr/>
        </p:nvSpPr>
        <p:spPr>
          <a:xfrm>
            <a:off x="8706398" y="900479"/>
            <a:ext cx="279916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Member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C363DD-86EA-EFAE-5C83-1FFC40216500}"/>
              </a:ext>
            </a:extLst>
          </p:cNvPr>
          <p:cNvSpPr/>
          <p:nvPr/>
        </p:nvSpPr>
        <p:spPr>
          <a:xfrm>
            <a:off x="635085" y="4203195"/>
            <a:ext cx="279916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Member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8A3589-1068-02F5-EEF7-F23B581BCC05}"/>
              </a:ext>
            </a:extLst>
          </p:cNvPr>
          <p:cNvSpPr/>
          <p:nvPr/>
        </p:nvSpPr>
        <p:spPr>
          <a:xfrm>
            <a:off x="4670741" y="4203195"/>
            <a:ext cx="279916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Member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FF8918-B8CD-68B7-E823-A01D9CE5847E}"/>
              </a:ext>
            </a:extLst>
          </p:cNvPr>
          <p:cNvSpPr/>
          <p:nvPr/>
        </p:nvSpPr>
        <p:spPr>
          <a:xfrm>
            <a:off x="8706398" y="4203195"/>
            <a:ext cx="279916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Member</a:t>
            </a:r>
          </a:p>
        </p:txBody>
      </p:sp>
    </p:spTree>
    <p:extLst>
      <p:ext uri="{BB962C8B-B14F-4D97-AF65-F5344CB8AC3E}">
        <p14:creationId xmlns:p14="http://schemas.microsoft.com/office/powerpoint/2010/main" val="298584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60970-5DAE-E8E0-6221-1B5FB0F23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1449E-FD5B-5F7D-51E5-F99440C9275B}"/>
              </a:ext>
            </a:extLst>
          </p:cNvPr>
          <p:cNvSpPr/>
          <p:nvPr/>
        </p:nvSpPr>
        <p:spPr>
          <a:xfrm>
            <a:off x="235132" y="195943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BDF45-E973-5E5D-1058-2F51EF464C93}"/>
              </a:ext>
            </a:extLst>
          </p:cNvPr>
          <p:cNvSpPr/>
          <p:nvPr/>
        </p:nvSpPr>
        <p:spPr>
          <a:xfrm>
            <a:off x="4270788" y="195943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D4B7F7-E4D3-CEA9-D3FA-FA638F6091DA}"/>
              </a:ext>
            </a:extLst>
          </p:cNvPr>
          <p:cNvSpPr/>
          <p:nvPr/>
        </p:nvSpPr>
        <p:spPr>
          <a:xfrm>
            <a:off x="8306445" y="195943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514CE-5119-FDF6-1894-5A2331A713AC}"/>
              </a:ext>
            </a:extLst>
          </p:cNvPr>
          <p:cNvSpPr/>
          <p:nvPr/>
        </p:nvSpPr>
        <p:spPr>
          <a:xfrm>
            <a:off x="235132" y="3498660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693C92-B28B-19E0-7D73-021ECCDCB9B9}"/>
              </a:ext>
            </a:extLst>
          </p:cNvPr>
          <p:cNvSpPr/>
          <p:nvPr/>
        </p:nvSpPr>
        <p:spPr>
          <a:xfrm>
            <a:off x="4270788" y="3498660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0D47C5-8312-454E-BE40-7D1577501D67}"/>
              </a:ext>
            </a:extLst>
          </p:cNvPr>
          <p:cNvSpPr/>
          <p:nvPr/>
        </p:nvSpPr>
        <p:spPr>
          <a:xfrm>
            <a:off x="8306445" y="3498660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891B17-646F-9D89-3BFC-3A1A6049B1E6}"/>
              </a:ext>
            </a:extLst>
          </p:cNvPr>
          <p:cNvGrpSpPr/>
          <p:nvPr/>
        </p:nvGrpSpPr>
        <p:grpSpPr>
          <a:xfrm>
            <a:off x="286482" y="253990"/>
            <a:ext cx="3488852" cy="2977488"/>
            <a:chOff x="286482" y="253990"/>
            <a:chExt cx="3488852" cy="297748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C2659B9-A76E-2FC8-6429-DE9100D28DA9}"/>
                </a:ext>
              </a:extLst>
            </p:cNvPr>
            <p:cNvSpPr txBox="1"/>
            <p:nvPr/>
          </p:nvSpPr>
          <p:spPr>
            <a:xfrm>
              <a:off x="286485" y="253990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Ask the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this question, they have 30 seconds to agree on an answer.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39A727-C611-442A-93EB-08CA13FEFFFA}"/>
                </a:ext>
              </a:extLst>
            </p:cNvPr>
            <p:cNvSpPr txBox="1"/>
            <p:nvPr/>
          </p:nvSpPr>
          <p:spPr>
            <a:xfrm>
              <a:off x="286485" y="764201"/>
              <a:ext cx="34888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i="1" dirty="0"/>
                <a:t>Q: Name the Ten Essentials</a:t>
              </a:r>
            </a:p>
            <a:p>
              <a:endParaRPr lang="en-US" sz="900" i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4F1240-8522-83B3-CF43-04DD724B6411}"/>
                </a:ext>
              </a:extLst>
            </p:cNvPr>
            <p:cNvSpPr txBox="1"/>
            <p:nvPr/>
          </p:nvSpPr>
          <p:spPr>
            <a:xfrm>
              <a:off x="286482" y="1213009"/>
              <a:ext cx="3488849" cy="1477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i="0" dirty="0">
                  <a:solidFill>
                    <a:srgbClr val="001D35"/>
                  </a:solidFill>
                  <a:effectLst/>
                  <a:latin typeface="Google Sans"/>
                </a:rPr>
                <a:t>Navigation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i="0" dirty="0">
                  <a:solidFill>
                    <a:srgbClr val="001D35"/>
                  </a:solidFill>
                  <a:effectLst/>
                  <a:latin typeface="Google Sans"/>
                </a:rPr>
                <a:t>Sun Protection</a:t>
              </a:r>
              <a:endParaRPr lang="en-US" sz="900" b="0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i="0" dirty="0">
                  <a:solidFill>
                    <a:srgbClr val="001D35"/>
                  </a:solidFill>
                  <a:effectLst/>
                  <a:latin typeface="Google Sans"/>
                </a:rPr>
                <a:t>Insulation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i="0" dirty="0">
                  <a:solidFill>
                    <a:srgbClr val="001D35"/>
                  </a:solidFill>
                  <a:effectLst/>
                  <a:latin typeface="Google Sans"/>
                </a:rPr>
                <a:t>Illumination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i="0" dirty="0">
                  <a:solidFill>
                    <a:srgbClr val="001D35"/>
                  </a:solidFill>
                  <a:effectLst/>
                  <a:latin typeface="Google Sans"/>
                </a:rPr>
                <a:t>First-Aid Supplies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i="0" dirty="0">
                  <a:solidFill>
                    <a:srgbClr val="001D35"/>
                  </a:solidFill>
                  <a:effectLst/>
                  <a:latin typeface="Google Sans"/>
                </a:rPr>
                <a:t>Fire Starter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i="0" dirty="0">
                  <a:solidFill>
                    <a:srgbClr val="001D35"/>
                  </a:solidFill>
                  <a:effectLst/>
                  <a:latin typeface="Google Sans"/>
                </a:rPr>
                <a:t>Repair Kit/Tools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i="0" dirty="0">
                  <a:solidFill>
                    <a:srgbClr val="001D35"/>
                  </a:solidFill>
                  <a:effectLst/>
                  <a:latin typeface="Google Sans"/>
                </a:rPr>
                <a:t>Nutrition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i="0" dirty="0">
                  <a:solidFill>
                    <a:srgbClr val="001D35"/>
                  </a:solidFill>
                  <a:effectLst/>
                  <a:latin typeface="Google Sans"/>
                </a:rPr>
                <a:t>Hydration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i="0" dirty="0">
                  <a:solidFill>
                    <a:srgbClr val="001D35"/>
                  </a:solidFill>
                  <a:effectLst/>
                  <a:latin typeface="Google Sans"/>
                </a:rPr>
                <a:t>Emergency Shelter</a:t>
              </a:r>
              <a:endParaRPr lang="en-US" sz="900" b="0" i="0" dirty="0">
                <a:solidFill>
                  <a:srgbClr val="001D35"/>
                </a:solidFill>
                <a:effectLst/>
                <a:latin typeface="Google San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B914A0-D6EC-8A37-4744-010C0F48366F}"/>
                </a:ext>
              </a:extLst>
            </p:cNvPr>
            <p:cNvSpPr txBox="1"/>
            <p:nvPr/>
          </p:nvSpPr>
          <p:spPr>
            <a:xfrm>
              <a:off x="286482" y="2769813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Correct Answer: Move any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Member one space forward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DD8CB6-5989-DB8B-F9B1-F42DCF1FEC12}"/>
              </a:ext>
            </a:extLst>
          </p:cNvPr>
          <p:cNvGrpSpPr/>
          <p:nvPr/>
        </p:nvGrpSpPr>
        <p:grpSpPr>
          <a:xfrm>
            <a:off x="8361554" y="3569788"/>
            <a:ext cx="3488852" cy="2977488"/>
            <a:chOff x="286482" y="253990"/>
            <a:chExt cx="3488852" cy="297748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3562CA-2E7F-AAED-39D3-7770E7979B47}"/>
                </a:ext>
              </a:extLst>
            </p:cNvPr>
            <p:cNvSpPr txBox="1"/>
            <p:nvPr/>
          </p:nvSpPr>
          <p:spPr>
            <a:xfrm>
              <a:off x="286485" y="253990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Ask the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this question, they have 30 seconds to agree on an answer.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5BB2B0A-4173-5A8F-996E-967CEEED331F}"/>
                </a:ext>
              </a:extLst>
            </p:cNvPr>
            <p:cNvSpPr txBox="1"/>
            <p:nvPr/>
          </p:nvSpPr>
          <p:spPr>
            <a:xfrm>
              <a:off x="286485" y="764201"/>
              <a:ext cx="34888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i="1" dirty="0"/>
                <a:t>Q: What is magnetic declination on a map?</a:t>
              </a:r>
            </a:p>
            <a:p>
              <a:endParaRPr lang="en-US" sz="900" i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F27847-0811-30FA-3AE6-B5BE3E8BC868}"/>
                </a:ext>
              </a:extLst>
            </p:cNvPr>
            <p:cNvSpPr txBox="1"/>
            <p:nvPr/>
          </p:nvSpPr>
          <p:spPr>
            <a:xfrm>
              <a:off x="286482" y="1213009"/>
              <a:ext cx="3488849" cy="1477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i="0" dirty="0">
                  <a:solidFill>
                    <a:srgbClr val="001D35"/>
                  </a:solidFill>
                  <a:effectLst/>
                  <a:latin typeface="Google Sans"/>
                </a:rPr>
                <a:t>The difference in degrees between true north and magnetic north</a:t>
              </a: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0" i="0" dirty="0">
                <a:solidFill>
                  <a:srgbClr val="001D35"/>
                </a:solidFill>
                <a:effectLst/>
                <a:latin typeface="Google San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DC8C7E-BC5D-786A-8222-90E62B6A6A59}"/>
                </a:ext>
              </a:extLst>
            </p:cNvPr>
            <p:cNvSpPr txBox="1"/>
            <p:nvPr/>
          </p:nvSpPr>
          <p:spPr>
            <a:xfrm>
              <a:off x="286482" y="2769813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Correct Answer: Move any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Member one space forward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BADF28-D912-157A-4DFA-2F1D0EA79465}"/>
              </a:ext>
            </a:extLst>
          </p:cNvPr>
          <p:cNvGrpSpPr/>
          <p:nvPr/>
        </p:nvGrpSpPr>
        <p:grpSpPr>
          <a:xfrm>
            <a:off x="4342749" y="3551682"/>
            <a:ext cx="3488852" cy="2977488"/>
            <a:chOff x="286482" y="253990"/>
            <a:chExt cx="3488852" cy="29774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B70340-8DD6-B80C-8734-25FB4533D3B7}"/>
                </a:ext>
              </a:extLst>
            </p:cNvPr>
            <p:cNvSpPr txBox="1"/>
            <p:nvPr/>
          </p:nvSpPr>
          <p:spPr>
            <a:xfrm>
              <a:off x="286485" y="253990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Ask the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this question, they have 30 seconds to agree on an answer.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EA7788-722F-777E-3E9D-3F95F3E74622}"/>
                </a:ext>
              </a:extLst>
            </p:cNvPr>
            <p:cNvSpPr txBox="1"/>
            <p:nvPr/>
          </p:nvSpPr>
          <p:spPr>
            <a:xfrm>
              <a:off x="286485" y="764201"/>
              <a:ext cx="34888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i="1" dirty="0"/>
                <a:t>Q: What is the rotating black ring on your compass called?</a:t>
              </a:r>
            </a:p>
            <a:p>
              <a:endParaRPr lang="en-US" sz="900" i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9AA9A8-8FDE-D729-AFBC-83D0122DFC72}"/>
                </a:ext>
              </a:extLst>
            </p:cNvPr>
            <p:cNvSpPr txBox="1"/>
            <p:nvPr/>
          </p:nvSpPr>
          <p:spPr>
            <a:xfrm>
              <a:off x="286482" y="1213009"/>
              <a:ext cx="3488849" cy="1477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i="0" dirty="0">
                  <a:solidFill>
                    <a:srgbClr val="001D35"/>
                  </a:solidFill>
                  <a:effectLst/>
                  <a:latin typeface="Google Sans"/>
                </a:rPr>
                <a:t>Bezel</a:t>
              </a: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A1338CE-C4B2-7DF3-C74C-76DD93B8DD9E}"/>
                </a:ext>
              </a:extLst>
            </p:cNvPr>
            <p:cNvSpPr txBox="1"/>
            <p:nvPr/>
          </p:nvSpPr>
          <p:spPr>
            <a:xfrm>
              <a:off x="286482" y="2769813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Correct Answer: Move any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Member one space forward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26FBDC-1417-828D-FAE8-87079C9EED04}"/>
              </a:ext>
            </a:extLst>
          </p:cNvPr>
          <p:cNvGrpSpPr/>
          <p:nvPr/>
        </p:nvGrpSpPr>
        <p:grpSpPr>
          <a:xfrm>
            <a:off x="286479" y="3569788"/>
            <a:ext cx="3488852" cy="2977488"/>
            <a:chOff x="286482" y="253990"/>
            <a:chExt cx="3488852" cy="297748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201EFA-C415-660F-E488-FF3190152DAB}"/>
                </a:ext>
              </a:extLst>
            </p:cNvPr>
            <p:cNvSpPr txBox="1"/>
            <p:nvPr/>
          </p:nvSpPr>
          <p:spPr>
            <a:xfrm>
              <a:off x="286485" y="253990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Ask the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this question, they have 30 seconds to agree on an answer.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41A946-E13C-130F-52DC-2CB2D96BB88E}"/>
                </a:ext>
              </a:extLst>
            </p:cNvPr>
            <p:cNvSpPr txBox="1"/>
            <p:nvPr/>
          </p:nvSpPr>
          <p:spPr>
            <a:xfrm>
              <a:off x="286485" y="764201"/>
              <a:ext cx="34888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i="1" dirty="0"/>
                <a:t>Q: What is the meaning of leave no trace?</a:t>
              </a:r>
            </a:p>
            <a:p>
              <a:endParaRPr lang="en-US" sz="900" i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2DBD5D-18E8-1B32-96E6-5CA674EB73AE}"/>
                </a:ext>
              </a:extLst>
            </p:cNvPr>
            <p:cNvSpPr txBox="1"/>
            <p:nvPr/>
          </p:nvSpPr>
          <p:spPr>
            <a:xfrm>
              <a:off x="286482" y="1213009"/>
              <a:ext cx="3488849" cy="16158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0" i="0" dirty="0">
                  <a:solidFill>
                    <a:srgbClr val="1F1F1F"/>
                  </a:solidFill>
                  <a:effectLst/>
                  <a:latin typeface="Google Sans"/>
                </a:rPr>
                <a:t>minimizing your impact on the environment while enjoying the outdoors, ensuring natural spaces remain pristine for future generations</a:t>
              </a: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0" i="0" dirty="0">
                <a:solidFill>
                  <a:srgbClr val="001D35"/>
                </a:solidFill>
                <a:effectLst/>
                <a:latin typeface="Google San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B1E127-C2C5-2820-22AC-D12998886C5B}"/>
                </a:ext>
              </a:extLst>
            </p:cNvPr>
            <p:cNvSpPr txBox="1"/>
            <p:nvPr/>
          </p:nvSpPr>
          <p:spPr>
            <a:xfrm>
              <a:off x="286482" y="2769813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Correct Answer: Move any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Member one space forward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879E25C-C674-3587-48B1-765959278110}"/>
              </a:ext>
            </a:extLst>
          </p:cNvPr>
          <p:cNvGrpSpPr/>
          <p:nvPr/>
        </p:nvGrpSpPr>
        <p:grpSpPr>
          <a:xfrm>
            <a:off x="4342749" y="288898"/>
            <a:ext cx="3488855" cy="2977488"/>
            <a:chOff x="286479" y="253990"/>
            <a:chExt cx="3488855" cy="29774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08E878F-22A9-DDB1-B0DF-C08D6C05CB8A}"/>
                </a:ext>
              </a:extLst>
            </p:cNvPr>
            <p:cNvSpPr txBox="1"/>
            <p:nvPr/>
          </p:nvSpPr>
          <p:spPr>
            <a:xfrm>
              <a:off x="286485" y="253990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Ask the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this question, they have 30 seconds to agree on an answer.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78384D-E0F6-1633-317E-CC7D368A90CA}"/>
                </a:ext>
              </a:extLst>
            </p:cNvPr>
            <p:cNvSpPr txBox="1"/>
            <p:nvPr/>
          </p:nvSpPr>
          <p:spPr>
            <a:xfrm>
              <a:off x="286485" y="764201"/>
              <a:ext cx="34888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i="1" dirty="0"/>
                <a:t>Q: What is a map bearing?</a:t>
              </a:r>
            </a:p>
            <a:p>
              <a:endParaRPr lang="en-US" sz="900" i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97986A-A4E5-3652-04DC-1D5FEBE2C77A}"/>
                </a:ext>
              </a:extLst>
            </p:cNvPr>
            <p:cNvSpPr txBox="1"/>
            <p:nvPr/>
          </p:nvSpPr>
          <p:spPr>
            <a:xfrm>
              <a:off x="286479" y="1213009"/>
              <a:ext cx="3488849" cy="16158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rgbClr val="001D35"/>
                  </a:solidFill>
                  <a:latin typeface="Google Sans"/>
                </a:rPr>
                <a:t>Finding a bearing using your location (your rear), and the destination. By orienting with the north-south lines with the north south lines on the map.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0" i="0" dirty="0">
                <a:solidFill>
                  <a:srgbClr val="001D35"/>
                </a:solidFill>
                <a:effectLst/>
                <a:latin typeface="Google San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CF65022-F924-6A78-9869-7069178A7027}"/>
                </a:ext>
              </a:extLst>
            </p:cNvPr>
            <p:cNvSpPr txBox="1"/>
            <p:nvPr/>
          </p:nvSpPr>
          <p:spPr>
            <a:xfrm>
              <a:off x="286482" y="2769813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Correct Answer: Move any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Member one space forward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02134E-1A84-3337-0F06-9FD5A2520912}"/>
              </a:ext>
            </a:extLst>
          </p:cNvPr>
          <p:cNvGrpSpPr/>
          <p:nvPr/>
        </p:nvGrpSpPr>
        <p:grpSpPr>
          <a:xfrm>
            <a:off x="8361554" y="288898"/>
            <a:ext cx="3488852" cy="2977488"/>
            <a:chOff x="286482" y="253990"/>
            <a:chExt cx="3488852" cy="297748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324876-EA49-186F-4F0D-A54C021E7E6E}"/>
                </a:ext>
              </a:extLst>
            </p:cNvPr>
            <p:cNvSpPr txBox="1"/>
            <p:nvPr/>
          </p:nvSpPr>
          <p:spPr>
            <a:xfrm>
              <a:off x="286485" y="253990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Ask the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this question, they have 30 seconds to agree on an answer.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7261B0A-284E-EDF3-5A33-450B369E007A}"/>
                </a:ext>
              </a:extLst>
            </p:cNvPr>
            <p:cNvSpPr txBox="1"/>
            <p:nvPr/>
          </p:nvSpPr>
          <p:spPr>
            <a:xfrm>
              <a:off x="286485" y="764201"/>
              <a:ext cx="34888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i="1" dirty="0"/>
                <a:t>Q: What is a field bearing?</a:t>
              </a:r>
            </a:p>
            <a:p>
              <a:endParaRPr lang="en-US" sz="900" i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4F167E1-5F77-F549-3A5C-1E70D4B4C57B}"/>
                </a:ext>
              </a:extLst>
            </p:cNvPr>
            <p:cNvSpPr txBox="1"/>
            <p:nvPr/>
          </p:nvSpPr>
          <p:spPr>
            <a:xfrm>
              <a:off x="286482" y="1213009"/>
              <a:ext cx="3488849" cy="16158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dirty="0"/>
                <a:t>In navigation, field bearing is the horizontal angle between the direction of an object and north.</a:t>
              </a: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/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0" i="0" dirty="0">
                <a:solidFill>
                  <a:srgbClr val="001D35"/>
                </a:solidFill>
                <a:effectLst/>
                <a:latin typeface="Google San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15230A0-676E-1F26-6945-E3E18B687786}"/>
                </a:ext>
              </a:extLst>
            </p:cNvPr>
            <p:cNvSpPr txBox="1"/>
            <p:nvPr/>
          </p:nvSpPr>
          <p:spPr>
            <a:xfrm>
              <a:off x="286482" y="2769813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Correct Answer: Move any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Member one space forward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F79B96E-C158-0F04-F959-C1FFCBA86D3B}"/>
              </a:ext>
            </a:extLst>
          </p:cNvPr>
          <p:cNvSpPr txBox="1"/>
          <p:nvPr/>
        </p:nvSpPr>
        <p:spPr>
          <a:xfrm>
            <a:off x="3048327" y="2964391"/>
            <a:ext cx="609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0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BEA1F-4C7B-A9A6-7D40-A5136E462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666495-D479-C60C-22BA-7ED502EE0836}"/>
              </a:ext>
            </a:extLst>
          </p:cNvPr>
          <p:cNvSpPr/>
          <p:nvPr/>
        </p:nvSpPr>
        <p:spPr>
          <a:xfrm>
            <a:off x="235132" y="195943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ADB22D-C008-5CFF-2927-390F7C21C6D5}"/>
              </a:ext>
            </a:extLst>
          </p:cNvPr>
          <p:cNvSpPr/>
          <p:nvPr/>
        </p:nvSpPr>
        <p:spPr>
          <a:xfrm>
            <a:off x="4270788" y="195943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43174-BA77-9D05-056A-2C8A25528831}"/>
              </a:ext>
            </a:extLst>
          </p:cNvPr>
          <p:cNvSpPr/>
          <p:nvPr/>
        </p:nvSpPr>
        <p:spPr>
          <a:xfrm>
            <a:off x="8306445" y="195943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39156A-F73E-D296-5B94-72E27EC92D12}"/>
              </a:ext>
            </a:extLst>
          </p:cNvPr>
          <p:cNvSpPr/>
          <p:nvPr/>
        </p:nvSpPr>
        <p:spPr>
          <a:xfrm>
            <a:off x="235132" y="3498660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49DEE-C5D6-0EA6-81AB-0D1248E999C8}"/>
              </a:ext>
            </a:extLst>
          </p:cNvPr>
          <p:cNvSpPr/>
          <p:nvPr/>
        </p:nvSpPr>
        <p:spPr>
          <a:xfrm>
            <a:off x="4270788" y="3498660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CADFB-7261-B516-6BAA-BD40E380B2B7}"/>
              </a:ext>
            </a:extLst>
          </p:cNvPr>
          <p:cNvSpPr/>
          <p:nvPr/>
        </p:nvSpPr>
        <p:spPr>
          <a:xfrm>
            <a:off x="8306445" y="3498660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1243C0-5EA3-9355-364F-748E394D403F}"/>
              </a:ext>
            </a:extLst>
          </p:cNvPr>
          <p:cNvSpPr/>
          <p:nvPr/>
        </p:nvSpPr>
        <p:spPr>
          <a:xfrm>
            <a:off x="343563" y="900479"/>
            <a:ext cx="338220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Challenge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7FAE6E-96CB-8B3F-B9F2-275557CEBFD3}"/>
              </a:ext>
            </a:extLst>
          </p:cNvPr>
          <p:cNvSpPr/>
          <p:nvPr/>
        </p:nvSpPr>
        <p:spPr>
          <a:xfrm>
            <a:off x="4379219" y="900479"/>
            <a:ext cx="33822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Challenge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CFFC3A-CD25-5DB5-A488-D488445DB88A}"/>
              </a:ext>
            </a:extLst>
          </p:cNvPr>
          <p:cNvSpPr/>
          <p:nvPr/>
        </p:nvSpPr>
        <p:spPr>
          <a:xfrm>
            <a:off x="8414876" y="900479"/>
            <a:ext cx="33822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Challenge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0A3814-A9D8-9E18-C709-705AF5F0243D}"/>
              </a:ext>
            </a:extLst>
          </p:cNvPr>
          <p:cNvSpPr/>
          <p:nvPr/>
        </p:nvSpPr>
        <p:spPr>
          <a:xfrm>
            <a:off x="343563" y="4203195"/>
            <a:ext cx="33822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Challenge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BB5884-47D2-75E4-E08C-0EF8BBEBAC10}"/>
              </a:ext>
            </a:extLst>
          </p:cNvPr>
          <p:cNvSpPr/>
          <p:nvPr/>
        </p:nvSpPr>
        <p:spPr>
          <a:xfrm>
            <a:off x="4379219" y="4203195"/>
            <a:ext cx="33822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Challenge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12C318-E600-8520-8EA8-5A2C9253A5DD}"/>
              </a:ext>
            </a:extLst>
          </p:cNvPr>
          <p:cNvSpPr/>
          <p:nvPr/>
        </p:nvSpPr>
        <p:spPr>
          <a:xfrm>
            <a:off x="8414876" y="4203195"/>
            <a:ext cx="33822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20847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9490C-6737-1C72-02B2-AC1FA6828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47AD4A-A7EE-1816-72B0-C91026D496AC}"/>
              </a:ext>
            </a:extLst>
          </p:cNvPr>
          <p:cNvSpPr/>
          <p:nvPr/>
        </p:nvSpPr>
        <p:spPr>
          <a:xfrm>
            <a:off x="235132" y="195943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F50697-257C-F94D-70E7-155F4DD1C60B}"/>
              </a:ext>
            </a:extLst>
          </p:cNvPr>
          <p:cNvSpPr/>
          <p:nvPr/>
        </p:nvSpPr>
        <p:spPr>
          <a:xfrm>
            <a:off x="4270788" y="195943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A90AA7-E538-746F-2228-C9D661847628}"/>
              </a:ext>
            </a:extLst>
          </p:cNvPr>
          <p:cNvSpPr/>
          <p:nvPr/>
        </p:nvSpPr>
        <p:spPr>
          <a:xfrm>
            <a:off x="8306445" y="195943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CFBE50-45E1-1363-EAEE-1AAC741FBC8D}"/>
              </a:ext>
            </a:extLst>
          </p:cNvPr>
          <p:cNvSpPr/>
          <p:nvPr/>
        </p:nvSpPr>
        <p:spPr>
          <a:xfrm>
            <a:off x="235132" y="3498660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727791-9D19-89BE-841A-BCE3B75CED84}"/>
              </a:ext>
            </a:extLst>
          </p:cNvPr>
          <p:cNvSpPr/>
          <p:nvPr/>
        </p:nvSpPr>
        <p:spPr>
          <a:xfrm>
            <a:off x="4270788" y="3498660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2F76B9-56E5-2D17-19DB-9525F10B7F12}"/>
              </a:ext>
            </a:extLst>
          </p:cNvPr>
          <p:cNvSpPr/>
          <p:nvPr/>
        </p:nvSpPr>
        <p:spPr>
          <a:xfrm>
            <a:off x="8306445" y="3498660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18FFB2-8C3F-9630-EA54-AEF63FD10265}"/>
              </a:ext>
            </a:extLst>
          </p:cNvPr>
          <p:cNvGrpSpPr/>
          <p:nvPr/>
        </p:nvGrpSpPr>
        <p:grpSpPr>
          <a:xfrm>
            <a:off x="286482" y="253990"/>
            <a:ext cx="3488852" cy="2977488"/>
            <a:chOff x="286482" y="253990"/>
            <a:chExt cx="3488852" cy="297748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DD08007-C2CF-385B-8A20-703D1296C29D}"/>
                </a:ext>
              </a:extLst>
            </p:cNvPr>
            <p:cNvSpPr txBox="1"/>
            <p:nvPr/>
          </p:nvSpPr>
          <p:spPr>
            <a:xfrm>
              <a:off x="286485" y="253990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Ask the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this question, they have 30 seconds to agree on an answer.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5E8EEA-FF84-AD64-D43D-6C849A88377A}"/>
                </a:ext>
              </a:extLst>
            </p:cNvPr>
            <p:cNvSpPr txBox="1"/>
            <p:nvPr/>
          </p:nvSpPr>
          <p:spPr>
            <a:xfrm>
              <a:off x="286485" y="764201"/>
              <a:ext cx="34888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i="1" dirty="0"/>
                <a:t>Q: What is the arrow at the top of your compass called</a:t>
              </a:r>
            </a:p>
            <a:p>
              <a:endParaRPr lang="en-US" sz="900" i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BC6752-48F2-46EE-7A0A-ED4591F1771B}"/>
                </a:ext>
              </a:extLst>
            </p:cNvPr>
            <p:cNvSpPr txBox="1"/>
            <p:nvPr/>
          </p:nvSpPr>
          <p:spPr>
            <a:xfrm>
              <a:off x="286482" y="1213009"/>
              <a:ext cx="3488849" cy="2308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i="0" dirty="0">
                  <a:solidFill>
                    <a:srgbClr val="001D35"/>
                  </a:solidFill>
                  <a:effectLst/>
                  <a:latin typeface="Google Sans"/>
                </a:rPr>
                <a:t>Direction of travel arrow</a:t>
              </a:r>
              <a:endParaRPr lang="en-US" sz="900" b="0" i="0" dirty="0">
                <a:solidFill>
                  <a:srgbClr val="001D35"/>
                </a:solidFill>
                <a:effectLst/>
                <a:latin typeface="Google San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09614F-3534-5957-225B-D791E7CAC03C}"/>
                </a:ext>
              </a:extLst>
            </p:cNvPr>
            <p:cNvSpPr txBox="1"/>
            <p:nvPr/>
          </p:nvSpPr>
          <p:spPr>
            <a:xfrm>
              <a:off x="286482" y="2769813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Correct Answer: Move any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Member one space forward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9A2B5-CED3-D4F0-0D4B-82461439F239}"/>
              </a:ext>
            </a:extLst>
          </p:cNvPr>
          <p:cNvGrpSpPr/>
          <p:nvPr/>
        </p:nvGrpSpPr>
        <p:grpSpPr>
          <a:xfrm>
            <a:off x="8361554" y="3569788"/>
            <a:ext cx="3488852" cy="2977488"/>
            <a:chOff x="286482" y="253990"/>
            <a:chExt cx="3488852" cy="297748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005DD7-E745-D1AE-8020-C7F3099A09FD}"/>
                </a:ext>
              </a:extLst>
            </p:cNvPr>
            <p:cNvSpPr txBox="1"/>
            <p:nvPr/>
          </p:nvSpPr>
          <p:spPr>
            <a:xfrm>
              <a:off x="286485" y="253990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Ask the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this question, they have 30 seconds to agree on an answer.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17B43E-8BE5-1D7B-8785-F7F3FEA07C1C}"/>
                </a:ext>
              </a:extLst>
            </p:cNvPr>
            <p:cNvSpPr txBox="1"/>
            <p:nvPr/>
          </p:nvSpPr>
          <p:spPr>
            <a:xfrm>
              <a:off x="286485" y="764201"/>
              <a:ext cx="34888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i="1" dirty="0"/>
                <a:t>Q: True or False – Isobutane works better in cold weather</a:t>
              </a:r>
            </a:p>
            <a:p>
              <a:endParaRPr lang="en-US" sz="900" i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4AA8BB-DB18-2C0C-A804-4FC3DBB47F1F}"/>
                </a:ext>
              </a:extLst>
            </p:cNvPr>
            <p:cNvSpPr txBox="1"/>
            <p:nvPr/>
          </p:nvSpPr>
          <p:spPr>
            <a:xfrm>
              <a:off x="286482" y="1213009"/>
              <a:ext cx="3488849" cy="1477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i="0" dirty="0">
                  <a:solidFill>
                    <a:srgbClr val="001D35"/>
                  </a:solidFill>
                  <a:effectLst/>
                  <a:latin typeface="Google Sans"/>
                </a:rPr>
                <a:t>False, you need to keep your gas warm</a:t>
              </a: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0" i="0" dirty="0">
                <a:solidFill>
                  <a:srgbClr val="001D35"/>
                </a:solidFill>
                <a:effectLst/>
                <a:latin typeface="Google San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952D26-2F15-A835-A5BC-D7134226C4CC}"/>
                </a:ext>
              </a:extLst>
            </p:cNvPr>
            <p:cNvSpPr txBox="1"/>
            <p:nvPr/>
          </p:nvSpPr>
          <p:spPr>
            <a:xfrm>
              <a:off x="286482" y="2769813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Correct Answer: Move any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Member one space forward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7C5A5E-485E-A0CD-0162-678A236CB090}"/>
              </a:ext>
            </a:extLst>
          </p:cNvPr>
          <p:cNvGrpSpPr/>
          <p:nvPr/>
        </p:nvGrpSpPr>
        <p:grpSpPr>
          <a:xfrm>
            <a:off x="4342749" y="3551682"/>
            <a:ext cx="3488852" cy="2977488"/>
            <a:chOff x="286482" y="253990"/>
            <a:chExt cx="3488852" cy="29774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3C6EB1B-BEE6-1DEC-9CC4-E1FB4F7AA189}"/>
                </a:ext>
              </a:extLst>
            </p:cNvPr>
            <p:cNvSpPr txBox="1"/>
            <p:nvPr/>
          </p:nvSpPr>
          <p:spPr>
            <a:xfrm>
              <a:off x="286485" y="253990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Ask the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this question, they have 30 seconds to agree on an answer.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F730F6-0438-25A9-FFE1-330F67516E78}"/>
                </a:ext>
              </a:extLst>
            </p:cNvPr>
            <p:cNvSpPr txBox="1"/>
            <p:nvPr/>
          </p:nvSpPr>
          <p:spPr>
            <a:xfrm>
              <a:off x="286485" y="764201"/>
              <a:ext cx="34888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i="1" dirty="0"/>
                <a:t>Q: Name 2 of 3 stove types</a:t>
              </a:r>
            </a:p>
            <a:p>
              <a:endParaRPr lang="en-US" sz="900" i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596BB7-3339-1EF1-469B-072EF565A8B8}"/>
                </a:ext>
              </a:extLst>
            </p:cNvPr>
            <p:cNvSpPr txBox="1"/>
            <p:nvPr/>
          </p:nvSpPr>
          <p:spPr>
            <a:xfrm>
              <a:off x="286482" y="1213009"/>
              <a:ext cx="3488849" cy="17543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i="0" dirty="0">
                  <a:solidFill>
                    <a:srgbClr val="001D35"/>
                  </a:solidFill>
                  <a:effectLst/>
                  <a:latin typeface="Google Sans"/>
                </a:rPr>
                <a:t>Canister (iso butane)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dirty="0">
                  <a:solidFill>
                    <a:srgbClr val="001D35"/>
                  </a:solidFill>
                  <a:latin typeface="Google Sans"/>
                </a:rPr>
                <a:t>Liquid fuel (white gas)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i="0" dirty="0">
                  <a:solidFill>
                    <a:srgbClr val="001D35"/>
                  </a:solidFill>
                  <a:effectLst/>
                  <a:latin typeface="Google Sans"/>
                </a:rPr>
                <a:t>Alternate-fuel</a:t>
              </a: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E23AE1-5402-2A13-25B5-EE0913A8B787}"/>
                </a:ext>
              </a:extLst>
            </p:cNvPr>
            <p:cNvSpPr txBox="1"/>
            <p:nvPr/>
          </p:nvSpPr>
          <p:spPr>
            <a:xfrm>
              <a:off x="286482" y="2769813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Correct Answer: Move any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Member one space forward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92D0EDA-6B8E-30AA-3F5C-BA8DF6A7E01E}"/>
              </a:ext>
            </a:extLst>
          </p:cNvPr>
          <p:cNvGrpSpPr/>
          <p:nvPr/>
        </p:nvGrpSpPr>
        <p:grpSpPr>
          <a:xfrm>
            <a:off x="286479" y="3569788"/>
            <a:ext cx="3488852" cy="2977488"/>
            <a:chOff x="286482" y="253990"/>
            <a:chExt cx="3488852" cy="297748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E92617C-07E1-85A2-DBDD-C9E2899BF4B2}"/>
                </a:ext>
              </a:extLst>
            </p:cNvPr>
            <p:cNvSpPr txBox="1"/>
            <p:nvPr/>
          </p:nvSpPr>
          <p:spPr>
            <a:xfrm>
              <a:off x="286485" y="253990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Ask the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this question, they have 30 seconds to agree on an answer.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5E1F99-130D-D237-7ABF-33EF224122DA}"/>
                </a:ext>
              </a:extLst>
            </p:cNvPr>
            <p:cNvSpPr txBox="1"/>
            <p:nvPr/>
          </p:nvSpPr>
          <p:spPr>
            <a:xfrm>
              <a:off x="286485" y="764201"/>
              <a:ext cx="3488849" cy="5078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i="1" dirty="0"/>
                <a:t>Q: Does an large blank area between topographical lines mean flat ground?</a:t>
              </a:r>
            </a:p>
            <a:p>
              <a:endParaRPr lang="en-US" sz="900" i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7005A76-9D74-5E8A-39DC-BFD6F4F6DCAC}"/>
                </a:ext>
              </a:extLst>
            </p:cNvPr>
            <p:cNvSpPr txBox="1"/>
            <p:nvPr/>
          </p:nvSpPr>
          <p:spPr>
            <a:xfrm>
              <a:off x="286482" y="1213009"/>
              <a:ext cx="3488849" cy="16158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i="0" dirty="0">
                  <a:solidFill>
                    <a:srgbClr val="001D35"/>
                  </a:solidFill>
                  <a:effectLst/>
                  <a:latin typeface="Google Sans"/>
                </a:rPr>
                <a:t> No just that </a:t>
              </a:r>
              <a:r>
                <a:rPr lang="en-US" sz="900" b="1" dirty="0">
                  <a:solidFill>
                    <a:srgbClr val="001D35"/>
                  </a:solidFill>
                  <a:latin typeface="Google Sans"/>
                </a:rPr>
                <a:t>any variation doesn’t exceed the scale of the topographical map</a:t>
              </a: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0" i="0" dirty="0">
                <a:solidFill>
                  <a:srgbClr val="001D35"/>
                </a:solidFill>
                <a:effectLst/>
                <a:latin typeface="Google San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0CE316-A17A-A294-4D2F-956DBE48C12B}"/>
                </a:ext>
              </a:extLst>
            </p:cNvPr>
            <p:cNvSpPr txBox="1"/>
            <p:nvPr/>
          </p:nvSpPr>
          <p:spPr>
            <a:xfrm>
              <a:off x="286482" y="2769813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Correct Answer: Move any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Member one space forward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3AC22B2-3DDB-02E4-EBAF-4C78E97CFBB9}"/>
              </a:ext>
            </a:extLst>
          </p:cNvPr>
          <p:cNvGrpSpPr/>
          <p:nvPr/>
        </p:nvGrpSpPr>
        <p:grpSpPr>
          <a:xfrm>
            <a:off x="4342749" y="288898"/>
            <a:ext cx="3488855" cy="2977488"/>
            <a:chOff x="286479" y="253990"/>
            <a:chExt cx="3488855" cy="29774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C35B103-3536-998A-76CF-509B13F08706}"/>
                </a:ext>
              </a:extLst>
            </p:cNvPr>
            <p:cNvSpPr txBox="1"/>
            <p:nvPr/>
          </p:nvSpPr>
          <p:spPr>
            <a:xfrm>
              <a:off x="286485" y="253990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Ask the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this question, they have 30 seconds to agree on an answer.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C3ADD7E-B9D0-4632-F0BE-6B8AB8BE3F1A}"/>
                </a:ext>
              </a:extLst>
            </p:cNvPr>
            <p:cNvSpPr txBox="1"/>
            <p:nvPr/>
          </p:nvSpPr>
          <p:spPr>
            <a:xfrm>
              <a:off x="286485" y="764201"/>
              <a:ext cx="34888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i="1" dirty="0"/>
                <a:t>Q: What do tight topographical lines on a map mean?</a:t>
              </a:r>
            </a:p>
            <a:p>
              <a:endParaRPr lang="en-US" sz="900" i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AB8232-183F-F74F-6A2F-EADA9D107DF1}"/>
                </a:ext>
              </a:extLst>
            </p:cNvPr>
            <p:cNvSpPr txBox="1"/>
            <p:nvPr/>
          </p:nvSpPr>
          <p:spPr>
            <a:xfrm>
              <a:off x="286479" y="1213009"/>
              <a:ext cx="3488849" cy="1338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dirty="0"/>
                <a:t>Steep terrain</a:t>
              </a: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0" i="0" dirty="0">
                <a:solidFill>
                  <a:srgbClr val="001D35"/>
                </a:solidFill>
                <a:effectLst/>
                <a:latin typeface="Google San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676430-C55D-8CD8-FD4D-232A29EB824D}"/>
                </a:ext>
              </a:extLst>
            </p:cNvPr>
            <p:cNvSpPr txBox="1"/>
            <p:nvPr/>
          </p:nvSpPr>
          <p:spPr>
            <a:xfrm>
              <a:off x="286482" y="2769813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Correct Answer: Move any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Member one space forward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32F1FD2-376C-E159-07B8-FC21E9204944}"/>
              </a:ext>
            </a:extLst>
          </p:cNvPr>
          <p:cNvGrpSpPr/>
          <p:nvPr/>
        </p:nvGrpSpPr>
        <p:grpSpPr>
          <a:xfrm>
            <a:off x="8361554" y="288898"/>
            <a:ext cx="3488852" cy="2977488"/>
            <a:chOff x="286482" y="253990"/>
            <a:chExt cx="3488852" cy="297748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1F558F-549C-C8FD-16EC-DD8C718BEBE5}"/>
                </a:ext>
              </a:extLst>
            </p:cNvPr>
            <p:cNvSpPr txBox="1"/>
            <p:nvPr/>
          </p:nvSpPr>
          <p:spPr>
            <a:xfrm>
              <a:off x="286485" y="253990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Ask the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this question, they have 30 seconds to agree on an answer.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8C955B2-083F-C59F-043B-891600759C2F}"/>
                </a:ext>
              </a:extLst>
            </p:cNvPr>
            <p:cNvSpPr txBox="1"/>
            <p:nvPr/>
          </p:nvSpPr>
          <p:spPr>
            <a:xfrm>
              <a:off x="286485" y="764201"/>
              <a:ext cx="34888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i="1" dirty="0"/>
                <a:t>Q: What do wide lines on a topographical map mean?</a:t>
              </a:r>
            </a:p>
            <a:p>
              <a:endParaRPr lang="en-US" sz="900" i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F630BDA-4C1E-161A-B1FF-3F1FC8163583}"/>
                </a:ext>
              </a:extLst>
            </p:cNvPr>
            <p:cNvSpPr txBox="1"/>
            <p:nvPr/>
          </p:nvSpPr>
          <p:spPr>
            <a:xfrm>
              <a:off x="286482" y="1213009"/>
              <a:ext cx="3488849" cy="1477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dirty="0"/>
                <a:t>Less Steep terrain</a:t>
              </a: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/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0" i="0" dirty="0">
                <a:solidFill>
                  <a:srgbClr val="001D35"/>
                </a:solidFill>
                <a:effectLst/>
                <a:latin typeface="Google San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0BB50B3-C593-6831-82EA-205D59A05D9D}"/>
                </a:ext>
              </a:extLst>
            </p:cNvPr>
            <p:cNvSpPr txBox="1"/>
            <p:nvPr/>
          </p:nvSpPr>
          <p:spPr>
            <a:xfrm>
              <a:off x="286482" y="2769813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Correct Answer: Move any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Member one space forward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66BCF78-EEA2-1E0B-6611-962EB10B7D13}"/>
              </a:ext>
            </a:extLst>
          </p:cNvPr>
          <p:cNvSpPr txBox="1"/>
          <p:nvPr/>
        </p:nvSpPr>
        <p:spPr>
          <a:xfrm>
            <a:off x="3048327" y="2964391"/>
            <a:ext cx="609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4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9E12A-DD36-290D-FE64-BD760D7A7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B42616-A801-9645-ADEA-EB025A2B78B5}"/>
              </a:ext>
            </a:extLst>
          </p:cNvPr>
          <p:cNvSpPr/>
          <p:nvPr/>
        </p:nvSpPr>
        <p:spPr>
          <a:xfrm>
            <a:off x="235132" y="195943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83AAF-D548-349C-DCDE-C7B883EAE153}"/>
              </a:ext>
            </a:extLst>
          </p:cNvPr>
          <p:cNvSpPr/>
          <p:nvPr/>
        </p:nvSpPr>
        <p:spPr>
          <a:xfrm>
            <a:off x="4270788" y="195943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CD8493-8154-FA87-3E5B-B49E0E75A01B}"/>
              </a:ext>
            </a:extLst>
          </p:cNvPr>
          <p:cNvSpPr/>
          <p:nvPr/>
        </p:nvSpPr>
        <p:spPr>
          <a:xfrm>
            <a:off x="8306445" y="195943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CA9421-42C6-C64A-DCA9-477CCD208A0C}"/>
              </a:ext>
            </a:extLst>
          </p:cNvPr>
          <p:cNvSpPr/>
          <p:nvPr/>
        </p:nvSpPr>
        <p:spPr>
          <a:xfrm>
            <a:off x="235132" y="3498660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610ADF-FC56-0B86-7274-B3554A165A15}"/>
              </a:ext>
            </a:extLst>
          </p:cNvPr>
          <p:cNvSpPr/>
          <p:nvPr/>
        </p:nvSpPr>
        <p:spPr>
          <a:xfrm>
            <a:off x="4270788" y="3498660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C1897B-62DC-36D1-1441-27505FC71C74}"/>
              </a:ext>
            </a:extLst>
          </p:cNvPr>
          <p:cNvSpPr/>
          <p:nvPr/>
        </p:nvSpPr>
        <p:spPr>
          <a:xfrm>
            <a:off x="8306445" y="3498660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D7041F-FDFA-D5C6-E4B4-532114EA9059}"/>
              </a:ext>
            </a:extLst>
          </p:cNvPr>
          <p:cNvSpPr/>
          <p:nvPr/>
        </p:nvSpPr>
        <p:spPr>
          <a:xfrm>
            <a:off x="343563" y="900479"/>
            <a:ext cx="338220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Challenge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48E44-C19D-75AD-E79F-775F2C3D6A68}"/>
              </a:ext>
            </a:extLst>
          </p:cNvPr>
          <p:cNvSpPr/>
          <p:nvPr/>
        </p:nvSpPr>
        <p:spPr>
          <a:xfrm>
            <a:off x="4379219" y="900479"/>
            <a:ext cx="33822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Challenge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706ADE-0C7F-50BA-049E-6E98D80AE244}"/>
              </a:ext>
            </a:extLst>
          </p:cNvPr>
          <p:cNvSpPr/>
          <p:nvPr/>
        </p:nvSpPr>
        <p:spPr>
          <a:xfrm>
            <a:off x="8414876" y="900479"/>
            <a:ext cx="33822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Challenge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90150C-E7B0-9478-F595-6554DD816232}"/>
              </a:ext>
            </a:extLst>
          </p:cNvPr>
          <p:cNvSpPr/>
          <p:nvPr/>
        </p:nvSpPr>
        <p:spPr>
          <a:xfrm>
            <a:off x="343563" y="4203195"/>
            <a:ext cx="33822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Challenge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168B08-DC6B-BE8B-A8CD-4C77B03753EB}"/>
              </a:ext>
            </a:extLst>
          </p:cNvPr>
          <p:cNvSpPr/>
          <p:nvPr/>
        </p:nvSpPr>
        <p:spPr>
          <a:xfrm>
            <a:off x="4379219" y="4203195"/>
            <a:ext cx="33822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Challenge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268A05-CA7F-ABB5-B036-C91C1A2F2D1A}"/>
              </a:ext>
            </a:extLst>
          </p:cNvPr>
          <p:cNvSpPr/>
          <p:nvPr/>
        </p:nvSpPr>
        <p:spPr>
          <a:xfrm>
            <a:off x="8414876" y="4203195"/>
            <a:ext cx="33822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295941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90111-5682-F740-45CC-743584FC0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D47483-88B7-EA5F-F41F-A3F6B1AAB890}"/>
              </a:ext>
            </a:extLst>
          </p:cNvPr>
          <p:cNvSpPr/>
          <p:nvPr/>
        </p:nvSpPr>
        <p:spPr>
          <a:xfrm>
            <a:off x="235132" y="195943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41A926-C412-3B08-3C30-8F609C7F4A96}"/>
              </a:ext>
            </a:extLst>
          </p:cNvPr>
          <p:cNvSpPr/>
          <p:nvPr/>
        </p:nvSpPr>
        <p:spPr>
          <a:xfrm>
            <a:off x="4270788" y="195943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B3CE8C-99F0-7755-CD7F-5FC512202BB9}"/>
              </a:ext>
            </a:extLst>
          </p:cNvPr>
          <p:cNvSpPr/>
          <p:nvPr/>
        </p:nvSpPr>
        <p:spPr>
          <a:xfrm>
            <a:off x="8306445" y="195943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908011-FF66-558C-80B2-901736D55BAA}"/>
              </a:ext>
            </a:extLst>
          </p:cNvPr>
          <p:cNvSpPr/>
          <p:nvPr/>
        </p:nvSpPr>
        <p:spPr>
          <a:xfrm>
            <a:off x="235132" y="3498660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5A3E6C-5CD4-A685-1312-DC8FF6A5833B}"/>
              </a:ext>
            </a:extLst>
          </p:cNvPr>
          <p:cNvSpPr/>
          <p:nvPr/>
        </p:nvSpPr>
        <p:spPr>
          <a:xfrm>
            <a:off x="4270788" y="3498660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C52D37-CA3F-60CD-8A32-DDB03EEFFBA4}"/>
              </a:ext>
            </a:extLst>
          </p:cNvPr>
          <p:cNvSpPr/>
          <p:nvPr/>
        </p:nvSpPr>
        <p:spPr>
          <a:xfrm>
            <a:off x="8306445" y="3498660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2AFE45-A1AE-22D1-3178-65D0B1EA789D}"/>
              </a:ext>
            </a:extLst>
          </p:cNvPr>
          <p:cNvGrpSpPr/>
          <p:nvPr/>
        </p:nvGrpSpPr>
        <p:grpSpPr>
          <a:xfrm>
            <a:off x="286482" y="253990"/>
            <a:ext cx="3488852" cy="2977488"/>
            <a:chOff x="286482" y="253990"/>
            <a:chExt cx="3488852" cy="297748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47EABF6-9601-C4F2-620D-0E7BFAF3D1C0}"/>
                </a:ext>
              </a:extLst>
            </p:cNvPr>
            <p:cNvSpPr txBox="1"/>
            <p:nvPr/>
          </p:nvSpPr>
          <p:spPr>
            <a:xfrm>
              <a:off x="286485" y="253990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Ask the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this question, they have 30 seconds to agree on an answer.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886AB8-837F-3A29-8767-9E0F63C78495}"/>
                </a:ext>
              </a:extLst>
            </p:cNvPr>
            <p:cNvSpPr txBox="1"/>
            <p:nvPr/>
          </p:nvSpPr>
          <p:spPr>
            <a:xfrm>
              <a:off x="286485" y="764201"/>
              <a:ext cx="34888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i="1" dirty="0"/>
                <a:t>Q: What is a good starting estimate for calories per day?</a:t>
              </a:r>
            </a:p>
            <a:p>
              <a:endParaRPr lang="en-US" sz="900" i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3F0B12-2E37-2F59-CBAA-15717C6AB142}"/>
                </a:ext>
              </a:extLst>
            </p:cNvPr>
            <p:cNvSpPr txBox="1"/>
            <p:nvPr/>
          </p:nvSpPr>
          <p:spPr>
            <a:xfrm>
              <a:off x="286482" y="1213009"/>
              <a:ext cx="3488849" cy="2308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i="0" dirty="0">
                  <a:solidFill>
                    <a:srgbClr val="001D35"/>
                  </a:solidFill>
                  <a:effectLst/>
                  <a:latin typeface="Google Sans"/>
                </a:rPr>
                <a:t>2500-3000 per day</a:t>
              </a:r>
              <a:endParaRPr lang="en-US" sz="900" b="0" i="0" dirty="0">
                <a:solidFill>
                  <a:srgbClr val="001D35"/>
                </a:solidFill>
                <a:effectLst/>
                <a:latin typeface="Google San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4BCCBC-CFD8-F6D3-D48C-E8788050FCC0}"/>
                </a:ext>
              </a:extLst>
            </p:cNvPr>
            <p:cNvSpPr txBox="1"/>
            <p:nvPr/>
          </p:nvSpPr>
          <p:spPr>
            <a:xfrm>
              <a:off x="286482" y="2769813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Correct Answer: Move any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Member one space forward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7940C9-6243-AEF2-9C43-F6A1F94D36AD}"/>
              </a:ext>
            </a:extLst>
          </p:cNvPr>
          <p:cNvGrpSpPr/>
          <p:nvPr/>
        </p:nvGrpSpPr>
        <p:grpSpPr>
          <a:xfrm>
            <a:off x="8361554" y="3569788"/>
            <a:ext cx="3488852" cy="2977488"/>
            <a:chOff x="286482" y="253990"/>
            <a:chExt cx="3488852" cy="297748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7D04FD-E2CE-4138-3C9E-2AA581ED9F54}"/>
                </a:ext>
              </a:extLst>
            </p:cNvPr>
            <p:cNvSpPr txBox="1"/>
            <p:nvPr/>
          </p:nvSpPr>
          <p:spPr>
            <a:xfrm>
              <a:off x="286485" y="253990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Ask the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this question, they have 30 seconds to agree on an answer.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B707E8-9218-84F9-DDD8-39BD4612D8C2}"/>
                </a:ext>
              </a:extLst>
            </p:cNvPr>
            <p:cNvSpPr txBox="1"/>
            <p:nvPr/>
          </p:nvSpPr>
          <p:spPr>
            <a:xfrm>
              <a:off x="286485" y="764201"/>
              <a:ext cx="34888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i="1" dirty="0"/>
                <a:t>Q: How much water should you plan per day of desert hiking?</a:t>
              </a:r>
            </a:p>
            <a:p>
              <a:endParaRPr lang="en-US" sz="900" i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0125FD-9D20-CF5C-005F-10A4AF5EA217}"/>
                </a:ext>
              </a:extLst>
            </p:cNvPr>
            <p:cNvSpPr txBox="1"/>
            <p:nvPr/>
          </p:nvSpPr>
          <p:spPr>
            <a:xfrm>
              <a:off x="286482" y="1213009"/>
              <a:ext cx="3488849" cy="1338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0" i="0" dirty="0">
                  <a:effectLst/>
                  <a:latin typeface="Arial" panose="020B0604020202020204" pitchFamily="34" charset="0"/>
                </a:rPr>
                <a:t>½ quart to 1 quart of water per hour of hiking</a:t>
              </a: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0" i="0" dirty="0">
                <a:solidFill>
                  <a:srgbClr val="001D35"/>
                </a:solidFill>
                <a:effectLst/>
                <a:latin typeface="Google San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764571-57C6-4ACF-F8F0-C77CB1CFFF02}"/>
                </a:ext>
              </a:extLst>
            </p:cNvPr>
            <p:cNvSpPr txBox="1"/>
            <p:nvPr/>
          </p:nvSpPr>
          <p:spPr>
            <a:xfrm>
              <a:off x="286482" y="2769813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Correct Answer: Move any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Member one space forward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C6635D-6E1A-A70B-0000-C08A7493429B}"/>
              </a:ext>
            </a:extLst>
          </p:cNvPr>
          <p:cNvGrpSpPr/>
          <p:nvPr/>
        </p:nvGrpSpPr>
        <p:grpSpPr>
          <a:xfrm>
            <a:off x="4342749" y="3551682"/>
            <a:ext cx="3488852" cy="2977488"/>
            <a:chOff x="286482" y="253990"/>
            <a:chExt cx="3488852" cy="29774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0156F8-E11B-066B-8E30-616ECBAD021B}"/>
                </a:ext>
              </a:extLst>
            </p:cNvPr>
            <p:cNvSpPr txBox="1"/>
            <p:nvPr/>
          </p:nvSpPr>
          <p:spPr>
            <a:xfrm>
              <a:off x="286485" y="253990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Ask the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this question, they have 30 seconds to agree on an answer.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BCE94A-D13C-C4CC-3A8D-D55CBB4C9AD5}"/>
                </a:ext>
              </a:extLst>
            </p:cNvPr>
            <p:cNvSpPr txBox="1"/>
            <p:nvPr/>
          </p:nvSpPr>
          <p:spPr>
            <a:xfrm>
              <a:off x="286485" y="764201"/>
              <a:ext cx="34888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i="1" dirty="0"/>
                <a:t>Q: True or false – Poinson oak has edible berries in the spring</a:t>
              </a:r>
            </a:p>
            <a:p>
              <a:endParaRPr lang="en-US" sz="900" i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8DEC1A-6147-1293-20AD-43CCEC95C090}"/>
                </a:ext>
              </a:extLst>
            </p:cNvPr>
            <p:cNvSpPr txBox="1"/>
            <p:nvPr/>
          </p:nvSpPr>
          <p:spPr>
            <a:xfrm>
              <a:off x="286482" y="1213009"/>
              <a:ext cx="3488849" cy="1477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i="0" dirty="0">
                  <a:solidFill>
                    <a:srgbClr val="001D35"/>
                  </a:solidFill>
                  <a:effectLst/>
                  <a:latin typeface="Google Sans"/>
                </a:rPr>
                <a:t>False – don’t eat poison oak</a:t>
              </a: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D5F97C-88FC-7355-4FE9-7EE35F68C8BB}"/>
                </a:ext>
              </a:extLst>
            </p:cNvPr>
            <p:cNvSpPr txBox="1"/>
            <p:nvPr/>
          </p:nvSpPr>
          <p:spPr>
            <a:xfrm>
              <a:off x="286482" y="2769813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Correct Answer: Move any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Member one space forward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3D129C-DC8F-D6FC-DA0B-E87970D51A25}"/>
              </a:ext>
            </a:extLst>
          </p:cNvPr>
          <p:cNvGrpSpPr/>
          <p:nvPr/>
        </p:nvGrpSpPr>
        <p:grpSpPr>
          <a:xfrm>
            <a:off x="286479" y="3569788"/>
            <a:ext cx="3488852" cy="2977488"/>
            <a:chOff x="286482" y="253990"/>
            <a:chExt cx="3488852" cy="297748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9BCCED-8AD7-459D-52ED-E2F740CBE4B0}"/>
                </a:ext>
              </a:extLst>
            </p:cNvPr>
            <p:cNvSpPr txBox="1"/>
            <p:nvPr/>
          </p:nvSpPr>
          <p:spPr>
            <a:xfrm>
              <a:off x="286485" y="253990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Ask the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this question, they have 30 seconds to agree on an answer.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E7261C-7881-6F0E-EDD1-87482C4712B5}"/>
                </a:ext>
              </a:extLst>
            </p:cNvPr>
            <p:cNvSpPr txBox="1"/>
            <p:nvPr/>
          </p:nvSpPr>
          <p:spPr>
            <a:xfrm>
              <a:off x="286485" y="764201"/>
              <a:ext cx="34888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i="1" dirty="0"/>
                <a:t>Q: What are some cold weather dangers?</a:t>
              </a:r>
            </a:p>
            <a:p>
              <a:endParaRPr lang="en-US" sz="900" i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5C5EED-1A45-E3DA-EA6B-FAFF35728EFA}"/>
                </a:ext>
              </a:extLst>
            </p:cNvPr>
            <p:cNvSpPr txBox="1"/>
            <p:nvPr/>
          </p:nvSpPr>
          <p:spPr>
            <a:xfrm>
              <a:off x="286482" y="1213009"/>
              <a:ext cx="3488849" cy="18928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i="0" dirty="0">
                  <a:solidFill>
                    <a:srgbClr val="001D35"/>
                  </a:solidFill>
                  <a:effectLst/>
                  <a:latin typeface="Google Sans"/>
                </a:rPr>
                <a:t> Hypothermia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dirty="0">
                  <a:solidFill>
                    <a:srgbClr val="001D35"/>
                  </a:solidFill>
                  <a:latin typeface="Google Sans"/>
                </a:rPr>
                <a:t>Frost Bite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i="0" dirty="0">
                  <a:solidFill>
                    <a:srgbClr val="001D35"/>
                  </a:solidFill>
                  <a:effectLst/>
                  <a:latin typeface="Google Sans"/>
                </a:rPr>
                <a:t>Slipping on ice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dirty="0">
                  <a:solidFill>
                    <a:srgbClr val="001D35"/>
                  </a:solidFill>
                  <a:latin typeface="Google Sans"/>
                </a:rPr>
                <a:t>Sunburn</a:t>
              </a: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0" i="0" dirty="0">
                <a:solidFill>
                  <a:srgbClr val="001D35"/>
                </a:solidFill>
                <a:effectLst/>
                <a:latin typeface="Google San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7842589-9313-8A80-41E6-64B6C68D7387}"/>
                </a:ext>
              </a:extLst>
            </p:cNvPr>
            <p:cNvSpPr txBox="1"/>
            <p:nvPr/>
          </p:nvSpPr>
          <p:spPr>
            <a:xfrm>
              <a:off x="286482" y="2769813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Correct Answer: Move any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Member one space forward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75DFFB-798D-D301-0F8C-6DF2F00F5241}"/>
              </a:ext>
            </a:extLst>
          </p:cNvPr>
          <p:cNvGrpSpPr/>
          <p:nvPr/>
        </p:nvGrpSpPr>
        <p:grpSpPr>
          <a:xfrm>
            <a:off x="4342749" y="288898"/>
            <a:ext cx="3488855" cy="2977488"/>
            <a:chOff x="286479" y="253990"/>
            <a:chExt cx="3488855" cy="29774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1BE3214-677B-0A64-A410-3F7A43FA10E9}"/>
                </a:ext>
              </a:extLst>
            </p:cNvPr>
            <p:cNvSpPr txBox="1"/>
            <p:nvPr/>
          </p:nvSpPr>
          <p:spPr>
            <a:xfrm>
              <a:off x="286485" y="253990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Ask the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this question, they have 30 seconds to agree on an answer.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D5900A-8C88-C106-98BC-8722C23D719E}"/>
                </a:ext>
              </a:extLst>
            </p:cNvPr>
            <p:cNvSpPr txBox="1"/>
            <p:nvPr/>
          </p:nvSpPr>
          <p:spPr>
            <a:xfrm>
              <a:off x="286485" y="764201"/>
              <a:ext cx="34888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i="1" dirty="0"/>
                <a:t>Q: Do you need more or less calories in cold weather? How </a:t>
              </a:r>
              <a:r>
                <a:rPr lang="en-US" sz="900" i="1" dirty="0" err="1"/>
                <a:t>muych</a:t>
              </a:r>
              <a:endParaRPr lang="en-US" sz="900" i="1" dirty="0"/>
            </a:p>
            <a:p>
              <a:endParaRPr lang="en-US" sz="900" i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714DAC-DE1F-5D62-9D2F-FAE411D9AE51}"/>
                </a:ext>
              </a:extLst>
            </p:cNvPr>
            <p:cNvSpPr txBox="1"/>
            <p:nvPr/>
          </p:nvSpPr>
          <p:spPr>
            <a:xfrm>
              <a:off x="286479" y="1213009"/>
              <a:ext cx="3488849" cy="1338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rgbClr val="001D35"/>
                  </a:solidFill>
                  <a:latin typeface="Google Sans"/>
                </a:rPr>
                <a:t>You’ll need 500-1000 additional calories</a:t>
              </a: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0" i="0" dirty="0">
                <a:solidFill>
                  <a:srgbClr val="001D35"/>
                </a:solidFill>
                <a:effectLst/>
                <a:latin typeface="Google San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25FE71-9306-8D57-CD6A-C0E89447F015}"/>
                </a:ext>
              </a:extLst>
            </p:cNvPr>
            <p:cNvSpPr txBox="1"/>
            <p:nvPr/>
          </p:nvSpPr>
          <p:spPr>
            <a:xfrm>
              <a:off x="286482" y="2769813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Correct Answer: Move any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Member one space forward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29773FA-F3BF-1C97-6784-7327DFE145AB}"/>
              </a:ext>
            </a:extLst>
          </p:cNvPr>
          <p:cNvGrpSpPr/>
          <p:nvPr/>
        </p:nvGrpSpPr>
        <p:grpSpPr>
          <a:xfrm>
            <a:off x="8361554" y="288898"/>
            <a:ext cx="3488852" cy="2977488"/>
            <a:chOff x="286482" y="253990"/>
            <a:chExt cx="3488852" cy="297748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36BC4D-802E-6021-C183-7F98BE9ABA8A}"/>
                </a:ext>
              </a:extLst>
            </p:cNvPr>
            <p:cNvSpPr txBox="1"/>
            <p:nvPr/>
          </p:nvSpPr>
          <p:spPr>
            <a:xfrm>
              <a:off x="286485" y="253990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Ask the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this question, they have 30 seconds to agree on an answer.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252C582-61D2-1634-0B87-B189F7B27266}"/>
                </a:ext>
              </a:extLst>
            </p:cNvPr>
            <p:cNvSpPr txBox="1"/>
            <p:nvPr/>
          </p:nvSpPr>
          <p:spPr>
            <a:xfrm>
              <a:off x="286485" y="764201"/>
              <a:ext cx="34888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i="1" dirty="0"/>
                <a:t>Q What are options to keep food safe from Bears?</a:t>
              </a:r>
            </a:p>
            <a:p>
              <a:endParaRPr lang="en-US" sz="900" i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C49B78A-E27D-57AD-31D3-6532168C6BF4}"/>
                </a:ext>
              </a:extLst>
            </p:cNvPr>
            <p:cNvSpPr txBox="1"/>
            <p:nvPr/>
          </p:nvSpPr>
          <p:spPr>
            <a:xfrm>
              <a:off x="286482" y="1213009"/>
              <a:ext cx="3488849" cy="16158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dirty="0"/>
                <a:t>Bear Cans</a:t>
              </a:r>
            </a:p>
            <a:p>
              <a:r>
                <a:rPr lang="en-US" sz="900" b="1" dirty="0">
                  <a:solidFill>
                    <a:srgbClr val="001D35"/>
                  </a:solidFill>
                  <a:latin typeface="Google Sans"/>
                </a:rPr>
                <a:t>Bear Bags</a:t>
              </a:r>
            </a:p>
            <a:p>
              <a:pPr algn="l"/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0" i="0" dirty="0">
                <a:solidFill>
                  <a:srgbClr val="001D35"/>
                </a:solidFill>
                <a:effectLst/>
                <a:latin typeface="Google San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5D8487D-8C78-3570-53DE-CB6FB9A81B98}"/>
                </a:ext>
              </a:extLst>
            </p:cNvPr>
            <p:cNvSpPr txBox="1"/>
            <p:nvPr/>
          </p:nvSpPr>
          <p:spPr>
            <a:xfrm>
              <a:off x="286482" y="2769813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Correct Answer: Move any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Member one space forward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A0D93B0-87FC-F97E-FDBD-8F9BAFFA7F3A}"/>
              </a:ext>
            </a:extLst>
          </p:cNvPr>
          <p:cNvSpPr txBox="1"/>
          <p:nvPr/>
        </p:nvSpPr>
        <p:spPr>
          <a:xfrm>
            <a:off x="3048327" y="2964391"/>
            <a:ext cx="609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9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397BF-DE15-569C-F6FE-9CB163F56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B9B834-D7CD-3867-1749-2C4DA2BC63F1}"/>
              </a:ext>
            </a:extLst>
          </p:cNvPr>
          <p:cNvSpPr/>
          <p:nvPr/>
        </p:nvSpPr>
        <p:spPr>
          <a:xfrm>
            <a:off x="235132" y="195943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AB934A-5CE5-7266-271B-FD4104358F30}"/>
              </a:ext>
            </a:extLst>
          </p:cNvPr>
          <p:cNvSpPr/>
          <p:nvPr/>
        </p:nvSpPr>
        <p:spPr>
          <a:xfrm>
            <a:off x="4270788" y="195943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5E2D71-1A29-8DA9-A106-C30F11D5C237}"/>
              </a:ext>
            </a:extLst>
          </p:cNvPr>
          <p:cNvSpPr/>
          <p:nvPr/>
        </p:nvSpPr>
        <p:spPr>
          <a:xfrm>
            <a:off x="8306445" y="195943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36C559-F543-6E37-E271-9D0A7ED7CB12}"/>
              </a:ext>
            </a:extLst>
          </p:cNvPr>
          <p:cNvSpPr/>
          <p:nvPr/>
        </p:nvSpPr>
        <p:spPr>
          <a:xfrm>
            <a:off x="235132" y="3498660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A32964-3739-5ADB-788E-D78E7C111024}"/>
              </a:ext>
            </a:extLst>
          </p:cNvPr>
          <p:cNvSpPr/>
          <p:nvPr/>
        </p:nvSpPr>
        <p:spPr>
          <a:xfrm>
            <a:off x="4270788" y="3498660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735CEB-C8FA-980F-FDC2-0DE361C9CC06}"/>
              </a:ext>
            </a:extLst>
          </p:cNvPr>
          <p:cNvSpPr/>
          <p:nvPr/>
        </p:nvSpPr>
        <p:spPr>
          <a:xfrm>
            <a:off x="8306445" y="3498660"/>
            <a:ext cx="3599070" cy="31633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232A94-B2B3-5B3B-FE2A-C8BF0B2EA92F}"/>
              </a:ext>
            </a:extLst>
          </p:cNvPr>
          <p:cNvSpPr/>
          <p:nvPr/>
        </p:nvSpPr>
        <p:spPr>
          <a:xfrm>
            <a:off x="343563" y="900479"/>
            <a:ext cx="338220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Challenge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47BC54-72A6-584F-586C-A7F728E1EC7C}"/>
              </a:ext>
            </a:extLst>
          </p:cNvPr>
          <p:cNvSpPr/>
          <p:nvPr/>
        </p:nvSpPr>
        <p:spPr>
          <a:xfrm>
            <a:off x="4379219" y="900479"/>
            <a:ext cx="33822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Challenge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8538A-A34E-4B19-7403-5FFB8D10FC05}"/>
              </a:ext>
            </a:extLst>
          </p:cNvPr>
          <p:cNvSpPr/>
          <p:nvPr/>
        </p:nvSpPr>
        <p:spPr>
          <a:xfrm>
            <a:off x="8414876" y="900479"/>
            <a:ext cx="33822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Challenge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5C5D9A-05C4-8725-4692-C9F9094EE7B0}"/>
              </a:ext>
            </a:extLst>
          </p:cNvPr>
          <p:cNvSpPr/>
          <p:nvPr/>
        </p:nvSpPr>
        <p:spPr>
          <a:xfrm>
            <a:off x="343563" y="4203195"/>
            <a:ext cx="33822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Challenge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DF72B8-2A12-BBA4-6082-38BA353E6C98}"/>
              </a:ext>
            </a:extLst>
          </p:cNvPr>
          <p:cNvSpPr/>
          <p:nvPr/>
        </p:nvSpPr>
        <p:spPr>
          <a:xfrm>
            <a:off x="4379219" y="4203195"/>
            <a:ext cx="33822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Challenge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05E665-2964-F42B-36A0-91F3778BAB91}"/>
              </a:ext>
            </a:extLst>
          </p:cNvPr>
          <p:cNvSpPr/>
          <p:nvPr/>
        </p:nvSpPr>
        <p:spPr>
          <a:xfrm>
            <a:off x="8414876" y="4203195"/>
            <a:ext cx="33822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Croo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219046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80A2C-AD63-C140-92D7-66DE293B0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3B5962-B00D-B9D5-5833-3A441C9BCA4E}"/>
              </a:ext>
            </a:extLst>
          </p:cNvPr>
          <p:cNvSpPr/>
          <p:nvPr/>
        </p:nvSpPr>
        <p:spPr>
          <a:xfrm>
            <a:off x="235132" y="195943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07508-E228-61F3-BF1F-C5B364ADD995}"/>
              </a:ext>
            </a:extLst>
          </p:cNvPr>
          <p:cNvSpPr/>
          <p:nvPr/>
        </p:nvSpPr>
        <p:spPr>
          <a:xfrm>
            <a:off x="4270788" y="195943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08C68-1947-0BAB-6219-4BA4D22F1DEE}"/>
              </a:ext>
            </a:extLst>
          </p:cNvPr>
          <p:cNvSpPr/>
          <p:nvPr/>
        </p:nvSpPr>
        <p:spPr>
          <a:xfrm>
            <a:off x="8306445" y="195943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DE9E11-A57C-761F-CA5C-C9230565FAD1}"/>
              </a:ext>
            </a:extLst>
          </p:cNvPr>
          <p:cNvSpPr/>
          <p:nvPr/>
        </p:nvSpPr>
        <p:spPr>
          <a:xfrm>
            <a:off x="235132" y="3498660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939E1D-9374-3897-A38A-8F03D109803E}"/>
              </a:ext>
            </a:extLst>
          </p:cNvPr>
          <p:cNvSpPr/>
          <p:nvPr/>
        </p:nvSpPr>
        <p:spPr>
          <a:xfrm>
            <a:off x="4270788" y="3498660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71AE7E-D458-4292-4D51-77CDE6BBB510}"/>
              </a:ext>
            </a:extLst>
          </p:cNvPr>
          <p:cNvSpPr/>
          <p:nvPr/>
        </p:nvSpPr>
        <p:spPr>
          <a:xfrm>
            <a:off x="8306445" y="3498660"/>
            <a:ext cx="3599070" cy="31633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CEA178-3CA7-9180-BCF1-2C291DE9E489}"/>
              </a:ext>
            </a:extLst>
          </p:cNvPr>
          <p:cNvGrpSpPr/>
          <p:nvPr/>
        </p:nvGrpSpPr>
        <p:grpSpPr>
          <a:xfrm>
            <a:off x="286482" y="253990"/>
            <a:ext cx="3488852" cy="2977488"/>
            <a:chOff x="286482" y="253990"/>
            <a:chExt cx="3488852" cy="297748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3C3CF13-2040-EA7E-480C-D347FFFD79D7}"/>
                </a:ext>
              </a:extLst>
            </p:cNvPr>
            <p:cNvSpPr txBox="1"/>
            <p:nvPr/>
          </p:nvSpPr>
          <p:spPr>
            <a:xfrm>
              <a:off x="286485" y="253990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Ask the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this question, they have 30 seconds to agree on an answer.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CF2F50-FCE3-1880-6535-084E6B929A9B}"/>
                </a:ext>
              </a:extLst>
            </p:cNvPr>
            <p:cNvSpPr txBox="1"/>
            <p:nvPr/>
          </p:nvSpPr>
          <p:spPr>
            <a:xfrm>
              <a:off x="286485" y="764201"/>
              <a:ext cx="34888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i="1" dirty="0"/>
                <a:t>Q: What are some symptoms of Altitude Sickness?</a:t>
              </a:r>
            </a:p>
            <a:p>
              <a:endParaRPr lang="en-US" sz="900" i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1FA7A3-5F94-A42B-A6DA-E3B02E3439C6}"/>
                </a:ext>
              </a:extLst>
            </p:cNvPr>
            <p:cNvSpPr txBox="1"/>
            <p:nvPr/>
          </p:nvSpPr>
          <p:spPr>
            <a:xfrm>
              <a:off x="286482" y="1213009"/>
              <a:ext cx="3488849" cy="5078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0" i="0" dirty="0">
                  <a:effectLst/>
                  <a:latin typeface="Arial" panose="020B0604020202020204" pitchFamily="34" charset="0"/>
                </a:rPr>
                <a:t>symptoms - ○</a:t>
              </a:r>
              <a:r>
                <a:rPr lang="en-US" sz="900" b="0" i="0" dirty="0" err="1">
                  <a:effectLst/>
                  <a:latin typeface="Arial" panose="020B0604020202020204" pitchFamily="34" charset="0"/>
                </a:rPr>
                <a:t>Headache○Tiredness○Lack</a:t>
              </a:r>
              <a:r>
                <a:rPr lang="en-US" sz="900" b="0" i="0" dirty="0">
                  <a:effectLst/>
                  <a:latin typeface="Arial" panose="020B0604020202020204" pitchFamily="34" charset="0"/>
                </a:rPr>
                <a:t> of </a:t>
              </a:r>
              <a:r>
                <a:rPr lang="en-US" sz="900" b="0" i="0" dirty="0" err="1">
                  <a:effectLst/>
                  <a:latin typeface="Arial" panose="020B0604020202020204" pitchFamily="34" charset="0"/>
                </a:rPr>
                <a:t>appetite○Nausea○Vomiting○Children</a:t>
              </a:r>
              <a:r>
                <a:rPr lang="en-US" sz="900" b="0" i="0" dirty="0">
                  <a:effectLst/>
                  <a:latin typeface="Arial" panose="020B0604020202020204" pitchFamily="34" charset="0"/>
                </a:rPr>
                <a:t> may just seem fussy (This applies to adults too!)</a:t>
              </a:r>
              <a:endParaRPr lang="en-US" sz="900" b="0" i="0" dirty="0">
                <a:solidFill>
                  <a:srgbClr val="001D35"/>
                </a:solidFill>
                <a:effectLst/>
                <a:latin typeface="Google San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1885D4-0D05-7427-2972-7B4E89692B39}"/>
                </a:ext>
              </a:extLst>
            </p:cNvPr>
            <p:cNvSpPr txBox="1"/>
            <p:nvPr/>
          </p:nvSpPr>
          <p:spPr>
            <a:xfrm>
              <a:off x="286482" y="2769813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Correct Answer: Move any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Member one space forward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273DF5-9350-DABF-0029-CAC2D8EDB977}"/>
              </a:ext>
            </a:extLst>
          </p:cNvPr>
          <p:cNvGrpSpPr/>
          <p:nvPr/>
        </p:nvGrpSpPr>
        <p:grpSpPr>
          <a:xfrm>
            <a:off x="8361554" y="3569788"/>
            <a:ext cx="3488852" cy="2977488"/>
            <a:chOff x="286482" y="253990"/>
            <a:chExt cx="3488852" cy="297748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8ED780-77A4-90E5-9B5E-654937924C1E}"/>
                </a:ext>
              </a:extLst>
            </p:cNvPr>
            <p:cNvSpPr txBox="1"/>
            <p:nvPr/>
          </p:nvSpPr>
          <p:spPr>
            <a:xfrm>
              <a:off x="286485" y="253990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Ask the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this question, they have 30 seconds to agree on an answer.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119AA6-BACD-5A82-A300-9D678B1E2FA5}"/>
                </a:ext>
              </a:extLst>
            </p:cNvPr>
            <p:cNvSpPr txBox="1"/>
            <p:nvPr/>
          </p:nvSpPr>
          <p:spPr>
            <a:xfrm>
              <a:off x="286485" y="764201"/>
              <a:ext cx="34888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i="1" dirty="0"/>
                <a:t>Q: What is the 45 degree rule as it relates to lightning</a:t>
              </a:r>
            </a:p>
            <a:p>
              <a:endParaRPr lang="en-US" sz="900" i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9D1F4B-B919-0A39-9A64-958628EE93DE}"/>
                </a:ext>
              </a:extLst>
            </p:cNvPr>
            <p:cNvSpPr txBox="1"/>
            <p:nvPr/>
          </p:nvSpPr>
          <p:spPr>
            <a:xfrm>
              <a:off x="286482" y="1213009"/>
              <a:ext cx="3488849" cy="1477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0" i="0" dirty="0">
                  <a:effectLst/>
                  <a:latin typeface="Arial" panose="020B0604020202020204" pitchFamily="34" charset="0"/>
                </a:rPr>
                <a:t>You should stay away from tall objects like trees using a 45 degree angle from the top of the object as a measure</a:t>
              </a: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0" i="0" dirty="0">
                <a:solidFill>
                  <a:srgbClr val="001D35"/>
                </a:solidFill>
                <a:effectLst/>
                <a:latin typeface="Google San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1B78F0-C444-D660-43CB-DDF3729CE2DE}"/>
                </a:ext>
              </a:extLst>
            </p:cNvPr>
            <p:cNvSpPr txBox="1"/>
            <p:nvPr/>
          </p:nvSpPr>
          <p:spPr>
            <a:xfrm>
              <a:off x="286482" y="2769813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Correct Answer: Move any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Member one space forward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EDD2DD-306F-8122-A854-5C025E1073A5}"/>
              </a:ext>
            </a:extLst>
          </p:cNvPr>
          <p:cNvGrpSpPr/>
          <p:nvPr/>
        </p:nvGrpSpPr>
        <p:grpSpPr>
          <a:xfrm>
            <a:off x="4381006" y="3569788"/>
            <a:ext cx="3488852" cy="2977488"/>
            <a:chOff x="286482" y="253990"/>
            <a:chExt cx="3488852" cy="29774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363DDF-EAFC-6A50-6C0A-DFF734C1C2F0}"/>
                </a:ext>
              </a:extLst>
            </p:cNvPr>
            <p:cNvSpPr txBox="1"/>
            <p:nvPr/>
          </p:nvSpPr>
          <p:spPr>
            <a:xfrm>
              <a:off x="286485" y="253990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Ask the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this question, they have 30 seconds to agree on an answer.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824C8B-7702-4E35-642C-21A6C5903C27}"/>
                </a:ext>
              </a:extLst>
            </p:cNvPr>
            <p:cNvSpPr txBox="1"/>
            <p:nvPr/>
          </p:nvSpPr>
          <p:spPr>
            <a:xfrm>
              <a:off x="286485" y="764201"/>
              <a:ext cx="34888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i="1" dirty="0"/>
                <a:t>Q: How do you prevent lightning danger</a:t>
              </a:r>
            </a:p>
            <a:p>
              <a:endParaRPr lang="en-US" sz="900" i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B29640-F23F-09CD-8433-72A75FDED48B}"/>
                </a:ext>
              </a:extLst>
            </p:cNvPr>
            <p:cNvSpPr txBox="1"/>
            <p:nvPr/>
          </p:nvSpPr>
          <p:spPr>
            <a:xfrm>
              <a:off x="286482" y="1213009"/>
              <a:ext cx="3488849" cy="18928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i="0" dirty="0">
                  <a:solidFill>
                    <a:srgbClr val="001D35"/>
                  </a:solidFill>
                  <a:effectLst/>
                  <a:latin typeface="Google Sans"/>
                </a:rPr>
                <a:t>Stay weather aware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dirty="0">
                  <a:solidFill>
                    <a:srgbClr val="001D35"/>
                  </a:solidFill>
                  <a:latin typeface="Google Sans"/>
                </a:rPr>
                <a:t>Don’t be tall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i="0" dirty="0">
                  <a:solidFill>
                    <a:srgbClr val="001D35"/>
                  </a:solidFill>
                  <a:effectLst/>
                  <a:latin typeface="Google Sans"/>
                </a:rPr>
                <a:t>Don’t be a conduct</a:t>
              </a:r>
              <a:r>
                <a:rPr lang="en-US" sz="900" b="1" dirty="0">
                  <a:solidFill>
                    <a:srgbClr val="001D35"/>
                  </a:solidFill>
                  <a:latin typeface="Google Sans"/>
                </a:rPr>
                <a:t>or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i="0" dirty="0">
                  <a:solidFill>
                    <a:srgbClr val="001D35"/>
                  </a:solidFill>
                  <a:effectLst/>
                  <a:latin typeface="Google Sans"/>
                </a:rPr>
                <a:t>Take she</a:t>
              </a:r>
              <a:r>
                <a:rPr lang="en-US" sz="900" b="1" dirty="0">
                  <a:solidFill>
                    <a:srgbClr val="001D35"/>
                  </a:solidFill>
                  <a:latin typeface="Google Sans"/>
                </a:rPr>
                <a:t>lter</a:t>
              </a: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40E31E-026E-DA45-2F9C-449B700B68F9}"/>
                </a:ext>
              </a:extLst>
            </p:cNvPr>
            <p:cNvSpPr txBox="1"/>
            <p:nvPr/>
          </p:nvSpPr>
          <p:spPr>
            <a:xfrm>
              <a:off x="286482" y="2769813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Correct Answer: Move any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Member one space forward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82BFA4A-2E5A-E22A-D084-3447F70D7765}"/>
              </a:ext>
            </a:extLst>
          </p:cNvPr>
          <p:cNvGrpSpPr/>
          <p:nvPr/>
        </p:nvGrpSpPr>
        <p:grpSpPr>
          <a:xfrm>
            <a:off x="286479" y="3569788"/>
            <a:ext cx="3488852" cy="2977488"/>
            <a:chOff x="286482" y="253990"/>
            <a:chExt cx="3488852" cy="297748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177FF7-014C-7F53-6D23-EF10826B143C}"/>
                </a:ext>
              </a:extLst>
            </p:cNvPr>
            <p:cNvSpPr txBox="1"/>
            <p:nvPr/>
          </p:nvSpPr>
          <p:spPr>
            <a:xfrm>
              <a:off x="286485" y="253990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Ask the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this question, they have 30 seconds to agree on an answer.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431D7F4-CC40-989F-A0DD-5CA1F916F428}"/>
                </a:ext>
              </a:extLst>
            </p:cNvPr>
            <p:cNvSpPr txBox="1"/>
            <p:nvPr/>
          </p:nvSpPr>
          <p:spPr>
            <a:xfrm>
              <a:off x="286485" y="764201"/>
              <a:ext cx="34888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i="1" dirty="0"/>
                <a:t>Q: How do you prevent altitude sickness</a:t>
              </a:r>
            </a:p>
            <a:p>
              <a:endParaRPr lang="en-US" sz="900" i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754E9B-5411-1C9A-F75F-371B9D45E704}"/>
                </a:ext>
              </a:extLst>
            </p:cNvPr>
            <p:cNvSpPr txBox="1"/>
            <p:nvPr/>
          </p:nvSpPr>
          <p:spPr>
            <a:xfrm>
              <a:off x="286482" y="1213009"/>
              <a:ext cx="3488849" cy="18928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i="0" dirty="0">
                  <a:solidFill>
                    <a:srgbClr val="001D35"/>
                  </a:solidFill>
                  <a:effectLst/>
                  <a:latin typeface="Google Sans"/>
                </a:rPr>
                <a:t> Acclimatize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dirty="0">
                  <a:solidFill>
                    <a:srgbClr val="001D35"/>
                  </a:solidFill>
                  <a:latin typeface="Google Sans"/>
                </a:rPr>
                <a:t>Ascend slowly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i="0" dirty="0">
                  <a:solidFill>
                    <a:srgbClr val="001D35"/>
                  </a:solidFill>
                  <a:effectLst/>
                  <a:latin typeface="Google Sans"/>
                </a:rPr>
                <a:t>Rest Days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dirty="0">
                  <a:solidFill>
                    <a:srgbClr val="001D35"/>
                  </a:solidFill>
                  <a:latin typeface="Google Sans"/>
                </a:rPr>
                <a:t>Medication</a:t>
              </a: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0" i="0" dirty="0">
                <a:solidFill>
                  <a:srgbClr val="001D35"/>
                </a:solidFill>
                <a:effectLst/>
                <a:latin typeface="Google San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10E6661-A0A1-B89A-390E-A264040B9DCD}"/>
                </a:ext>
              </a:extLst>
            </p:cNvPr>
            <p:cNvSpPr txBox="1"/>
            <p:nvPr/>
          </p:nvSpPr>
          <p:spPr>
            <a:xfrm>
              <a:off x="286482" y="2769813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Correct Answer: Move any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Member one space forward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6501941-2569-BBCF-5441-9CAA08DDD60C}"/>
              </a:ext>
            </a:extLst>
          </p:cNvPr>
          <p:cNvGrpSpPr/>
          <p:nvPr/>
        </p:nvGrpSpPr>
        <p:grpSpPr>
          <a:xfrm>
            <a:off x="4342749" y="288898"/>
            <a:ext cx="3488855" cy="3128844"/>
            <a:chOff x="286479" y="253990"/>
            <a:chExt cx="3488855" cy="312884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DACB8F5-7DE1-5713-9D6F-31B7B1E6F0B2}"/>
                </a:ext>
              </a:extLst>
            </p:cNvPr>
            <p:cNvSpPr txBox="1"/>
            <p:nvPr/>
          </p:nvSpPr>
          <p:spPr>
            <a:xfrm>
              <a:off x="286485" y="253990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Ask the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this question, they have 30 seconds to agree on an answer.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A0F8B4-CBF2-9C96-A9E5-63404052B904}"/>
                </a:ext>
              </a:extLst>
            </p:cNvPr>
            <p:cNvSpPr txBox="1"/>
            <p:nvPr/>
          </p:nvSpPr>
          <p:spPr>
            <a:xfrm>
              <a:off x="286485" y="764201"/>
              <a:ext cx="34888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i="1" dirty="0"/>
                <a:t>Q: What are the 7 principles of leave no  trace</a:t>
              </a:r>
            </a:p>
            <a:p>
              <a:endParaRPr lang="en-US" sz="900" i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18B3C27-B9B5-A62F-71C3-DB6EEE9AFF63}"/>
                </a:ext>
              </a:extLst>
            </p:cNvPr>
            <p:cNvSpPr txBox="1"/>
            <p:nvPr/>
          </p:nvSpPr>
          <p:spPr>
            <a:xfrm>
              <a:off x="286479" y="1213009"/>
              <a:ext cx="3488849" cy="2169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rgbClr val="001D35"/>
                  </a:solidFill>
                  <a:latin typeface="Google Sans"/>
                </a:rPr>
                <a:t>Plan ahead and prepare</a:t>
              </a:r>
            </a:p>
            <a:p>
              <a:r>
                <a:rPr lang="en-US" sz="900" b="1" dirty="0">
                  <a:solidFill>
                    <a:srgbClr val="001D35"/>
                  </a:solidFill>
                  <a:latin typeface="Google Sans"/>
                </a:rPr>
                <a:t>Travel and camp on durable surfaces</a:t>
              </a:r>
            </a:p>
            <a:p>
              <a:r>
                <a:rPr lang="en-US" sz="900" b="1" dirty="0">
                  <a:solidFill>
                    <a:srgbClr val="001D35"/>
                  </a:solidFill>
                  <a:latin typeface="Google Sans"/>
                </a:rPr>
                <a:t>Dispose of waster properly</a:t>
              </a:r>
            </a:p>
            <a:p>
              <a:r>
                <a:rPr lang="en-US" sz="900" b="1" dirty="0">
                  <a:solidFill>
                    <a:srgbClr val="001D35"/>
                  </a:solidFill>
                  <a:latin typeface="Google Sans"/>
                </a:rPr>
                <a:t>Leave what you find</a:t>
              </a:r>
            </a:p>
            <a:p>
              <a:r>
                <a:rPr lang="en-US" sz="900" b="1" dirty="0">
                  <a:solidFill>
                    <a:srgbClr val="001D35"/>
                  </a:solidFill>
                  <a:latin typeface="Google Sans"/>
                </a:rPr>
                <a:t>Minimize campfire impacts</a:t>
              </a:r>
            </a:p>
            <a:p>
              <a:r>
                <a:rPr lang="en-US" sz="900" b="1" dirty="0">
                  <a:solidFill>
                    <a:srgbClr val="001D35"/>
                  </a:solidFill>
                  <a:latin typeface="Google Sans"/>
                </a:rPr>
                <a:t>Respect wildlife</a:t>
              </a:r>
            </a:p>
            <a:p>
              <a:r>
                <a:rPr lang="en-US" sz="900" b="1" dirty="0">
                  <a:solidFill>
                    <a:srgbClr val="001D35"/>
                  </a:solidFill>
                  <a:latin typeface="Google Sans"/>
                </a:rPr>
                <a:t>Be considerate of visitors</a:t>
              </a: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0" i="0" dirty="0">
                <a:solidFill>
                  <a:srgbClr val="001D35"/>
                </a:solidFill>
                <a:effectLst/>
                <a:latin typeface="Google San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423CAB6-D079-552D-8FA9-921A677A9C50}"/>
                </a:ext>
              </a:extLst>
            </p:cNvPr>
            <p:cNvSpPr txBox="1"/>
            <p:nvPr/>
          </p:nvSpPr>
          <p:spPr>
            <a:xfrm>
              <a:off x="286482" y="2769813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Correct Answer: Move any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Member one space forward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C37A410-EFAA-8E98-0479-B5A7D4700476}"/>
              </a:ext>
            </a:extLst>
          </p:cNvPr>
          <p:cNvGrpSpPr/>
          <p:nvPr/>
        </p:nvGrpSpPr>
        <p:grpSpPr>
          <a:xfrm>
            <a:off x="8361554" y="288898"/>
            <a:ext cx="3488852" cy="2977488"/>
            <a:chOff x="286482" y="253990"/>
            <a:chExt cx="3488852" cy="297748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D8CC7B-9EBB-C663-6159-1A95DD7EB9B4}"/>
                </a:ext>
              </a:extLst>
            </p:cNvPr>
            <p:cNvSpPr txBox="1"/>
            <p:nvPr/>
          </p:nvSpPr>
          <p:spPr>
            <a:xfrm>
              <a:off x="286485" y="253990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Ask the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this question, they have 30 seconds to agree on an answer.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AFE486F-FDA8-1567-68D3-98A8185BED75}"/>
                </a:ext>
              </a:extLst>
            </p:cNvPr>
            <p:cNvSpPr txBox="1"/>
            <p:nvPr/>
          </p:nvSpPr>
          <p:spPr>
            <a:xfrm>
              <a:off x="286485" y="764201"/>
              <a:ext cx="34888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i="1" dirty="0"/>
                <a:t>Q What are the three clothing layers?</a:t>
              </a:r>
            </a:p>
            <a:p>
              <a:endParaRPr lang="en-US" sz="900" i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DCEDC13-09B5-DAA7-5D59-35415F71D830}"/>
                </a:ext>
              </a:extLst>
            </p:cNvPr>
            <p:cNvSpPr txBox="1"/>
            <p:nvPr/>
          </p:nvSpPr>
          <p:spPr>
            <a:xfrm>
              <a:off x="286482" y="1213009"/>
              <a:ext cx="3488849" cy="18928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br>
                <a:rPr lang="en-US" sz="900" dirty="0"/>
              </a:br>
              <a:r>
                <a:rPr lang="en-US" sz="900" dirty="0"/>
                <a:t>Base Layer</a:t>
              </a:r>
            </a:p>
            <a:p>
              <a:r>
                <a:rPr lang="en-US" sz="900" dirty="0"/>
                <a:t>Insulation Layer</a:t>
              </a:r>
            </a:p>
            <a:p>
              <a:r>
                <a:rPr lang="en-US" sz="900" b="1" dirty="0">
                  <a:solidFill>
                    <a:srgbClr val="001D35"/>
                  </a:solidFill>
                  <a:latin typeface="Google Sans"/>
                </a:rPr>
                <a:t>Shell Layer</a:t>
              </a:r>
            </a:p>
            <a:p>
              <a:pPr algn="l"/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dirty="0">
                <a:solidFill>
                  <a:srgbClr val="001D35"/>
                </a:solidFill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1" i="0" dirty="0">
                <a:solidFill>
                  <a:srgbClr val="001D35"/>
                </a:solidFill>
                <a:effectLst/>
                <a:latin typeface="Google Sans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sz="900" b="0" i="0" dirty="0">
                <a:solidFill>
                  <a:srgbClr val="001D35"/>
                </a:solidFill>
                <a:effectLst/>
                <a:latin typeface="Google San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3F512B-4EED-8B01-ABB5-053AFA0538EE}"/>
                </a:ext>
              </a:extLst>
            </p:cNvPr>
            <p:cNvSpPr txBox="1"/>
            <p:nvPr/>
          </p:nvSpPr>
          <p:spPr>
            <a:xfrm>
              <a:off x="286482" y="2769813"/>
              <a:ext cx="348884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/>
                <a:t>Correct Answer: Move any </a:t>
              </a:r>
              <a:r>
                <a:rPr lang="en-US" sz="1200" i="1" dirty="0" err="1"/>
                <a:t>Croo</a:t>
              </a:r>
              <a:r>
                <a:rPr lang="en-US" sz="1200" i="1" dirty="0"/>
                <a:t> Member one space forward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C35943C-4E74-0C47-6A3A-73399B86D8AC}"/>
              </a:ext>
            </a:extLst>
          </p:cNvPr>
          <p:cNvSpPr txBox="1"/>
          <p:nvPr/>
        </p:nvSpPr>
        <p:spPr>
          <a:xfrm>
            <a:off x="3048327" y="2964391"/>
            <a:ext cx="609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9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d4c7ca5-3265-44a4-9486-c305296d28e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F65D3A8ED43449ACFA4C9F80D7DCFD" ma:contentTypeVersion="6" ma:contentTypeDescription="Create a new document." ma:contentTypeScope="" ma:versionID="2db99928dc3f5047f461ce49a6ffbe1b">
  <xsd:schema xmlns:xsd="http://www.w3.org/2001/XMLSchema" xmlns:xs="http://www.w3.org/2001/XMLSchema" xmlns:p="http://schemas.microsoft.com/office/2006/metadata/properties" xmlns:ns3="ad4c7ca5-3265-44a4-9486-c305296d28e1" targetNamespace="http://schemas.microsoft.com/office/2006/metadata/properties" ma:root="true" ma:fieldsID="58259f59e4a21dac2f8be4fbe94569e3" ns3:_="">
    <xsd:import namespace="ad4c7ca5-3265-44a4-9486-c305296d28e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c7ca5-3265-44a4-9486-c305296d28e1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5E853A-DB5D-4093-A7AD-AB945CB7669E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ad4c7ca5-3265-44a4-9486-c305296d28e1"/>
  </ds:schemaRefs>
</ds:datastoreItem>
</file>

<file path=customXml/itemProps2.xml><?xml version="1.0" encoding="utf-8"?>
<ds:datastoreItem xmlns:ds="http://schemas.openxmlformats.org/officeDocument/2006/customXml" ds:itemID="{DE09D797-0587-43A0-AFCB-B3B07A0B0D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133941-6D5E-4AE7-B72F-0324502E5D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4c7ca5-3265-44a4-9486-c305296d28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1657</Words>
  <Application>Microsoft Office PowerPoint</Application>
  <PresentationFormat>Widescreen</PresentationFormat>
  <Paragraphs>376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Symans, Bill P.</dc:creator>
  <cp:lastModifiedBy>William Symans</cp:lastModifiedBy>
  <cp:revision>4</cp:revision>
  <cp:lastPrinted>2025-03-11T19:23:54Z</cp:lastPrinted>
  <dcterms:created xsi:type="dcterms:W3CDTF">2025-03-10T22:27:40Z</dcterms:created>
  <dcterms:modified xsi:type="dcterms:W3CDTF">2025-03-16T19:14:17Z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0x01010098F65D3A8ED43449ACFA4C9F80D7DCFD</vt:lpwstr>
  </property>
</Properties>
</file>