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9" r:id="rId7"/>
    <p:sldId id="261" r:id="rId8"/>
    <p:sldId id="267" r:id="rId9"/>
    <p:sldId id="263" r:id="rId10"/>
    <p:sldId id="266" r:id="rId11"/>
    <p:sldId id="268" r:id="rId12"/>
    <p:sldId id="265" r:id="rId13"/>
    <p:sldId id="257" r:id="rId14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Montserrat Black" panose="00000A00000000000000" pitchFamily="2" charset="-52"/>
      <p:bold r:id="rId2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6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86AD5-F887-4C49-AFEB-42AF0B153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B38663-944C-4A1B-851D-32DB1C157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A3EC00-A9E2-4532-9EF4-AE9BC582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0698-6585-46E9-ABA3-8129DBFFED4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4A4C4F-5716-48A5-BF95-0195EDF0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3F351E-95FE-4171-BC80-BF814E98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895D-8184-415D-8837-AEEF25AF7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83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2BF8B-EFED-4A08-A57A-27ECA5BC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A8E15A-D164-445F-BE77-FDE4F2651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B01ED3-8803-453C-B034-885BB412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0698-6585-46E9-ABA3-8129DBFFED4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DB0D89-99FC-45F2-A717-0780CF73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0FA22-985F-4F84-A73A-D57307E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895D-8184-415D-8837-AEEF25AF7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16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A45C8ED-0938-4542-A474-66FB390C1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600081-9C05-4F71-A694-0B796D105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F6405E-B879-4FBC-94CE-7B6EB39F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0698-6585-46E9-ABA3-8129DBFFED4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839A2B-B10A-409F-927B-6CBF40D3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941DB6-26AD-4C59-A63A-EECB21EE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895D-8184-415D-8837-AEEF25AF7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34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59248-6B74-4284-ABB7-CEBD22FB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3C1F7F-2B30-478B-8663-0271D56B8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6BFEF2-25F0-42AA-A678-267D8D7B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0698-6585-46E9-ABA3-8129DBFFED4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513114-646C-4D1D-9C68-2BCBA1A4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9B52EF-FBE9-4EF4-AA7B-A37C2BA8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895D-8184-415D-8837-AEEF25AF7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02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4BB3A-4044-4A5A-A643-32765E32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38628F-C53B-4714-A20C-E89D8F11B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365F5C-8C11-4F77-9905-7AFC9528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0698-6585-46E9-ABA3-8129DBFFED4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01137F-A9C7-4E11-BD64-34CFC19A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1FC6A8-78D7-4B2B-A705-66EFEBFC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895D-8184-415D-8837-AEEF25AF7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85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60329-97D4-4880-BF72-30E35C40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65338D-A039-49F7-98FB-DCE4F9ABA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74EC53-5D78-4A20-9FCA-DFF01F5D4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AAB19D-4D16-4338-8F6F-51ECF521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0698-6585-46E9-ABA3-8129DBFFED4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19FBF4-54C6-4DB8-8A82-D592BE50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4FB2C4-2053-46B4-82D8-2E8F6267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895D-8184-415D-8837-AEEF25AF7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87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8B267-0EBB-4D39-B08E-F4658386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41B164-0AE7-4CB1-A08D-900965F35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C3F963-348F-45ED-A2B1-0DEDD2B2B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C3367E-619A-41CD-BD54-1D08B3736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5D2AA1E-3AC7-4E96-A7D9-33ED18856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00623AC-6569-474F-A70C-CB6D2A77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0698-6585-46E9-ABA3-8129DBFFED4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FABCFF-0323-4CBB-B126-22DDB103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0BD3AC6-8D04-43D8-9C50-4DB4E3B6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895D-8184-415D-8837-AEEF25AF7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65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041F2-26EA-4D87-839D-85FBF1DC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B1F8E0-BF3C-4C37-B386-224DDF645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0698-6585-46E9-ABA3-8129DBFFED4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BBDBB3-57BD-416C-9C10-8E4FD35F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4C1EF1C-8319-411F-B9CD-856707F6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895D-8184-415D-8837-AEEF25AF7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22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AB0646-995B-48E0-B4AE-6988FFB5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0698-6585-46E9-ABA3-8129DBFFED4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FC89F7-B9B7-455A-8F3D-95355D60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F9EB82-4DCC-408A-AB41-D6CA4C47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895D-8184-415D-8837-AEEF25AF7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83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E7ABC-C162-48C3-BDD1-E92993FC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6F484D-B477-400D-A397-76546109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BF4AC8-3644-48A2-A032-2802FC5CE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13F36E-A313-4BD0-913D-E188F438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0698-6585-46E9-ABA3-8129DBFFED4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C73CDB-2212-44AF-BFFF-23E2C637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D6B5B7-DCA6-4B1C-9E7D-A14A8F8C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895D-8184-415D-8837-AEEF25AF7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0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44EB1-1F2B-4437-B30A-0B108D53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914ADE-A96F-43F5-AD2E-F389D15CF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180753-C288-4026-A36B-98D5D262F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D585F9-2E9B-49FF-9CD8-76CC5288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0698-6585-46E9-ABA3-8129DBFFED4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72FE69-D147-4359-ABAF-F5C17AB2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24F120-1E9D-4E0F-AAA1-F531B74C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9895D-8184-415D-8837-AEEF25AF7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07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CE917-D762-4C63-8690-3CC75EEA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8551B3-D095-432D-8286-50979AE59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A014A-3305-447F-A443-9E633EA7D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D0698-6585-46E9-ABA3-8129DBFFED4D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04D523-7015-42AB-9527-ECA16E6D8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A73F14-2D2C-402F-93B1-3982DFCD2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9895D-8184-415D-8837-AEEF25AF72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44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B9FA5D54-0255-4948-9428-312BDA5C2E5A}"/>
              </a:ext>
            </a:extLst>
          </p:cNvPr>
          <p:cNvSpPr/>
          <p:nvPr/>
        </p:nvSpPr>
        <p:spPr>
          <a:xfrm>
            <a:off x="11237843" y="-278296"/>
            <a:ext cx="1351721" cy="12722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8FADE61-C8E3-40C2-AA12-EE19589EA98F}"/>
              </a:ext>
            </a:extLst>
          </p:cNvPr>
          <p:cNvSpPr/>
          <p:nvPr/>
        </p:nvSpPr>
        <p:spPr>
          <a:xfrm>
            <a:off x="6217364" y="2319131"/>
            <a:ext cx="4823791" cy="45388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5CCA861-B7DF-4EB8-BD15-1FF1D812786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413615">
            <a:off x="6096000" y="3521765"/>
            <a:ext cx="2723322" cy="272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99F00E7-12A6-44CF-AA77-BD826DBAA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508" y="2465298"/>
            <a:ext cx="4297501" cy="37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F75E4A6-3F30-4DCD-8616-3C84503332F0}"/>
              </a:ext>
            </a:extLst>
          </p:cNvPr>
          <p:cNvCxnSpPr/>
          <p:nvPr/>
        </p:nvCxnSpPr>
        <p:spPr>
          <a:xfrm>
            <a:off x="941696" y="0"/>
            <a:ext cx="0" cy="7219666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D02314-B0EB-428D-9B58-D350F8A13AAC}"/>
              </a:ext>
            </a:extLst>
          </p:cNvPr>
          <p:cNvSpPr txBox="1"/>
          <p:nvPr/>
        </p:nvSpPr>
        <p:spPr>
          <a:xfrm>
            <a:off x="1100578" y="2014178"/>
            <a:ext cx="5484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 Black" panose="00000A00000000000000" pitchFamily="2" charset="-52"/>
              </a:rPr>
              <a:t>Симметрия вокруг нас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A11FA87-8C99-4C44-8333-A17FF9F050CC}"/>
              </a:ext>
            </a:extLst>
          </p:cNvPr>
          <p:cNvCxnSpPr/>
          <p:nvPr/>
        </p:nvCxnSpPr>
        <p:spPr>
          <a:xfrm>
            <a:off x="941696" y="2598953"/>
            <a:ext cx="581394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77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42B5B13-C53E-4A15-92D2-88501998E30A}"/>
              </a:ext>
            </a:extLst>
          </p:cNvPr>
          <p:cNvSpPr/>
          <p:nvPr/>
        </p:nvSpPr>
        <p:spPr>
          <a:xfrm>
            <a:off x="755375" y="1484243"/>
            <a:ext cx="6387548" cy="14312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 Black" panose="00000A00000000000000" pitchFamily="2" charset="-52"/>
              </a:rPr>
              <a:t>Ц</a:t>
            </a:r>
            <a:r>
              <a:rPr lang="ru-RU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ентральная симметрия. Её ещё называют – поворотная симметрия. Данный вид симметрии характеризуется наличием центра симметрии – неподвижной точки.</a:t>
            </a:r>
            <a:endParaRPr lang="ru-RU" dirty="0">
              <a:solidFill>
                <a:schemeClr val="bg1"/>
              </a:solidFill>
              <a:latin typeface="Montserrat Black" panose="00000A00000000000000" pitchFamily="2" charset="-52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A22BAC7-A143-4507-BBA5-2E34F16F8EAE}"/>
              </a:ext>
            </a:extLst>
          </p:cNvPr>
          <p:cNvSpPr/>
          <p:nvPr/>
        </p:nvSpPr>
        <p:spPr>
          <a:xfrm>
            <a:off x="5188227" y="3730487"/>
            <a:ext cx="6387548" cy="143123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Эта точка обладает определённым свойством, заключающемся в том, что при повороте на 180 градусов центрально симметричная фигура переходит сама в себя.</a:t>
            </a:r>
            <a:endParaRPr lang="ru-RU" dirty="0">
              <a:solidFill>
                <a:schemeClr val="bg1"/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93D513-C445-4BEE-90D9-21928AE18FB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81" y="2612542"/>
            <a:ext cx="54959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2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BEAB25-4023-465D-B9B7-FB54372AA822}"/>
              </a:ext>
            </a:extLst>
          </p:cNvPr>
          <p:cNvSpPr txBox="1"/>
          <p:nvPr/>
        </p:nvSpPr>
        <p:spPr>
          <a:xfrm>
            <a:off x="327547" y="259307"/>
            <a:ext cx="4929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ontserrat Black" panose="00000A00000000000000" pitchFamily="2" charset="-52"/>
              </a:rPr>
              <a:t>Где можно встретиться с</a:t>
            </a:r>
          </a:p>
          <a:p>
            <a:r>
              <a:rPr lang="ru-RU" sz="2400" dirty="0">
                <a:solidFill>
                  <a:schemeClr val="bg1"/>
                </a:solidFill>
                <a:latin typeface="Montserrat Black" panose="00000A00000000000000" pitchFamily="2" charset="-52"/>
              </a:rPr>
              <a:t>центральной симметрией?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B5F098C-DA51-46ED-BE23-217A4197E781}"/>
              </a:ext>
            </a:extLst>
          </p:cNvPr>
          <p:cNvCxnSpPr>
            <a:cxnSpLocks/>
          </p:cNvCxnSpPr>
          <p:nvPr/>
        </p:nvCxnSpPr>
        <p:spPr>
          <a:xfrm>
            <a:off x="327547" y="1228299"/>
            <a:ext cx="4571999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2AE79E0-563C-4AAA-B46B-9F45C30111F9}"/>
              </a:ext>
            </a:extLst>
          </p:cNvPr>
          <p:cNvSpPr/>
          <p:nvPr/>
        </p:nvSpPr>
        <p:spPr>
          <a:xfrm>
            <a:off x="1409131" y="3862316"/>
            <a:ext cx="9373737" cy="229282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Фигуры с центральной симметрией, как и фигуры с осевой симметрией, окружают нас повсюду. Центральную симметрию можно заметить в живой природе, в разрезе фруктов и в цветах, снежинках.</a:t>
            </a:r>
            <a:endParaRPr lang="ru-RU" sz="2000" dirty="0">
              <a:solidFill>
                <a:schemeClr val="bg1"/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2FD542-05BD-4703-A96E-22317940B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252" y="1583352"/>
            <a:ext cx="6119374" cy="241696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5E915827-C6E8-4478-B065-253971378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489" y="1583352"/>
            <a:ext cx="2278964" cy="227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56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ED4B58C4-E925-431B-B1F1-FF52B0189526}"/>
              </a:ext>
            </a:extLst>
          </p:cNvPr>
          <p:cNvSpPr/>
          <p:nvPr/>
        </p:nvSpPr>
        <p:spPr>
          <a:xfrm>
            <a:off x="1245705" y="344557"/>
            <a:ext cx="4094922" cy="38696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Симметрию можно найти всюду, если пристально присмотреться к окружающей нас действительности. Она присутствует в снежинках, листьях деревьев и трав, насекомых, цветах, животных. </a:t>
            </a:r>
            <a:endParaRPr lang="ru-RU" dirty="0">
              <a:solidFill>
                <a:schemeClr val="bg1"/>
              </a:solidFill>
              <a:latin typeface="Montserrat Black" panose="00000A00000000000000" pitchFamily="2" charset="-52"/>
            </a:endParaRP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356D307A-C48A-43B7-9C23-1D2C1ECC4BE8}"/>
              </a:ext>
            </a:extLst>
          </p:cNvPr>
          <p:cNvSpPr/>
          <p:nvPr/>
        </p:nvSpPr>
        <p:spPr>
          <a:xfrm>
            <a:off x="7235687" y="2670312"/>
            <a:ext cx="4094922" cy="38696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Центральная симметрия растений и живых организмов полностью определена влиянием внешней среды, которая до сих пор формирует обличье обитателей планеты Земля.</a:t>
            </a:r>
            <a:endParaRPr lang="ru-RU" dirty="0">
              <a:solidFill>
                <a:schemeClr val="bg1"/>
              </a:solidFill>
              <a:latin typeface="Montserrat Black" panose="00000A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74267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ECA79E2-9742-4DD2-8AE9-8CDCB024C562}"/>
              </a:ext>
            </a:extLst>
          </p:cNvPr>
          <p:cNvSpPr/>
          <p:nvPr/>
        </p:nvSpPr>
        <p:spPr>
          <a:xfrm>
            <a:off x="1143000" y="1803952"/>
            <a:ext cx="9906000" cy="325009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ru-RU" b="0" i="0" dirty="0">
              <a:solidFill>
                <a:schemeClr val="bg1"/>
              </a:solidFill>
              <a:effectLst/>
              <a:latin typeface="Montserrat Black" panose="00000A00000000000000" pitchFamily="2" charset="-52"/>
            </a:endParaRPr>
          </a:p>
          <a:p>
            <a:pPr algn="just"/>
            <a:endParaRPr lang="ru-RU" dirty="0">
              <a:solidFill>
                <a:schemeClr val="bg1"/>
              </a:solidFill>
              <a:latin typeface="Montserrat Black" panose="00000A00000000000000" pitchFamily="2" charset="-52"/>
            </a:endParaRPr>
          </a:p>
          <a:p>
            <a:pPr indent="457200" algn="just"/>
            <a:r>
              <a:rPr lang="ru-RU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Сфера влияния симметрии поистине безгранична. Природа – наука - искусство. Всюду мы видим противоборство, а часто и единство двух великих начал - симметрии и асимметрии, которые во многом и определяют гармонию природы, мудрость науки и красоту искусства.</a:t>
            </a:r>
          </a:p>
          <a:p>
            <a:pPr indent="457200" algn="just"/>
            <a:r>
              <a:rPr lang="ru-RU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Симметрия, проявляясь в самых различных объектах материального мира, несомненно, отражает наиболее общие, наиболее фундаментальные его свойства. Поэтому исследование симметрии разнообразных природных объектов и сопоставление его результатов является удобным и надежным инструментом познания основных закономерностей существования материи.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21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361F42A-23BF-423E-A46B-FCBFCF6547A9}"/>
              </a:ext>
            </a:extLst>
          </p:cNvPr>
          <p:cNvSpPr/>
          <p:nvPr/>
        </p:nvSpPr>
        <p:spPr>
          <a:xfrm>
            <a:off x="1802296" y="702365"/>
            <a:ext cx="3299791" cy="542013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Осевая и центральная симметрия — тема для перфекционистов, любителей снимков в отражении и противников заваленного горизонта. Симметрично — значит красиво? </a:t>
            </a:r>
            <a:r>
              <a:rPr lang="ru-RU" sz="2000" dirty="0">
                <a:solidFill>
                  <a:schemeClr val="bg1"/>
                </a:solidFill>
                <a:latin typeface="Montserrat Black" panose="00000A00000000000000" pitchFamily="2" charset="-52"/>
              </a:rPr>
              <a:t>Р</a:t>
            </a:r>
            <a:r>
              <a:rPr lang="ru-RU" sz="2000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азберемся, что такое симметрия с точки зрения математики.</a:t>
            </a:r>
            <a:endParaRPr lang="ru-RU" sz="2000" dirty="0">
              <a:solidFill>
                <a:schemeClr val="bg1"/>
              </a:solidFill>
              <a:latin typeface="Montserrat Black" panose="00000A00000000000000" pitchFamily="2" charset="-52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53ACBA6-3F07-4852-A146-C523D75922D6}"/>
              </a:ext>
            </a:extLst>
          </p:cNvPr>
          <p:cNvSpPr/>
          <p:nvPr/>
        </p:nvSpPr>
        <p:spPr>
          <a:xfrm>
            <a:off x="7089915" y="718930"/>
            <a:ext cx="3299791" cy="542013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Симметрия — это соразмерность, пропорциональность частей чего-либо, расположенных по обе стороны от центра. Говоря проще, если обе части от центра одинаковы, то это симметрия.</a:t>
            </a:r>
            <a:endParaRPr lang="ru-RU" sz="2000" dirty="0">
              <a:solidFill>
                <a:schemeClr val="bg1"/>
              </a:solidFill>
              <a:latin typeface="Montserrat Black" panose="00000A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9303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Витрувианский человек да Винчи">
            <a:extLst>
              <a:ext uri="{FF2B5EF4-FFF2-40B4-BE49-F238E27FC236}">
                <a16:creationId xmlns:a16="http://schemas.microsoft.com/office/drawing/2014/main" id="{9B5C4E0D-DA57-4C0A-8DA5-95176E2C9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312" y="491319"/>
            <a:ext cx="5404845" cy="546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AA2C86D7-9AB1-4861-969B-88062D4CB715}"/>
              </a:ext>
            </a:extLst>
          </p:cNvPr>
          <p:cNvSpPr/>
          <p:nvPr/>
        </p:nvSpPr>
        <p:spPr>
          <a:xfrm>
            <a:off x="1087271" y="1133442"/>
            <a:ext cx="4221708" cy="4176214"/>
          </a:xfrm>
          <a:prstGeom prst="ellipse">
            <a:avLst/>
          </a:prstGeom>
          <a:noFill/>
          <a:ln w="28575">
            <a:solidFill>
              <a:srgbClr val="5766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D44F0-AF11-4EB4-8639-B08120184860}"/>
              </a:ext>
            </a:extLst>
          </p:cNvPr>
          <p:cNvSpPr txBox="1"/>
          <p:nvPr/>
        </p:nvSpPr>
        <p:spPr>
          <a:xfrm>
            <a:off x="1627497" y="1905804"/>
            <a:ext cx="340852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 err="1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Витрувианский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 человек да Винчи — хрестоматийный пример симметрии. Принято считать, что, чем предмет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симметричнее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, тем он красивее. Хотя, в природе нет ничего абсолютно симметричного, так уж задумано. Вся идеальная симметрия — дело рук человека.</a:t>
            </a:r>
            <a:endParaRPr lang="ru-RU" sz="1600" dirty="0">
              <a:solidFill>
                <a:schemeClr val="bg1"/>
              </a:solidFill>
              <a:latin typeface="Montserrat Black" panose="00000A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3001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ый треугольник 1">
            <a:extLst>
              <a:ext uri="{FF2B5EF4-FFF2-40B4-BE49-F238E27FC236}">
                <a16:creationId xmlns:a16="http://schemas.microsoft.com/office/drawing/2014/main" id="{3A891E5F-CEBF-4DDF-ADB9-34D906783A07}"/>
              </a:ext>
            </a:extLst>
          </p:cNvPr>
          <p:cNvSpPr/>
          <p:nvPr/>
        </p:nvSpPr>
        <p:spPr>
          <a:xfrm rot="5400000">
            <a:off x="2667001" y="-2666999"/>
            <a:ext cx="6858000" cy="12192002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2E01F-FDE8-482B-BE14-5EECEEF0D346}"/>
              </a:ext>
            </a:extLst>
          </p:cNvPr>
          <p:cNvSpPr txBox="1"/>
          <p:nvPr/>
        </p:nvSpPr>
        <p:spPr>
          <a:xfrm>
            <a:off x="385550" y="422154"/>
            <a:ext cx="60937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Зеркальная симметрия. Иногда данный вид ещё называют плоскостная симметрия. Одна половинка симметричного объекта является зеркальным отражением другой половинки. Если поставить зеркальце вдоль прочерченной ровно посередине рисунка прямой, то отражённая в зеркале половинка фигуры дополнит её до целой. Поэтому такая симметрия и называется зеркальной.</a:t>
            </a:r>
            <a:endParaRPr lang="ru-RU" dirty="0">
              <a:solidFill>
                <a:schemeClr val="bg1"/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20D63D1-B1C2-4E05-B993-C9F71414C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496" y="2851069"/>
            <a:ext cx="4067032" cy="341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40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BEAB25-4023-465D-B9B7-FB54372AA822}"/>
              </a:ext>
            </a:extLst>
          </p:cNvPr>
          <p:cNvSpPr txBox="1"/>
          <p:nvPr/>
        </p:nvSpPr>
        <p:spPr>
          <a:xfrm>
            <a:off x="327547" y="259307"/>
            <a:ext cx="4703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ontserrat Black" panose="00000A00000000000000" pitchFamily="2" charset="-52"/>
              </a:rPr>
              <a:t>Где можно встретиться с</a:t>
            </a:r>
          </a:p>
          <a:p>
            <a:r>
              <a:rPr lang="ru-RU" sz="2400" dirty="0">
                <a:solidFill>
                  <a:schemeClr val="bg1"/>
                </a:solidFill>
                <a:latin typeface="Montserrat Black" panose="00000A00000000000000" pitchFamily="2" charset="-52"/>
              </a:rPr>
              <a:t>зеркальной симметрией?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B5F098C-DA51-46ED-BE23-217A4197E781}"/>
              </a:ext>
            </a:extLst>
          </p:cNvPr>
          <p:cNvCxnSpPr>
            <a:cxnSpLocks/>
          </p:cNvCxnSpPr>
          <p:nvPr/>
        </p:nvCxnSpPr>
        <p:spPr>
          <a:xfrm>
            <a:off x="327547" y="1228299"/>
            <a:ext cx="4571999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2AE79E0-563C-4AAA-B46B-9F45C30111F9}"/>
              </a:ext>
            </a:extLst>
          </p:cNvPr>
          <p:cNvSpPr/>
          <p:nvPr/>
        </p:nvSpPr>
        <p:spPr>
          <a:xfrm>
            <a:off x="1409131" y="3862316"/>
            <a:ext cx="9373737" cy="229282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Зеркальную симметрию можно наблюдать на гербах городов. Многие листья деревьев и лепестки цветов симметричны относительно среднего стебля. Разумеется, все мы с ней сталкивались, когда пользовались зеркалом</a:t>
            </a:r>
            <a:r>
              <a:rPr lang="en-US" dirty="0">
                <a:solidFill>
                  <a:schemeClr val="bg1"/>
                </a:solidFill>
                <a:latin typeface="Montserrat Black" panose="00000A00000000000000" pitchFamily="2" charset="-52"/>
              </a:rPr>
              <a:t>. </a:t>
            </a:r>
            <a:endParaRPr lang="ru-RU" dirty="0">
              <a:solidFill>
                <a:schemeClr val="bg1"/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A4BB62C-00FF-4A55-A96D-A94C97DD9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463" y="1933045"/>
            <a:ext cx="2445437" cy="192927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6F8A847-4235-45FC-AAD2-5090BF5F6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814" y="1810525"/>
            <a:ext cx="1878843" cy="205179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403A759-10B9-490C-9494-E67464A53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54" y="1632555"/>
            <a:ext cx="3241711" cy="236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0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5D7BBF33-4584-485B-AB16-C44B1C72DCE1}"/>
              </a:ext>
            </a:extLst>
          </p:cNvPr>
          <p:cNvSpPr/>
          <p:nvPr/>
        </p:nvSpPr>
        <p:spPr>
          <a:xfrm>
            <a:off x="6096000" y="-245660"/>
            <a:ext cx="9422296" cy="8408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8C19D0-D4AF-478D-B5DA-82B2943707BE}"/>
              </a:ext>
            </a:extLst>
          </p:cNvPr>
          <p:cNvSpPr txBox="1"/>
          <p:nvPr/>
        </p:nvSpPr>
        <p:spPr>
          <a:xfrm>
            <a:off x="689213" y="335845"/>
            <a:ext cx="395102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Например, крылья и туловище бабочки можно назвать эталоном зеркальной симметрии. Осевая симметрия это результат поворота абсолютно одинаковых элементов вокруг общего центра. При этом они могут располагаться под любым углом и с различной частотой. Главное, чтобы элементы вращались вокруг единого центра.</a:t>
            </a:r>
            <a:endParaRPr lang="ru-RU" sz="2200" dirty="0">
              <a:solidFill>
                <a:schemeClr val="bg1"/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48E2A4-0094-4244-9918-42D7DCE8B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353" y="1503315"/>
            <a:ext cx="54959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2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937EB0A-D66A-4581-B2A1-24F3A4BF06F5}"/>
              </a:ext>
            </a:extLst>
          </p:cNvPr>
          <p:cNvSpPr/>
          <p:nvPr/>
        </p:nvSpPr>
        <p:spPr>
          <a:xfrm>
            <a:off x="-109182" y="-136478"/>
            <a:ext cx="12446758" cy="40670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BFA493-AF48-4B61-8C8E-6A9379C5B5A8}"/>
              </a:ext>
            </a:extLst>
          </p:cNvPr>
          <p:cNvSpPr txBox="1"/>
          <p:nvPr/>
        </p:nvSpPr>
        <p:spPr>
          <a:xfrm>
            <a:off x="2984311" y="742876"/>
            <a:ext cx="62233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Осевой симметрией называется симметрия, проведенная относительно прямой. При осевой симметрии любой точке, расположенной по одну сторону прямой, всегда соответствует другая точка на второй стороне этой прямой.</a:t>
            </a:r>
          </a:p>
          <a:p>
            <a:pPr algn="ctr"/>
            <a:r>
              <a:rPr lang="ru-RU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При этом отрезки, соединяющие эти точки, перпендикулярны оси симметрии.</a:t>
            </a:r>
          </a:p>
        </p:txBody>
      </p:sp>
      <p:pic>
        <p:nvPicPr>
          <p:cNvPr id="5122" name="Picture 2" descr="осевая симметрия">
            <a:extLst>
              <a:ext uri="{FF2B5EF4-FFF2-40B4-BE49-F238E27FC236}">
                <a16:creationId xmlns:a16="http://schemas.microsoft.com/office/drawing/2014/main" id="{08ED7581-D6FA-4AD6-89D2-86BFCB1C7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494" y="4053384"/>
            <a:ext cx="5405011" cy="255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835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BEAB25-4023-465D-B9B7-FB54372AA822}"/>
              </a:ext>
            </a:extLst>
          </p:cNvPr>
          <p:cNvSpPr txBox="1"/>
          <p:nvPr/>
        </p:nvSpPr>
        <p:spPr>
          <a:xfrm>
            <a:off x="327547" y="259307"/>
            <a:ext cx="4703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ontserrat Black" panose="00000A00000000000000" pitchFamily="2" charset="-52"/>
              </a:rPr>
              <a:t>Где можно встретиться с</a:t>
            </a:r>
          </a:p>
          <a:p>
            <a:r>
              <a:rPr lang="ru-RU" sz="2400" dirty="0">
                <a:solidFill>
                  <a:schemeClr val="bg1"/>
                </a:solidFill>
                <a:latin typeface="Montserrat Black" panose="00000A00000000000000" pitchFamily="2" charset="-52"/>
              </a:rPr>
              <a:t>осевой симметрией?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B5F098C-DA51-46ED-BE23-217A4197E781}"/>
              </a:ext>
            </a:extLst>
          </p:cNvPr>
          <p:cNvCxnSpPr>
            <a:cxnSpLocks/>
          </p:cNvCxnSpPr>
          <p:nvPr/>
        </p:nvCxnSpPr>
        <p:spPr>
          <a:xfrm>
            <a:off x="327547" y="1228299"/>
            <a:ext cx="4571999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2AE79E0-563C-4AAA-B46B-9F45C30111F9}"/>
              </a:ext>
            </a:extLst>
          </p:cNvPr>
          <p:cNvSpPr/>
          <p:nvPr/>
        </p:nvSpPr>
        <p:spPr>
          <a:xfrm>
            <a:off x="1409131" y="3862316"/>
            <a:ext cx="9373737" cy="229282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Осевая симметрия часто встречается в повседневной жизни. Её можно встретить в половинках авокадо, на мордочке кота или в зданиях вокруг. Осевая симметрия — неотъемлемая часть архитектуры. Оглядитесь и поищите примеры осевой симметрии вокруг вас.</a:t>
            </a:r>
            <a:endParaRPr lang="ru-RU" dirty="0">
              <a:solidFill>
                <a:schemeClr val="bg1"/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1F93FF-99FB-4D92-A61D-B7F872949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032" y="1904799"/>
            <a:ext cx="7623935" cy="218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3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31A8102-B789-433C-A12E-BE4E3C56A804}"/>
              </a:ext>
            </a:extLst>
          </p:cNvPr>
          <p:cNvSpPr/>
          <p:nvPr/>
        </p:nvSpPr>
        <p:spPr>
          <a:xfrm>
            <a:off x="8534400" y="-132522"/>
            <a:ext cx="3856383" cy="71429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C758074-21F4-47E4-B7EC-437CDECC7638}"/>
              </a:ext>
            </a:extLst>
          </p:cNvPr>
          <p:cNvSpPr/>
          <p:nvPr/>
        </p:nvSpPr>
        <p:spPr>
          <a:xfrm>
            <a:off x="609600" y="649357"/>
            <a:ext cx="5486400" cy="5804452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Особенно интересно проявление симметрии в древнерусских постройках, в частности в деревянных церквах, которыми издавна славилась Россия. В XVII-XVIII вв. на Руси были распространены так называемые ярусные храмы, завершавшиеся поставленными друг на друга, уменьшающимися по величине срубами. Старая русская архитектура дает много и других примеров использования симметрии. Достаточно назвать колокольни, звонницы, сторожевые башни, внутренние опорные столбы. Более поздние каменные русские храмы, дворцы, садово-парковые ансамбли тоже несут на себе явный отпечаток симметрии.</a:t>
            </a:r>
            <a:endParaRPr lang="ru-RU" dirty="0">
              <a:solidFill>
                <a:schemeClr val="bg1"/>
              </a:solidFill>
              <a:latin typeface="Montserrat Black" panose="00000A00000000000000" pitchFamily="2" charset="-52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339834-F878-4967-AAF9-CC7C8E776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34400" y="1601248"/>
            <a:ext cx="4184788" cy="521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726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638</Words>
  <Application>Microsoft Office PowerPoint</Application>
  <PresentationFormat>Широкоэкранный</PresentationFormat>
  <Paragraphs>27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 Light</vt:lpstr>
      <vt:lpstr>Calibri</vt:lpstr>
      <vt:lpstr>Montserrat Black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Валерия Лавренова</dc:creator>
  <cp:lastModifiedBy>Валерия Лавренова</cp:lastModifiedBy>
  <cp:revision>21</cp:revision>
  <dcterms:created xsi:type="dcterms:W3CDTF">2022-02-14T14:35:19Z</dcterms:created>
  <dcterms:modified xsi:type="dcterms:W3CDTF">2022-02-14T19:13:01Z</dcterms:modified>
</cp:coreProperties>
</file>