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98F6-1F48-49CE-B7A2-51AEFE0DABC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075-BE2F-46EA-959F-91DBF2E0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71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98F6-1F48-49CE-B7A2-51AEFE0DABC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075-BE2F-46EA-959F-91DBF2E0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99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98F6-1F48-49CE-B7A2-51AEFE0DABC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075-BE2F-46EA-959F-91DBF2E0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80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98F6-1F48-49CE-B7A2-51AEFE0DABC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075-BE2F-46EA-959F-91DBF2E0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01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98F6-1F48-49CE-B7A2-51AEFE0DABC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075-BE2F-46EA-959F-91DBF2E0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87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98F6-1F48-49CE-B7A2-51AEFE0DABC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075-BE2F-46EA-959F-91DBF2E0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56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98F6-1F48-49CE-B7A2-51AEFE0DABC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075-BE2F-46EA-959F-91DBF2E0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35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98F6-1F48-49CE-B7A2-51AEFE0DABC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075-BE2F-46EA-959F-91DBF2E0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15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98F6-1F48-49CE-B7A2-51AEFE0DABC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075-BE2F-46EA-959F-91DBF2E0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82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98F6-1F48-49CE-B7A2-51AEFE0DABC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075-BE2F-46EA-959F-91DBF2E0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91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98F6-1F48-49CE-B7A2-51AEFE0DABC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075-BE2F-46EA-959F-91DBF2E0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37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098F6-1F48-49CE-B7A2-51AEFE0DABC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B0075-BE2F-46EA-959F-91DBF2E0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9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2FFCEA39-AA0E-4E52-ACBC-D3FE4B318AF0}"/>
              </a:ext>
            </a:extLst>
          </p:cNvPr>
          <p:cNvSpPr/>
          <p:nvPr/>
        </p:nvSpPr>
        <p:spPr>
          <a:xfrm>
            <a:off x="11012557" y="-556888"/>
            <a:ext cx="1934817" cy="18420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149C741-3272-4D9A-885E-7BBD01F23E79}"/>
              </a:ext>
            </a:extLst>
          </p:cNvPr>
          <p:cNvSpPr/>
          <p:nvPr/>
        </p:nvSpPr>
        <p:spPr>
          <a:xfrm>
            <a:off x="6096001" y="2057152"/>
            <a:ext cx="4916556" cy="48008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7059AE-4354-493A-BF90-A183581BA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2493"/>
            <a:ext cx="9589604" cy="6648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B6B174-2C92-45DB-9A85-4B948E81CB14}"/>
              </a:ext>
            </a:extLst>
          </p:cNvPr>
          <p:cNvSpPr txBox="1"/>
          <p:nvPr/>
        </p:nvSpPr>
        <p:spPr>
          <a:xfrm>
            <a:off x="1179443" y="2185075"/>
            <a:ext cx="54598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 Black" panose="00000A00000000000000" pitchFamily="2" charset="-52"/>
              </a:rPr>
              <a:t>C</a:t>
            </a:r>
            <a:r>
              <a:rPr lang="ru-RU" sz="4000" dirty="0" err="1">
                <a:latin typeface="Montserrat Black" panose="00000A00000000000000" pitchFamily="2" charset="-52"/>
              </a:rPr>
              <a:t>талинградское</a:t>
            </a:r>
            <a:r>
              <a:rPr lang="ru-RU" sz="4000" dirty="0">
                <a:latin typeface="Montserrat Black" panose="00000A00000000000000" pitchFamily="2" charset="-52"/>
              </a:rPr>
              <a:t> </a:t>
            </a:r>
            <a:r>
              <a:rPr lang="ru-RU" sz="4000" dirty="0">
                <a:solidFill>
                  <a:schemeClr val="tx1">
                    <a:lumMod val="85000"/>
                  </a:schemeClr>
                </a:solidFill>
                <a:latin typeface="Montserrat Black" panose="00000A00000000000000" pitchFamily="2" charset="-52"/>
              </a:rPr>
              <a:t>сражение</a:t>
            </a:r>
          </a:p>
          <a:p>
            <a:r>
              <a:rPr lang="ru-RU" sz="1600" dirty="0">
                <a:latin typeface="Montserrat Black" panose="00000A00000000000000" pitchFamily="2" charset="-52"/>
              </a:rPr>
              <a:t> (17 июля 1942 – 2 февраля 1943 гг.) 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1E21AE3-8268-493E-80D0-97103ECDD873}"/>
              </a:ext>
            </a:extLst>
          </p:cNvPr>
          <p:cNvCxnSpPr/>
          <p:nvPr/>
        </p:nvCxnSpPr>
        <p:spPr>
          <a:xfrm>
            <a:off x="371061" y="0"/>
            <a:ext cx="0" cy="7288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9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A311F3-F0BE-4D94-B4E0-3A3B11723C73}"/>
              </a:ext>
            </a:extLst>
          </p:cNvPr>
          <p:cNvSpPr txBox="1"/>
          <p:nvPr/>
        </p:nvSpPr>
        <p:spPr>
          <a:xfrm>
            <a:off x="3048000" y="227815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Montserrat Black" panose="00000A00000000000000" pitchFamily="2" charset="-52"/>
              </a:rPr>
              <a:t>«Сам Сталинград стал символом мужества, стойкости русского народа и вместе с тем символом величайшего человеческого страдания. Этот символ сохранится в веках. Надо чтобы будущие поколения могли воочию увидеть и почувствовать всё величие одержанной у Волги победы и все ужасы бушевавшей там истребительной войны</a:t>
            </a:r>
            <a:r>
              <a:rPr lang="ru-RU" dirty="0">
                <a:latin typeface="Montserrat Black" panose="00000A00000000000000" pitchFamily="2" charset="-52"/>
              </a:rPr>
              <a:t>» (Уинстон Черчилль, 1943 год)</a:t>
            </a:r>
          </a:p>
        </p:txBody>
      </p:sp>
    </p:spTree>
    <p:extLst>
      <p:ext uri="{BB962C8B-B14F-4D97-AF65-F5344CB8AC3E}">
        <p14:creationId xmlns:p14="http://schemas.microsoft.com/office/powerpoint/2010/main" val="273525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0E8495D-4C01-474C-95CD-A16FAEA59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53"/>
          <a:stretch/>
        </p:blipFill>
        <p:spPr>
          <a:xfrm>
            <a:off x="2934532" y="659762"/>
            <a:ext cx="5772150" cy="1952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FCC105-D8C3-4954-9354-82F1F059B16F}"/>
              </a:ext>
            </a:extLst>
          </p:cNvPr>
          <p:cNvSpPr txBox="1"/>
          <p:nvPr/>
        </p:nvSpPr>
        <p:spPr>
          <a:xfrm>
            <a:off x="887896" y="728871"/>
            <a:ext cx="43334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85000"/>
                  </a:schemeClr>
                </a:solidFill>
                <a:latin typeface="Montserrat Black" panose="00000A00000000000000" pitchFamily="2" charset="-52"/>
              </a:rPr>
              <a:t>Причины</a:t>
            </a:r>
            <a:r>
              <a:rPr lang="ru-RU" sz="2800" dirty="0">
                <a:latin typeface="Montserrat Black" panose="00000A00000000000000" pitchFamily="2" charset="-52"/>
              </a:rPr>
              <a:t> битвы</a:t>
            </a:r>
          </a:p>
          <a:p>
            <a:r>
              <a:rPr lang="ru-RU" sz="1400" dirty="0">
                <a:latin typeface="Montserrat Black" panose="00000A00000000000000" pitchFamily="2" charset="-52"/>
              </a:rPr>
              <a:t>Под Сталинградом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433387D-CCF0-4912-A0A4-B58D3A13411F}"/>
              </a:ext>
            </a:extLst>
          </p:cNvPr>
          <p:cNvSpPr/>
          <p:nvPr/>
        </p:nvSpPr>
        <p:spPr>
          <a:xfrm>
            <a:off x="1113183" y="2597425"/>
            <a:ext cx="9780104" cy="2716697"/>
          </a:xfrm>
          <a:prstGeom prst="roundRect">
            <a:avLst/>
          </a:prstGeom>
          <a:solidFill>
            <a:schemeClr val="accent1">
              <a:lumMod val="90000"/>
              <a:alpha val="50000"/>
            </a:schemeClr>
          </a:solidFill>
          <a:ln>
            <a:noFill/>
          </a:ln>
          <a:effectLst>
            <a:outerShdw blurRad="266700" dist="101600" dir="2400000" algn="l" rotWithShape="0">
              <a:schemeClr val="tx1">
                <a:lumMod val="95000"/>
                <a:alpha val="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CF5E4-F8F4-4B40-ADB2-81A31B855548}"/>
              </a:ext>
            </a:extLst>
          </p:cNvPr>
          <p:cNvSpPr txBox="1"/>
          <p:nvPr/>
        </p:nvSpPr>
        <p:spPr>
          <a:xfrm>
            <a:off x="1444487" y="2888974"/>
            <a:ext cx="384313" cy="371061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Black" panose="00000A00000000000000" pitchFamily="2" charset="-52"/>
              </a:rPr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E710C-BBB6-4A1B-B241-BB76BF42EC1B}"/>
              </a:ext>
            </a:extLst>
          </p:cNvPr>
          <p:cNvSpPr txBox="1"/>
          <p:nvPr/>
        </p:nvSpPr>
        <p:spPr>
          <a:xfrm>
            <a:off x="3677478" y="2888974"/>
            <a:ext cx="483705" cy="369332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Black" panose="00000A00000000000000" pitchFamily="2" charset="-52"/>
              </a:rPr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5F04B-FACA-4655-BEE5-87F6D143D153}"/>
              </a:ext>
            </a:extLst>
          </p:cNvPr>
          <p:cNvSpPr txBox="1"/>
          <p:nvPr/>
        </p:nvSpPr>
        <p:spPr>
          <a:xfrm>
            <a:off x="1358347" y="3268245"/>
            <a:ext cx="21733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0" dirty="0">
                <a:effectLst/>
                <a:latin typeface="Montserrat Black" panose="00000A00000000000000" pitchFamily="2" charset="-52"/>
              </a:rPr>
              <a:t>Германия стремилась взять реванш за битву под Москвой</a:t>
            </a:r>
            <a:endParaRPr lang="ru-RU" dirty="0">
              <a:latin typeface="Montserrat Black" panose="00000A00000000000000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02D3C-912D-44AA-A9DF-121109E13C2B}"/>
              </a:ext>
            </a:extLst>
          </p:cNvPr>
          <p:cNvSpPr txBox="1"/>
          <p:nvPr/>
        </p:nvSpPr>
        <p:spPr>
          <a:xfrm>
            <a:off x="3677478" y="3258306"/>
            <a:ext cx="33991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 Black" panose="00000A00000000000000" pitchFamily="2" charset="-52"/>
              </a:rPr>
              <a:t>З</a:t>
            </a:r>
            <a:r>
              <a:rPr lang="ru-RU" i="0" dirty="0">
                <a:effectLst/>
                <a:latin typeface="Montserrat Black" panose="00000A00000000000000" pitchFamily="2" charset="-52"/>
              </a:rPr>
              <a:t>ахват стратегически важных регионов, где находились месторождения нефти и никеля, оккупация Волги</a:t>
            </a:r>
            <a:endParaRPr lang="ru-RU" dirty="0">
              <a:latin typeface="Montserrat Black" panose="00000A00000000000000" pitchFamily="2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9DB8A-8CDA-4EE3-9664-FAD9486EB431}"/>
              </a:ext>
            </a:extLst>
          </p:cNvPr>
          <p:cNvSpPr txBox="1"/>
          <p:nvPr/>
        </p:nvSpPr>
        <p:spPr>
          <a:xfrm>
            <a:off x="7076661" y="2888974"/>
            <a:ext cx="483705" cy="369332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Black" panose="00000A00000000000000" pitchFamily="2" charset="-52"/>
              </a:rPr>
              <a:t>3.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971C5B-C750-447F-95E5-242CDA5DAF1C}"/>
              </a:ext>
            </a:extLst>
          </p:cNvPr>
          <p:cNvSpPr txBox="1"/>
          <p:nvPr/>
        </p:nvSpPr>
        <p:spPr>
          <a:xfrm>
            <a:off x="7076661" y="3258306"/>
            <a:ext cx="36708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 Black" panose="00000A00000000000000" pitchFamily="2" charset="-52"/>
              </a:rPr>
              <a:t>Гитлер пытался вытеснить советские войска с южного фронта и создать там свой штаб для дальнейших операций</a:t>
            </a: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1123D2A0-5F29-40BE-8FB3-FFAE7B29EAA9}"/>
              </a:ext>
            </a:extLst>
          </p:cNvPr>
          <p:cNvCxnSpPr/>
          <p:nvPr/>
        </p:nvCxnSpPr>
        <p:spPr>
          <a:xfrm>
            <a:off x="11158330" y="0"/>
            <a:ext cx="0" cy="7023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505BDD26-8E31-45C5-B0CE-FB122A69CC4B}"/>
              </a:ext>
            </a:extLst>
          </p:cNvPr>
          <p:cNvCxnSpPr/>
          <p:nvPr/>
        </p:nvCxnSpPr>
        <p:spPr>
          <a:xfrm>
            <a:off x="-106017" y="6109252"/>
            <a:ext cx="13278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3B27E-0F93-4BFF-A36A-477822E157ED}"/>
              </a:ext>
            </a:extLst>
          </p:cNvPr>
          <p:cNvSpPr txBox="1"/>
          <p:nvPr/>
        </p:nvSpPr>
        <p:spPr>
          <a:xfrm>
            <a:off x="649356" y="503418"/>
            <a:ext cx="637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Montserrat Black" panose="00000A00000000000000" pitchFamily="2" charset="-52"/>
              </a:rPr>
              <a:t>Выдающиеся участники </a:t>
            </a:r>
            <a:r>
              <a:rPr lang="ru-RU" sz="2800" dirty="0">
                <a:solidFill>
                  <a:schemeClr val="tx1">
                    <a:lumMod val="85000"/>
                  </a:schemeClr>
                </a:solidFill>
                <a:latin typeface="Montserrat Black" panose="00000A00000000000000" pitchFamily="2" charset="-52"/>
              </a:rPr>
              <a:t>сражения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C5391CE-EF0E-4006-89D3-3EE6A8323111}"/>
              </a:ext>
            </a:extLst>
          </p:cNvPr>
          <p:cNvSpPr/>
          <p:nvPr/>
        </p:nvSpPr>
        <p:spPr>
          <a:xfrm>
            <a:off x="834887" y="1729409"/>
            <a:ext cx="1948069" cy="27299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E6E525-41FB-4F18-AC7F-85F50B0EAD6F}"/>
              </a:ext>
            </a:extLst>
          </p:cNvPr>
          <p:cNvSpPr/>
          <p:nvPr/>
        </p:nvSpPr>
        <p:spPr>
          <a:xfrm>
            <a:off x="3684104" y="1729409"/>
            <a:ext cx="1948069" cy="27299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8C6CD2A-EE1F-4AC7-BDC5-8808D0713F4E}"/>
              </a:ext>
            </a:extLst>
          </p:cNvPr>
          <p:cNvSpPr/>
          <p:nvPr/>
        </p:nvSpPr>
        <p:spPr>
          <a:xfrm>
            <a:off x="6681638" y="1729409"/>
            <a:ext cx="1948069" cy="27299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4EDE3EA-DE14-49A0-A9ED-E9381241CADA}"/>
              </a:ext>
            </a:extLst>
          </p:cNvPr>
          <p:cNvSpPr/>
          <p:nvPr/>
        </p:nvSpPr>
        <p:spPr>
          <a:xfrm>
            <a:off x="9528312" y="1729409"/>
            <a:ext cx="1948069" cy="27299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AA7FB6-5A7A-4A2A-BF2C-D5B5D066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70" y="2067188"/>
            <a:ext cx="1948069" cy="298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876221-0EF8-4037-8787-F2D35750C5EE}"/>
              </a:ext>
            </a:extLst>
          </p:cNvPr>
          <p:cNvSpPr txBox="1"/>
          <p:nvPr/>
        </p:nvSpPr>
        <p:spPr>
          <a:xfrm>
            <a:off x="-1726096" y="53709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chemeClr val="tx1">
                    <a:lumMod val="85000"/>
                  </a:schemeClr>
                </a:solidFill>
                <a:effectLst/>
                <a:latin typeface="Montserrat Black" panose="00000A00000000000000" pitchFamily="2" charset="-52"/>
              </a:rPr>
              <a:t>Яков Федотович </a:t>
            </a:r>
          </a:p>
          <a:p>
            <a:pPr algn="ctr"/>
            <a:r>
              <a:rPr lang="ru-RU" b="1" i="0" dirty="0">
                <a:solidFill>
                  <a:schemeClr val="tx1">
                    <a:lumMod val="85000"/>
                  </a:schemeClr>
                </a:solidFill>
                <a:effectLst/>
                <a:latin typeface="Montserrat Black" panose="00000A00000000000000" pitchFamily="2" charset="-52"/>
              </a:rPr>
              <a:t>Павлов</a:t>
            </a:r>
            <a:endParaRPr lang="ru-RU" dirty="0">
              <a:solidFill>
                <a:schemeClr val="tx1">
                  <a:lumMod val="85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C386EA5-B2AB-40E9-9D34-56DF0A16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973" y="2067188"/>
            <a:ext cx="1989576" cy="298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AC84FA-2C24-4503-8C04-6628300A465E}"/>
              </a:ext>
            </a:extLst>
          </p:cNvPr>
          <p:cNvSpPr txBox="1"/>
          <p:nvPr/>
        </p:nvSpPr>
        <p:spPr>
          <a:xfrm>
            <a:off x="1119808" y="5320923"/>
            <a:ext cx="65001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chemeClr val="tx1">
                    <a:lumMod val="85000"/>
                  </a:schemeClr>
                </a:solidFill>
                <a:effectLst/>
                <a:latin typeface="Montserrat Black" panose="00000A00000000000000" pitchFamily="2" charset="-52"/>
              </a:rPr>
              <a:t>Василий Григорьевич </a:t>
            </a:r>
          </a:p>
          <a:p>
            <a:pPr algn="ctr"/>
            <a:r>
              <a:rPr lang="ru-RU" b="1" i="0" dirty="0">
                <a:solidFill>
                  <a:schemeClr val="tx1">
                    <a:lumMod val="85000"/>
                  </a:schemeClr>
                </a:solidFill>
                <a:effectLst/>
                <a:latin typeface="Montserrat Black" panose="00000A00000000000000" pitchFamily="2" charset="-52"/>
              </a:rPr>
              <a:t>Зайцев</a:t>
            </a:r>
            <a:endParaRPr lang="ru-RU" dirty="0">
              <a:solidFill>
                <a:schemeClr val="tx1">
                  <a:lumMod val="85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7B71BCC-D77E-429D-96DB-B19115D56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756" y="2106912"/>
            <a:ext cx="2169272" cy="294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146BE4B-1DE3-4339-8407-E15374243BA1}"/>
              </a:ext>
            </a:extLst>
          </p:cNvPr>
          <p:cNvSpPr txBox="1"/>
          <p:nvPr/>
        </p:nvSpPr>
        <p:spPr>
          <a:xfrm>
            <a:off x="3942522" y="5320922"/>
            <a:ext cx="6957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chemeClr val="tx1">
                    <a:lumMod val="85000"/>
                  </a:schemeClr>
                </a:solidFill>
                <a:effectLst/>
                <a:latin typeface="Montserrat Black" panose="00000A00000000000000" pitchFamily="2" charset="-52"/>
              </a:rPr>
              <a:t>Матвей </a:t>
            </a:r>
            <a:r>
              <a:rPr lang="ru-RU" b="1" i="0" dirty="0" err="1">
                <a:solidFill>
                  <a:schemeClr val="tx1">
                    <a:lumMod val="85000"/>
                  </a:schemeClr>
                </a:solidFill>
                <a:effectLst/>
                <a:latin typeface="Montserrat Black" panose="00000A00000000000000" pitchFamily="2" charset="-52"/>
              </a:rPr>
              <a:t>Мефодиевич</a:t>
            </a:r>
            <a:r>
              <a:rPr lang="ru-RU" b="1" i="0" dirty="0">
                <a:solidFill>
                  <a:schemeClr val="tx1">
                    <a:lumMod val="85000"/>
                  </a:schemeClr>
                </a:solidFill>
                <a:effectLst/>
                <a:latin typeface="Montserrat Black" panose="00000A00000000000000" pitchFamily="2" charset="-52"/>
              </a:rPr>
              <a:t> </a:t>
            </a:r>
          </a:p>
          <a:p>
            <a:pPr algn="ctr"/>
            <a:r>
              <a:rPr lang="ru-RU" b="1" i="0" dirty="0">
                <a:solidFill>
                  <a:schemeClr val="tx1">
                    <a:lumMod val="85000"/>
                  </a:schemeClr>
                </a:solidFill>
                <a:effectLst/>
                <a:latin typeface="Montserrat Black" panose="00000A00000000000000" pitchFamily="2" charset="-52"/>
              </a:rPr>
              <a:t>Путилов</a:t>
            </a:r>
            <a:endParaRPr lang="ru-RU" dirty="0">
              <a:solidFill>
                <a:schemeClr val="tx1">
                  <a:lumMod val="85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FED0B39-B401-461D-B702-CE3B9B148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9"/>
          <a:stretch/>
        </p:blipFill>
        <p:spPr bwMode="auto">
          <a:xfrm>
            <a:off x="9203633" y="2106912"/>
            <a:ext cx="2063363" cy="298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18577C8-627D-4E85-863F-5EA67BCDF2E4}"/>
              </a:ext>
            </a:extLst>
          </p:cNvPr>
          <p:cNvSpPr txBox="1"/>
          <p:nvPr/>
        </p:nvSpPr>
        <p:spPr>
          <a:xfrm>
            <a:off x="6791740" y="5270937"/>
            <a:ext cx="6957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chemeClr val="tx1">
                    <a:lumMod val="85000"/>
                  </a:schemeClr>
                </a:solidFill>
                <a:effectLst/>
                <a:latin typeface="Montserrat Black" panose="00000A00000000000000" pitchFamily="2" charset="-52"/>
              </a:rPr>
              <a:t>Рубен </a:t>
            </a:r>
            <a:r>
              <a:rPr lang="ru-RU" b="1" i="0" dirty="0" err="1">
                <a:solidFill>
                  <a:schemeClr val="tx1">
                    <a:lumMod val="85000"/>
                  </a:schemeClr>
                </a:solidFill>
                <a:effectLst/>
                <a:latin typeface="Montserrat Black" panose="00000A00000000000000" pitchFamily="2" charset="-52"/>
              </a:rPr>
              <a:t>Руис</a:t>
            </a:r>
            <a:r>
              <a:rPr lang="ru-RU" b="1" i="0" dirty="0">
                <a:solidFill>
                  <a:schemeClr val="tx1">
                    <a:lumMod val="85000"/>
                  </a:schemeClr>
                </a:solidFill>
                <a:effectLst/>
                <a:latin typeface="Montserrat Black" panose="00000A00000000000000" pitchFamily="2" charset="-52"/>
              </a:rPr>
              <a:t> </a:t>
            </a:r>
          </a:p>
          <a:p>
            <a:pPr algn="ctr"/>
            <a:r>
              <a:rPr lang="ru-RU" b="1" i="0" dirty="0">
                <a:solidFill>
                  <a:schemeClr val="tx1">
                    <a:lumMod val="85000"/>
                  </a:schemeClr>
                </a:solidFill>
                <a:effectLst/>
                <a:latin typeface="Montserrat Black" panose="00000A00000000000000" pitchFamily="2" charset="-52"/>
              </a:rPr>
              <a:t>Ибаррури</a:t>
            </a:r>
            <a:endParaRPr lang="ru-RU" dirty="0">
              <a:solidFill>
                <a:schemeClr val="tx1">
                  <a:lumMod val="85000"/>
                </a:schemeClr>
              </a:solidFill>
              <a:latin typeface="Montserrat Black" panose="00000A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4825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A092CD-2A78-48CB-B9E4-346C30E1711A}"/>
              </a:ext>
            </a:extLst>
          </p:cNvPr>
          <p:cNvSpPr txBox="1"/>
          <p:nvPr/>
        </p:nvSpPr>
        <p:spPr>
          <a:xfrm>
            <a:off x="848138" y="503583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tserrat Black" panose="00000A00000000000000" pitchFamily="2" charset="-52"/>
              </a:rPr>
              <a:t>Этапы битвы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D903003-CA63-4F33-83A4-DC93D45C2F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9E9E9"/>
              </a:clrFrom>
              <a:clrTo>
                <a:srgbClr val="E9E9E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00" y="1069379"/>
            <a:ext cx="5063713" cy="4719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3242D-0B56-4537-B444-1AB8ABB9B3BC}"/>
              </a:ext>
            </a:extLst>
          </p:cNvPr>
          <p:cNvSpPr txBox="1"/>
          <p:nvPr/>
        </p:nvSpPr>
        <p:spPr>
          <a:xfrm>
            <a:off x="225287" y="2909091"/>
            <a:ext cx="5539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b="1" i="0" dirty="0">
                <a:effectLst/>
                <a:latin typeface="Montserrat Black" panose="00000A00000000000000" pitchFamily="2" charset="-52"/>
              </a:rPr>
              <a:t>оборонительный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–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с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17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июля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по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18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ноября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1942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г.;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3F0C8-F27E-4DA1-8A86-04D1EDA281C1}"/>
              </a:ext>
            </a:extLst>
          </p:cNvPr>
          <p:cNvSpPr txBox="1"/>
          <p:nvPr/>
        </p:nvSpPr>
        <p:spPr>
          <a:xfrm>
            <a:off x="225287" y="43946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b="1" i="0" dirty="0">
                <a:effectLst/>
                <a:latin typeface="Montserrat Black" panose="00000A00000000000000" pitchFamily="2" charset="-52"/>
              </a:rPr>
              <a:t>наступательный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</a:t>
            </a:r>
            <a:r>
              <a:rPr lang="ru-RU" b="1" dirty="0">
                <a:latin typeface="Montserrat Black" panose="00000A00000000000000" pitchFamily="2" charset="-52"/>
              </a:rPr>
              <a:t>-   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с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19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ноября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1942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г.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по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2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февраля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1943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г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. </a:t>
            </a:r>
            <a:endParaRPr lang="ru-RU" dirty="0">
              <a:latin typeface="Montserrat Black" panose="00000A00000000000000" pitchFamily="2" charset="-52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4906813-2ED8-428B-BACC-5B70B68BF4DF}"/>
              </a:ext>
            </a:extLst>
          </p:cNvPr>
          <p:cNvSpPr/>
          <p:nvPr/>
        </p:nvSpPr>
        <p:spPr>
          <a:xfrm>
            <a:off x="132520" y="4168557"/>
            <a:ext cx="5738194" cy="1098434"/>
          </a:xfrm>
          <a:prstGeom prst="roundRect">
            <a:avLst/>
          </a:prstGeom>
          <a:solidFill>
            <a:schemeClr val="bg1">
              <a:lumMod val="85000"/>
              <a:lumOff val="15000"/>
              <a:alpha val="4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A3A44E24-81D9-4687-B342-DC3D9A70D9F4}"/>
              </a:ext>
            </a:extLst>
          </p:cNvPr>
          <p:cNvSpPr/>
          <p:nvPr/>
        </p:nvSpPr>
        <p:spPr>
          <a:xfrm>
            <a:off x="132520" y="2683039"/>
            <a:ext cx="5738194" cy="1098434"/>
          </a:xfrm>
          <a:prstGeom prst="roundRect">
            <a:avLst/>
          </a:prstGeom>
          <a:solidFill>
            <a:schemeClr val="bg1">
              <a:lumMod val="85000"/>
              <a:lumOff val="15000"/>
              <a:alpha val="4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E8D6DAB6-02BA-4F58-B4E7-0748FA635E3F}"/>
              </a:ext>
            </a:extLst>
          </p:cNvPr>
          <p:cNvSpPr/>
          <p:nvPr/>
        </p:nvSpPr>
        <p:spPr>
          <a:xfrm>
            <a:off x="376245" y="269316"/>
            <a:ext cx="4313486" cy="1098434"/>
          </a:xfrm>
          <a:prstGeom prst="roundRect">
            <a:avLst/>
          </a:prstGeom>
          <a:solidFill>
            <a:schemeClr val="bg1">
              <a:lumMod val="85000"/>
              <a:lumOff val="15000"/>
              <a:alpha val="4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29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20C4C6D8-D910-44C7-9595-21DFE4DB72DD}"/>
              </a:ext>
            </a:extLst>
          </p:cNvPr>
          <p:cNvSpPr/>
          <p:nvPr/>
        </p:nvSpPr>
        <p:spPr>
          <a:xfrm>
            <a:off x="0" y="0"/>
            <a:ext cx="12443791" cy="70104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0FBE906-C4AD-4BDB-81B5-A5E3F1418C57}"/>
              </a:ext>
            </a:extLst>
          </p:cNvPr>
          <p:cNvSpPr/>
          <p:nvPr/>
        </p:nvSpPr>
        <p:spPr>
          <a:xfrm>
            <a:off x="5910470" y="715618"/>
            <a:ext cx="5711687" cy="1364974"/>
          </a:xfrm>
          <a:prstGeom prst="round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4D60FB-FC54-462D-A2E9-5C71F473080D}"/>
              </a:ext>
            </a:extLst>
          </p:cNvPr>
          <p:cNvSpPr txBox="1"/>
          <p:nvPr/>
        </p:nvSpPr>
        <p:spPr>
          <a:xfrm>
            <a:off x="6215775" y="914400"/>
            <a:ext cx="5101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Montserrat Black" panose="00000A00000000000000" pitchFamily="2" charset="-52"/>
              </a:rPr>
              <a:t>Операции </a:t>
            </a:r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наступательного</a:t>
            </a:r>
            <a:r>
              <a:rPr lang="ru-RU" sz="2400" dirty="0">
                <a:latin typeface="Montserrat Black" panose="00000A00000000000000" pitchFamily="2" charset="-52"/>
              </a:rPr>
              <a:t> </a:t>
            </a:r>
          </a:p>
          <a:p>
            <a:pPr algn="ctr"/>
            <a:r>
              <a:rPr lang="ru-RU" sz="2400" dirty="0">
                <a:latin typeface="Montserrat Black" panose="00000A00000000000000" pitchFamily="2" charset="-52"/>
              </a:rPr>
              <a:t>этапа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C57BF07-5244-4866-A598-373C420D4A0E}"/>
              </a:ext>
            </a:extLst>
          </p:cNvPr>
          <p:cNvSpPr/>
          <p:nvPr/>
        </p:nvSpPr>
        <p:spPr>
          <a:xfrm>
            <a:off x="136478" y="3848671"/>
            <a:ext cx="6794410" cy="1410201"/>
          </a:xfrm>
          <a:prstGeom prst="roundRect">
            <a:avLst/>
          </a:prstGeom>
          <a:solidFill>
            <a:schemeClr val="bg1">
              <a:lumMod val="85000"/>
              <a:lumOff val="1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19 ноября 1942 года началась </a:t>
            </a:r>
            <a:r>
              <a:rPr lang="ru-RU" b="1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операция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 «</a:t>
            </a:r>
            <a:r>
              <a:rPr lang="ru-RU" b="1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Уран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» – стратегическое наступление советских войск под Сталинградом, которое привело к окружению и последующему разгрому армии Паулюса.</a:t>
            </a:r>
            <a:endParaRPr lang="ru-RU" dirty="0"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DDC17CD0-1F50-4397-BBB8-DDDD0DED4118}"/>
              </a:ext>
            </a:extLst>
          </p:cNvPr>
          <p:cNvSpPr/>
          <p:nvPr/>
        </p:nvSpPr>
        <p:spPr>
          <a:xfrm>
            <a:off x="136477" y="5447799"/>
            <a:ext cx="9389660" cy="1410202"/>
          </a:xfrm>
          <a:prstGeom prst="roundRect">
            <a:avLst/>
          </a:prstGeom>
          <a:solidFill>
            <a:schemeClr val="bg1">
              <a:lumMod val="85000"/>
              <a:lumOff val="1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Операция «Кольцо» – завершающая стадия Сталинградской битвы, наступление войск Донского фронта под командованием генерала Рокоссовского. Она была проведена с 10 января по 2 февраля 1943 года и ознаменовала победоносное завершение сражения под Сталинградом.</a:t>
            </a:r>
            <a:endParaRPr lang="ru-RU" dirty="0"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F3B50FA-9A9B-43C2-85A5-872FD1DB28FF}"/>
              </a:ext>
            </a:extLst>
          </p:cNvPr>
          <p:cNvCxnSpPr>
            <a:cxnSpLocks/>
          </p:cNvCxnSpPr>
          <p:nvPr/>
        </p:nvCxnSpPr>
        <p:spPr>
          <a:xfrm>
            <a:off x="136477" y="-191069"/>
            <a:ext cx="12055523" cy="6837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5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3B27E-0F93-4BFF-A36A-477822E157ED}"/>
              </a:ext>
            </a:extLst>
          </p:cNvPr>
          <p:cNvSpPr txBox="1"/>
          <p:nvPr/>
        </p:nvSpPr>
        <p:spPr>
          <a:xfrm>
            <a:off x="649356" y="503418"/>
            <a:ext cx="637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Montserrat Black" panose="00000A00000000000000" pitchFamily="2" charset="-52"/>
              </a:rPr>
              <a:t>Выдающиеся военачальники </a:t>
            </a:r>
            <a:r>
              <a:rPr lang="ru-RU" sz="2800" dirty="0">
                <a:solidFill>
                  <a:schemeClr val="tx1">
                    <a:lumMod val="85000"/>
                  </a:schemeClr>
                </a:solidFill>
                <a:latin typeface="Montserrat Black" panose="00000A00000000000000" pitchFamily="2" charset="-52"/>
              </a:rPr>
              <a:t>сражения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E6E525-41FB-4F18-AC7F-85F50B0EAD6F}"/>
              </a:ext>
            </a:extLst>
          </p:cNvPr>
          <p:cNvSpPr/>
          <p:nvPr/>
        </p:nvSpPr>
        <p:spPr>
          <a:xfrm>
            <a:off x="1888435" y="2064026"/>
            <a:ext cx="2100469" cy="30248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8C6CD2A-EE1F-4AC7-BDC5-8808D0713F4E}"/>
              </a:ext>
            </a:extLst>
          </p:cNvPr>
          <p:cNvSpPr/>
          <p:nvPr/>
        </p:nvSpPr>
        <p:spPr>
          <a:xfrm>
            <a:off x="5526156" y="2077328"/>
            <a:ext cx="1948069" cy="30248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4EDE3EA-DE14-49A0-A9ED-E9381241CADA}"/>
              </a:ext>
            </a:extLst>
          </p:cNvPr>
          <p:cNvSpPr/>
          <p:nvPr/>
        </p:nvSpPr>
        <p:spPr>
          <a:xfrm>
            <a:off x="9011477" y="2077329"/>
            <a:ext cx="1948069" cy="30248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7479E3-557E-4431-8F5E-4BF707A0D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320" y="2395329"/>
            <a:ext cx="2243399" cy="302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0312D5D-F81E-4F4E-B13B-ED7FF222E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648" y="2395331"/>
            <a:ext cx="2258802" cy="302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D8D2FCD-583A-4092-A090-A6E291FBFA04}"/>
              </a:ext>
            </a:extLst>
          </p:cNvPr>
          <p:cNvSpPr txBox="1"/>
          <p:nvPr/>
        </p:nvSpPr>
        <p:spPr>
          <a:xfrm>
            <a:off x="3836504" y="5665684"/>
            <a:ext cx="4651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chemeClr val="accent1"/>
                </a:solidFill>
                <a:effectLst/>
                <a:latin typeface="Montserrat Black" panose="00000A00000000000000" pitchFamily="2" charset="-52"/>
              </a:rPr>
              <a:t>Рокоссовский Константин </a:t>
            </a:r>
          </a:p>
          <a:p>
            <a:pPr algn="ctr"/>
            <a:r>
              <a:rPr lang="ru-RU" b="1" i="0" dirty="0">
                <a:solidFill>
                  <a:schemeClr val="accent1"/>
                </a:solidFill>
                <a:effectLst/>
                <a:latin typeface="Montserrat Black" panose="00000A00000000000000" pitchFamily="2" charset="-52"/>
              </a:rPr>
              <a:t>Константинович</a:t>
            </a:r>
            <a:endParaRPr lang="ru-RU" dirty="0">
              <a:solidFill>
                <a:schemeClr val="accent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B39D06-772B-4EC7-90F4-2DEC00B319A1}"/>
              </a:ext>
            </a:extLst>
          </p:cNvPr>
          <p:cNvSpPr txBox="1"/>
          <p:nvPr/>
        </p:nvSpPr>
        <p:spPr>
          <a:xfrm>
            <a:off x="-768626" y="56820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i="0" dirty="0" err="1">
                <a:solidFill>
                  <a:schemeClr val="accent1"/>
                </a:solidFill>
                <a:effectLst/>
                <a:latin typeface="Montserrat Black" panose="00000A00000000000000" pitchFamily="2" charset="-52"/>
              </a:rPr>
              <a:t>Ерёминко</a:t>
            </a:r>
            <a:r>
              <a:rPr lang="ru-RU" i="0" dirty="0">
                <a:solidFill>
                  <a:schemeClr val="accent1"/>
                </a:solidFill>
                <a:effectLst/>
                <a:latin typeface="Montserrat Black" panose="00000A00000000000000" pitchFamily="2" charset="-52"/>
              </a:rPr>
              <a:t> Андрей </a:t>
            </a:r>
          </a:p>
          <a:p>
            <a:pPr algn="ctr"/>
            <a:r>
              <a:rPr lang="ru-RU" i="0" dirty="0">
                <a:solidFill>
                  <a:schemeClr val="accent1"/>
                </a:solidFill>
                <a:effectLst/>
                <a:latin typeface="Montserrat Black" panose="00000A00000000000000" pitchFamily="2" charset="-52"/>
              </a:rPr>
              <a:t>Иванович</a:t>
            </a:r>
            <a:endParaRPr lang="ru-RU" dirty="0">
              <a:solidFill>
                <a:schemeClr val="accent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878E68-BB93-4709-AB72-99434EBEACE5}"/>
              </a:ext>
            </a:extLst>
          </p:cNvPr>
          <p:cNvSpPr txBox="1"/>
          <p:nvPr/>
        </p:nvSpPr>
        <p:spPr>
          <a:xfrm>
            <a:off x="6612835" y="5649333"/>
            <a:ext cx="6480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i="0" dirty="0">
                <a:solidFill>
                  <a:schemeClr val="accent1"/>
                </a:solidFill>
                <a:effectLst/>
                <a:latin typeface="Montserrat Black" panose="00000A00000000000000" pitchFamily="2" charset="-52"/>
              </a:rPr>
              <a:t>Николай Фёдорович </a:t>
            </a:r>
          </a:p>
          <a:p>
            <a:pPr algn="ctr"/>
            <a:r>
              <a:rPr lang="ru-RU" i="0" dirty="0">
                <a:solidFill>
                  <a:schemeClr val="accent1"/>
                </a:solidFill>
                <a:effectLst/>
                <a:latin typeface="Montserrat Black" panose="00000A00000000000000" pitchFamily="2" charset="-52"/>
              </a:rPr>
              <a:t>Ватутин</a:t>
            </a:r>
            <a:endParaRPr lang="ru-RU" dirty="0">
              <a:solidFill>
                <a:schemeClr val="accent1"/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3956BDF-5BA8-401B-B43D-A3AD4C73E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017" y="2378978"/>
            <a:ext cx="2207657" cy="304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35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25D141-19D5-4B86-8B0F-FBB5F2506958}"/>
              </a:ext>
            </a:extLst>
          </p:cNvPr>
          <p:cNvSpPr txBox="1"/>
          <p:nvPr/>
        </p:nvSpPr>
        <p:spPr>
          <a:xfrm>
            <a:off x="781878" y="450573"/>
            <a:ext cx="5473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Montserrat Black" panose="00000A00000000000000" pitchFamily="2" charset="-52"/>
              </a:rPr>
              <a:t>Итоги сражения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7F950AE-6AA8-43B2-93EF-66220A93E544}"/>
              </a:ext>
            </a:extLst>
          </p:cNvPr>
          <p:cNvSpPr/>
          <p:nvPr/>
        </p:nvSpPr>
        <p:spPr>
          <a:xfrm>
            <a:off x="9568070" y="-92765"/>
            <a:ext cx="2716695" cy="69507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529FD10-0471-4369-A5BA-38F01B2CB280}"/>
              </a:ext>
            </a:extLst>
          </p:cNvPr>
          <p:cNvSpPr/>
          <p:nvPr/>
        </p:nvSpPr>
        <p:spPr>
          <a:xfrm>
            <a:off x="6957391" y="1696278"/>
            <a:ext cx="5221357" cy="516172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0ACFAA9-93A2-4172-BE9A-A54BC79518F4}"/>
              </a:ext>
            </a:extLst>
          </p:cNvPr>
          <p:cNvSpPr/>
          <p:nvPr/>
        </p:nvSpPr>
        <p:spPr>
          <a:xfrm>
            <a:off x="781878" y="1404730"/>
            <a:ext cx="3313043" cy="5002697"/>
          </a:xfrm>
          <a:prstGeom prst="roundRect">
            <a:avLst/>
          </a:prstGeom>
          <a:solidFill>
            <a:schemeClr val="tx1">
              <a:alpha val="6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6E382-DFAE-41D7-A3DE-A77B97D5F3CD}"/>
              </a:ext>
            </a:extLst>
          </p:cNvPr>
          <p:cNvSpPr txBox="1"/>
          <p:nvPr/>
        </p:nvSpPr>
        <p:spPr>
          <a:xfrm>
            <a:off x="907773" y="1920919"/>
            <a:ext cx="33130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СССР одержал полную победу над силами нацистской Германии, тем самым полностью перехватив инициативу в ходе войны. Если до этого немецкая армия была непобедимой, то теперь она была вынуждена отступать при огромных потерях как живой силы, так и техники.</a:t>
            </a:r>
            <a:endParaRPr lang="ru-RU" dirty="0"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F7901C-8D29-4863-A5EA-F2558ADDF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73" y="935417"/>
            <a:ext cx="4187684" cy="592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6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62711D-D519-4D2D-A76A-362621596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31" y="3193774"/>
            <a:ext cx="5605177" cy="3664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53C82C-F191-4E8D-AD1B-778F7995EF42}"/>
              </a:ext>
            </a:extLst>
          </p:cNvPr>
          <p:cNvSpPr txBox="1"/>
          <p:nvPr/>
        </p:nvSpPr>
        <p:spPr>
          <a:xfrm>
            <a:off x="4982818" y="1162449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Montserrat Black" panose="00000A00000000000000" pitchFamily="2" charset="-52"/>
              </a:rPr>
              <a:t>Память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о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Сталинградской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битве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и ее героях увековечена в памятниках, названиях улиц и площадей, учебных заведений, но самое главное – даже сейчас, спустя 75 лет после поражения гитлеровцев под </a:t>
            </a:r>
            <a:r>
              <a:rPr lang="ru-RU" b="1" i="0" dirty="0">
                <a:effectLst/>
                <a:latin typeface="Montserrat Black" panose="00000A00000000000000" pitchFamily="2" charset="-52"/>
              </a:rPr>
              <a:t>Сталинградом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2 февраля остается очень значимой датой для всех настоящих патриотов нашей страны.</a:t>
            </a:r>
            <a:endParaRPr lang="ru-RU" dirty="0">
              <a:latin typeface="Montserrat Black" panose="00000A00000000000000" pitchFamily="2" charset="-52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02A52CC-4EDC-42BE-891B-D46E93A89C99}"/>
              </a:ext>
            </a:extLst>
          </p:cNvPr>
          <p:cNvSpPr/>
          <p:nvPr/>
        </p:nvSpPr>
        <p:spPr>
          <a:xfrm>
            <a:off x="4520234" y="947315"/>
            <a:ext cx="6917635" cy="24615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45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331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 Black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Валерия Лавренова</dc:creator>
  <cp:lastModifiedBy>Валерия Лавренова</cp:lastModifiedBy>
  <cp:revision>24</cp:revision>
  <dcterms:created xsi:type="dcterms:W3CDTF">2022-02-08T15:37:27Z</dcterms:created>
  <dcterms:modified xsi:type="dcterms:W3CDTF">2022-02-08T19:50:36Z</dcterms:modified>
</cp:coreProperties>
</file>