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embeddedFontLst>
    <p:embeddedFont>
      <p:font typeface="Franklin Gothic Book" panose="020B0503020102020204" pitchFamily="34" charset="0"/>
      <p:regular r:id="rId12"/>
      <p:italic r:id="rId13"/>
    </p:embeddedFont>
    <p:embeddedFont>
      <p:font typeface="Montserrat Black" panose="00000A00000000000000" pitchFamily="2" charset="-52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E4CD7-CCD8-4348-B710-BC6FF129DE87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AFB632BC-8690-4339-8212-C0D4319A2AB6}">
      <dgm:prSet phldrT="[Текст]" custT="1"/>
      <dgm:spPr/>
      <dgm:t>
        <a:bodyPr/>
        <a:lstStyle/>
        <a:p>
          <a:r>
            <a:rPr lang="ru-RU" sz="2400" dirty="0">
              <a:latin typeface="Montserrat Black" panose="00000A00000000000000" pitchFamily="2" charset="-52"/>
            </a:rPr>
            <a:t>Барьеры</a:t>
          </a:r>
        </a:p>
      </dgm:t>
    </dgm:pt>
    <dgm:pt modelId="{DADD2342-2AC5-4C80-A939-7A421E885759}" type="parTrans" cxnId="{EE1A778C-38BF-4297-B05F-56206A93BA16}">
      <dgm:prSet/>
      <dgm:spPr/>
      <dgm:t>
        <a:bodyPr/>
        <a:lstStyle/>
        <a:p>
          <a:endParaRPr lang="ru-RU" sz="2000"/>
        </a:p>
      </dgm:t>
    </dgm:pt>
    <dgm:pt modelId="{78318274-4237-4855-975A-B854C986BD8E}" type="sibTrans" cxnId="{EE1A778C-38BF-4297-B05F-56206A93BA16}">
      <dgm:prSet/>
      <dgm:spPr/>
      <dgm:t>
        <a:bodyPr/>
        <a:lstStyle/>
        <a:p>
          <a:endParaRPr lang="ru-RU" sz="2000"/>
        </a:p>
      </dgm:t>
    </dgm:pt>
    <dgm:pt modelId="{68F984FC-02C2-4E94-AD4A-CECBBDB2C001}">
      <dgm:prSet phldrT="[Текст]" custT="1"/>
      <dgm:spPr/>
      <dgm:t>
        <a:bodyPr/>
        <a:lstStyle/>
        <a:p>
          <a:r>
            <a:rPr lang="ru-RU" sz="2000" dirty="0">
              <a:latin typeface="Montserrat Black" panose="00000A00000000000000" pitchFamily="2" charset="-52"/>
            </a:rPr>
            <a:t>Взаимодействия</a:t>
          </a:r>
          <a:r>
            <a:rPr lang="en-US" sz="2000" dirty="0">
              <a:latin typeface="Montserrat Black" panose="00000A00000000000000" pitchFamily="2" charset="-52"/>
            </a:rPr>
            <a:t>: </a:t>
          </a:r>
          <a:r>
            <a:rPr lang="ru-RU" sz="2000" dirty="0">
              <a:latin typeface="Montserrat Black" panose="00000A00000000000000" pitchFamily="2" charset="-52"/>
            </a:rPr>
            <a:t>мотивационный, некомпетентности, этический, стилевой.</a:t>
          </a:r>
        </a:p>
      </dgm:t>
    </dgm:pt>
    <dgm:pt modelId="{24B165C2-2084-44C2-A96A-161512D9F91E}" type="parTrans" cxnId="{0FCDEF0D-9F08-4382-9CBF-F288BDB9E4E5}">
      <dgm:prSet/>
      <dgm:spPr/>
      <dgm:t>
        <a:bodyPr/>
        <a:lstStyle/>
        <a:p>
          <a:endParaRPr lang="ru-RU" sz="2000"/>
        </a:p>
      </dgm:t>
    </dgm:pt>
    <dgm:pt modelId="{375C219D-A3D8-4FF9-9205-B21484DB662F}" type="sibTrans" cxnId="{0FCDEF0D-9F08-4382-9CBF-F288BDB9E4E5}">
      <dgm:prSet/>
      <dgm:spPr/>
      <dgm:t>
        <a:bodyPr/>
        <a:lstStyle/>
        <a:p>
          <a:endParaRPr lang="ru-RU" sz="2000"/>
        </a:p>
      </dgm:t>
    </dgm:pt>
    <dgm:pt modelId="{2513D910-F26A-4D2D-9B0C-0AC4B1FFA942}">
      <dgm:prSet phldrT="[Текст]" custT="1"/>
      <dgm:spPr/>
      <dgm:t>
        <a:bodyPr/>
        <a:lstStyle/>
        <a:p>
          <a:r>
            <a:rPr lang="ru-RU" sz="2000" dirty="0">
              <a:latin typeface="Montserrat Black" panose="00000A00000000000000" pitchFamily="2" charset="-52"/>
            </a:rPr>
            <a:t>Коммуникационные</a:t>
          </a:r>
          <a:r>
            <a:rPr lang="en-US" sz="2000" dirty="0">
              <a:latin typeface="Montserrat Black" panose="00000A00000000000000" pitchFamily="2" charset="-52"/>
            </a:rPr>
            <a:t>:</a:t>
          </a:r>
          <a:r>
            <a:rPr lang="ru-RU" sz="2000" dirty="0">
              <a:latin typeface="Montserrat Black" panose="00000A00000000000000" pitchFamily="2" charset="-52"/>
            </a:rPr>
            <a:t> семантический, логический, нарушения речи, неумение слушать, барьер модальностей, барьер характера, невежливость, несовпадение словарного запаса, языковые преграды.</a:t>
          </a:r>
          <a:r>
            <a:rPr lang="en-US" sz="2000" dirty="0">
              <a:latin typeface="Montserrat Black" panose="00000A00000000000000" pitchFamily="2" charset="-52"/>
            </a:rPr>
            <a:t> </a:t>
          </a:r>
          <a:endParaRPr lang="ru-RU" sz="2000" dirty="0">
            <a:latin typeface="Montserrat Black" panose="00000A00000000000000" pitchFamily="2" charset="-52"/>
          </a:endParaRPr>
        </a:p>
      </dgm:t>
    </dgm:pt>
    <dgm:pt modelId="{E8C49F6D-EAEE-4754-B75F-C43F640921A4}" type="parTrans" cxnId="{B9FEDE74-662A-4B10-AD7F-5B9FD08ED335}">
      <dgm:prSet/>
      <dgm:spPr/>
      <dgm:t>
        <a:bodyPr/>
        <a:lstStyle/>
        <a:p>
          <a:endParaRPr lang="ru-RU" sz="2000"/>
        </a:p>
      </dgm:t>
    </dgm:pt>
    <dgm:pt modelId="{FADB5C50-605F-4F2F-B3A1-33218DAF67EA}" type="sibTrans" cxnId="{B9FEDE74-662A-4B10-AD7F-5B9FD08ED335}">
      <dgm:prSet/>
      <dgm:spPr/>
      <dgm:t>
        <a:bodyPr/>
        <a:lstStyle/>
        <a:p>
          <a:endParaRPr lang="ru-RU" sz="2000"/>
        </a:p>
      </dgm:t>
    </dgm:pt>
    <dgm:pt modelId="{BB03D842-A358-4074-B9D0-4363A6806336}">
      <dgm:prSet phldrT="[Текст]" custT="1"/>
      <dgm:spPr/>
      <dgm:t>
        <a:bodyPr/>
        <a:lstStyle/>
        <a:p>
          <a:r>
            <a:rPr lang="ru-RU" sz="2000" dirty="0">
              <a:latin typeface="Montserrat Black" panose="00000A00000000000000" pitchFamily="2" charset="-52"/>
            </a:rPr>
            <a:t>Восприятия</a:t>
          </a:r>
          <a:r>
            <a:rPr lang="en-US" sz="2000" dirty="0">
              <a:latin typeface="Montserrat Black" panose="00000A00000000000000" pitchFamily="2" charset="-52"/>
            </a:rPr>
            <a:t>: </a:t>
          </a:r>
          <a:r>
            <a:rPr lang="ru-RU" sz="2000" dirty="0">
              <a:latin typeface="Montserrat Black" panose="00000A00000000000000" pitchFamily="2" charset="-52"/>
            </a:rPr>
            <a:t>эстетический, барьер социальных положений, отрицательных эмоций, состояния здоровья, психологической защиты, установки, барьер двойника, барьер ошибочных стереотипов.</a:t>
          </a:r>
        </a:p>
      </dgm:t>
    </dgm:pt>
    <dgm:pt modelId="{3F6C6834-BB38-4576-B8DE-C6C2ABEA8ACD}" type="parTrans" cxnId="{67B45595-DF62-460E-B135-0520FB4F32FB}">
      <dgm:prSet/>
      <dgm:spPr/>
      <dgm:t>
        <a:bodyPr/>
        <a:lstStyle/>
        <a:p>
          <a:endParaRPr lang="ru-RU" sz="2000"/>
        </a:p>
      </dgm:t>
    </dgm:pt>
    <dgm:pt modelId="{A980284D-4B95-41A3-B1A0-987242A7C7D9}" type="sibTrans" cxnId="{67B45595-DF62-460E-B135-0520FB4F32FB}">
      <dgm:prSet/>
      <dgm:spPr/>
      <dgm:t>
        <a:bodyPr/>
        <a:lstStyle/>
        <a:p>
          <a:endParaRPr lang="ru-RU" sz="2000"/>
        </a:p>
      </dgm:t>
    </dgm:pt>
    <dgm:pt modelId="{2EA07E31-7802-4F38-BD1C-1C1C7809485E}" type="pres">
      <dgm:prSet presAssocID="{B8EE4CD7-CCD8-4348-B710-BC6FF129DE87}" presName="vert0" presStyleCnt="0">
        <dgm:presLayoutVars>
          <dgm:dir/>
          <dgm:animOne val="branch"/>
          <dgm:animLvl val="lvl"/>
        </dgm:presLayoutVars>
      </dgm:prSet>
      <dgm:spPr/>
    </dgm:pt>
    <dgm:pt modelId="{03B91BAC-8AA7-4446-81D9-7375150AECD8}" type="pres">
      <dgm:prSet presAssocID="{AFB632BC-8690-4339-8212-C0D4319A2AB6}" presName="thickLine" presStyleLbl="alignNode1" presStyleIdx="0" presStyleCnt="1"/>
      <dgm:spPr/>
    </dgm:pt>
    <dgm:pt modelId="{49D8C626-62A4-4285-9CF5-337162EB69A7}" type="pres">
      <dgm:prSet presAssocID="{AFB632BC-8690-4339-8212-C0D4319A2AB6}" presName="horz1" presStyleCnt="0"/>
      <dgm:spPr/>
    </dgm:pt>
    <dgm:pt modelId="{B168CBC6-F26D-47D1-A371-445AB750460A}" type="pres">
      <dgm:prSet presAssocID="{AFB632BC-8690-4339-8212-C0D4319A2AB6}" presName="tx1" presStyleLbl="revTx" presStyleIdx="0" presStyleCnt="4" custScaleX="114286"/>
      <dgm:spPr/>
    </dgm:pt>
    <dgm:pt modelId="{587FA543-A14D-4294-89CB-CF04B8816076}" type="pres">
      <dgm:prSet presAssocID="{AFB632BC-8690-4339-8212-C0D4319A2AB6}" presName="vert1" presStyleCnt="0"/>
      <dgm:spPr/>
    </dgm:pt>
    <dgm:pt modelId="{76CC2445-1043-4CF3-A477-50F08401E25D}" type="pres">
      <dgm:prSet presAssocID="{68F984FC-02C2-4E94-AD4A-CECBBDB2C001}" presName="vertSpace2a" presStyleCnt="0"/>
      <dgm:spPr/>
    </dgm:pt>
    <dgm:pt modelId="{EE5C648F-5219-491A-8A96-D0A1D08A976A}" type="pres">
      <dgm:prSet presAssocID="{68F984FC-02C2-4E94-AD4A-CECBBDB2C001}" presName="horz2" presStyleCnt="0"/>
      <dgm:spPr/>
    </dgm:pt>
    <dgm:pt modelId="{A3A9E9E2-14EC-4CA4-852E-9C115268B427}" type="pres">
      <dgm:prSet presAssocID="{68F984FC-02C2-4E94-AD4A-CECBBDB2C001}" presName="horzSpace2" presStyleCnt="0"/>
      <dgm:spPr/>
    </dgm:pt>
    <dgm:pt modelId="{C72F13B6-ADE7-4803-93E1-F87BC33D7EE1}" type="pres">
      <dgm:prSet presAssocID="{68F984FC-02C2-4E94-AD4A-CECBBDB2C001}" presName="tx2" presStyleLbl="revTx" presStyleIdx="1" presStyleCnt="4"/>
      <dgm:spPr/>
    </dgm:pt>
    <dgm:pt modelId="{685ED24E-88C1-4DA9-BE6C-8F6155AE0FD1}" type="pres">
      <dgm:prSet presAssocID="{68F984FC-02C2-4E94-AD4A-CECBBDB2C001}" presName="vert2" presStyleCnt="0"/>
      <dgm:spPr/>
    </dgm:pt>
    <dgm:pt modelId="{9BD280E5-C0E5-46D8-98A0-54D1B8587E00}" type="pres">
      <dgm:prSet presAssocID="{68F984FC-02C2-4E94-AD4A-CECBBDB2C001}" presName="thinLine2b" presStyleLbl="callout" presStyleIdx="0" presStyleCnt="3"/>
      <dgm:spPr/>
    </dgm:pt>
    <dgm:pt modelId="{19422AA0-997D-4BB9-8828-8AC3AD847276}" type="pres">
      <dgm:prSet presAssocID="{68F984FC-02C2-4E94-AD4A-CECBBDB2C001}" presName="vertSpace2b" presStyleCnt="0"/>
      <dgm:spPr/>
    </dgm:pt>
    <dgm:pt modelId="{D04614D5-11D3-487F-B6BA-855A9877BC3A}" type="pres">
      <dgm:prSet presAssocID="{2513D910-F26A-4D2D-9B0C-0AC4B1FFA942}" presName="horz2" presStyleCnt="0"/>
      <dgm:spPr/>
    </dgm:pt>
    <dgm:pt modelId="{0D1B5668-BF4E-4E49-9773-88076D204B08}" type="pres">
      <dgm:prSet presAssocID="{2513D910-F26A-4D2D-9B0C-0AC4B1FFA942}" presName="horzSpace2" presStyleCnt="0"/>
      <dgm:spPr/>
    </dgm:pt>
    <dgm:pt modelId="{69314E1F-E4D8-4B1D-A717-D66D37FCB0C1}" type="pres">
      <dgm:prSet presAssocID="{2513D910-F26A-4D2D-9B0C-0AC4B1FFA942}" presName="tx2" presStyleLbl="revTx" presStyleIdx="2" presStyleCnt="4"/>
      <dgm:spPr/>
    </dgm:pt>
    <dgm:pt modelId="{AC29BF11-3D4A-4833-A000-25A304C92364}" type="pres">
      <dgm:prSet presAssocID="{2513D910-F26A-4D2D-9B0C-0AC4B1FFA942}" presName="vert2" presStyleCnt="0"/>
      <dgm:spPr/>
    </dgm:pt>
    <dgm:pt modelId="{BC41033F-85DE-4764-8901-96C0C3FF8528}" type="pres">
      <dgm:prSet presAssocID="{2513D910-F26A-4D2D-9B0C-0AC4B1FFA942}" presName="thinLine2b" presStyleLbl="callout" presStyleIdx="1" presStyleCnt="3"/>
      <dgm:spPr/>
    </dgm:pt>
    <dgm:pt modelId="{1BF922E8-8266-45C8-AF7F-538ED339F7FE}" type="pres">
      <dgm:prSet presAssocID="{2513D910-F26A-4D2D-9B0C-0AC4B1FFA942}" presName="vertSpace2b" presStyleCnt="0"/>
      <dgm:spPr/>
    </dgm:pt>
    <dgm:pt modelId="{440741C7-DC14-4C25-99E6-5B53EC33EF9E}" type="pres">
      <dgm:prSet presAssocID="{BB03D842-A358-4074-B9D0-4363A6806336}" presName="horz2" presStyleCnt="0"/>
      <dgm:spPr/>
    </dgm:pt>
    <dgm:pt modelId="{21BF3232-A463-4F17-9915-3A0422AFFAD7}" type="pres">
      <dgm:prSet presAssocID="{BB03D842-A358-4074-B9D0-4363A6806336}" presName="horzSpace2" presStyleCnt="0"/>
      <dgm:spPr/>
    </dgm:pt>
    <dgm:pt modelId="{28DDFB61-472F-4B44-BF01-190AD1D176C3}" type="pres">
      <dgm:prSet presAssocID="{BB03D842-A358-4074-B9D0-4363A6806336}" presName="tx2" presStyleLbl="revTx" presStyleIdx="3" presStyleCnt="4"/>
      <dgm:spPr/>
    </dgm:pt>
    <dgm:pt modelId="{0977321B-9B88-404F-9500-7942CCB662FD}" type="pres">
      <dgm:prSet presAssocID="{BB03D842-A358-4074-B9D0-4363A6806336}" presName="vert2" presStyleCnt="0"/>
      <dgm:spPr/>
    </dgm:pt>
    <dgm:pt modelId="{F4470C92-1A1C-42C5-9CB5-C8FC701A0A2E}" type="pres">
      <dgm:prSet presAssocID="{BB03D842-A358-4074-B9D0-4363A6806336}" presName="thinLine2b" presStyleLbl="callout" presStyleIdx="2" presStyleCnt="3"/>
      <dgm:spPr/>
    </dgm:pt>
    <dgm:pt modelId="{718B15A4-76FF-45A1-9C28-51ECD8850951}" type="pres">
      <dgm:prSet presAssocID="{BB03D842-A358-4074-B9D0-4363A6806336}" presName="vertSpace2b" presStyleCnt="0"/>
      <dgm:spPr/>
    </dgm:pt>
  </dgm:ptLst>
  <dgm:cxnLst>
    <dgm:cxn modelId="{0FCDEF0D-9F08-4382-9CBF-F288BDB9E4E5}" srcId="{AFB632BC-8690-4339-8212-C0D4319A2AB6}" destId="{68F984FC-02C2-4E94-AD4A-CECBBDB2C001}" srcOrd="0" destOrd="0" parTransId="{24B165C2-2084-44C2-A96A-161512D9F91E}" sibTransId="{375C219D-A3D8-4FF9-9205-B21484DB662F}"/>
    <dgm:cxn modelId="{34E8950E-3E05-4B43-A09F-6C2C7158D2F6}" type="presOf" srcId="{68F984FC-02C2-4E94-AD4A-CECBBDB2C001}" destId="{C72F13B6-ADE7-4803-93E1-F87BC33D7EE1}" srcOrd="0" destOrd="0" presId="urn:microsoft.com/office/officeart/2008/layout/LinedList"/>
    <dgm:cxn modelId="{8B658434-78C4-4D90-9935-97D3B303D9D4}" type="presOf" srcId="{B8EE4CD7-CCD8-4348-B710-BC6FF129DE87}" destId="{2EA07E31-7802-4F38-BD1C-1C1C7809485E}" srcOrd="0" destOrd="0" presId="urn:microsoft.com/office/officeart/2008/layout/LinedList"/>
    <dgm:cxn modelId="{B9FEDE74-662A-4B10-AD7F-5B9FD08ED335}" srcId="{AFB632BC-8690-4339-8212-C0D4319A2AB6}" destId="{2513D910-F26A-4D2D-9B0C-0AC4B1FFA942}" srcOrd="1" destOrd="0" parTransId="{E8C49F6D-EAEE-4754-B75F-C43F640921A4}" sibTransId="{FADB5C50-605F-4F2F-B3A1-33218DAF67EA}"/>
    <dgm:cxn modelId="{08CA8884-2996-4F1A-8B3B-1914C9F14100}" type="presOf" srcId="{2513D910-F26A-4D2D-9B0C-0AC4B1FFA942}" destId="{69314E1F-E4D8-4B1D-A717-D66D37FCB0C1}" srcOrd="0" destOrd="0" presId="urn:microsoft.com/office/officeart/2008/layout/LinedList"/>
    <dgm:cxn modelId="{EE1A778C-38BF-4297-B05F-56206A93BA16}" srcId="{B8EE4CD7-CCD8-4348-B710-BC6FF129DE87}" destId="{AFB632BC-8690-4339-8212-C0D4319A2AB6}" srcOrd="0" destOrd="0" parTransId="{DADD2342-2AC5-4C80-A939-7A421E885759}" sibTransId="{78318274-4237-4855-975A-B854C986BD8E}"/>
    <dgm:cxn modelId="{67B45595-DF62-460E-B135-0520FB4F32FB}" srcId="{AFB632BC-8690-4339-8212-C0D4319A2AB6}" destId="{BB03D842-A358-4074-B9D0-4363A6806336}" srcOrd="2" destOrd="0" parTransId="{3F6C6834-BB38-4576-B8DE-C6C2ABEA8ACD}" sibTransId="{A980284D-4B95-41A3-B1A0-987242A7C7D9}"/>
    <dgm:cxn modelId="{7EA251B9-5282-4BE5-A0CA-D64CFCE3149C}" type="presOf" srcId="{AFB632BC-8690-4339-8212-C0D4319A2AB6}" destId="{B168CBC6-F26D-47D1-A371-445AB750460A}" srcOrd="0" destOrd="0" presId="urn:microsoft.com/office/officeart/2008/layout/LinedList"/>
    <dgm:cxn modelId="{9C68E1E6-A0CD-44A0-BBD2-D5ADD9555418}" type="presOf" srcId="{BB03D842-A358-4074-B9D0-4363A6806336}" destId="{28DDFB61-472F-4B44-BF01-190AD1D176C3}" srcOrd="0" destOrd="0" presId="urn:microsoft.com/office/officeart/2008/layout/LinedList"/>
    <dgm:cxn modelId="{F82DD35E-5BF9-4A33-AFDD-29A154775F0C}" type="presParOf" srcId="{2EA07E31-7802-4F38-BD1C-1C1C7809485E}" destId="{03B91BAC-8AA7-4446-81D9-7375150AECD8}" srcOrd="0" destOrd="0" presId="urn:microsoft.com/office/officeart/2008/layout/LinedList"/>
    <dgm:cxn modelId="{9DF35379-B214-4C0B-BF77-D03222BD68D8}" type="presParOf" srcId="{2EA07E31-7802-4F38-BD1C-1C1C7809485E}" destId="{49D8C626-62A4-4285-9CF5-337162EB69A7}" srcOrd="1" destOrd="0" presId="urn:microsoft.com/office/officeart/2008/layout/LinedList"/>
    <dgm:cxn modelId="{2FBE5948-3D8B-4BE2-BB28-D975C34E8D0F}" type="presParOf" srcId="{49D8C626-62A4-4285-9CF5-337162EB69A7}" destId="{B168CBC6-F26D-47D1-A371-445AB750460A}" srcOrd="0" destOrd="0" presId="urn:microsoft.com/office/officeart/2008/layout/LinedList"/>
    <dgm:cxn modelId="{8861F667-C98A-4FBB-BA50-FC7EABD49958}" type="presParOf" srcId="{49D8C626-62A4-4285-9CF5-337162EB69A7}" destId="{587FA543-A14D-4294-89CB-CF04B8816076}" srcOrd="1" destOrd="0" presId="urn:microsoft.com/office/officeart/2008/layout/LinedList"/>
    <dgm:cxn modelId="{0B475ABD-5021-493F-835D-EC9B22A45AFD}" type="presParOf" srcId="{587FA543-A14D-4294-89CB-CF04B8816076}" destId="{76CC2445-1043-4CF3-A477-50F08401E25D}" srcOrd="0" destOrd="0" presId="urn:microsoft.com/office/officeart/2008/layout/LinedList"/>
    <dgm:cxn modelId="{8E9D9ADF-94DB-4956-BF86-0C2D4CA64C43}" type="presParOf" srcId="{587FA543-A14D-4294-89CB-CF04B8816076}" destId="{EE5C648F-5219-491A-8A96-D0A1D08A976A}" srcOrd="1" destOrd="0" presId="urn:microsoft.com/office/officeart/2008/layout/LinedList"/>
    <dgm:cxn modelId="{F752BE40-2D4B-4292-BB62-846F846881B7}" type="presParOf" srcId="{EE5C648F-5219-491A-8A96-D0A1D08A976A}" destId="{A3A9E9E2-14EC-4CA4-852E-9C115268B427}" srcOrd="0" destOrd="0" presId="urn:microsoft.com/office/officeart/2008/layout/LinedList"/>
    <dgm:cxn modelId="{E419E5AA-48D7-4B10-9E05-E6EB90D33CC2}" type="presParOf" srcId="{EE5C648F-5219-491A-8A96-D0A1D08A976A}" destId="{C72F13B6-ADE7-4803-93E1-F87BC33D7EE1}" srcOrd="1" destOrd="0" presId="urn:microsoft.com/office/officeart/2008/layout/LinedList"/>
    <dgm:cxn modelId="{E00C6BEE-A2D1-44A1-A760-B397E9937DF5}" type="presParOf" srcId="{EE5C648F-5219-491A-8A96-D0A1D08A976A}" destId="{685ED24E-88C1-4DA9-BE6C-8F6155AE0FD1}" srcOrd="2" destOrd="0" presId="urn:microsoft.com/office/officeart/2008/layout/LinedList"/>
    <dgm:cxn modelId="{C730DB09-010F-4949-956B-A7AF4D311ABF}" type="presParOf" srcId="{587FA543-A14D-4294-89CB-CF04B8816076}" destId="{9BD280E5-C0E5-46D8-98A0-54D1B8587E00}" srcOrd="2" destOrd="0" presId="urn:microsoft.com/office/officeart/2008/layout/LinedList"/>
    <dgm:cxn modelId="{5FB39F31-2069-4E60-8E08-5B7925100D61}" type="presParOf" srcId="{587FA543-A14D-4294-89CB-CF04B8816076}" destId="{19422AA0-997D-4BB9-8828-8AC3AD847276}" srcOrd="3" destOrd="0" presId="urn:microsoft.com/office/officeart/2008/layout/LinedList"/>
    <dgm:cxn modelId="{016E1BD8-4FEF-4909-90A7-53E4032C0B3F}" type="presParOf" srcId="{587FA543-A14D-4294-89CB-CF04B8816076}" destId="{D04614D5-11D3-487F-B6BA-855A9877BC3A}" srcOrd="4" destOrd="0" presId="urn:microsoft.com/office/officeart/2008/layout/LinedList"/>
    <dgm:cxn modelId="{19D56AB6-3D96-4D1F-9C66-5ECE36FCA50B}" type="presParOf" srcId="{D04614D5-11D3-487F-B6BA-855A9877BC3A}" destId="{0D1B5668-BF4E-4E49-9773-88076D204B08}" srcOrd="0" destOrd="0" presId="urn:microsoft.com/office/officeart/2008/layout/LinedList"/>
    <dgm:cxn modelId="{65CAC8EE-C2AF-4E12-B7DF-FA1DAA59180A}" type="presParOf" srcId="{D04614D5-11D3-487F-B6BA-855A9877BC3A}" destId="{69314E1F-E4D8-4B1D-A717-D66D37FCB0C1}" srcOrd="1" destOrd="0" presId="urn:microsoft.com/office/officeart/2008/layout/LinedList"/>
    <dgm:cxn modelId="{12ADA860-A617-4C70-8695-AB53983241FA}" type="presParOf" srcId="{D04614D5-11D3-487F-B6BA-855A9877BC3A}" destId="{AC29BF11-3D4A-4833-A000-25A304C92364}" srcOrd="2" destOrd="0" presId="urn:microsoft.com/office/officeart/2008/layout/LinedList"/>
    <dgm:cxn modelId="{DEE94E6F-A270-4FF4-A2D5-BE0E0D766F0B}" type="presParOf" srcId="{587FA543-A14D-4294-89CB-CF04B8816076}" destId="{BC41033F-85DE-4764-8901-96C0C3FF8528}" srcOrd="5" destOrd="0" presId="urn:microsoft.com/office/officeart/2008/layout/LinedList"/>
    <dgm:cxn modelId="{268702A8-1267-4715-BC1A-896EF6DE0EA9}" type="presParOf" srcId="{587FA543-A14D-4294-89CB-CF04B8816076}" destId="{1BF922E8-8266-45C8-AF7F-538ED339F7FE}" srcOrd="6" destOrd="0" presId="urn:microsoft.com/office/officeart/2008/layout/LinedList"/>
    <dgm:cxn modelId="{BC8FF88A-B0A1-4717-8B4D-2662A8D2BECA}" type="presParOf" srcId="{587FA543-A14D-4294-89CB-CF04B8816076}" destId="{440741C7-DC14-4C25-99E6-5B53EC33EF9E}" srcOrd="7" destOrd="0" presId="urn:microsoft.com/office/officeart/2008/layout/LinedList"/>
    <dgm:cxn modelId="{D4FE1D0E-A0E5-480A-8B59-8D7588F51F25}" type="presParOf" srcId="{440741C7-DC14-4C25-99E6-5B53EC33EF9E}" destId="{21BF3232-A463-4F17-9915-3A0422AFFAD7}" srcOrd="0" destOrd="0" presId="urn:microsoft.com/office/officeart/2008/layout/LinedList"/>
    <dgm:cxn modelId="{551A4DEC-7202-41A4-8EEF-79950260603F}" type="presParOf" srcId="{440741C7-DC14-4C25-99E6-5B53EC33EF9E}" destId="{28DDFB61-472F-4B44-BF01-190AD1D176C3}" srcOrd="1" destOrd="0" presId="urn:microsoft.com/office/officeart/2008/layout/LinedList"/>
    <dgm:cxn modelId="{7CCCD6B9-0589-43E9-BC1B-4C86BEBD02B5}" type="presParOf" srcId="{440741C7-DC14-4C25-99E6-5B53EC33EF9E}" destId="{0977321B-9B88-404F-9500-7942CCB662FD}" srcOrd="2" destOrd="0" presId="urn:microsoft.com/office/officeart/2008/layout/LinedList"/>
    <dgm:cxn modelId="{E87765E0-57A7-47BF-9D6C-F5F3CB838EFB}" type="presParOf" srcId="{587FA543-A14D-4294-89CB-CF04B8816076}" destId="{F4470C92-1A1C-42C5-9CB5-C8FC701A0A2E}" srcOrd="8" destOrd="0" presId="urn:microsoft.com/office/officeart/2008/layout/LinedList"/>
    <dgm:cxn modelId="{D0BDF737-7A27-49C5-8D24-2026423D90C5}" type="presParOf" srcId="{587FA543-A14D-4294-89CB-CF04B8816076}" destId="{718B15A4-76FF-45A1-9C28-51ECD885095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91BAC-8AA7-4446-81D9-7375150AECD8}">
      <dsp:nvSpPr>
        <dsp:cNvPr id="0" name=""/>
        <dsp:cNvSpPr/>
      </dsp:nvSpPr>
      <dsp:spPr>
        <a:xfrm>
          <a:off x="0" y="2847"/>
          <a:ext cx="812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8CBC6-F26D-47D1-A371-445AB750460A}">
      <dsp:nvSpPr>
        <dsp:cNvPr id="0" name=""/>
        <dsp:cNvSpPr/>
      </dsp:nvSpPr>
      <dsp:spPr>
        <a:xfrm>
          <a:off x="0" y="2847"/>
          <a:ext cx="1805218" cy="582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Montserrat Black" panose="00000A00000000000000" pitchFamily="2" charset="-52"/>
            </a:rPr>
            <a:t>Барьеры</a:t>
          </a:r>
        </a:p>
      </dsp:txBody>
      <dsp:txXfrm>
        <a:off x="0" y="2847"/>
        <a:ext cx="1805218" cy="5825894"/>
      </dsp:txXfrm>
    </dsp:sp>
    <dsp:sp modelId="{C72F13B6-ADE7-4803-93E1-F87BC33D7EE1}">
      <dsp:nvSpPr>
        <dsp:cNvPr id="0" name=""/>
        <dsp:cNvSpPr/>
      </dsp:nvSpPr>
      <dsp:spPr>
        <a:xfrm>
          <a:off x="1923685" y="93877"/>
          <a:ext cx="6199782" cy="182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Montserrat Black" panose="00000A00000000000000" pitchFamily="2" charset="-52"/>
            </a:rPr>
            <a:t>Взаимодействия</a:t>
          </a:r>
          <a:r>
            <a:rPr lang="en-US" sz="2000" kern="1200" dirty="0">
              <a:latin typeface="Montserrat Black" panose="00000A00000000000000" pitchFamily="2" charset="-52"/>
            </a:rPr>
            <a:t>: </a:t>
          </a:r>
          <a:r>
            <a:rPr lang="ru-RU" sz="2000" kern="1200" dirty="0">
              <a:latin typeface="Montserrat Black" panose="00000A00000000000000" pitchFamily="2" charset="-52"/>
            </a:rPr>
            <a:t>мотивационный, некомпетентности, этический, стилевой.</a:t>
          </a:r>
        </a:p>
      </dsp:txBody>
      <dsp:txXfrm>
        <a:off x="1923685" y="93877"/>
        <a:ext cx="6199782" cy="1820591"/>
      </dsp:txXfrm>
    </dsp:sp>
    <dsp:sp modelId="{9BD280E5-C0E5-46D8-98A0-54D1B8587E00}">
      <dsp:nvSpPr>
        <dsp:cNvPr id="0" name=""/>
        <dsp:cNvSpPr/>
      </dsp:nvSpPr>
      <dsp:spPr>
        <a:xfrm>
          <a:off x="1805218" y="1914468"/>
          <a:ext cx="631825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14E1F-E4D8-4B1D-A717-D66D37FCB0C1}">
      <dsp:nvSpPr>
        <dsp:cNvPr id="0" name=""/>
        <dsp:cNvSpPr/>
      </dsp:nvSpPr>
      <dsp:spPr>
        <a:xfrm>
          <a:off x="1923685" y="2005498"/>
          <a:ext cx="6199782" cy="182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Montserrat Black" panose="00000A00000000000000" pitchFamily="2" charset="-52"/>
            </a:rPr>
            <a:t>Коммуникационные</a:t>
          </a:r>
          <a:r>
            <a:rPr lang="en-US" sz="2000" kern="1200" dirty="0">
              <a:latin typeface="Montserrat Black" panose="00000A00000000000000" pitchFamily="2" charset="-52"/>
            </a:rPr>
            <a:t>:</a:t>
          </a:r>
          <a:r>
            <a:rPr lang="ru-RU" sz="2000" kern="1200" dirty="0">
              <a:latin typeface="Montserrat Black" panose="00000A00000000000000" pitchFamily="2" charset="-52"/>
            </a:rPr>
            <a:t> семантический, логический, нарушения речи, неумение слушать, барьер модальностей, барьер характера, невежливость, несовпадение словарного запаса, языковые преграды.</a:t>
          </a:r>
          <a:r>
            <a:rPr lang="en-US" sz="2000" kern="1200" dirty="0">
              <a:latin typeface="Montserrat Black" panose="00000A00000000000000" pitchFamily="2" charset="-52"/>
            </a:rPr>
            <a:t> </a:t>
          </a:r>
          <a:endParaRPr lang="ru-RU" sz="2000" kern="1200" dirty="0">
            <a:latin typeface="Montserrat Black" panose="00000A00000000000000" pitchFamily="2" charset="-52"/>
          </a:endParaRPr>
        </a:p>
      </dsp:txBody>
      <dsp:txXfrm>
        <a:off x="1923685" y="2005498"/>
        <a:ext cx="6199782" cy="1820591"/>
      </dsp:txXfrm>
    </dsp:sp>
    <dsp:sp modelId="{BC41033F-85DE-4764-8901-96C0C3FF8528}">
      <dsp:nvSpPr>
        <dsp:cNvPr id="0" name=""/>
        <dsp:cNvSpPr/>
      </dsp:nvSpPr>
      <dsp:spPr>
        <a:xfrm>
          <a:off x="1805218" y="3826090"/>
          <a:ext cx="631825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DFB61-472F-4B44-BF01-190AD1D176C3}">
      <dsp:nvSpPr>
        <dsp:cNvPr id="0" name=""/>
        <dsp:cNvSpPr/>
      </dsp:nvSpPr>
      <dsp:spPr>
        <a:xfrm>
          <a:off x="1923685" y="3917120"/>
          <a:ext cx="6199782" cy="182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Montserrat Black" panose="00000A00000000000000" pitchFamily="2" charset="-52"/>
            </a:rPr>
            <a:t>Восприятия</a:t>
          </a:r>
          <a:r>
            <a:rPr lang="en-US" sz="2000" kern="1200" dirty="0">
              <a:latin typeface="Montserrat Black" panose="00000A00000000000000" pitchFamily="2" charset="-52"/>
            </a:rPr>
            <a:t>: </a:t>
          </a:r>
          <a:r>
            <a:rPr lang="ru-RU" sz="2000" kern="1200" dirty="0">
              <a:latin typeface="Montserrat Black" panose="00000A00000000000000" pitchFamily="2" charset="-52"/>
            </a:rPr>
            <a:t>эстетический, барьер социальных положений, отрицательных эмоций, состояния здоровья, психологической защиты, установки, барьер двойника, барьер ошибочных стереотипов.</a:t>
          </a:r>
        </a:p>
      </dsp:txBody>
      <dsp:txXfrm>
        <a:off x="1923685" y="3917120"/>
        <a:ext cx="6199782" cy="1820591"/>
      </dsp:txXfrm>
    </dsp:sp>
    <dsp:sp modelId="{F4470C92-1A1C-42C5-9CB5-C8FC701A0A2E}">
      <dsp:nvSpPr>
        <dsp:cNvPr id="0" name=""/>
        <dsp:cNvSpPr/>
      </dsp:nvSpPr>
      <dsp:spPr>
        <a:xfrm>
          <a:off x="1805218" y="5737711"/>
          <a:ext cx="631825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ve-is.org/barery-obshheniya/" TargetMode="External"/><Relationship Id="rId7" Type="http://schemas.openxmlformats.org/officeDocument/2006/relationships/hyperlink" Target="https://bstudy.net/773630/pedagogika/kommunikativnye_barery_professionalnom_obschenii_yurista" TargetMode="External"/><Relationship Id="rId2" Type="http://schemas.openxmlformats.org/officeDocument/2006/relationships/hyperlink" Target="https://forpsy.ru/works/soderjanie-4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udme.org/53788/pravo/kommunikativnye_sposobnosti_yurista" TargetMode="External"/><Relationship Id="rId5" Type="http://schemas.openxmlformats.org/officeDocument/2006/relationships/hyperlink" Target="https://studwood.net/667174/pravo/osobennosti_vzaimodeystviya_yurista_podopechnymi_litsami" TargetMode="External"/><Relationship Id="rId4" Type="http://schemas.openxmlformats.org/officeDocument/2006/relationships/hyperlink" Target="https://nauka.club/psikhologiya/kommunikativny&#1077;-barer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2C282-D2CB-AC03-1A70-B0F09EF5C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376" y="2276970"/>
            <a:ext cx="9745248" cy="2098226"/>
          </a:xfrm>
        </p:spPr>
        <p:txBody>
          <a:bodyPr/>
          <a:lstStyle/>
          <a:p>
            <a:pPr rtl="0"/>
            <a:r>
              <a:rPr lang="ru-RU" sz="2800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барьеры в общении. </a:t>
            </a:r>
            <a:br>
              <a:rPr lang="ru-RU" sz="2800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</a:br>
            <a:r>
              <a:rPr lang="ru-RU" sz="2800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Социально-психологическая компетентность в общении, примирительно к профессиональной деятельности</a:t>
            </a:r>
            <a:endParaRPr lang="ru-RU" sz="2800"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2796669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2A3179-496A-1F07-953A-B5CAC8C71CF0}"/>
              </a:ext>
            </a:extLst>
          </p:cNvPr>
          <p:cNvSpPr txBox="1"/>
          <p:nvPr/>
        </p:nvSpPr>
        <p:spPr>
          <a:xfrm>
            <a:off x="1821543" y="2113671"/>
            <a:ext cx="85489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https://forpsy.ru/works/soderjanie-47/</a:t>
            </a:r>
            <a:endParaRPr lang="ru-RU" dirty="0">
              <a:latin typeface="Montserrat Black" panose="00000A00000000000000" pitchFamily="2" charset="-52"/>
            </a:endParaRPr>
          </a:p>
          <a:p>
            <a:r>
              <a:rPr lang="en-US" dirty="0">
                <a:latin typeface="Montserrat Black" panose="00000A00000000000000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https://love-is.org/barery-obshheniya/</a:t>
            </a:r>
            <a:endParaRPr lang="ru-RU" dirty="0">
              <a:latin typeface="Montserrat Black" panose="00000A00000000000000" pitchFamily="2" charset="-52"/>
            </a:endParaRPr>
          </a:p>
          <a:p>
            <a:r>
              <a:rPr lang="en-US" dirty="0">
                <a:latin typeface="Montserrat Black" panose="00000A00000000000000" pitchFamily="2" charset="-5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https://nauka.club/psikhologiya/kommunikativny</a:t>
            </a:r>
            <a:r>
              <a:rPr lang="ru-RU" dirty="0">
                <a:latin typeface="Montserrat Black" panose="00000A00000000000000" pitchFamily="2" charset="-5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е-</a:t>
            </a:r>
            <a:r>
              <a:rPr lang="en-US" dirty="0">
                <a:latin typeface="Montserrat Black" panose="00000A00000000000000" pitchFamily="2" charset="-5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barery.html</a:t>
            </a:r>
            <a:endParaRPr lang="ru-RU" dirty="0">
              <a:latin typeface="Montserrat Black" panose="00000A00000000000000" pitchFamily="2" charset="-52"/>
            </a:endParaRPr>
          </a:p>
          <a:p>
            <a:r>
              <a:rPr lang="en-US" dirty="0">
                <a:latin typeface="Montserrat Black" panose="00000A00000000000000" pitchFamily="2" charset="-5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https://studwood.net/667174/pravo/osobennosti_vzaimodeystviya_yurista_podopechnymi_litsami</a:t>
            </a:r>
            <a:endParaRPr lang="ru-RU" dirty="0">
              <a:latin typeface="Montserrat Black" panose="00000A00000000000000" pitchFamily="2" charset="-52"/>
            </a:endParaRPr>
          </a:p>
          <a:p>
            <a:r>
              <a:rPr lang="en-US" dirty="0">
                <a:latin typeface="Montserrat Black" panose="00000A00000000000000" pitchFamily="2" charset="-5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https://studme.org/53788/pravo/kommunikativnye_sposobnosti_yurista</a:t>
            </a:r>
            <a:endParaRPr lang="ru-RU" dirty="0">
              <a:latin typeface="Montserrat Black" panose="00000A00000000000000" pitchFamily="2" charset="-52"/>
            </a:endParaRPr>
          </a:p>
          <a:p>
            <a:r>
              <a:rPr lang="en-US" dirty="0">
                <a:latin typeface="Montserrat Black" panose="00000A00000000000000" pitchFamily="2" charset="-5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https://bstudy.net/773630/pedagogika/kommunikativnye_barery_professionalnom_obschenii_yurista</a:t>
            </a:r>
            <a:endParaRPr lang="ru-RU" dirty="0">
              <a:latin typeface="Montserrat Black" panose="00000A00000000000000" pitchFamily="2" charset="-52"/>
            </a:endParaRPr>
          </a:p>
          <a:p>
            <a:endParaRPr lang="ru-RU" dirty="0">
              <a:latin typeface="Montserrat Black" panose="00000A00000000000000" pitchFamily="2" charset="-52"/>
            </a:endParaRPr>
          </a:p>
          <a:p>
            <a:endParaRPr lang="ru-RU" dirty="0">
              <a:latin typeface="Montserrat Black" panose="00000A00000000000000" pitchFamily="2" charset="-52"/>
            </a:endParaRPr>
          </a:p>
          <a:p>
            <a:endParaRPr lang="ru-RU" dirty="0">
              <a:latin typeface="Montserrat Black" panose="00000A00000000000000" pitchFamily="2" charset="-52"/>
            </a:endParaRPr>
          </a:p>
          <a:p>
            <a:endParaRPr lang="ru-RU" dirty="0">
              <a:latin typeface="Montserrat Black" panose="00000A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A66044-159A-14A3-C1E9-F6DDCB8F6420}"/>
              </a:ext>
            </a:extLst>
          </p:cNvPr>
          <p:cNvSpPr/>
          <p:nvPr/>
        </p:nvSpPr>
        <p:spPr>
          <a:xfrm>
            <a:off x="212942" y="0"/>
            <a:ext cx="989557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A89FC4-75DA-1AB3-828A-70354D3DA1DA}"/>
              </a:ext>
            </a:extLst>
          </p:cNvPr>
          <p:cNvSpPr/>
          <p:nvPr/>
        </p:nvSpPr>
        <p:spPr>
          <a:xfrm>
            <a:off x="1821543" y="473496"/>
            <a:ext cx="8548914" cy="10014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Montserrat Black" panose="00000A00000000000000" pitchFamily="2" charset="-52"/>
              </a:rPr>
              <a:t>Список использованных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41661890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17D07DB2-EF8F-69CA-A17D-96E82C14A60B}"/>
              </a:ext>
            </a:extLst>
          </p:cNvPr>
          <p:cNvSpPr/>
          <p:nvPr/>
        </p:nvSpPr>
        <p:spPr>
          <a:xfrm>
            <a:off x="6880860" y="1747643"/>
            <a:ext cx="4467497" cy="424542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BCBEA84-FBA4-58EB-444F-6E08A99DE4CE}"/>
              </a:ext>
            </a:extLst>
          </p:cNvPr>
          <p:cNvSpPr/>
          <p:nvPr/>
        </p:nvSpPr>
        <p:spPr>
          <a:xfrm>
            <a:off x="1848394" y="1139683"/>
            <a:ext cx="5649238" cy="5461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Психологический барьер — внутреннее препятствие психологической природы (нежелание, боязнь, неуверенность и т.п.), мешающее человеку успешно выполнить некоторое действие. Часто возникает в деловых и личных взаимоотношениях людей и препятствует установлению между ними открытых и доверительных отношений.</a:t>
            </a:r>
            <a:endParaRPr lang="ru-R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FA750-914B-ED51-EAA3-61E43A7C7427}"/>
              </a:ext>
            </a:extLst>
          </p:cNvPr>
          <p:cNvSpPr txBox="1"/>
          <p:nvPr/>
        </p:nvSpPr>
        <p:spPr>
          <a:xfrm>
            <a:off x="787038" y="198913"/>
            <a:ext cx="6857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Montserrat Black" panose="00000A00000000000000" pitchFamily="2" charset="-52"/>
              </a:rPr>
              <a:t>Психологические барьеры общения</a:t>
            </a:r>
            <a:endParaRPr lang="ru-RU" sz="2400" dirty="0">
              <a:latin typeface="Montserrat Black" panose="00000A00000000000000" pitchFamily="2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F8E771-D164-7CF4-50B7-AD76F358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00"/>
          <a:stretch/>
        </p:blipFill>
        <p:spPr>
          <a:xfrm>
            <a:off x="7132320" y="2058246"/>
            <a:ext cx="4362993" cy="2959070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59B51B1-9BEB-D8CA-A437-990D89CC8FA9}"/>
              </a:ext>
            </a:extLst>
          </p:cNvPr>
          <p:cNvCxnSpPr>
            <a:cxnSpLocks/>
          </p:cNvCxnSpPr>
          <p:nvPr/>
        </p:nvCxnSpPr>
        <p:spPr>
          <a:xfrm>
            <a:off x="640080" y="626301"/>
            <a:ext cx="6857552" cy="0"/>
          </a:xfrm>
          <a:prstGeom prst="line">
            <a:avLst/>
          </a:prstGeom>
          <a:ln w="241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251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2F7E6A-E621-203E-F378-8C99D2E7449B}"/>
              </a:ext>
            </a:extLst>
          </p:cNvPr>
          <p:cNvSpPr/>
          <p:nvPr/>
        </p:nvSpPr>
        <p:spPr>
          <a:xfrm>
            <a:off x="0" y="0"/>
            <a:ext cx="2968668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5BFAC8-49AC-8F82-60D8-AFAD9CC7B620}"/>
              </a:ext>
            </a:extLst>
          </p:cNvPr>
          <p:cNvSpPr/>
          <p:nvPr/>
        </p:nvSpPr>
        <p:spPr>
          <a:xfrm>
            <a:off x="9223332" y="0"/>
            <a:ext cx="2968668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Б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А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Р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Ь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Е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Р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О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F8382-08AA-641F-747F-18A1FD6C23C6}"/>
              </a:ext>
            </a:extLst>
          </p:cNvPr>
          <p:cNvSpPr txBox="1"/>
          <p:nvPr/>
        </p:nvSpPr>
        <p:spPr>
          <a:xfrm>
            <a:off x="3169083" y="181957"/>
            <a:ext cx="6206646" cy="6960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b="0" i="0" dirty="0">
                <a:effectLst/>
                <a:latin typeface="Montserrat Black" panose="00000A00000000000000" pitchFamily="2" charset="-52"/>
              </a:rPr>
              <a:t>уровень интеллекта;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b="0" i="0" dirty="0">
                <a:effectLst/>
                <a:latin typeface="Montserrat Black" panose="00000A00000000000000" pitchFamily="2" charset="-52"/>
              </a:rPr>
              <a:t>неодинаковое знание темы или предмета разговора;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b="0" i="0" dirty="0">
                <a:effectLst/>
                <a:latin typeface="Montserrat Black" panose="00000A00000000000000" pitchFamily="2" charset="-52"/>
              </a:rPr>
              <a:t>различия в лексиконе и тезаурусе (совокупности понятий, соответствующих какой-либо области знаний);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b="0" i="0" dirty="0">
                <a:effectLst/>
                <a:latin typeface="Montserrat Black" panose="00000A00000000000000" pitchFamily="2" charset="-52"/>
              </a:rPr>
              <a:t>отсутствие понимания партнерами ситуации общения;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b="0" i="0" dirty="0">
                <a:effectLst/>
                <a:latin typeface="Montserrat Black" panose="00000A00000000000000" pitchFamily="2" charset="-52"/>
              </a:rPr>
              <a:t>разное мировоззрение, основанное на различиях социального, культурного, политического, религиозного, профессионального, национального характера.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9E0F7-1639-FD35-D595-A7471BDBF95D}"/>
              </a:ext>
            </a:extLst>
          </p:cNvPr>
          <p:cNvSpPr txBox="1"/>
          <p:nvPr/>
        </p:nvSpPr>
        <p:spPr>
          <a:xfrm>
            <a:off x="-486712" y="363255"/>
            <a:ext cx="30688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П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Р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И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Ч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И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Н</a:t>
            </a:r>
          </a:p>
          <a:p>
            <a:pPr algn="ctr"/>
            <a:r>
              <a:rPr lang="ru-RU" sz="5400" dirty="0">
                <a:solidFill>
                  <a:schemeClr val="tx1"/>
                </a:solidFill>
                <a:latin typeface="Montserrat Black" panose="00000A00000000000000" pitchFamily="2" charset="-52"/>
              </a:rPr>
              <a:t>Ы</a:t>
            </a:r>
            <a:endParaRPr lang="ru-RU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F66BB-6F34-4A91-F6B9-41C5D39C7CBD}"/>
              </a:ext>
            </a:extLst>
          </p:cNvPr>
          <p:cNvSpPr txBox="1"/>
          <p:nvPr/>
        </p:nvSpPr>
        <p:spPr>
          <a:xfrm>
            <a:off x="1590991" y="181957"/>
            <a:ext cx="527709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Montserrat Black" panose="00000A00000000000000" pitchFamily="2" charset="-52"/>
              </a:rPr>
              <a:t>В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О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З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Н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И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К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Н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О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В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Е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Н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И</a:t>
            </a:r>
          </a:p>
          <a:p>
            <a:r>
              <a:rPr lang="ru-RU" sz="3200" dirty="0">
                <a:latin typeface="Montserrat Black" panose="00000A00000000000000" pitchFamily="2" charset="-52"/>
              </a:rPr>
              <a:t>Я</a:t>
            </a:r>
          </a:p>
        </p:txBody>
      </p:sp>
    </p:spTree>
    <p:extLst>
      <p:ext uri="{BB962C8B-B14F-4D97-AF65-F5344CB8AC3E}">
        <p14:creationId xmlns:p14="http://schemas.microsoft.com/office/powerpoint/2010/main" val="2377901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Схема 17">
            <a:extLst>
              <a:ext uri="{FF2B5EF4-FFF2-40B4-BE49-F238E27FC236}">
                <a16:creationId xmlns:a16="http://schemas.microsoft.com/office/drawing/2014/main" id="{63BF5548-1BF8-1AA5-E340-3B02BB48B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131351"/>
              </p:ext>
            </p:extLst>
          </p:nvPr>
        </p:nvGraphicFramePr>
        <p:xfrm>
          <a:off x="2032000" y="1026411"/>
          <a:ext cx="8128000" cy="5831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D9BAFCB-D295-D097-DD06-0B56D7B09509}"/>
              </a:ext>
            </a:extLst>
          </p:cNvPr>
          <p:cNvSpPr/>
          <p:nvPr/>
        </p:nvSpPr>
        <p:spPr>
          <a:xfrm>
            <a:off x="325677" y="0"/>
            <a:ext cx="373673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DB53CE2-4E27-2B37-F242-8FFEEB797EB3}"/>
              </a:ext>
            </a:extLst>
          </p:cNvPr>
          <p:cNvCxnSpPr>
            <a:cxnSpLocks/>
          </p:cNvCxnSpPr>
          <p:nvPr/>
        </p:nvCxnSpPr>
        <p:spPr>
          <a:xfrm>
            <a:off x="-23223" y="626301"/>
            <a:ext cx="6365968" cy="0"/>
          </a:xfrm>
          <a:prstGeom prst="line">
            <a:avLst/>
          </a:prstGeom>
          <a:ln w="241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AC06E4-A4E7-C4C0-1645-60D1A34E83A2}"/>
              </a:ext>
            </a:extLst>
          </p:cNvPr>
          <p:cNvSpPr txBox="1"/>
          <p:nvPr/>
        </p:nvSpPr>
        <p:spPr>
          <a:xfrm>
            <a:off x="-23223" y="164636"/>
            <a:ext cx="63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 Black" panose="00000A00000000000000" pitchFamily="2" charset="-52"/>
              </a:rPr>
              <a:t>Виды психологических барьеров</a:t>
            </a:r>
          </a:p>
        </p:txBody>
      </p:sp>
    </p:spTree>
    <p:extLst>
      <p:ext uri="{BB962C8B-B14F-4D97-AF65-F5344CB8AC3E}">
        <p14:creationId xmlns:p14="http://schemas.microsoft.com/office/powerpoint/2010/main" val="31225677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2ED035-C5A9-4D8A-AE32-5F66CBDA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82" y="0"/>
            <a:ext cx="6191810" cy="280762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557F15-524F-CBAF-C5EB-85D44EBF7E7B}"/>
              </a:ext>
            </a:extLst>
          </p:cNvPr>
          <p:cNvSpPr/>
          <p:nvPr/>
        </p:nvSpPr>
        <p:spPr>
          <a:xfrm>
            <a:off x="313151" y="0"/>
            <a:ext cx="42588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84676-53B7-5076-2A2F-09D78D57CA04}"/>
              </a:ext>
            </a:extLst>
          </p:cNvPr>
          <p:cNvSpPr txBox="1"/>
          <p:nvPr/>
        </p:nvSpPr>
        <p:spPr>
          <a:xfrm>
            <a:off x="313151" y="3355634"/>
            <a:ext cx="11565697" cy="3969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900" b="0" i="0" dirty="0">
                <a:effectLst/>
                <a:latin typeface="Montserrat Black" panose="00000A00000000000000" pitchFamily="2" charset="-52"/>
              </a:rPr>
              <a:t>использование средств психологической саморегуляции или социально-психологической культуры;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900" b="0" i="0" dirty="0">
                <a:effectLst/>
                <a:latin typeface="Montserrat Black" panose="00000A00000000000000" pitchFamily="2" charset="-52"/>
              </a:rPr>
              <a:t>знание, понимание себя, другого человека;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900" b="0" i="0" dirty="0">
                <a:effectLst/>
                <a:latin typeface="Montserrat Black" panose="00000A00000000000000" pitchFamily="2" charset="-52"/>
              </a:rPr>
              <a:t> распознавание барьеров;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900" b="0" i="0" dirty="0">
                <a:effectLst/>
                <a:latin typeface="Montserrat Black" panose="00000A00000000000000" pitchFamily="2" charset="-52"/>
              </a:rPr>
              <a:t>создание оптимального социально-психологического климата в группе и коллективе;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900" b="0" i="0" dirty="0">
                <a:effectLst/>
                <a:latin typeface="Montserrat Black" panose="00000A00000000000000" pitchFamily="2" charset="-52"/>
              </a:rPr>
              <a:t>чувство юмора; интонирование речи, возможности невербальных проявлений;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900" b="0" i="0" dirty="0">
                <a:effectLst/>
                <a:latin typeface="Montserrat Black" panose="00000A00000000000000" pitchFamily="2" charset="-52"/>
              </a:rPr>
              <a:t>социально-психологический тренинг.</a:t>
            </a:r>
            <a:br>
              <a:rPr lang="ru-RU" dirty="0">
                <a:latin typeface="Montserrat Black" panose="00000A00000000000000" pitchFamily="2" charset="-52"/>
              </a:rPr>
            </a:br>
            <a:endParaRPr lang="ru-RU" dirty="0">
              <a:latin typeface="Montserrat Black" panose="00000A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69D411-8AE8-E22B-3D64-FB718EF28114}"/>
              </a:ext>
            </a:extLst>
          </p:cNvPr>
          <p:cNvSpPr/>
          <p:nvPr/>
        </p:nvSpPr>
        <p:spPr>
          <a:xfrm>
            <a:off x="1" y="2743198"/>
            <a:ext cx="12192000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Пути преодоления социально-психологических барьеров:</a:t>
            </a:r>
            <a:endParaRPr lang="ru-RU" sz="2400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70591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8BB41D-2811-6E09-4DE4-4E51011359A6}"/>
              </a:ext>
            </a:extLst>
          </p:cNvPr>
          <p:cNvSpPr/>
          <p:nvPr/>
        </p:nvSpPr>
        <p:spPr>
          <a:xfrm>
            <a:off x="212942" y="0"/>
            <a:ext cx="989557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7681EC-367D-6096-5A2D-56484E2D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96" y="3791076"/>
            <a:ext cx="3027167" cy="306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03DDBF1-30FF-8747-51B8-6E163B3CEAF7}"/>
              </a:ext>
            </a:extLst>
          </p:cNvPr>
          <p:cNvCxnSpPr>
            <a:cxnSpLocks/>
          </p:cNvCxnSpPr>
          <p:nvPr/>
        </p:nvCxnSpPr>
        <p:spPr>
          <a:xfrm>
            <a:off x="0" y="974646"/>
            <a:ext cx="12192000" cy="0"/>
          </a:xfrm>
          <a:prstGeom prst="line">
            <a:avLst/>
          </a:prstGeom>
          <a:ln w="241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D5B09F-5D02-5299-C05F-D6FFA1D25AD3}"/>
              </a:ext>
            </a:extLst>
          </p:cNvPr>
          <p:cNvSpPr txBox="1"/>
          <p:nvPr/>
        </p:nvSpPr>
        <p:spPr>
          <a:xfrm>
            <a:off x="0" y="10823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Социально-психологическая компетентность в общении, примирительно к профессиональной деятельности юриста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CFC92-0E58-0733-9008-2C691AADA4F0}"/>
              </a:ext>
            </a:extLst>
          </p:cNvPr>
          <p:cNvSpPr txBox="1"/>
          <p:nvPr/>
        </p:nvSpPr>
        <p:spPr>
          <a:xfrm>
            <a:off x="1202499" y="1654981"/>
            <a:ext cx="10094389" cy="2538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b="1" i="1" dirty="0">
                <a:effectLst/>
                <a:latin typeface="Montserrat Black" panose="00000A00000000000000" pitchFamily="2" charset="-52"/>
              </a:rPr>
              <a:t>Коммуникативная компетенция –</a:t>
            </a:r>
            <a:r>
              <a:rPr lang="ru-RU" b="0" i="0" dirty="0">
                <a:effectLst/>
                <a:latin typeface="Montserrat Black" panose="00000A00000000000000" pitchFamily="2" charset="-52"/>
              </a:rPr>
              <a:t> это способность и умение вести беседу, получать из общения максимум полезной информации, способность понимать и проникать во внутренний мир коммуниканта, умение убеждать его и менять точку зрения, умение изложить собственную позицию, способность владеть всеми приемами речевой коммуникации.</a:t>
            </a:r>
            <a:endParaRPr lang="ru-RU" dirty="0">
              <a:latin typeface="Montserrat Black" panose="00000A00000000000000" pitchFamily="2" charset="-52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9F10F7-2BBA-C561-253C-F94124836826}"/>
              </a:ext>
            </a:extLst>
          </p:cNvPr>
          <p:cNvCxnSpPr>
            <a:cxnSpLocks/>
          </p:cNvCxnSpPr>
          <p:nvPr/>
        </p:nvCxnSpPr>
        <p:spPr>
          <a:xfrm>
            <a:off x="11137231" y="1785787"/>
            <a:ext cx="0" cy="224918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DD629C8-70FA-544C-C77E-6E5909BDAEA1}"/>
              </a:ext>
            </a:extLst>
          </p:cNvPr>
          <p:cNvCxnSpPr>
            <a:cxnSpLocks/>
          </p:cNvCxnSpPr>
          <p:nvPr/>
        </p:nvCxnSpPr>
        <p:spPr>
          <a:xfrm>
            <a:off x="1197429" y="1734811"/>
            <a:ext cx="5070" cy="23001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745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E406F5-C76F-DEA1-9AA5-11E7582D77FF}"/>
              </a:ext>
            </a:extLst>
          </p:cNvPr>
          <p:cNvSpPr/>
          <p:nvPr/>
        </p:nvSpPr>
        <p:spPr>
          <a:xfrm>
            <a:off x="212942" y="0"/>
            <a:ext cx="989557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0EC7EC-55D6-A54B-C037-84702C9836BA}"/>
              </a:ext>
            </a:extLst>
          </p:cNvPr>
          <p:cNvSpPr/>
          <p:nvPr/>
        </p:nvSpPr>
        <p:spPr>
          <a:xfrm>
            <a:off x="8186057" y="0"/>
            <a:ext cx="400594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374973-58A9-BAE4-7CFE-EA4D73F89378}"/>
              </a:ext>
            </a:extLst>
          </p:cNvPr>
          <p:cNvSpPr/>
          <p:nvPr/>
        </p:nvSpPr>
        <p:spPr>
          <a:xfrm>
            <a:off x="8258486" y="1514247"/>
            <a:ext cx="3861083" cy="360929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390B19-CF2B-14D2-FACB-20D0F330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89636" y="1864971"/>
            <a:ext cx="3398782" cy="2907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D2036D-19FE-4D44-CDF0-C57F0D9D6D55}"/>
              </a:ext>
            </a:extLst>
          </p:cNvPr>
          <p:cNvSpPr txBox="1"/>
          <p:nvPr/>
        </p:nvSpPr>
        <p:spPr>
          <a:xfrm>
            <a:off x="72431" y="265634"/>
            <a:ext cx="7882475" cy="6326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1700" i="1" dirty="0">
                <a:effectLst/>
                <a:latin typeface="Montserrat Black" panose="00000A00000000000000" pitchFamily="2" charset="-52"/>
              </a:rPr>
              <a:t>Коммуникативная компетентность юриста включает: </a:t>
            </a:r>
          </a:p>
          <a:p>
            <a:pPr indent="457200">
              <a:lnSpc>
                <a:spcPct val="150000"/>
              </a:lnSpc>
            </a:pPr>
            <a:r>
              <a:rPr lang="ru-RU" sz="1700" b="0" i="0" dirty="0">
                <a:effectLst/>
                <a:latin typeface="Montserrat Black" panose="00000A00000000000000" pitchFamily="2" charset="-52"/>
              </a:rPr>
              <a:t>1) умение установить и поддержать психологический контакт с любым участником общения, преодолеть воздвигаемые психологическо-коммуникативные барьеры; </a:t>
            </a:r>
          </a:p>
          <a:p>
            <a:pPr indent="457200">
              <a:lnSpc>
                <a:spcPct val="150000"/>
              </a:lnSpc>
            </a:pPr>
            <a:r>
              <a:rPr lang="ru-RU" sz="1700" b="0" i="0" dirty="0">
                <a:effectLst/>
                <a:latin typeface="Montserrat Black" panose="00000A00000000000000" pitchFamily="2" charset="-52"/>
              </a:rPr>
              <a:t>2) умение свободно владеть вербальным и невербальным языком и средствами коммуникативного воздействия; </a:t>
            </a:r>
          </a:p>
          <a:p>
            <a:pPr indent="457200">
              <a:lnSpc>
                <a:spcPct val="150000"/>
              </a:lnSpc>
            </a:pPr>
            <a:r>
              <a:rPr lang="ru-RU" sz="1700" b="0" i="0" dirty="0">
                <a:effectLst/>
                <a:latin typeface="Montserrat Black" panose="00000A00000000000000" pitchFamily="2" charset="-52"/>
              </a:rPr>
              <a:t>3) умение понять невербальное поведение коммуниканта, его внутренний мир, дифференцировать его психологические особенности; </a:t>
            </a:r>
          </a:p>
          <a:p>
            <a:pPr indent="457200">
              <a:lnSpc>
                <a:spcPct val="150000"/>
              </a:lnSpc>
            </a:pPr>
            <a:r>
              <a:rPr lang="ru-RU" sz="1700" b="0" i="0" dirty="0">
                <a:effectLst/>
                <a:latin typeface="Montserrat Black" panose="00000A00000000000000" pitchFamily="2" charset="-52"/>
              </a:rPr>
              <a:t>4) умение различить правдивые и ложные показания; </a:t>
            </a:r>
          </a:p>
          <a:p>
            <a:pPr indent="457200">
              <a:lnSpc>
                <a:spcPct val="150000"/>
              </a:lnSpc>
            </a:pPr>
            <a:r>
              <a:rPr lang="ru-RU" sz="1700" b="0" i="0" dirty="0">
                <a:effectLst/>
                <a:latin typeface="Montserrat Black" panose="00000A00000000000000" pitchFamily="2" charset="-52"/>
              </a:rPr>
              <a:t>5) владение культурой межличностного общения и культурой речи; </a:t>
            </a:r>
          </a:p>
          <a:p>
            <a:pPr indent="457200">
              <a:lnSpc>
                <a:spcPct val="150000"/>
              </a:lnSpc>
            </a:pPr>
            <a:r>
              <a:rPr lang="ru-RU" sz="1700" b="0" i="0" dirty="0">
                <a:effectLst/>
                <a:latin typeface="Montserrat Black" panose="00000A00000000000000" pitchFamily="2" charset="-52"/>
              </a:rPr>
              <a:t>6) способность гибко менять стиль общения в конфликтных ситуациях; </a:t>
            </a:r>
          </a:p>
          <a:p>
            <a:pPr indent="457200">
              <a:lnSpc>
                <a:spcPct val="150000"/>
              </a:lnSpc>
            </a:pPr>
            <a:r>
              <a:rPr lang="ru-RU" sz="1700" b="0" i="0" dirty="0">
                <a:effectLst/>
                <a:latin typeface="Montserrat Black" panose="00000A00000000000000" pitchFamily="2" charset="-52"/>
              </a:rPr>
              <a:t>7) способность к критическому самоанализу и самооценке, наличие чувства юмора.</a:t>
            </a:r>
            <a:endParaRPr lang="ru-RU" sz="1700" dirty="0"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048457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553E10-5D6B-DE6A-3331-078EB529934E}"/>
              </a:ext>
            </a:extLst>
          </p:cNvPr>
          <p:cNvSpPr/>
          <p:nvPr/>
        </p:nvSpPr>
        <p:spPr>
          <a:xfrm>
            <a:off x="212942" y="0"/>
            <a:ext cx="989557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3F169-984E-2C35-C9FA-A154CBBB3F49}"/>
              </a:ext>
            </a:extLst>
          </p:cNvPr>
          <p:cNvSpPr txBox="1"/>
          <p:nvPr/>
        </p:nvSpPr>
        <p:spPr>
          <a:xfrm>
            <a:off x="244850" y="271252"/>
            <a:ext cx="6596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ru-RU" sz="1800" b="1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Для установления здорового общения в юридической отрасли можно прибегнуть к методике контактного взаимодействия разработанного Л.Б. </a:t>
            </a:r>
            <a:r>
              <a:rPr lang="ru-RU" sz="1800" b="1" i="0" dirty="0" err="1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Филоновой</a:t>
            </a:r>
            <a:r>
              <a:rPr lang="ru-RU" sz="1800" b="1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.  МКВ включает в свой состав три принципа и шесть стадий сближения при установлении "здорового" психологического контакта с человеком.</a:t>
            </a:r>
            <a:endParaRPr lang="ru-RU" sz="1800"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F82DECCB-3BFE-F349-5590-45C84B50468D}"/>
              </a:ext>
            </a:extLst>
          </p:cNvPr>
          <p:cNvSpPr/>
          <p:nvPr/>
        </p:nvSpPr>
        <p:spPr>
          <a:xfrm>
            <a:off x="6841120" y="1059543"/>
            <a:ext cx="978408" cy="48463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BB61354-D84B-A1C5-E391-CBA3F867A6E7}"/>
              </a:ext>
            </a:extLst>
          </p:cNvPr>
          <p:cNvSpPr/>
          <p:nvPr/>
        </p:nvSpPr>
        <p:spPr>
          <a:xfrm>
            <a:off x="8319798" y="271252"/>
            <a:ext cx="3816974" cy="31577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Принципы</a:t>
            </a:r>
            <a:r>
              <a:rPr lang="en-US" u="sng" dirty="0">
                <a:solidFill>
                  <a:schemeClr val="tx1"/>
                </a:solidFill>
                <a:latin typeface="Montserrat Black" panose="00000A00000000000000" pitchFamily="2" charset="-52"/>
              </a:rPr>
              <a:t>: </a:t>
            </a:r>
            <a:endParaRPr lang="ru-RU" u="sng" dirty="0">
              <a:solidFill>
                <a:schemeClr val="tx1"/>
              </a:solidFill>
              <a:latin typeface="Montserrat Black" panose="00000A00000000000000" pitchFamily="2" charset="-5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Принцип последовательности во взаимоотношении.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Принцип ориентации в общении. </a:t>
            </a:r>
            <a:endParaRPr lang="ru-RU" dirty="0">
              <a:solidFill>
                <a:schemeClr val="tx1"/>
              </a:solidFill>
              <a:latin typeface="Montserrat Black" panose="00000A00000000000000" pitchFamily="2" charset="-5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Принцип вызова (мотивации человека) стремления к сближению.</a:t>
            </a:r>
            <a:endParaRPr lang="ru-RU"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F7A91073-C4C8-FDFB-D2AF-2DD82620368D}"/>
              </a:ext>
            </a:extLst>
          </p:cNvPr>
          <p:cNvSpPr/>
          <p:nvPr/>
        </p:nvSpPr>
        <p:spPr>
          <a:xfrm>
            <a:off x="4053603" y="2279667"/>
            <a:ext cx="484632" cy="978408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0766729-1C87-BF68-8508-739363722BD5}"/>
              </a:ext>
            </a:extLst>
          </p:cNvPr>
          <p:cNvSpPr/>
          <p:nvPr/>
        </p:nvSpPr>
        <p:spPr>
          <a:xfrm>
            <a:off x="244851" y="3429000"/>
            <a:ext cx="8231492" cy="3390687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tx1"/>
                </a:solidFill>
                <a:latin typeface="Montserrat Black" panose="00000A00000000000000" pitchFamily="2" charset="-52"/>
              </a:rPr>
              <a:t>Стадии</a:t>
            </a:r>
            <a:r>
              <a:rPr lang="en-US" u="sng" dirty="0">
                <a:solidFill>
                  <a:schemeClr val="tx1"/>
                </a:solidFill>
                <a:latin typeface="Montserrat Black" panose="00000A00000000000000" pitchFamily="2" charset="-52"/>
              </a:rPr>
              <a:t>: </a:t>
            </a:r>
            <a:endParaRPr lang="ru-RU" u="sng" dirty="0">
              <a:solidFill>
                <a:schemeClr val="tx1"/>
              </a:solidFill>
              <a:latin typeface="Montserrat Black" panose="00000A00000000000000" pitchFamily="2" charset="-5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Стадия накопления уровня согласия собеседников в начале общения.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Стадия поиска общих интересов у собеседников в ходе диалога.</a:t>
            </a:r>
            <a:endParaRPr lang="ru-RU" dirty="0">
              <a:solidFill>
                <a:schemeClr val="tx1"/>
              </a:solidFill>
              <a:latin typeface="Montserrat Black" panose="00000A00000000000000" pitchFamily="2" charset="-5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Стадия принятия общих принципов и качеств, предлагаемых для конструктивного общения.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Стадия выявления деструктивных качеств и свойств, для общения.</a:t>
            </a:r>
            <a:endParaRPr lang="ru-RU" dirty="0">
              <a:solidFill>
                <a:schemeClr val="tx1"/>
              </a:solidFill>
              <a:latin typeface="Montserrat Black" panose="00000A00000000000000" pitchFamily="2" charset="-5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Стадия индивидуального воздействия на собеседника.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chemeClr val="tx1"/>
                </a:solidFill>
                <a:effectLst/>
                <a:latin typeface="Montserrat Black" panose="00000A00000000000000" pitchFamily="2" charset="-52"/>
              </a:rPr>
              <a:t>Стадия взаимного содействия и выработки общих норм.</a:t>
            </a:r>
            <a:endParaRPr lang="ru-RU"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677163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19C2F2-1784-7127-5B4A-D3D2DB2591A8}"/>
              </a:ext>
            </a:extLst>
          </p:cNvPr>
          <p:cNvSpPr/>
          <p:nvPr/>
        </p:nvSpPr>
        <p:spPr>
          <a:xfrm>
            <a:off x="11495314" y="0"/>
            <a:ext cx="2032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D2B93-D60C-A080-B894-10B8260F6BE3}"/>
              </a:ext>
            </a:extLst>
          </p:cNvPr>
          <p:cNvSpPr txBox="1"/>
          <p:nvPr/>
        </p:nvSpPr>
        <p:spPr>
          <a:xfrm>
            <a:off x="1821543" y="705498"/>
            <a:ext cx="8548914" cy="5447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b="0" i="0" dirty="0">
                <a:effectLst/>
                <a:latin typeface="Montserrat Black" panose="00000A00000000000000" pitchFamily="2" charset="-52"/>
              </a:rPr>
              <a:t>Нейтрализация психологических барьеров ориентирована на ослабление, а в последующем и вовсе устранение опасений, настороженности, недоверия и враждебности между собеседниками, которые мешают установлению контакта и особенно сильны при общении граждан с представителями правоохранительных органов.</a:t>
            </a:r>
          </a:p>
          <a:p>
            <a:pPr indent="457200" algn="just">
              <a:lnSpc>
                <a:spcPct val="150000"/>
              </a:lnSpc>
            </a:pPr>
            <a:r>
              <a:rPr lang="ru-RU" b="0" i="0" dirty="0">
                <a:effectLst/>
                <a:latin typeface="Montserrat Black" panose="00000A00000000000000" pitchFamily="2" charset="-52"/>
              </a:rPr>
              <a:t>В таком случае многое зависит от строгого, умелого и последовательного выполнения юристом общих правил общения. Юрист должен понимать других людей, их внутреннее состояние, переживание и волнение. Таким образом, уровень психологической культуры должен помочь юристу приспособиться к собеседнику с целью эффективного психологического воздействия на него.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D7E3342-DC12-7424-0F2E-1C8541626516}"/>
              </a:ext>
            </a:extLst>
          </p:cNvPr>
          <p:cNvCxnSpPr/>
          <p:nvPr/>
        </p:nvCxnSpPr>
        <p:spPr>
          <a:xfrm>
            <a:off x="1799771" y="391886"/>
            <a:ext cx="854891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2901A5A-BF4E-A4BA-1529-EC17720DE2DE}"/>
              </a:ext>
            </a:extLst>
          </p:cNvPr>
          <p:cNvCxnSpPr/>
          <p:nvPr/>
        </p:nvCxnSpPr>
        <p:spPr>
          <a:xfrm>
            <a:off x="1821543" y="6277429"/>
            <a:ext cx="854891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374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437</TotalTime>
  <Words>702</Words>
  <Application>Microsoft Office PowerPoint</Application>
  <PresentationFormat>Широкоэкранный</PresentationFormat>
  <Paragraphs>81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Wingdings</vt:lpstr>
      <vt:lpstr>Montserrat Black</vt:lpstr>
      <vt:lpstr>Franklin Gothic Book</vt:lpstr>
      <vt:lpstr>Уголки</vt:lpstr>
      <vt:lpstr>барьеры в общении.  Социально-психологическая компетентность в общении, примирительно к профессиональной деятельности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барьеры в общении.  Социально-психологическая компетентность в общении, примирительно к профессиональной деятельности</dc:title>
  <dc:creator>Валерия Лавренова</dc:creator>
  <cp:lastModifiedBy>Валерия Лавренова</cp:lastModifiedBy>
  <cp:revision>21</cp:revision>
  <dcterms:created xsi:type="dcterms:W3CDTF">2022-05-01T07:32:00Z</dcterms:created>
  <dcterms:modified xsi:type="dcterms:W3CDTF">2022-05-11T19:33:14Z</dcterms:modified>
</cp:coreProperties>
</file>