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4" r:id="rId6"/>
    <p:sldId id="262" r:id="rId7"/>
    <p:sldId id="261" r:id="rId8"/>
    <p:sldId id="263" r:id="rId9"/>
    <p:sldId id="259" r:id="rId10"/>
    <p:sldId id="265" r:id="rId11"/>
  </p:sldIdLst>
  <p:sldSz cx="12192000" cy="6858000"/>
  <p:notesSz cx="6858000" cy="9144000"/>
  <p:embeddedFontLst>
    <p:embeddedFont>
      <p:font typeface="Abril Fatface" panose="020B0604020202020204" charset="0"/>
      <p:regular r:id="rId13"/>
    </p:embeddedFont>
    <p:embeddedFont>
      <p:font typeface="Barlow Condensed" panose="020B0604020202020204" charset="0"/>
      <p:regular r:id="rId14"/>
      <p:bold r:id="rId15"/>
      <p:italic r:id="rId16"/>
      <p:boldItalic r:id="rId17"/>
    </p:embeddedFont>
    <p:embeddedFont>
      <p:font typeface="Darker Grotesque SemiBold" panose="020B0604020202020204" charset="0"/>
      <p:regular r:id="rId18"/>
      <p:bold r:id="rId19"/>
    </p:embeddedFont>
    <p:embeddedFont>
      <p:font typeface="DM Serif Display" panose="020B0604020202020204" charset="0"/>
      <p:regular r:id="rId20"/>
      <p:italic r:id="rId21"/>
    </p:embeddedFont>
    <p:embeddedFont>
      <p:font typeface="Microsoft YaHei UI Light" panose="020B0502040204020203" pitchFamily="34" charset="-122"/>
      <p:regular r:id="rId22"/>
    </p:embeddedFont>
    <p:embeddedFont>
      <p:font typeface="Montserrat Black" panose="00000A00000000000000" pitchFamily="2" charset="-52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073618e6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073618e6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6281625" y="4488100"/>
            <a:ext cx="5910300" cy="23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261100" y="4767825"/>
            <a:ext cx="15501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605400" y="1765275"/>
            <a:ext cx="39852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840034" y="4829799"/>
            <a:ext cx="3992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22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0949325" y="570600"/>
            <a:ext cx="846900" cy="564600"/>
            <a:chOff x="10949325" y="570600"/>
            <a:chExt cx="846900" cy="564600"/>
          </a:xfrm>
        </p:grpSpPr>
        <p:sp>
          <p:nvSpPr>
            <p:cNvPr id="16" name="Google Shape;16;p2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98166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body" idx="2"/>
          </p:nvPr>
        </p:nvSpPr>
        <p:spPr>
          <a:xfrm>
            <a:off x="27373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body" idx="3"/>
          </p:nvPr>
        </p:nvSpPr>
        <p:spPr>
          <a:xfrm>
            <a:off x="50971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8" name="Google Shape;138;p12"/>
          <p:cNvSpPr/>
          <p:nvPr/>
        </p:nvSpPr>
        <p:spPr>
          <a:xfrm>
            <a:off x="252900" y="2205375"/>
            <a:ext cx="2247000" cy="389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2"/>
          <p:cNvSpPr/>
          <p:nvPr/>
        </p:nvSpPr>
        <p:spPr>
          <a:xfrm>
            <a:off x="4972438" y="2205375"/>
            <a:ext cx="2247000" cy="389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2"/>
          <p:cNvSpPr/>
          <p:nvPr/>
        </p:nvSpPr>
        <p:spPr>
          <a:xfrm>
            <a:off x="9692000" y="2205375"/>
            <a:ext cx="2247000" cy="389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"/>
          <p:cNvSpPr/>
          <p:nvPr/>
        </p:nvSpPr>
        <p:spPr>
          <a:xfrm>
            <a:off x="0" y="0"/>
            <a:ext cx="12192000" cy="170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" name="Google Shape;142;p12"/>
          <p:cNvCxnSpPr/>
          <p:nvPr/>
        </p:nvCxnSpPr>
        <p:spPr>
          <a:xfrm>
            <a:off x="5320950" y="1311950"/>
            <a:ext cx="1550100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" name="Google Shape;143;p12"/>
          <p:cNvGrpSpPr/>
          <p:nvPr/>
        </p:nvGrpSpPr>
        <p:grpSpPr>
          <a:xfrm>
            <a:off x="10949325" y="570600"/>
            <a:ext cx="846900" cy="564600"/>
            <a:chOff x="10949325" y="570600"/>
            <a:chExt cx="846900" cy="564600"/>
          </a:xfrm>
        </p:grpSpPr>
        <p:sp>
          <p:nvSpPr>
            <p:cNvPr id="144" name="Google Shape;144;p12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2"/>
          <p:cNvSpPr txBox="1">
            <a:spLocks noGrp="1"/>
          </p:cNvSpPr>
          <p:nvPr>
            <p:ph type="subTitle" idx="4"/>
          </p:nvPr>
        </p:nvSpPr>
        <p:spPr>
          <a:xfrm>
            <a:off x="37755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subTitle" idx="5"/>
          </p:nvPr>
        </p:nvSpPr>
        <p:spPr>
          <a:xfrm>
            <a:off x="273732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subTitle" idx="6"/>
          </p:nvPr>
        </p:nvSpPr>
        <p:spPr>
          <a:xfrm>
            <a:off x="509710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subTitle" idx="7"/>
          </p:nvPr>
        </p:nvSpPr>
        <p:spPr>
          <a:xfrm>
            <a:off x="745688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subTitle" idx="8"/>
          </p:nvPr>
        </p:nvSpPr>
        <p:spPr>
          <a:xfrm>
            <a:off x="981665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body" idx="9"/>
          </p:nvPr>
        </p:nvSpPr>
        <p:spPr>
          <a:xfrm>
            <a:off x="3775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3"/>
          </p:nvPr>
        </p:nvSpPr>
        <p:spPr>
          <a:xfrm>
            <a:off x="74568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/>
          <p:nvPr/>
        </p:nvSpPr>
        <p:spPr>
          <a:xfrm>
            <a:off x="6281625" y="3381625"/>
            <a:ext cx="5910300" cy="347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1"/>
          </p:nvPr>
        </p:nvSpPr>
        <p:spPr>
          <a:xfrm>
            <a:off x="6130600" y="2516825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61306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2"/>
          </p:nvPr>
        </p:nvSpPr>
        <p:spPr>
          <a:xfrm>
            <a:off x="6130650" y="338162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marL="914400" lvl="1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63" name="Google Shape;163;p14"/>
          <p:cNvGrpSpPr/>
          <p:nvPr/>
        </p:nvGrpSpPr>
        <p:grpSpPr>
          <a:xfrm>
            <a:off x="10949325" y="570600"/>
            <a:ext cx="846900" cy="564600"/>
            <a:chOff x="10949325" y="570600"/>
            <a:chExt cx="846900" cy="564600"/>
          </a:xfrm>
        </p:grpSpPr>
        <p:sp>
          <p:nvSpPr>
            <p:cNvPr id="164" name="Google Shape;164;p14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939775" y="0"/>
            <a:ext cx="11252100" cy="690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428900" y="517175"/>
            <a:ext cx="10347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 rot="10800000" flipH="1">
            <a:off x="1320775" y="2158200"/>
            <a:ext cx="10455300" cy="1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 rot="10800000" flipH="1">
            <a:off x="1320775" y="2920202"/>
            <a:ext cx="10455300" cy="1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rot="10800000" flipH="1">
            <a:off x="1320775" y="3606005"/>
            <a:ext cx="10455300" cy="1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5"/>
          <p:cNvCxnSpPr/>
          <p:nvPr/>
        </p:nvCxnSpPr>
        <p:spPr>
          <a:xfrm rot="10800000" flipH="1">
            <a:off x="1320775" y="4291807"/>
            <a:ext cx="10455300" cy="1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5"/>
          <p:cNvCxnSpPr/>
          <p:nvPr/>
        </p:nvCxnSpPr>
        <p:spPr>
          <a:xfrm rot="10800000" flipH="1">
            <a:off x="1320775" y="4977609"/>
            <a:ext cx="10455300" cy="1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5"/>
          <p:cNvCxnSpPr/>
          <p:nvPr/>
        </p:nvCxnSpPr>
        <p:spPr>
          <a:xfrm rot="10800000" flipH="1">
            <a:off x="1320775" y="5722725"/>
            <a:ext cx="10455300" cy="1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5"/>
          <p:cNvCxnSpPr/>
          <p:nvPr/>
        </p:nvCxnSpPr>
        <p:spPr>
          <a:xfrm rot="10800000" flipH="1">
            <a:off x="1320775" y="6429675"/>
            <a:ext cx="10455300" cy="1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42;p5"/>
          <p:cNvGrpSpPr/>
          <p:nvPr/>
        </p:nvGrpSpPr>
        <p:grpSpPr>
          <a:xfrm>
            <a:off x="11035437" y="515542"/>
            <a:ext cx="674700" cy="674700"/>
            <a:chOff x="11303537" y="228842"/>
            <a:chExt cx="674700" cy="674700"/>
          </a:xfrm>
        </p:grpSpPr>
        <p:sp>
          <p:nvSpPr>
            <p:cNvPr id="43" name="Google Shape;43;p5"/>
            <p:cNvSpPr/>
            <p:nvPr/>
          </p:nvSpPr>
          <p:spPr>
            <a:xfrm rot="2700000">
              <a:off x="11217471" y="512523"/>
              <a:ext cx="846831" cy="107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 rot="-2700000" flipH="1">
              <a:off x="11217471" y="512523"/>
              <a:ext cx="846831" cy="107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1352700" y="1599600"/>
            <a:ext cx="1034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1352700" y="2306570"/>
            <a:ext cx="1034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1352700" y="3013540"/>
            <a:ext cx="1034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1352700" y="3720510"/>
            <a:ext cx="1034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5"/>
          </p:nvPr>
        </p:nvSpPr>
        <p:spPr>
          <a:xfrm>
            <a:off x="1352700" y="4427480"/>
            <a:ext cx="1034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6"/>
          </p:nvPr>
        </p:nvSpPr>
        <p:spPr>
          <a:xfrm>
            <a:off x="1352700" y="5134450"/>
            <a:ext cx="1034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7"/>
          </p:nvPr>
        </p:nvSpPr>
        <p:spPr>
          <a:xfrm>
            <a:off x="1352700" y="5841400"/>
            <a:ext cx="1034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7270450" y="1314275"/>
            <a:ext cx="4921500" cy="554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0" y="0"/>
            <a:ext cx="12192000" cy="170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5320950" y="1311950"/>
            <a:ext cx="1550100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6"/>
          <p:cNvGrpSpPr/>
          <p:nvPr/>
        </p:nvGrpSpPr>
        <p:grpSpPr>
          <a:xfrm>
            <a:off x="10949325" y="570600"/>
            <a:ext cx="846900" cy="564600"/>
            <a:chOff x="10949325" y="570600"/>
            <a:chExt cx="846900" cy="564600"/>
          </a:xfrm>
        </p:grpSpPr>
        <p:sp>
          <p:nvSpPr>
            <p:cNvPr id="57" name="Google Shape;57;p6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1618200" y="2495350"/>
            <a:ext cx="8955600" cy="288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0" y="0"/>
            <a:ext cx="12192000" cy="170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7"/>
          <p:cNvCxnSpPr/>
          <p:nvPr/>
        </p:nvCxnSpPr>
        <p:spPr>
          <a:xfrm>
            <a:off x="5320950" y="1311950"/>
            <a:ext cx="1550100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" name="Google Shape;65;p7"/>
          <p:cNvGrpSpPr/>
          <p:nvPr/>
        </p:nvGrpSpPr>
        <p:grpSpPr>
          <a:xfrm>
            <a:off x="10949325" y="570600"/>
            <a:ext cx="846900" cy="564600"/>
            <a:chOff x="10949325" y="570600"/>
            <a:chExt cx="846900" cy="564600"/>
          </a:xfrm>
        </p:grpSpPr>
        <p:sp>
          <p:nvSpPr>
            <p:cNvPr id="66" name="Google Shape;66;p7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7"/>
          <p:cNvSpPr/>
          <p:nvPr/>
        </p:nvSpPr>
        <p:spPr>
          <a:xfrm>
            <a:off x="711325" y="2242750"/>
            <a:ext cx="3268200" cy="39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4461825" y="2242750"/>
            <a:ext cx="3268200" cy="39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8212350" y="2242750"/>
            <a:ext cx="3268200" cy="39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8545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title" idx="2"/>
          </p:nvPr>
        </p:nvSpPr>
        <p:spPr>
          <a:xfrm>
            <a:off x="46050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 idx="3"/>
          </p:nvPr>
        </p:nvSpPr>
        <p:spPr>
          <a:xfrm>
            <a:off x="83555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854578" y="3495031"/>
            <a:ext cx="2981700" cy="54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4"/>
          </p:nvPr>
        </p:nvSpPr>
        <p:spPr>
          <a:xfrm>
            <a:off x="854575" y="4259131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5"/>
          </p:nvPr>
        </p:nvSpPr>
        <p:spPr>
          <a:xfrm>
            <a:off x="4597765" y="3451499"/>
            <a:ext cx="2981700" cy="54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6"/>
          </p:nvPr>
        </p:nvSpPr>
        <p:spPr>
          <a:xfrm>
            <a:off x="4597763" y="4227674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ubTitle" idx="7"/>
          </p:nvPr>
        </p:nvSpPr>
        <p:spPr>
          <a:xfrm>
            <a:off x="8340978" y="3495031"/>
            <a:ext cx="2981700" cy="54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8"/>
          </p:nvPr>
        </p:nvSpPr>
        <p:spPr>
          <a:xfrm>
            <a:off x="8340975" y="4259131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title" idx="9"/>
          </p:nvPr>
        </p:nvSpPr>
        <p:spPr>
          <a:xfrm>
            <a:off x="196800" y="292875"/>
            <a:ext cx="117984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>
            <a:off x="0" y="1311950"/>
            <a:ext cx="6096000" cy="554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0" y="0"/>
            <a:ext cx="12192000" cy="170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8"/>
          <p:cNvCxnSpPr/>
          <p:nvPr/>
        </p:nvCxnSpPr>
        <p:spPr>
          <a:xfrm>
            <a:off x="5320950" y="1311950"/>
            <a:ext cx="1550100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" name="Google Shape;86;p8"/>
          <p:cNvGrpSpPr/>
          <p:nvPr/>
        </p:nvGrpSpPr>
        <p:grpSpPr>
          <a:xfrm>
            <a:off x="10949325" y="570600"/>
            <a:ext cx="846900" cy="564600"/>
            <a:chOff x="10949325" y="570600"/>
            <a:chExt cx="846900" cy="564600"/>
          </a:xfrm>
        </p:grpSpPr>
        <p:sp>
          <p:nvSpPr>
            <p:cNvPr id="87" name="Google Shape;87;p8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8"/>
          <p:cNvSpPr txBox="1">
            <a:spLocks noGrp="1"/>
          </p:cNvSpPr>
          <p:nvPr>
            <p:ph type="subTitle" idx="1"/>
          </p:nvPr>
        </p:nvSpPr>
        <p:spPr>
          <a:xfrm>
            <a:off x="448867" y="2024167"/>
            <a:ext cx="39897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ubTitle" idx="2"/>
          </p:nvPr>
        </p:nvSpPr>
        <p:spPr>
          <a:xfrm>
            <a:off x="6096467" y="2024167"/>
            <a:ext cx="39897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1327200" y="2961200"/>
            <a:ext cx="44103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4"/>
          </p:nvPr>
        </p:nvSpPr>
        <p:spPr>
          <a:xfrm>
            <a:off x="6770523" y="2949450"/>
            <a:ext cx="44106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5" name="Google Shape;95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>
            <a:off x="558100" y="2147325"/>
            <a:ext cx="11095500" cy="398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920625" y="2434225"/>
            <a:ext cx="10390500" cy="3399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0" y="0"/>
            <a:ext cx="12192000" cy="170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9"/>
          <p:cNvCxnSpPr/>
          <p:nvPr/>
        </p:nvCxnSpPr>
        <p:spPr>
          <a:xfrm>
            <a:off x="5320950" y="1311950"/>
            <a:ext cx="1550100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" name="Google Shape;102;p9"/>
          <p:cNvGrpSpPr/>
          <p:nvPr/>
        </p:nvGrpSpPr>
        <p:grpSpPr>
          <a:xfrm>
            <a:off x="10949325" y="570600"/>
            <a:ext cx="846900" cy="564600"/>
            <a:chOff x="10949325" y="570600"/>
            <a:chExt cx="846900" cy="564600"/>
          </a:xfrm>
        </p:grpSpPr>
        <p:sp>
          <p:nvSpPr>
            <p:cNvPr id="103" name="Google Shape;103;p9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9"/>
          <p:cNvSpPr txBox="1">
            <a:spLocks noGrp="1"/>
          </p:cNvSpPr>
          <p:nvPr>
            <p:ph type="title" idx="2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subTitle" idx="1"/>
          </p:nvPr>
        </p:nvSpPr>
        <p:spPr>
          <a:xfrm>
            <a:off x="763528" y="4197400"/>
            <a:ext cx="31902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2"/>
          </p:nvPr>
        </p:nvSpPr>
        <p:spPr>
          <a:xfrm>
            <a:off x="763525" y="4635350"/>
            <a:ext cx="31902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subTitle" idx="3"/>
          </p:nvPr>
        </p:nvSpPr>
        <p:spPr>
          <a:xfrm>
            <a:off x="4487744" y="4197400"/>
            <a:ext cx="31902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4"/>
          </p:nvPr>
        </p:nvSpPr>
        <p:spPr>
          <a:xfrm>
            <a:off x="4487741" y="4635350"/>
            <a:ext cx="31902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subTitle" idx="5"/>
          </p:nvPr>
        </p:nvSpPr>
        <p:spPr>
          <a:xfrm>
            <a:off x="8211959" y="4197400"/>
            <a:ext cx="31902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6"/>
          </p:nvPr>
        </p:nvSpPr>
        <p:spPr>
          <a:xfrm>
            <a:off x="8211956" y="4635350"/>
            <a:ext cx="31902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0" y="0"/>
            <a:ext cx="12192000" cy="170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" name="Google Shape;115;p10"/>
          <p:cNvCxnSpPr/>
          <p:nvPr/>
        </p:nvCxnSpPr>
        <p:spPr>
          <a:xfrm>
            <a:off x="5320950" y="1311950"/>
            <a:ext cx="1550100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10"/>
          <p:cNvGrpSpPr/>
          <p:nvPr/>
        </p:nvGrpSpPr>
        <p:grpSpPr>
          <a:xfrm>
            <a:off x="10949325" y="570600"/>
            <a:ext cx="846900" cy="564600"/>
            <a:chOff x="10949325" y="570600"/>
            <a:chExt cx="846900" cy="564600"/>
          </a:xfrm>
        </p:grpSpPr>
        <p:sp>
          <p:nvSpPr>
            <p:cNvPr id="117" name="Google Shape;117;p10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0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/>
          <p:nvPr/>
        </p:nvSpPr>
        <p:spPr>
          <a:xfrm>
            <a:off x="7930500" y="1314275"/>
            <a:ext cx="4261500" cy="554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0" y="0"/>
            <a:ext cx="12192000" cy="170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" name="Google Shape;124;p11"/>
          <p:cNvCxnSpPr/>
          <p:nvPr/>
        </p:nvCxnSpPr>
        <p:spPr>
          <a:xfrm>
            <a:off x="5320950" y="1311950"/>
            <a:ext cx="1550100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" name="Google Shape;125;p11"/>
          <p:cNvGrpSpPr/>
          <p:nvPr/>
        </p:nvGrpSpPr>
        <p:grpSpPr>
          <a:xfrm>
            <a:off x="10949325" y="570600"/>
            <a:ext cx="846900" cy="564600"/>
            <a:chOff x="10949325" y="570600"/>
            <a:chExt cx="846900" cy="564600"/>
          </a:xfrm>
        </p:grpSpPr>
        <p:sp>
          <p:nvSpPr>
            <p:cNvPr id="126" name="Google Shape;126;p11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subTitle" idx="1"/>
          </p:nvPr>
        </p:nvSpPr>
        <p:spPr>
          <a:xfrm>
            <a:off x="8225931" y="1882375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subTitle" idx="2"/>
          </p:nvPr>
        </p:nvSpPr>
        <p:spPr>
          <a:xfrm>
            <a:off x="8225931" y="4102757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body" idx="3"/>
          </p:nvPr>
        </p:nvSpPr>
        <p:spPr>
          <a:xfrm>
            <a:off x="8225925" y="2318375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4"/>
          </p:nvPr>
        </p:nvSpPr>
        <p:spPr>
          <a:xfrm>
            <a:off x="8225925" y="4506700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sz="4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●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marL="914400" lvl="1" indent="-3683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○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2pPr>
            <a:lvl3pPr marL="1371600" lvl="2" indent="-3683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■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3pPr>
            <a:lvl4pPr marL="1828800" lvl="3" indent="-3683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●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4pPr>
            <a:lvl5pPr marL="2286000" lvl="4" indent="-3683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○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5pPr>
            <a:lvl6pPr marL="2743200" lvl="5" indent="-3683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■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6pPr>
            <a:lvl7pPr marL="3200400" lvl="6" indent="-3683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●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7pPr>
            <a:lvl8pPr marL="3657600" lvl="7" indent="-3683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○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8pPr>
            <a:lvl9pPr marL="4114800" lvl="8" indent="-3683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200"/>
              <a:buFont typeface="Darker Grotesque SemiBold"/>
              <a:buChar char="■"/>
              <a:defRPr sz="2200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slide" Target="slide5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eg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4863280" y="1794385"/>
            <a:ext cx="7164041" cy="354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ru-RU" sz="4400" dirty="0">
                <a:latin typeface="Montserrat Black" panose="00000A00000000000000" pitchFamily="2" charset="-52"/>
                <a:ea typeface="Microsoft YaHei UI Light" panose="020B0502040204020203" pitchFamily="34" charset="-122"/>
              </a:rPr>
              <a:t>Защита при железнодорожной аварии и катастрофе</a:t>
            </a:r>
            <a:br>
              <a:rPr lang="ru-RU" sz="4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</a:br>
            <a:br>
              <a:rPr lang="ru-RU" sz="4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</a:br>
            <a:endParaRPr sz="4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74" name="Google Shape;174;p15">
            <a:hlinkClick r:id="rId3" action="ppaction://hlinksldjump"/>
          </p:cNvPr>
          <p:cNvSpPr/>
          <p:nvPr/>
        </p:nvSpPr>
        <p:spPr>
          <a:xfrm>
            <a:off x="10538100" y="219807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2A7040A-CDC2-4458-ACEE-964CA00A0586}"/>
              </a:ext>
            </a:extLst>
          </p:cNvPr>
          <p:cNvSpPr/>
          <p:nvPr/>
        </p:nvSpPr>
        <p:spPr>
          <a:xfrm>
            <a:off x="0" y="5583115"/>
            <a:ext cx="158262" cy="12748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78FFAA-E479-42F8-A2D2-FCC8DDCD9423}"/>
              </a:ext>
            </a:extLst>
          </p:cNvPr>
          <p:cNvSpPr/>
          <p:nvPr/>
        </p:nvSpPr>
        <p:spPr>
          <a:xfrm>
            <a:off x="4735095" y="4492868"/>
            <a:ext cx="1683290" cy="236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1"/>
          </p:nvPr>
        </p:nvSpPr>
        <p:spPr>
          <a:xfrm>
            <a:off x="5775992" y="4795068"/>
            <a:ext cx="5165003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1100" dirty="0">
                <a:latin typeface="Montserrat Black" panose="00000A00000000000000" pitchFamily="2" charset="-52"/>
                <a:ea typeface="Microsoft YaHei UI Light" panose="020B0502040204020203" pitchFamily="34" charset="-122"/>
              </a:rPr>
              <a:t>Работу выполнили Маруся </a:t>
            </a:r>
            <a:r>
              <a:rPr lang="ru-RU" sz="1100" dirty="0" err="1">
                <a:latin typeface="Montserrat Black" panose="00000A00000000000000" pitchFamily="2" charset="-52"/>
                <a:ea typeface="Microsoft YaHei UI Light" panose="020B0502040204020203" pitchFamily="34" charset="-122"/>
              </a:rPr>
              <a:t>Пармонова</a:t>
            </a:r>
            <a:r>
              <a:rPr lang="ru-RU" sz="1100" dirty="0">
                <a:latin typeface="Montserrat Black" panose="00000A00000000000000" pitchFamily="2" charset="-52"/>
                <a:ea typeface="Microsoft YaHei UI Light" panose="020B0502040204020203" pitchFamily="34" charset="-122"/>
              </a:rPr>
              <a:t> и </a:t>
            </a:r>
            <a:r>
              <a:rPr lang="ru-RU" sz="1100" dirty="0" err="1">
                <a:latin typeface="Montserrat Black" panose="00000A00000000000000" pitchFamily="2" charset="-52"/>
                <a:ea typeface="Microsoft YaHei UI Light" panose="020B0502040204020203" pitchFamily="34" charset="-122"/>
              </a:rPr>
              <a:t>Агафеня</a:t>
            </a:r>
            <a:r>
              <a:rPr lang="ru-RU" sz="1100" dirty="0">
                <a:latin typeface="Montserrat Black" panose="00000A00000000000000" pitchFamily="2" charset="-52"/>
                <a:ea typeface="Microsoft YaHei UI Light" panose="020B0502040204020203" pitchFamily="34" charset="-122"/>
              </a:rPr>
              <a:t> Лавренова</a:t>
            </a:r>
            <a:endParaRPr sz="1100" dirty="0">
              <a:solidFill>
                <a:schemeClr val="lt1"/>
              </a:solidFill>
              <a:latin typeface="Montserrat Black" panose="00000A00000000000000" pitchFamily="2" charset="-52"/>
              <a:ea typeface="Microsoft YaHei UI Light" panose="020B0502040204020203" pitchFamily="34" charset="-122"/>
            </a:endParaRPr>
          </a:p>
        </p:txBody>
      </p:sp>
      <p:pic>
        <p:nvPicPr>
          <p:cNvPr id="1036" name="Picture 12" descr="Режиссер «Поезда в Пусан» снимет хоррор для Netflix – Афиша">
            <a:extLst>
              <a:ext uri="{FF2B5EF4-FFF2-40B4-BE49-F238E27FC236}">
                <a16:creationId xmlns:a16="http://schemas.microsoft.com/office/drawing/2014/main" id="{DEBDE50B-E935-4474-9406-9FD7C62AC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9" r="15852"/>
          <a:stretch/>
        </p:blipFill>
        <p:spPr bwMode="auto">
          <a:xfrm>
            <a:off x="-527539" y="0"/>
            <a:ext cx="5257801" cy="68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4"/>
          <p:cNvSpPr txBox="1">
            <a:spLocks noGrp="1"/>
          </p:cNvSpPr>
          <p:nvPr>
            <p:ph type="title"/>
          </p:nvPr>
        </p:nvSpPr>
        <p:spPr>
          <a:xfrm>
            <a:off x="6846193" y="2087400"/>
            <a:ext cx="49620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Montserrat Black" panose="00000A00000000000000" pitchFamily="2" charset="-52"/>
              </a:rPr>
              <a:t>Берегите себя и своих близких </a:t>
            </a:r>
            <a:r>
              <a:rPr lang="en-US" sz="3600" dirty="0">
                <a:latin typeface="Montserrat Black" panose="00000A00000000000000" pitchFamily="2" charset="-52"/>
              </a:rPr>
              <a:t>&lt;3</a:t>
            </a:r>
            <a:endParaRPr sz="3600" dirty="0">
              <a:latin typeface="Montserrat Black" panose="00000A00000000000000" pitchFamily="2" charset="-52"/>
            </a:endParaRPr>
          </a:p>
        </p:txBody>
      </p:sp>
      <p:sp>
        <p:nvSpPr>
          <p:cNvPr id="577" name="Google Shape;577;p24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0" name="Picture 4" descr="Поезд в Пусан»: Чуть помедленнее, зомби, чуть помедленнее - спутник  телезрителя - Кино-Театр.Ру">
            <a:extLst>
              <a:ext uri="{FF2B5EF4-FFF2-40B4-BE49-F238E27FC236}">
                <a16:creationId xmlns:a16="http://schemas.microsoft.com/office/drawing/2014/main" id="{B17BD6FD-9908-4D66-A306-F11602E43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1" r="31458"/>
          <a:stretch/>
        </p:blipFill>
        <p:spPr bwMode="auto">
          <a:xfrm>
            <a:off x="-1" y="1"/>
            <a:ext cx="6314831" cy="686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>
            <a:spLocks noGrp="1"/>
          </p:cNvSpPr>
          <p:nvPr>
            <p:ph type="title"/>
          </p:nvPr>
        </p:nvSpPr>
        <p:spPr>
          <a:xfrm>
            <a:off x="1374775" y="557350"/>
            <a:ext cx="10347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 Black" panose="00000A00000000000000" pitchFamily="2" charset="-52"/>
              </a:rPr>
              <a:t>Содержание</a:t>
            </a:r>
            <a:endParaRPr dirty="0">
              <a:latin typeface="Montserrat Black" panose="00000A00000000000000" pitchFamily="2" charset="-52"/>
            </a:endParaRPr>
          </a:p>
        </p:txBody>
      </p:sp>
      <p:sp>
        <p:nvSpPr>
          <p:cNvPr id="187" name="Google Shape;187;p16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8" name="Google Shape;188;p16"/>
          <p:cNvCxnSpPr/>
          <p:nvPr/>
        </p:nvCxnSpPr>
        <p:spPr>
          <a:xfrm>
            <a:off x="3051477" y="1039250"/>
            <a:ext cx="15501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16"/>
          <p:cNvCxnSpPr/>
          <p:nvPr/>
        </p:nvCxnSpPr>
        <p:spPr>
          <a:xfrm>
            <a:off x="8513455" y="1039250"/>
            <a:ext cx="15501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27FBC6E-57B7-44A4-B4B5-ACD4FCC3B386}"/>
              </a:ext>
            </a:extLst>
          </p:cNvPr>
          <p:cNvSpPr/>
          <p:nvPr/>
        </p:nvSpPr>
        <p:spPr>
          <a:xfrm>
            <a:off x="0" y="5583115"/>
            <a:ext cx="158262" cy="12748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1F082C9-101A-4468-B824-92E5C68E8B29}"/>
              </a:ext>
            </a:extLst>
          </p:cNvPr>
          <p:cNvSpPr/>
          <p:nvPr/>
        </p:nvSpPr>
        <p:spPr>
          <a:xfrm>
            <a:off x="2779337" y="1647367"/>
            <a:ext cx="7983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Montserrat Black" panose="00000A00000000000000" pitchFamily="2" charset="-52"/>
              </a:rPr>
              <a:t>Основные причины ж</a:t>
            </a:r>
            <a:r>
              <a:rPr lang="en-US" sz="2400" b="1" dirty="0">
                <a:solidFill>
                  <a:schemeClr val="bg1"/>
                </a:solidFill>
                <a:latin typeface="Montserrat Black" panose="00000A00000000000000" pitchFamily="2" charset="-52"/>
              </a:rPr>
              <a:t>/</a:t>
            </a:r>
            <a:r>
              <a:rPr lang="ru-RU" sz="2400" b="1" dirty="0">
                <a:solidFill>
                  <a:schemeClr val="bg1"/>
                </a:solidFill>
                <a:latin typeface="Montserrat Black" panose="00000A00000000000000" pitchFamily="2" charset="-52"/>
              </a:rPr>
              <a:t>д аварий и катастроф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6365992-BEA0-4B63-9658-03232CFB5041}"/>
              </a:ext>
            </a:extLst>
          </p:cNvPr>
          <p:cNvSpPr/>
          <p:nvPr/>
        </p:nvSpPr>
        <p:spPr>
          <a:xfrm>
            <a:off x="2461141" y="2435549"/>
            <a:ext cx="8619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400" b="1" dirty="0">
                <a:solidFill>
                  <a:schemeClr val="bg1"/>
                </a:solidFill>
                <a:latin typeface="Montserrat Black" panose="00000A00000000000000" pitchFamily="2" charset="-52"/>
              </a:rPr>
              <a:t>Как действовать при железнодорожной аварии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65DD0BF-5561-42E6-88E7-4D9294B9D548}"/>
              </a:ext>
            </a:extLst>
          </p:cNvPr>
          <p:cNvSpPr/>
          <p:nvPr/>
        </p:nvSpPr>
        <p:spPr>
          <a:xfrm>
            <a:off x="2096457" y="3084281"/>
            <a:ext cx="9349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Некоторые правила, которые помогут снизить риск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E403B4-BC33-4B64-8E9C-C7E81F865E34}"/>
              </a:ext>
            </a:extLst>
          </p:cNvPr>
          <p:cNvSpPr/>
          <p:nvPr/>
        </p:nvSpPr>
        <p:spPr>
          <a:xfrm>
            <a:off x="3692101" y="3781080"/>
            <a:ext cx="5596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Montserrat Black" panose="00000A00000000000000" pitchFamily="2" charset="-52"/>
              </a:rPr>
              <a:t>Действия при пожаре в вагоне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3BD5B77-6FF8-4039-A0B8-12CE313E9FAD}"/>
              </a:ext>
            </a:extLst>
          </p:cNvPr>
          <p:cNvSpPr/>
          <p:nvPr/>
        </p:nvSpPr>
        <p:spPr>
          <a:xfrm>
            <a:off x="2888340" y="4429812"/>
            <a:ext cx="776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400" b="1" dirty="0">
                <a:solidFill>
                  <a:schemeClr val="bg1"/>
                </a:solidFill>
                <a:latin typeface="Montserrat Black" panose="00000A00000000000000" pitchFamily="2" charset="-52"/>
              </a:rPr>
              <a:t>Покидание вагона через аварийный выход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3285E73-0400-4983-8B65-193A3BC65272}"/>
              </a:ext>
            </a:extLst>
          </p:cNvPr>
          <p:cNvSpPr/>
          <p:nvPr/>
        </p:nvSpPr>
        <p:spPr>
          <a:xfrm>
            <a:off x="3266116" y="5126611"/>
            <a:ext cx="6564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Montserrat Black" panose="00000A00000000000000" pitchFamily="2" charset="-52"/>
              </a:rPr>
              <a:t>Если при аварии разлилось топливо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5B7FDCA-9FFC-4B9A-8DE6-68C59E1BD067}"/>
              </a:ext>
            </a:extLst>
          </p:cNvPr>
          <p:cNvSpPr/>
          <p:nvPr/>
        </p:nvSpPr>
        <p:spPr>
          <a:xfrm>
            <a:off x="2096457" y="5906994"/>
            <a:ext cx="953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Montserrat Black" panose="00000A00000000000000" pitchFamily="2" charset="-52"/>
              </a:rPr>
              <a:t>Если </a:t>
            </a:r>
            <a:r>
              <a:rPr lang="ru-RU" sz="2400" b="1" dirty="0" err="1">
                <a:solidFill>
                  <a:schemeClr val="bg1"/>
                </a:solidFill>
                <a:latin typeface="Montserrat Black" panose="00000A00000000000000" pitchFamily="2" charset="-52"/>
              </a:rPr>
              <a:t>токонесущий</a:t>
            </a:r>
            <a:r>
              <a:rPr lang="ru-RU" sz="2400" b="1" dirty="0">
                <a:solidFill>
                  <a:schemeClr val="bg1"/>
                </a:solidFill>
                <a:latin typeface="Montserrat Black" panose="00000A00000000000000" pitchFamily="2" charset="-52"/>
              </a:rPr>
              <a:t> провод оборван и касается земли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1230300" y="99517"/>
            <a:ext cx="9908523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fontAlgn="base"/>
            <a:r>
              <a:rPr lang="ru-RU" sz="3200" b="1" dirty="0">
                <a:latin typeface="Montserrat Black" panose="00000A00000000000000" pitchFamily="2" charset="-52"/>
              </a:rPr>
              <a:t>Основные причины ж</a:t>
            </a:r>
            <a:r>
              <a:rPr lang="en-US" sz="3200" b="1" dirty="0">
                <a:latin typeface="Montserrat Black" panose="00000A00000000000000" pitchFamily="2" charset="-52"/>
              </a:rPr>
              <a:t>/</a:t>
            </a:r>
            <a:r>
              <a:rPr lang="ru-RU" sz="3200" b="1" dirty="0">
                <a:latin typeface="Montserrat Black" panose="00000A00000000000000" pitchFamily="2" charset="-52"/>
              </a:rPr>
              <a:t>д аварий и катастроф</a:t>
            </a:r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475200" y="2151775"/>
            <a:ext cx="6577800" cy="362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Montserrat Black" panose="00000A00000000000000" pitchFamily="2" charset="-52"/>
              </a:rPr>
              <a:t>Основными причинами аварий и катастроф на железнодорожном транспорте являются </a:t>
            </a:r>
            <a:r>
              <a:rPr lang="ru-RU" b="1" dirty="0">
                <a:solidFill>
                  <a:schemeClr val="tx1"/>
                </a:solidFill>
                <a:latin typeface="Montserrat Black" panose="00000A00000000000000" pitchFamily="2" charset="-52"/>
              </a:rPr>
              <a:t>неисправности пути, подвижного состава, средств сигнализации, централизации и блокировки, ошибки диспетчеров, невнимательность и халатность машинистов</a:t>
            </a:r>
            <a:r>
              <a:rPr lang="ru-RU" dirty="0">
                <a:solidFill>
                  <a:schemeClr val="tx1"/>
                </a:solidFill>
                <a:latin typeface="Montserrat Black" panose="00000A00000000000000" pitchFamily="2" charset="-52"/>
              </a:rPr>
              <a:t>.</a:t>
            </a:r>
            <a:endParaRPr dirty="0">
              <a:solidFill>
                <a:schemeClr val="tx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196" name="Google Shape;196;p17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7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198" name="Google Shape;198;p17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1" name="Google Shape;201;p17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202" name="Google Shape;202;p17">
              <a:hlinkClick r:id="rId3" action="ppaction://hlinksldjump"/>
            </p:cNvPr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" name="Google Shape;205;p17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04C1D82-F812-4C00-9C66-D5723E9E159A}"/>
              </a:ext>
            </a:extLst>
          </p:cNvPr>
          <p:cNvSpPr/>
          <p:nvPr/>
        </p:nvSpPr>
        <p:spPr>
          <a:xfrm>
            <a:off x="0" y="5583115"/>
            <a:ext cx="158262" cy="12748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983394A-5507-4588-A362-38A3FB64E9CC}"/>
              </a:ext>
            </a:extLst>
          </p:cNvPr>
          <p:cNvGrpSpPr/>
          <p:nvPr/>
        </p:nvGrpSpPr>
        <p:grpSpPr>
          <a:xfrm>
            <a:off x="7891088" y="2487415"/>
            <a:ext cx="3825712" cy="2961168"/>
            <a:chOff x="8111065" y="2744063"/>
            <a:chExt cx="3506585" cy="2435825"/>
          </a:xfrm>
        </p:grpSpPr>
        <p:pic>
          <p:nvPicPr>
            <p:cNvPr id="2050" name="Picture 2" descr="Самые крупные крушения поездов | Интересные факты | Узнай Всё">
              <a:extLst>
                <a:ext uri="{FF2B5EF4-FFF2-40B4-BE49-F238E27FC236}">
                  <a16:creationId xmlns:a16="http://schemas.microsoft.com/office/drawing/2014/main" id="{A9B1F0A6-F7AF-43E0-8DF5-E6954A10F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1065" y="2744063"/>
              <a:ext cx="3506585" cy="243582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7EF9DD96-DF2D-4D2C-BA62-D47DB908A067}"/>
                </a:ext>
              </a:extLst>
            </p:cNvPr>
            <p:cNvSpPr/>
            <p:nvPr/>
          </p:nvSpPr>
          <p:spPr>
            <a:xfrm>
              <a:off x="8111065" y="2744064"/>
              <a:ext cx="3506585" cy="24358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body" idx="6"/>
          </p:nvPr>
        </p:nvSpPr>
        <p:spPr>
          <a:xfrm>
            <a:off x="4597762" y="3734648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Montserrat Black" panose="00000A00000000000000" pitchFamily="2" charset="-52"/>
              </a:rPr>
              <a:t>Для этого схватитесь за поручни и упритесь в стену или сиденье ногами. Безопаснее всего опуститься на пол вагона.</a:t>
            </a:r>
            <a:endParaRPr dirty="0">
              <a:solidFill>
                <a:schemeClr val="tx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232" name="Google Shape;232;p19"/>
          <p:cNvSpPr txBox="1">
            <a:spLocks noGrp="1"/>
          </p:cNvSpPr>
          <p:nvPr>
            <p:ph type="body" idx="8"/>
          </p:nvPr>
        </p:nvSpPr>
        <p:spPr>
          <a:xfrm>
            <a:off x="8326199" y="3662539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Montserrat Black" panose="00000A00000000000000" pitchFamily="2" charset="-52"/>
                <a:ea typeface="Cascadia Mono Light" panose="020B0609020000020004" pitchFamily="49" charset="0"/>
                <a:cs typeface="Cascadia Mono Light" panose="020B0609020000020004" pitchFamily="49" charset="0"/>
              </a:rPr>
              <a:t>После первого удара не расслабляйтесь и держите все мышцы напряженными до тех пор, пока не станет окончательно ясно, что движения больше не будет.</a:t>
            </a:r>
            <a:endParaRPr dirty="0">
              <a:solidFill>
                <a:schemeClr val="tx1"/>
              </a:solidFill>
              <a:latin typeface="Montserrat Black" panose="00000A00000000000000" pitchFamily="2" charset="-52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234" name="Google Shape;234;p19"/>
          <p:cNvSpPr txBox="1">
            <a:spLocks noGrp="1"/>
          </p:cNvSpPr>
          <p:nvPr>
            <p:ph type="body" idx="4"/>
          </p:nvPr>
        </p:nvSpPr>
        <p:spPr>
          <a:xfrm>
            <a:off x="869325" y="3695825"/>
            <a:ext cx="2981700" cy="180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latin typeface="Montserrat Black" panose="00000A00000000000000" pitchFamily="2" charset="-52"/>
              </a:rPr>
              <a:t>При крушении или экстренном торможении закрепитесь, чтобы не упасть.</a:t>
            </a:r>
            <a:endParaRPr sz="1800" dirty="0">
              <a:solidFill>
                <a:schemeClr val="tx1"/>
              </a:solidFill>
              <a:latin typeface="Montserrat Black" panose="00000A00000000000000" pitchFamily="2" charset="-52"/>
            </a:endParaRPr>
          </a:p>
          <a:p>
            <a:pPr marL="0" lvl="0" indent="0" algn="ctr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grpSp>
        <p:nvGrpSpPr>
          <p:cNvPr id="235" name="Google Shape;235;p19"/>
          <p:cNvGrpSpPr/>
          <p:nvPr/>
        </p:nvGrpSpPr>
        <p:grpSpPr>
          <a:xfrm>
            <a:off x="10949325" y="570600"/>
            <a:ext cx="846900" cy="336000"/>
            <a:chOff x="10949325" y="570600"/>
            <a:chExt cx="846900" cy="336000"/>
          </a:xfrm>
        </p:grpSpPr>
        <p:sp>
          <p:nvSpPr>
            <p:cNvPr id="236" name="Google Shape;236;p19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8545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 panose="00000A00000000000000" pitchFamily="2" charset="-52"/>
              </a:rPr>
              <a:t>01</a:t>
            </a:r>
            <a:endParaRPr dirty="0">
              <a:latin typeface="Montserrat Black" panose="00000A00000000000000" pitchFamily="2" charset="-52"/>
            </a:endParaRPr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 idx="2"/>
          </p:nvPr>
        </p:nvSpPr>
        <p:spPr>
          <a:xfrm>
            <a:off x="46050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 panose="00000A00000000000000" pitchFamily="2" charset="-52"/>
              </a:rPr>
              <a:t>02</a:t>
            </a:r>
            <a:endParaRPr dirty="0">
              <a:latin typeface="Montserrat Black" panose="00000A00000000000000" pitchFamily="2" charset="-52"/>
            </a:endParaRPr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 idx="3"/>
          </p:nvPr>
        </p:nvSpPr>
        <p:spPr>
          <a:xfrm>
            <a:off x="8355575" y="2281375"/>
            <a:ext cx="2981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 panose="00000A00000000000000" pitchFamily="2" charset="-52"/>
              </a:rPr>
              <a:t>03</a:t>
            </a:r>
            <a:endParaRPr dirty="0">
              <a:latin typeface="Montserrat Black" panose="00000A00000000000000" pitchFamily="2" charset="-52"/>
            </a:endParaRPr>
          </a:p>
        </p:txBody>
      </p:sp>
      <p:cxnSp>
        <p:nvCxnSpPr>
          <p:cNvPr id="241" name="Google Shape;241;p19"/>
          <p:cNvCxnSpPr/>
          <p:nvPr/>
        </p:nvCxnSpPr>
        <p:spPr>
          <a:xfrm>
            <a:off x="1812225" y="3357125"/>
            <a:ext cx="1062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9"/>
          <p:cNvCxnSpPr/>
          <p:nvPr/>
        </p:nvCxnSpPr>
        <p:spPr>
          <a:xfrm>
            <a:off x="5562725" y="3357125"/>
            <a:ext cx="1062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9"/>
          <p:cNvCxnSpPr/>
          <p:nvPr/>
        </p:nvCxnSpPr>
        <p:spPr>
          <a:xfrm>
            <a:off x="9313225" y="3357125"/>
            <a:ext cx="1062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19"/>
          <p:cNvSpPr txBox="1">
            <a:spLocks noGrp="1"/>
          </p:cNvSpPr>
          <p:nvPr>
            <p:ph type="title" idx="9"/>
          </p:nvPr>
        </p:nvSpPr>
        <p:spPr>
          <a:xfrm>
            <a:off x="755320" y="207750"/>
            <a:ext cx="10666585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fontAlgn="base"/>
            <a:r>
              <a:rPr lang="ru-RU" sz="3200" b="1" dirty="0">
                <a:latin typeface="Montserrat Black" panose="00000A00000000000000" pitchFamily="2" charset="-52"/>
              </a:rPr>
              <a:t>Как действовать при железнодорожной аварии</a:t>
            </a:r>
          </a:p>
        </p:txBody>
      </p:sp>
      <p:grpSp>
        <p:nvGrpSpPr>
          <p:cNvPr id="245" name="Google Shape;245;p19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246" name="Google Shape;246;p19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9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9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" name="Google Shape;249;p19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250" name="Google Shape;250;p19">
              <a:hlinkClick r:id="rId3" action="ppaction://hlinksldjump"/>
            </p:cNvPr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9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9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" name="Google Shape;253;p19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>
            <a:hlinkClick r:id="rId4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03E7881-B089-4FA7-A0F4-1C385AB5CBF0}"/>
              </a:ext>
            </a:extLst>
          </p:cNvPr>
          <p:cNvSpPr/>
          <p:nvPr/>
        </p:nvSpPr>
        <p:spPr>
          <a:xfrm>
            <a:off x="0" y="5583115"/>
            <a:ext cx="193122" cy="12748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1249827" y="257305"/>
            <a:ext cx="9603723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-RU" sz="2800" dirty="0">
                <a:latin typeface="Montserrat Black" panose="00000A00000000000000" pitchFamily="2" charset="-52"/>
              </a:rPr>
              <a:t>Некоторые правила, которые помогут снизить риск</a:t>
            </a:r>
            <a:endParaRPr sz="2800" dirty="0">
              <a:latin typeface="Montserrat Black" panose="00000A00000000000000" pitchFamily="2" charset="-52"/>
            </a:endParaRPr>
          </a:p>
        </p:txBody>
      </p:sp>
      <p:sp>
        <p:nvSpPr>
          <p:cNvPr id="542" name="Google Shape;542;p23"/>
          <p:cNvSpPr txBox="1">
            <a:spLocks noGrp="1"/>
          </p:cNvSpPr>
          <p:nvPr>
            <p:ph type="body" idx="2"/>
          </p:nvPr>
        </p:nvSpPr>
        <p:spPr>
          <a:xfrm>
            <a:off x="2775375" y="3099946"/>
            <a:ext cx="1997700" cy="191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7000" lvl="0" indent="0">
              <a:buNone/>
            </a:pPr>
            <a:r>
              <a:rPr lang="ru-RU" dirty="0">
                <a:solidFill>
                  <a:schemeClr val="tx1"/>
                </a:solidFill>
                <a:latin typeface="Montserrat Black" panose="00000A00000000000000" pitchFamily="2" charset="-52"/>
              </a:rPr>
              <a:t>Курите только в установленных местах;</a:t>
            </a:r>
          </a:p>
        </p:txBody>
      </p:sp>
      <p:sp>
        <p:nvSpPr>
          <p:cNvPr id="544" name="Google Shape;544;p23"/>
          <p:cNvSpPr txBox="1">
            <a:spLocks noGrp="1"/>
          </p:cNvSpPr>
          <p:nvPr>
            <p:ph type="body" idx="3"/>
          </p:nvPr>
        </p:nvSpPr>
        <p:spPr>
          <a:xfrm>
            <a:off x="5135150" y="3099946"/>
            <a:ext cx="1997700" cy="191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7000" lvl="0" indent="0">
              <a:buNone/>
            </a:pPr>
            <a:r>
              <a:rPr lang="ru-RU" dirty="0">
                <a:solidFill>
                  <a:schemeClr val="tx1"/>
                </a:solidFill>
                <a:latin typeface="Montserrat Black" panose="00000A00000000000000" pitchFamily="2" charset="-52"/>
              </a:rPr>
              <a:t>Не возите с собой горючие, химически - и взрывоопасные вещества;</a:t>
            </a:r>
          </a:p>
        </p:txBody>
      </p:sp>
      <p:sp>
        <p:nvSpPr>
          <p:cNvPr id="546" name="Google Shape;546;p23"/>
          <p:cNvSpPr txBox="1">
            <a:spLocks noGrp="1"/>
          </p:cNvSpPr>
          <p:nvPr>
            <p:ph type="body" idx="13"/>
          </p:nvPr>
        </p:nvSpPr>
        <p:spPr>
          <a:xfrm>
            <a:off x="7494925" y="3110817"/>
            <a:ext cx="1997700" cy="191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7000" lvl="0" indent="0">
              <a:buNone/>
            </a:pPr>
            <a:r>
              <a:rPr lang="ru-RU" dirty="0">
                <a:solidFill>
                  <a:schemeClr val="tx1"/>
                </a:solidFill>
                <a:latin typeface="Montserrat Black" panose="00000A00000000000000" pitchFamily="2" charset="-52"/>
              </a:rPr>
              <a:t>Не включайте в электросеть вагона бытовые приборы;</a:t>
            </a:r>
          </a:p>
        </p:txBody>
      </p:sp>
      <p:sp>
        <p:nvSpPr>
          <p:cNvPr id="550" name="Google Shape;550;p23"/>
          <p:cNvSpPr txBox="1">
            <a:spLocks noGrp="1"/>
          </p:cNvSpPr>
          <p:nvPr>
            <p:ph type="body" idx="1"/>
          </p:nvPr>
        </p:nvSpPr>
        <p:spPr>
          <a:xfrm>
            <a:off x="9854700" y="3043995"/>
            <a:ext cx="1997700" cy="191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7000" lvl="0" indent="0">
              <a:buNone/>
            </a:pPr>
            <a:r>
              <a:rPr lang="ru-RU" dirty="0">
                <a:solidFill>
                  <a:schemeClr val="tx1"/>
                </a:solidFill>
                <a:latin typeface="Montserrat Black" panose="00000A00000000000000" pitchFamily="2" charset="-52"/>
              </a:rPr>
              <a:t>При запахе горелой резины или появлении дыма немедленно обращайтесь к проводнику.</a:t>
            </a:r>
          </a:p>
        </p:txBody>
      </p:sp>
      <p:sp>
        <p:nvSpPr>
          <p:cNvPr id="551" name="Google Shape;551;p23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23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553" name="Google Shape;553;p23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23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23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6" name="Google Shape;556;p23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557" name="Google Shape;557;p23">
              <a:hlinkClick r:id="rId4" action="ppaction://hlinksldjump"/>
            </p:cNvPr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23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23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0" name="Google Shape;560;p23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3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B4FB81-B7BE-40F5-B02F-EEC0A321BD4D}"/>
              </a:ext>
            </a:extLst>
          </p:cNvPr>
          <p:cNvSpPr/>
          <p:nvPr/>
        </p:nvSpPr>
        <p:spPr>
          <a:xfrm>
            <a:off x="0" y="5583115"/>
            <a:ext cx="158262" cy="12748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3E0FE1E-86A0-4320-962E-ED8E02DD3982}"/>
              </a:ext>
            </a:extLst>
          </p:cNvPr>
          <p:cNvSpPr/>
          <p:nvPr/>
        </p:nvSpPr>
        <p:spPr>
          <a:xfrm>
            <a:off x="334953" y="3104706"/>
            <a:ext cx="2061594" cy="2742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latin typeface="Montserrat Black" panose="00000A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При столкновении поездов наиболее опасными являются головные и хвостовые вагоны;</a:t>
            </a:r>
            <a:endParaRPr lang="ru-RU" sz="1600" dirty="0">
              <a:effectLst/>
              <a:latin typeface="Montserrat Black" panose="00000A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50AB2-7D29-444E-AFBE-BAD920F15864}"/>
              </a:ext>
            </a:extLst>
          </p:cNvPr>
          <p:cNvSpPr txBox="1"/>
          <p:nvPr/>
        </p:nvSpPr>
        <p:spPr>
          <a:xfrm>
            <a:off x="1197560" y="2457625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</a:rPr>
              <a:t>1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F121915-B997-48A7-9C82-BAD18740ABBB}"/>
              </a:ext>
            </a:extLst>
          </p:cNvPr>
          <p:cNvSpPr/>
          <p:nvPr/>
        </p:nvSpPr>
        <p:spPr>
          <a:xfrm>
            <a:off x="1164345" y="2457625"/>
            <a:ext cx="326439" cy="307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C2AB81-969C-4AF3-8B64-783833D16B44}"/>
              </a:ext>
            </a:extLst>
          </p:cNvPr>
          <p:cNvSpPr txBox="1"/>
          <p:nvPr/>
        </p:nvSpPr>
        <p:spPr>
          <a:xfrm>
            <a:off x="3592139" y="245762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4D7E08-811A-4CF0-B8E9-CDF244F1F8FC}"/>
              </a:ext>
            </a:extLst>
          </p:cNvPr>
          <p:cNvSpPr txBox="1"/>
          <p:nvPr/>
        </p:nvSpPr>
        <p:spPr>
          <a:xfrm>
            <a:off x="5987165" y="245762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EBC3D3-299D-4431-A4E8-5BF608C8C71D}"/>
              </a:ext>
            </a:extLst>
          </p:cNvPr>
          <p:cNvSpPr txBox="1"/>
          <p:nvPr/>
        </p:nvSpPr>
        <p:spPr>
          <a:xfrm>
            <a:off x="8346940" y="2457624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8A319B-3DCC-44EA-9EDA-1AB95E2FCC08}"/>
              </a:ext>
            </a:extLst>
          </p:cNvPr>
          <p:cNvSpPr txBox="1"/>
          <p:nvPr/>
        </p:nvSpPr>
        <p:spPr>
          <a:xfrm>
            <a:off x="10700770" y="245762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</a:rPr>
              <a:t>5</a:t>
            </a: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B9A0FFE0-FDEB-443C-AEBE-9F54EAB7160E}"/>
              </a:ext>
            </a:extLst>
          </p:cNvPr>
          <p:cNvSpPr/>
          <p:nvPr/>
        </p:nvSpPr>
        <p:spPr>
          <a:xfrm>
            <a:off x="3568473" y="2457623"/>
            <a:ext cx="326439" cy="307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6E0C3BF8-07D3-4B2B-B9B1-0F247ED1B5BF}"/>
              </a:ext>
            </a:extLst>
          </p:cNvPr>
          <p:cNvSpPr/>
          <p:nvPr/>
        </p:nvSpPr>
        <p:spPr>
          <a:xfrm>
            <a:off x="5965170" y="2457622"/>
            <a:ext cx="326439" cy="307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843CDA21-60E9-4A8E-A765-1F750B74CC42}"/>
              </a:ext>
            </a:extLst>
          </p:cNvPr>
          <p:cNvSpPr/>
          <p:nvPr/>
        </p:nvSpPr>
        <p:spPr>
          <a:xfrm>
            <a:off x="8343278" y="2458794"/>
            <a:ext cx="326439" cy="307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8CD0B6F9-976E-4C36-A48A-CC8EB6F10CFF}"/>
              </a:ext>
            </a:extLst>
          </p:cNvPr>
          <p:cNvSpPr/>
          <p:nvPr/>
        </p:nvSpPr>
        <p:spPr>
          <a:xfrm>
            <a:off x="10693019" y="2450978"/>
            <a:ext cx="326439" cy="307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body" idx="2"/>
          </p:nvPr>
        </p:nvSpPr>
        <p:spPr>
          <a:xfrm>
            <a:off x="666100" y="3583659"/>
            <a:ext cx="31902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1400" dirty="0">
                <a:solidFill>
                  <a:schemeClr val="tx1"/>
                </a:solidFill>
                <a:latin typeface="Montserrat Black" panose="00000A00000000000000" pitchFamily="2" charset="-52"/>
              </a:rPr>
              <a:t>При пожаре в вагоне закройте окна, чтобы ветер не раздувал пламя, и уходите от пожара в передние вагоны. Если не возможно – идите в конец поезда, плотно закрывая за собой все двери.</a:t>
            </a:r>
            <a:endParaRPr sz="1400" dirty="0">
              <a:solidFill>
                <a:schemeClr val="tx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4"/>
          </p:nvPr>
        </p:nvSpPr>
        <p:spPr>
          <a:xfrm>
            <a:off x="4206742" y="3595383"/>
            <a:ext cx="3778413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1400" dirty="0">
                <a:solidFill>
                  <a:schemeClr val="tx1"/>
                </a:solidFill>
                <a:latin typeface="Montserrat Black" panose="00000A00000000000000" pitchFamily="2" charset="-52"/>
              </a:rPr>
              <a:t>Прежде чем выйти в коридор, подготовьте защиту для дыхания: шапки, шарфы, куски ткани, смоченные водой. Помните о том, что при пожаре материал, которым облицованы стены вагонов – </a:t>
            </a:r>
            <a:r>
              <a:rPr lang="ru-RU" sz="1400" dirty="0" err="1">
                <a:solidFill>
                  <a:schemeClr val="tx1"/>
                </a:solidFill>
                <a:latin typeface="Montserrat Black" panose="00000A00000000000000" pitchFamily="2" charset="-52"/>
              </a:rPr>
              <a:t>малминит</a:t>
            </a:r>
            <a:r>
              <a:rPr lang="ru-RU" sz="1400" dirty="0">
                <a:solidFill>
                  <a:schemeClr val="tx1"/>
                </a:solidFill>
                <a:latin typeface="Montserrat Black" panose="00000A00000000000000" pitchFamily="2" charset="-52"/>
              </a:rPr>
              <a:t> – выделяет токсичный газ, опасный для жизни.</a:t>
            </a:r>
            <a:endParaRPr sz="1400" dirty="0">
              <a:solidFill>
                <a:schemeClr val="tx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283" name="Google Shape;283;p21"/>
          <p:cNvSpPr txBox="1">
            <a:spLocks noGrp="1"/>
          </p:cNvSpPr>
          <p:nvPr>
            <p:ph type="body" idx="6"/>
          </p:nvPr>
        </p:nvSpPr>
        <p:spPr>
          <a:xfrm>
            <a:off x="8301329" y="3536990"/>
            <a:ext cx="3558891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Montserrat Black" panose="00000A00000000000000" pitchFamily="2" charset="-52"/>
              </a:rPr>
              <a:t>Оказавшись снаружи, немедленно включайтесь в спасательные работы: при необходимости помогите пассажирам других купе разбить окна, вытаскивайте пострадавших и т.д.</a:t>
            </a:r>
            <a:endParaRPr dirty="0">
              <a:solidFill>
                <a:schemeClr val="tx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fontAlgn="base"/>
            <a:r>
              <a:rPr lang="ru-RU" b="1" dirty="0">
                <a:latin typeface="Montserrat Black" panose="00000A00000000000000" pitchFamily="2" charset="-52"/>
              </a:rPr>
              <a:t>Действия при пожаре в вагоне</a:t>
            </a:r>
          </a:p>
        </p:txBody>
      </p:sp>
      <p:sp>
        <p:nvSpPr>
          <p:cNvPr id="294" name="Google Shape;294;p21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21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296" name="Google Shape;296;p21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21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21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9" name="Google Shape;299;p21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300" name="Google Shape;300;p21">
              <a:hlinkClick r:id="rId4" action="ppaction://hlinksldjump"/>
            </p:cNvPr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21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21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3" name="Google Shape;303;p21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1CB830C-78FB-45F2-BDFC-4AFEAB33D068}"/>
              </a:ext>
            </a:extLst>
          </p:cNvPr>
          <p:cNvSpPr/>
          <p:nvPr/>
        </p:nvSpPr>
        <p:spPr>
          <a:xfrm>
            <a:off x="0" y="5583115"/>
            <a:ext cx="158262" cy="12748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 descr="Огонь">
            <a:extLst>
              <a:ext uri="{FF2B5EF4-FFF2-40B4-BE49-F238E27FC236}">
                <a16:creationId xmlns:a16="http://schemas.microsoft.com/office/drawing/2014/main" id="{3E7647B9-6CAD-4814-A932-109C7A061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4000" y="2323263"/>
            <a:ext cx="914400" cy="914400"/>
          </a:xfrm>
          <a:prstGeom prst="rect">
            <a:avLst/>
          </a:prstGeom>
        </p:spPr>
      </p:pic>
      <p:pic>
        <p:nvPicPr>
          <p:cNvPr id="11" name="Рисунок 10" descr="Строитель">
            <a:extLst>
              <a:ext uri="{FF2B5EF4-FFF2-40B4-BE49-F238E27FC236}">
                <a16:creationId xmlns:a16="http://schemas.microsoft.com/office/drawing/2014/main" id="{D6AB97A8-4809-423F-B11A-1434529A1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23575" y="2323263"/>
            <a:ext cx="914400" cy="914400"/>
          </a:xfrm>
          <a:prstGeom prst="rect">
            <a:avLst/>
          </a:prstGeom>
        </p:spPr>
      </p:pic>
      <p:pic>
        <p:nvPicPr>
          <p:cNvPr id="13" name="Рисунок 12" descr="Зимняя шапка">
            <a:extLst>
              <a:ext uri="{FF2B5EF4-FFF2-40B4-BE49-F238E27FC236}">
                <a16:creationId xmlns:a16="http://schemas.microsoft.com/office/drawing/2014/main" id="{17BCD786-E2B5-4FBD-9874-FCDB7CE20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749" y="2329125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>
            <a:spLocks noGrp="1"/>
          </p:cNvSpPr>
          <p:nvPr>
            <p:ph type="title"/>
          </p:nvPr>
        </p:nvSpPr>
        <p:spPr>
          <a:xfrm>
            <a:off x="920625" y="2434225"/>
            <a:ext cx="10390500" cy="3399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/>
            <a:r>
              <a:rPr lang="ru-RU" sz="3600" dirty="0">
                <a:solidFill>
                  <a:schemeClr val="tx1"/>
                </a:solidFill>
                <a:latin typeface="Montserrat Black" panose="00000A00000000000000" pitchFamily="2" charset="-52"/>
              </a:rPr>
              <a:t>При покидании вагона через аварийный выход выбирайтесь только на полевую сторону железнодорожного пути, взяв с собой документы, деньги, одежду или одеяла.</a:t>
            </a:r>
            <a:endParaRPr sz="3600" dirty="0">
              <a:solidFill>
                <a:schemeClr val="tx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 idx="2"/>
          </p:nvPr>
        </p:nvSpPr>
        <p:spPr>
          <a:xfrm>
            <a:off x="1212077" y="117305"/>
            <a:ext cx="9767846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fontAlgn="base"/>
            <a:r>
              <a:rPr lang="ru-RU" sz="3200" b="1" dirty="0">
                <a:latin typeface="Montserrat Black" panose="00000A00000000000000" pitchFamily="2" charset="-52"/>
              </a:rPr>
              <a:t>Покидание вагона через аварийный выход</a:t>
            </a:r>
          </a:p>
        </p:txBody>
      </p:sp>
      <p:sp>
        <p:nvSpPr>
          <p:cNvPr id="263" name="Google Shape;263;p20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0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265" name="Google Shape;265;p20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8" name="Google Shape;268;p20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269" name="Google Shape;269;p20">
              <a:hlinkClick r:id="rId4" action="ppaction://hlinksldjump"/>
            </p:cNvPr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20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20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20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F63356E-0463-471A-981F-FA33F7A4E32E}"/>
              </a:ext>
            </a:extLst>
          </p:cNvPr>
          <p:cNvSpPr/>
          <p:nvPr/>
        </p:nvSpPr>
        <p:spPr>
          <a:xfrm>
            <a:off x="0" y="5583115"/>
            <a:ext cx="158262" cy="12748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 txBox="1">
            <a:spLocks noGrp="1"/>
          </p:cNvSpPr>
          <p:nvPr>
            <p:ph type="title"/>
          </p:nvPr>
        </p:nvSpPr>
        <p:spPr>
          <a:xfrm>
            <a:off x="1395738" y="76071"/>
            <a:ext cx="9400523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fontAlgn="base"/>
            <a:r>
              <a:rPr lang="ru-RU" sz="3600" b="1" dirty="0">
                <a:latin typeface="Montserrat Black" panose="00000A00000000000000" pitchFamily="2" charset="-52"/>
              </a:rPr>
              <a:t>Если при аварии разлилось топливо</a:t>
            </a:r>
          </a:p>
        </p:txBody>
      </p:sp>
      <p:sp>
        <p:nvSpPr>
          <p:cNvPr id="525" name="Google Shape;525;p22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22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527" name="Google Shape;527;p22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2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2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30" name="Google Shape;530;p22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531" name="Google Shape;531;p22">
              <a:hlinkClick r:id="rId4" action="ppaction://hlinksldjump"/>
            </p:cNvPr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2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22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4" name="Google Shape;534;p22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2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Прямоугольник 228">
            <a:extLst>
              <a:ext uri="{FF2B5EF4-FFF2-40B4-BE49-F238E27FC236}">
                <a16:creationId xmlns:a16="http://schemas.microsoft.com/office/drawing/2014/main" id="{8778F968-944F-4168-86AF-1BD7E4E88B79}"/>
              </a:ext>
            </a:extLst>
          </p:cNvPr>
          <p:cNvSpPr/>
          <p:nvPr/>
        </p:nvSpPr>
        <p:spPr>
          <a:xfrm>
            <a:off x="0" y="5583115"/>
            <a:ext cx="158262" cy="12748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9E74631-9DBE-464E-9CE2-8219DD13B69F}"/>
              </a:ext>
            </a:extLst>
          </p:cNvPr>
          <p:cNvSpPr/>
          <p:nvPr/>
        </p:nvSpPr>
        <p:spPr>
          <a:xfrm>
            <a:off x="8287962" y="2960207"/>
            <a:ext cx="35794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000" dirty="0">
                <a:solidFill>
                  <a:schemeClr val="tx1"/>
                </a:solidFill>
                <a:latin typeface="Montserrat Black" panose="00000A00000000000000" pitchFamily="2" charset="-52"/>
              </a:rPr>
              <a:t>Отойдите от поезда на безопасное расстояние, т.к. возможен пожар и взрыв.</a:t>
            </a:r>
          </a:p>
          <a:p>
            <a:br>
              <a:rPr lang="ru-RU" sz="2000" dirty="0">
                <a:solidFill>
                  <a:schemeClr val="tx1"/>
                </a:solidFill>
                <a:latin typeface="Montserrat Black" panose="00000A00000000000000" pitchFamily="2" charset="-52"/>
              </a:rPr>
            </a:br>
            <a:endParaRPr lang="ru-RU" sz="2000" dirty="0">
              <a:solidFill>
                <a:schemeClr val="tx1"/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3074" name="Picture 2" descr="Тушение пожаров на железнодорожном транспорте и станциях">
            <a:extLst>
              <a:ext uri="{FF2B5EF4-FFF2-40B4-BE49-F238E27FC236}">
                <a16:creationId xmlns:a16="http://schemas.microsoft.com/office/drawing/2014/main" id="{28395D87-CAA3-4DBC-8EC2-906838CE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54" y="2321168"/>
            <a:ext cx="4967476" cy="331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>
            <a:spLocks noGrp="1"/>
          </p:cNvSpPr>
          <p:nvPr>
            <p:ph type="title"/>
          </p:nvPr>
        </p:nvSpPr>
        <p:spPr>
          <a:xfrm>
            <a:off x="736641" y="147926"/>
            <a:ext cx="10531391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fontAlgn="base"/>
            <a:r>
              <a:rPr lang="ru-RU" sz="3200" b="1" dirty="0">
                <a:latin typeface="Montserrat Black" panose="00000A00000000000000" pitchFamily="2" charset="-52"/>
              </a:rPr>
              <a:t>Если </a:t>
            </a:r>
            <a:r>
              <a:rPr lang="ru-RU" sz="3200" b="1" dirty="0" err="1">
                <a:latin typeface="Montserrat Black" panose="00000A00000000000000" pitchFamily="2" charset="-52"/>
              </a:rPr>
              <a:t>токонесущий</a:t>
            </a:r>
            <a:r>
              <a:rPr lang="ru-RU" sz="3200" b="1" dirty="0">
                <a:latin typeface="Montserrat Black" panose="00000A00000000000000" pitchFamily="2" charset="-52"/>
              </a:rPr>
              <a:t> провод оборван и касается земли</a:t>
            </a:r>
          </a:p>
        </p:txBody>
      </p:sp>
      <p:sp>
        <p:nvSpPr>
          <p:cNvPr id="212" name="Google Shape;212;p18"/>
          <p:cNvSpPr txBox="1">
            <a:spLocks noGrp="1"/>
          </p:cNvSpPr>
          <p:nvPr>
            <p:ph type="body" idx="4"/>
          </p:nvPr>
        </p:nvSpPr>
        <p:spPr>
          <a:xfrm>
            <a:off x="7374469" y="2327900"/>
            <a:ext cx="3683400" cy="351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ru-RU" dirty="0">
                <a:solidFill>
                  <a:schemeClr val="tx1"/>
                </a:solidFill>
                <a:latin typeface="Montserrat Black" panose="00000A00000000000000" pitchFamily="2" charset="-52"/>
              </a:rPr>
              <a:t>Расстояние, на которое растекается электроток по земле, может быть от двух (сухая земля) до 30 м (влажная).</a:t>
            </a:r>
            <a:endParaRPr dirty="0">
              <a:solidFill>
                <a:schemeClr val="tx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213" name="Google Shape;213;p18"/>
          <p:cNvSpPr txBox="1">
            <a:spLocks noGrp="1"/>
          </p:cNvSpPr>
          <p:nvPr>
            <p:ph type="body" idx="3"/>
          </p:nvPr>
        </p:nvSpPr>
        <p:spPr>
          <a:xfrm>
            <a:off x="949000" y="2327906"/>
            <a:ext cx="3683100" cy="351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ru-RU" dirty="0">
                <a:solidFill>
                  <a:schemeClr val="tx1"/>
                </a:solidFill>
                <a:latin typeface="Montserrat Black" panose="00000A00000000000000" pitchFamily="2" charset="-52"/>
              </a:rPr>
              <a:t>Удаляйтесь от него прыжками или короткими шажками, чтобы обезопасить себя от шагового напряжения.</a:t>
            </a:r>
            <a:endParaRPr dirty="0">
              <a:solidFill>
                <a:schemeClr val="tx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214" name="Google Shape;214;p18">
            <a:hlinkClick r:id="rId3" action="ppaction://hlinksldjump"/>
          </p:cNvPr>
          <p:cNvSpPr/>
          <p:nvPr/>
        </p:nvSpPr>
        <p:spPr>
          <a:xfrm>
            <a:off x="10537975" y="0"/>
            <a:ext cx="1653900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8"/>
          <p:cNvGrpSpPr/>
          <p:nvPr/>
        </p:nvGrpSpPr>
        <p:grpSpPr>
          <a:xfrm>
            <a:off x="11271317" y="6187415"/>
            <a:ext cx="692651" cy="424867"/>
            <a:chOff x="4410025" y="5528957"/>
            <a:chExt cx="1639799" cy="1005840"/>
          </a:xfrm>
        </p:grpSpPr>
        <p:cxnSp>
          <p:nvCxnSpPr>
            <p:cNvPr id="216" name="Google Shape;216;p18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8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8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9" name="Google Shape;219;p18"/>
          <p:cNvGrpSpPr/>
          <p:nvPr/>
        </p:nvGrpSpPr>
        <p:grpSpPr>
          <a:xfrm flipH="1">
            <a:off x="238392" y="6187415"/>
            <a:ext cx="692651" cy="424867"/>
            <a:chOff x="4410025" y="5528957"/>
            <a:chExt cx="1639799" cy="1005840"/>
          </a:xfrm>
        </p:grpSpPr>
        <p:cxnSp>
          <p:nvCxnSpPr>
            <p:cNvPr id="220" name="Google Shape;220;p18">
              <a:hlinkClick r:id="rId4" action="ppaction://hlinksldjump"/>
            </p:cNvPr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8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8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3" name="Google Shape;223;p18"/>
          <p:cNvSpPr/>
          <p:nvPr/>
        </p:nvSpPr>
        <p:spPr>
          <a:xfrm>
            <a:off x="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>
            <a:hlinkClick r:id="" action="ppaction://hlinkshowjump?jump=nextslide"/>
          </p:cNvPr>
          <p:cNvSpPr/>
          <p:nvPr/>
        </p:nvSpPr>
        <p:spPr>
          <a:xfrm>
            <a:off x="11002500" y="6059550"/>
            <a:ext cx="123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02DD5DD-04F3-42E8-847B-042D89BCBAB8}"/>
              </a:ext>
            </a:extLst>
          </p:cNvPr>
          <p:cNvSpPr/>
          <p:nvPr/>
        </p:nvSpPr>
        <p:spPr>
          <a:xfrm>
            <a:off x="0" y="5583115"/>
            <a:ext cx="158262" cy="127488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000000"/>
      </a:accent1>
      <a:accent2>
        <a:srgbClr val="FFFFFF"/>
      </a:accent2>
      <a:accent3>
        <a:srgbClr val="EFEFEF"/>
      </a:accent3>
      <a:accent4>
        <a:srgbClr val="FF0000"/>
      </a:accent4>
      <a:accent5>
        <a:srgbClr val="FF0000"/>
      </a:accent5>
      <a:accent6>
        <a:srgbClr val="FF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438</Words>
  <Application>Microsoft Office PowerPoint</Application>
  <PresentationFormat>Широкоэкранный</PresentationFormat>
  <Paragraphs>43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Darker Grotesque SemiBold</vt:lpstr>
      <vt:lpstr>Montserrat Black</vt:lpstr>
      <vt:lpstr>Abril Fatface</vt:lpstr>
      <vt:lpstr>Microsoft YaHei UI Light</vt:lpstr>
      <vt:lpstr>Aldrich</vt:lpstr>
      <vt:lpstr>Arial</vt:lpstr>
      <vt:lpstr>DM Serif Display</vt:lpstr>
      <vt:lpstr>Barlow Condensed</vt:lpstr>
      <vt:lpstr>SlidesMania</vt:lpstr>
      <vt:lpstr>Защита при железнодорожной аварии и катастрофе  </vt:lpstr>
      <vt:lpstr>Содержание</vt:lpstr>
      <vt:lpstr>Основные причины ж/д аварий и катастроф</vt:lpstr>
      <vt:lpstr>01</vt:lpstr>
      <vt:lpstr>Некоторые правила, которые помогут снизить риск</vt:lpstr>
      <vt:lpstr>Действия при пожаре в вагоне</vt:lpstr>
      <vt:lpstr>При покидании вагона через аварийный выход выбирайтесь только на полевую сторону железнодорожного пути, взяв с собой документы, деньги, одежду или одеяла.</vt:lpstr>
      <vt:lpstr>Если при аварии разлилось топливо</vt:lpstr>
      <vt:lpstr>Если токонесущий провод оборван и касается земли</vt:lpstr>
      <vt:lpstr>Берегите себя и своих близких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при железнодорожной аварии и катастрофе  </dc:title>
  <cp:lastModifiedBy>Валерия Лавренова</cp:lastModifiedBy>
  <cp:revision>14</cp:revision>
  <dcterms:modified xsi:type="dcterms:W3CDTF">2022-09-17T10:38:59Z</dcterms:modified>
</cp:coreProperties>
</file>