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70" r:id="rId9"/>
    <p:sldId id="274" r:id="rId10"/>
    <p:sldId id="277" r:id="rId11"/>
  </p:sldIdLst>
  <p:sldSz cx="12192000" cy="6858000"/>
  <p:notesSz cx="6858000" cy="9144000"/>
  <p:embeddedFontLst>
    <p:embeddedFont>
      <p:font typeface="Abril Fatfac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riffy" panose="020B0604020202020204" charset="0"/>
      <p:regular r:id="rId18"/>
    </p:embeddedFont>
    <p:embeddedFont>
      <p:font typeface="Montserrat Black" panose="00000A00000000000000" pitchFamily="2" charset="-52"/>
      <p:bold r:id="rId19"/>
      <p:boldItalic r:id="rId20"/>
    </p:embeddedFont>
    <p:embeddedFont>
      <p:font typeface="Montserrat Light" panose="00000400000000000000" pitchFamily="2" charset="-52"/>
      <p:regular r:id="rId21"/>
      <p: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Roboto Mono" panose="020B0604020202020204" charset="0"/>
      <p:regular r:id="rId27"/>
      <p:bold r:id="rId28"/>
      <p:italic r:id="rId29"/>
      <p:boldItalic r:id="rId30"/>
    </p:embeddedFont>
    <p:embeddedFont>
      <p:font typeface="Roboto Mono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FD8"/>
    <a:srgbClr val="162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microsoft.com/office/2016/11/relationships/changesInfo" Target="changesInfos/changesInfo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я Лавренова" userId="1639fefcaab45ba4" providerId="LiveId" clId="{B3C154A0-8787-4142-B522-638C3B1A202B}"/>
    <pc:docChg chg="modSld">
      <pc:chgData name="Валерия Лавренова" userId="1639fefcaab45ba4" providerId="LiveId" clId="{B3C154A0-8787-4142-B522-638C3B1A202B}" dt="2022-10-27T17:16:43.734" v="0" actId="207"/>
      <pc:docMkLst>
        <pc:docMk/>
      </pc:docMkLst>
      <pc:sldChg chg="modSp mod">
        <pc:chgData name="Валерия Лавренова" userId="1639fefcaab45ba4" providerId="LiveId" clId="{B3C154A0-8787-4142-B522-638C3B1A202B}" dt="2022-10-27T17:16:43.734" v="0" actId="207"/>
        <pc:sldMkLst>
          <pc:docMk/>
          <pc:sldMk cId="0" sldId="256"/>
        </pc:sldMkLst>
        <pc:spChg chg="mod">
          <ac:chgData name="Валерия Лавренова" userId="1639fefcaab45ba4" providerId="LiveId" clId="{B3C154A0-8787-4142-B522-638C3B1A202B}" dt="2022-10-27T17:16:43.734" v="0" actId="207"/>
          <ac:spMkLst>
            <pc:docMk/>
            <pc:sldMk cId="0" sldId="256"/>
            <ac:spMk id="38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7" r:id="rId6"/>
    <p:sldLayoutId id="2147483660" r:id="rId7"/>
    <p:sldLayoutId id="2147483663" r:id="rId8"/>
    <p:sldLayoutId id="2147483666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908014" y="1686430"/>
            <a:ext cx="814565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>
                <a:latin typeface="Montserrat Black" panose="00000A00000000000000" pitchFamily="2" charset="-52"/>
              </a:rPr>
              <a:t>Права и обязанности </a:t>
            </a:r>
            <a:r>
              <a:rPr lang="ru-RU" sz="5000" dirty="0">
                <a:solidFill>
                  <a:srgbClr val="EB8FD8"/>
                </a:solidFill>
                <a:latin typeface="Montserrat Black" panose="00000A00000000000000" pitchFamily="2" charset="-52"/>
              </a:rPr>
              <a:t>несовершеннолетних</a:t>
            </a:r>
            <a:endParaRPr sz="5000" dirty="0">
              <a:solidFill>
                <a:srgbClr val="EB8FD8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>
                <a:solidFill>
                  <a:schemeClr val="accent1"/>
                </a:solidFill>
                <a:latin typeface="Montserrat Light" panose="00000400000000000000" pitchFamily="2" charset="-52"/>
              </a:rPr>
              <a:t>Работу выполнила студентка 216-Б группы, Лавренова Валерия.</a:t>
            </a:r>
            <a:endParaRPr dirty="0">
              <a:solidFill>
                <a:schemeClr val="accent1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1EE17C-48F9-4A07-8C22-ACD9CD8B2573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386050" y="2833683"/>
            <a:ext cx="5994798" cy="285752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sz="2400" b="0" dirty="0">
                <a:latin typeface="Montserrat Black" panose="00000A00000000000000" pitchFamily="2" charset="-52"/>
              </a:rPr>
              <a:t>Некоторые </a:t>
            </a:r>
            <a:r>
              <a:rPr lang="ru-RU" sz="2400" b="0" dirty="0">
                <a:solidFill>
                  <a:srgbClr val="EB8FD8"/>
                </a:solidFill>
                <a:latin typeface="Montserrat Black" panose="00000A00000000000000" pitchFamily="2" charset="-52"/>
              </a:rPr>
              <a:t>обязанности</a:t>
            </a:r>
            <a:r>
              <a:rPr lang="ru-RU" sz="2400" b="0" dirty="0">
                <a:latin typeface="Montserrat Black" panose="00000A00000000000000" pitchFamily="2" charset="-52"/>
              </a:rPr>
              <a:t> несовершеннолетних:</a:t>
            </a:r>
            <a:br>
              <a:rPr lang="ru-RU" sz="2400" b="0" dirty="0">
                <a:latin typeface="Montserrat Black" panose="00000A00000000000000" pitchFamily="2" charset="-52"/>
              </a:rPr>
            </a:br>
            <a:r>
              <a:rPr lang="ru-RU" sz="2400" b="0" dirty="0">
                <a:latin typeface="Montserrat Light" panose="00000400000000000000" pitchFamily="2" charset="-52"/>
              </a:rPr>
              <a:t> </a:t>
            </a:r>
            <a:br>
              <a:rPr lang="ru-RU" sz="2400" b="0" dirty="0">
                <a:latin typeface="Montserrat Light" panose="00000400000000000000" pitchFamily="2" charset="-52"/>
              </a:rPr>
            </a:br>
            <a:r>
              <a:rPr lang="ru-RU" sz="2400" b="0" dirty="0">
                <a:latin typeface="Montserrat Light" panose="00000400000000000000" pitchFamily="2" charset="-52"/>
              </a:rPr>
              <a:t>− соблюдать законы;  </a:t>
            </a:r>
            <a:br>
              <a:rPr lang="ru-RU" sz="2400" b="0" dirty="0">
                <a:latin typeface="Montserrat Light" panose="00000400000000000000" pitchFamily="2" charset="-52"/>
              </a:rPr>
            </a:br>
            <a:r>
              <a:rPr lang="ru-RU" sz="2400" b="0" dirty="0">
                <a:latin typeface="Montserrat Light" panose="00000400000000000000" pitchFamily="2" charset="-52"/>
              </a:rPr>
              <a:t>− защищать Отечество; </a:t>
            </a:r>
            <a:br>
              <a:rPr lang="ru-RU" sz="2400" b="0" dirty="0">
                <a:latin typeface="Montserrat Light" panose="00000400000000000000" pitchFamily="2" charset="-52"/>
              </a:rPr>
            </a:br>
            <a:r>
              <a:rPr lang="ru-RU" sz="2400" b="0" dirty="0">
                <a:latin typeface="Montserrat Light" panose="00000400000000000000" pitchFamily="2" charset="-52"/>
              </a:rPr>
              <a:t>− сохранять природу и окружающую </a:t>
            </a:r>
            <a:br>
              <a:rPr lang="ru-RU" sz="2400" b="0" dirty="0">
                <a:latin typeface="Montserrat Light" panose="00000400000000000000" pitchFamily="2" charset="-52"/>
              </a:rPr>
            </a:br>
            <a:r>
              <a:rPr lang="ru-RU" sz="2400" b="0" dirty="0">
                <a:latin typeface="Montserrat Light" panose="00000400000000000000" pitchFamily="2" charset="-52"/>
              </a:rPr>
              <a:t>среду; </a:t>
            </a:r>
            <a:br>
              <a:rPr lang="ru-RU" sz="2400" b="0" dirty="0">
                <a:latin typeface="Montserrat Light" panose="00000400000000000000" pitchFamily="2" charset="-52"/>
              </a:rPr>
            </a:br>
            <a:r>
              <a:rPr lang="ru-RU" sz="2400" b="0" dirty="0">
                <a:latin typeface="Montserrat Light" panose="00000400000000000000" pitchFamily="2" charset="-52"/>
              </a:rPr>
              <a:t>− бережно относиться к памятникам истории и культуры; </a:t>
            </a:r>
            <a:br>
              <a:rPr lang="ru-RU" sz="2400" b="0" dirty="0">
                <a:latin typeface="Montserrat Light" panose="00000400000000000000" pitchFamily="2" charset="-52"/>
              </a:rPr>
            </a:br>
            <a:r>
              <a:rPr lang="ru-RU" sz="2400" b="0" dirty="0">
                <a:latin typeface="Montserrat Light" panose="00000400000000000000" pitchFamily="2" charset="-52"/>
              </a:rPr>
              <a:t>− учиться, получать образование</a:t>
            </a:r>
            <a:r>
              <a:rPr lang="en-US" sz="2400" b="0" dirty="0">
                <a:latin typeface="Montserrat Light" panose="00000400000000000000" pitchFamily="2" charset="-52"/>
              </a:rPr>
              <a:t>;</a:t>
            </a:r>
            <a:br>
              <a:rPr lang="ru-RU" sz="2400" b="0" dirty="0">
                <a:latin typeface="Montserrat Light" panose="00000400000000000000" pitchFamily="2" charset="-52"/>
              </a:rPr>
            </a:br>
            <a:r>
              <a:rPr lang="ru-RU" sz="2400" b="0" dirty="0">
                <a:latin typeface="Montserrat Light" panose="00000400000000000000" pitchFamily="2" charset="-52"/>
              </a:rPr>
              <a:t>− слушаться родителей и лиц, их заменяющих.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E76A331-427E-4F99-8DDA-1B4D3C1941BC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Преподаватель">
            <a:extLst>
              <a:ext uri="{FF2B5EF4-FFF2-40B4-BE49-F238E27FC236}">
                <a16:creationId xmlns:a16="http://schemas.microsoft.com/office/drawing/2014/main" id="{615B4BB5-317F-4406-A09F-48351B120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484" y="2294792"/>
            <a:ext cx="2661139" cy="266113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295371" y="1457244"/>
            <a:ext cx="5949492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dirty="0">
                <a:solidFill>
                  <a:schemeClr val="accent3"/>
                </a:solidFill>
                <a:latin typeface="Montserrat Black" panose="00000A00000000000000" pitchFamily="2" charset="-52"/>
              </a:rPr>
              <a:t>Кто такой несовершеннолетний?</a:t>
            </a:r>
            <a:endParaRPr sz="3300" dirty="0">
              <a:latin typeface="Montserrat Black" panose="00000A00000000000000" pitchFamily="2" charset="-52"/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295371" y="2637359"/>
            <a:ext cx="5322600" cy="28773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dirty="0">
                <a:latin typeface="Montserrat Light" panose="00000400000000000000" pitchFamily="2" charset="-52"/>
              </a:rPr>
              <a:t>Согласно Конвенции, ребенком (несовершеннолетним) является каждое человеческое существо до достижения им 18 лет (ст. 1 Конвенции). Законодательство Российской Федерации также определяет, что несовершеннолетним человеком считается лицо, которое не достигло возраста восемнадцати лет.</a:t>
            </a:r>
            <a:endParaRPr sz="1400" dirty="0">
              <a:latin typeface="Montserrat Light" panose="000004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7D43ED-DABC-4A79-AA6C-6C27392EAF26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Венская конвенция о дорожном движении">
            <a:extLst>
              <a:ext uri="{FF2B5EF4-FFF2-40B4-BE49-F238E27FC236}">
                <a16:creationId xmlns:a16="http://schemas.microsoft.com/office/drawing/2014/main" id="{D8BE27BF-70AF-4915-9313-D5688FBA2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7CD2"/>
              </a:clrFrom>
              <a:clrTo>
                <a:srgbClr val="007CD2">
                  <a:alpha val="0"/>
                </a:srgbClr>
              </a:clrTo>
            </a:clrChange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31" y="2287944"/>
            <a:ext cx="4313937" cy="287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48800" y="360444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000" dirty="0">
                <a:latin typeface="Montserrat Light" panose="00000400000000000000" pitchFamily="2" charset="-52"/>
              </a:rPr>
              <a:t>Каждый ребенок имеет право жить и воспитываться в семье, насколько это возможно, право знать своих родителей, право на их заботу, право на совместное с ними проживание, за исключением случаев, когда это противоречит его интересам.</a:t>
            </a:r>
            <a:endParaRPr sz="2000" dirty="0">
              <a:solidFill>
                <a:schemeClr val="accent1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1637228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-RU" sz="4400" dirty="0">
                <a:latin typeface="Montserrat Black" panose="00000A00000000000000" pitchFamily="2" charset="-52"/>
              </a:rPr>
              <a:t>Право ребенка жить и воспитываться в </a:t>
            </a:r>
            <a:r>
              <a:rPr lang="ru-RU" sz="4400" dirty="0">
                <a:solidFill>
                  <a:srgbClr val="EB8FD8"/>
                </a:solidFill>
                <a:latin typeface="Montserrat Black" panose="00000A00000000000000" pitchFamily="2" charset="-52"/>
              </a:rPr>
              <a:t>семье</a:t>
            </a:r>
            <a:endParaRPr sz="4400" dirty="0">
              <a:solidFill>
                <a:srgbClr val="EB8FD8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1406769" y="1726130"/>
            <a:ext cx="1884631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sz="1100" b="1" i="0" dirty="0">
                <a:ln>
                  <a:noFill/>
                </a:ln>
                <a:solidFill>
                  <a:schemeClr val="accent1"/>
                </a:solidFill>
                <a:latin typeface="Montserrat Black" panose="00000A00000000000000" pitchFamily="2" charset="-52"/>
              </a:rPr>
              <a:t>Статья</a:t>
            </a:r>
          </a:p>
          <a:p>
            <a:pPr lvl="0" algn="ctr"/>
            <a:r>
              <a:rPr lang="ru-RU" sz="1100" b="1" i="0" dirty="0">
                <a:ln>
                  <a:noFill/>
                </a:ln>
                <a:solidFill>
                  <a:schemeClr val="accent1"/>
                </a:solidFill>
                <a:latin typeface="Montserrat Black" panose="00000A00000000000000" pitchFamily="2" charset="-52"/>
              </a:rPr>
              <a:t>54</a:t>
            </a:r>
            <a:endParaRPr sz="1100" b="1" i="0" dirty="0">
              <a:ln>
                <a:noFill/>
              </a:ln>
              <a:solidFill>
                <a:schemeClr val="accent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F3F7BFE-8773-4B27-ACE9-89932A3FB14F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Семья с мальчиком">
            <a:extLst>
              <a:ext uri="{FF2B5EF4-FFF2-40B4-BE49-F238E27FC236}">
                <a16:creationId xmlns:a16="http://schemas.microsoft.com/office/drawing/2014/main" id="{D62F29E9-8683-4C46-B691-E60DB500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8808" y="3215915"/>
            <a:ext cx="1259092" cy="12590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2400" dirty="0">
                <a:solidFill>
                  <a:srgbClr val="EB8FD8"/>
                </a:solidFill>
                <a:latin typeface="Montserrat Black" panose="00000A00000000000000" pitchFamily="2" charset="-52"/>
              </a:rPr>
              <a:t>Статья 55. </a:t>
            </a:r>
            <a:r>
              <a:rPr lang="ru-RU" sz="2400" dirty="0">
                <a:latin typeface="Montserrat Black" panose="00000A00000000000000" pitchFamily="2" charset="-52"/>
              </a:rPr>
              <a:t>Право ребенка на </a:t>
            </a:r>
            <a:r>
              <a:rPr lang="ru-RU" sz="2400" dirty="0">
                <a:solidFill>
                  <a:srgbClr val="EB8FD8"/>
                </a:solidFill>
                <a:latin typeface="Montserrat Black" panose="00000A00000000000000" pitchFamily="2" charset="-52"/>
              </a:rPr>
              <a:t>общение</a:t>
            </a:r>
            <a:r>
              <a:rPr lang="ru-RU" sz="2400" dirty="0">
                <a:latin typeface="Montserrat Black" panose="00000A00000000000000" pitchFamily="2" charset="-52"/>
              </a:rPr>
              <a:t> с родителями и другими родственниками</a:t>
            </a:r>
          </a:p>
        </p:txBody>
      </p:sp>
      <p:sp>
        <p:nvSpPr>
          <p:cNvPr id="419" name="Google Shape;419;p26"/>
          <p:cNvSpPr txBox="1">
            <a:spLocks noGrp="1"/>
          </p:cNvSpPr>
          <p:nvPr>
            <p:ph type="body" idx="2"/>
          </p:nvPr>
        </p:nvSpPr>
        <p:spPr>
          <a:xfrm>
            <a:off x="1201000" y="2381700"/>
            <a:ext cx="8865600" cy="20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>
              <a:buAutoNum type="arabicPeriod"/>
            </a:pPr>
            <a:r>
              <a:rPr lang="ru-RU" sz="2000" dirty="0">
                <a:latin typeface="Montserrat Light" panose="00000400000000000000" pitchFamily="2" charset="-52"/>
              </a:rPr>
              <a:t>Ребенок имеет право на общение с обоими родителями, дедушкой, бабушкой, братьями, сестрами и другими родственниками. </a:t>
            </a:r>
          </a:p>
          <a:p>
            <a:pPr marL="0" lvl="0" indent="0">
              <a:buNone/>
            </a:pPr>
            <a:endParaRPr lang="ru-RU" sz="2000" dirty="0">
              <a:latin typeface="Montserrat Light" panose="00000400000000000000" pitchFamily="2" charset="-52"/>
            </a:endParaRPr>
          </a:p>
          <a:p>
            <a:pPr indent="-457200">
              <a:buFont typeface="+mj-lt"/>
              <a:buAutoNum type="arabicPeriod" startAt="2"/>
            </a:pPr>
            <a:r>
              <a:rPr lang="ru-RU" sz="2000" dirty="0">
                <a:latin typeface="Montserrat Light" panose="00000400000000000000" pitchFamily="2" charset="-52"/>
              </a:rPr>
              <a:t>Ребенок, находящийся в экстремальной ситуации (задержание, арест, заключение под стражу, нахождение в медицинской организации и другое), имеет право на общение со своими родителями и другими родственниками.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95B19E-95D6-46EC-9B68-FCECB055AEDE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Женщина с тростью">
            <a:extLst>
              <a:ext uri="{FF2B5EF4-FFF2-40B4-BE49-F238E27FC236}">
                <a16:creationId xmlns:a16="http://schemas.microsoft.com/office/drawing/2014/main" id="{8019867B-8440-4B15-9067-AE497BF1C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330" y="2683119"/>
            <a:ext cx="1491762" cy="14917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3600" dirty="0">
                <a:solidFill>
                  <a:srgbClr val="EB8FD8"/>
                </a:solidFill>
                <a:latin typeface="Montserrat Black" panose="00000A00000000000000" pitchFamily="2" charset="-52"/>
              </a:rPr>
              <a:t>Статья 56. </a:t>
            </a:r>
            <a:r>
              <a:rPr lang="ru-RU" sz="3600" dirty="0">
                <a:latin typeface="Montserrat Black" panose="00000A00000000000000" pitchFamily="2" charset="-52"/>
              </a:rPr>
              <a:t>Право ребенка на </a:t>
            </a:r>
            <a:r>
              <a:rPr lang="ru-RU" sz="3600" dirty="0">
                <a:solidFill>
                  <a:srgbClr val="EB8FD8"/>
                </a:solidFill>
                <a:latin typeface="Montserrat Black" panose="00000A00000000000000" pitchFamily="2" charset="-52"/>
              </a:rPr>
              <a:t>защиту</a:t>
            </a: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679275" y="1841652"/>
            <a:ext cx="4425450" cy="40034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latin typeface="Montserrat Light" panose="00000400000000000000" pitchFamily="2" charset="-52"/>
              </a:rPr>
              <a:t>2. Ребенок имеет право на защиту от злоупотреблений со стороны родителей.</a:t>
            </a:r>
          </a:p>
          <a:p>
            <a:pPr marL="114300" indent="0">
              <a:buNone/>
            </a:pPr>
            <a:endParaRPr lang="ru-RU" dirty="0">
              <a:latin typeface="Montserrat Light" panose="00000400000000000000" pitchFamily="2" charset="-52"/>
            </a:endParaRPr>
          </a:p>
          <a:p>
            <a:pPr marL="114300" indent="0">
              <a:buNone/>
            </a:pPr>
            <a:r>
              <a:rPr lang="ru-RU" dirty="0">
                <a:latin typeface="Montserrat Light" panose="00000400000000000000" pitchFamily="2" charset="-52"/>
              </a:rPr>
              <a:t>При нарушении прав и законных интересов ребенка, ребенок вправе самостоятельно обращаться за их защитой в орган опеки и попечительства, а по достижении возраста четырнадцати лет в суд.</a:t>
            </a: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95754" y="1855177"/>
            <a:ext cx="4273721" cy="40034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ru-RU" dirty="0">
                <a:latin typeface="Montserrat Light" panose="00000400000000000000" pitchFamily="2" charset="-52"/>
              </a:rPr>
              <a:t>1. Ребенок имеет право на защиту своих прав и законных интересов.</a:t>
            </a:r>
          </a:p>
          <a:p>
            <a:pPr marL="114300" indent="0">
              <a:buNone/>
            </a:pPr>
            <a:endParaRPr lang="ru-RU" dirty="0">
              <a:latin typeface="Montserrat Light" panose="00000400000000000000" pitchFamily="2" charset="-52"/>
            </a:endParaRPr>
          </a:p>
          <a:p>
            <a:pPr marL="114300" indent="0">
              <a:buNone/>
            </a:pPr>
            <a:r>
              <a:rPr lang="ru-RU" dirty="0">
                <a:latin typeface="Montserrat Light" panose="00000400000000000000" pitchFamily="2" charset="-52"/>
              </a:rPr>
              <a:t>Защита прав и законных интересов ребенка осуществляется родителями, а в случаях, предусмотренных настоящим Кодексом, органом опеки и попечительства, прокурором и судом.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>
              <a:latin typeface="Montserrat Light" panose="000004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AFA23E-4C86-4F7E-BC2E-820169174EA1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267808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3600" dirty="0">
                <a:solidFill>
                  <a:srgbClr val="EB8FD8"/>
                </a:solidFill>
                <a:latin typeface="Montserrat Black" panose="00000A00000000000000" pitchFamily="2" charset="-52"/>
              </a:rPr>
              <a:t>Статья 57. </a:t>
            </a:r>
            <a:r>
              <a:rPr lang="ru-RU" sz="3600" dirty="0">
                <a:latin typeface="Montserrat Black" panose="00000A00000000000000" pitchFamily="2" charset="-52"/>
              </a:rPr>
              <a:t>Право ребенка выражать свое </a:t>
            </a:r>
            <a:r>
              <a:rPr lang="ru-RU" sz="3600" dirty="0">
                <a:solidFill>
                  <a:srgbClr val="EB8FD8"/>
                </a:solidFill>
                <a:latin typeface="Montserrat Black" panose="00000A00000000000000" pitchFamily="2" charset="-52"/>
              </a:rPr>
              <a:t>мнение</a:t>
            </a:r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944989" y="2044787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400" dirty="0">
                <a:latin typeface="Montserrat Light" panose="00000400000000000000" pitchFamily="2" charset="-52"/>
              </a:rPr>
              <a:t>Ребенок вправе выражать свое мнение при решении в семье любого вопроса, затрагивающего его интересы, а также быть заслушанным в ходе любого судебного или административного разбирательства. Учет мнения ребенка, достигшего возраста десяти лет, обязателен, за исключением случаев, когда это противоречит его интересам.</a:t>
            </a:r>
            <a:endParaRPr sz="2400" dirty="0">
              <a:latin typeface="Montserrat Light" panose="00000400000000000000" pitchFamily="2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CCEF44C-3392-44F8-A034-CCD8474CF232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Человек с идеей">
            <a:extLst>
              <a:ext uri="{FF2B5EF4-FFF2-40B4-BE49-F238E27FC236}">
                <a16:creationId xmlns:a16="http://schemas.microsoft.com/office/drawing/2014/main" id="{08D229EB-B82D-4706-A12D-573522620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891" y="4176345"/>
            <a:ext cx="2083778" cy="208377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204546" y="3208244"/>
            <a:ext cx="9926515" cy="16862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ru-RU" sz="1600" dirty="0">
                <a:latin typeface="Montserrat Light" panose="00000400000000000000" pitchFamily="2" charset="-52"/>
              </a:rPr>
              <a:t>1. Ребенок имеет право на имя, отчество и фамилию.</a:t>
            </a:r>
          </a:p>
          <a:p>
            <a:pPr marL="114300" indent="0">
              <a:buNone/>
            </a:pPr>
            <a:r>
              <a:rPr lang="ru-RU" sz="1600" dirty="0">
                <a:latin typeface="Montserrat Light" panose="00000400000000000000" pitchFamily="2" charset="-52"/>
              </a:rPr>
              <a:t>2. Имя ребенку дается по соглашению родителей, отчество присваивается по имени отца.</a:t>
            </a:r>
          </a:p>
          <a:p>
            <a:pPr marL="114300" indent="0">
              <a:buNone/>
            </a:pPr>
            <a:r>
              <a:rPr lang="ru-RU" sz="1600" dirty="0">
                <a:latin typeface="Montserrat Light" panose="00000400000000000000" pitchFamily="2" charset="-52"/>
              </a:rPr>
              <a:t>3. Фамилия ребенка определяется фамилией родителей. </a:t>
            </a:r>
          </a:p>
          <a:p>
            <a:pPr marL="114300" indent="0">
              <a:buNone/>
            </a:pPr>
            <a:r>
              <a:rPr lang="ru-RU" sz="1600" dirty="0">
                <a:latin typeface="Montserrat Light" panose="00000400000000000000" pitchFamily="2" charset="-52"/>
              </a:rPr>
              <a:t>4. При отсутствии соглашения между родителями относительно имени и (или) фамилии ребенка возникшие разногласия разрешаются органом опеки и попечительства.</a:t>
            </a:r>
          </a:p>
          <a:p>
            <a:pPr marL="114300" indent="0">
              <a:buNone/>
            </a:pPr>
            <a:r>
              <a:rPr lang="ru-RU" sz="1600" dirty="0">
                <a:latin typeface="Montserrat Light" panose="00000400000000000000" pitchFamily="2" charset="-52"/>
              </a:rPr>
              <a:t>5. Если отцовство не установлено, имя ребенку дается по указанию матери, отчество присваивается по имени лица, записанного в качестве отца ребёнка, фамилия - по фамилии матери.</a:t>
            </a: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1391050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4000" dirty="0">
                <a:latin typeface="Montserrat Black" panose="00000A00000000000000" pitchFamily="2" charset="-52"/>
              </a:rPr>
              <a:t>Право </a:t>
            </a:r>
            <a:r>
              <a:rPr lang="ru-RU" sz="4000" dirty="0">
                <a:solidFill>
                  <a:srgbClr val="EB8FD8"/>
                </a:solidFill>
                <a:latin typeface="Montserrat Black" panose="00000A00000000000000" pitchFamily="2" charset="-52"/>
              </a:rPr>
              <a:t>ребенка</a:t>
            </a:r>
            <a:r>
              <a:rPr lang="ru-RU" sz="4000" dirty="0">
                <a:latin typeface="Montserrat Black" panose="00000A00000000000000" pitchFamily="2" charset="-52"/>
              </a:rPr>
              <a:t> на имя, отчество и фамилию</a:t>
            </a:r>
          </a:p>
        </p:txBody>
      </p:sp>
      <p:sp>
        <p:nvSpPr>
          <p:cNvPr id="459" name="Google Shape;459;p31"/>
          <p:cNvSpPr/>
          <p:nvPr/>
        </p:nvSpPr>
        <p:spPr>
          <a:xfrm>
            <a:off x="1310051" y="1479952"/>
            <a:ext cx="2317160" cy="16862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sz="1050" b="1" dirty="0">
                <a:solidFill>
                  <a:srgbClr val="EB8FD8"/>
                </a:solidFill>
                <a:latin typeface="Montserrat Black" panose="00000A00000000000000" pitchFamily="2" charset="-52"/>
              </a:rPr>
              <a:t>Статья </a:t>
            </a:r>
          </a:p>
          <a:p>
            <a:pPr lvl="0" algn="ctr"/>
            <a:r>
              <a:rPr lang="ru-RU" sz="1050" b="1" dirty="0">
                <a:solidFill>
                  <a:srgbClr val="EB8FD8"/>
                </a:solidFill>
                <a:latin typeface="Montserrat Black" panose="00000A00000000000000" pitchFamily="2" charset="-52"/>
              </a:rPr>
              <a:t>58</a:t>
            </a:r>
            <a:endParaRPr sz="1050" b="1" i="0" dirty="0">
              <a:ln>
                <a:noFill/>
              </a:ln>
              <a:solidFill>
                <a:srgbClr val="EB8FD8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C06933-F9E4-44CB-9652-7870B142D266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Чоканье">
            <a:extLst>
              <a:ext uri="{FF2B5EF4-FFF2-40B4-BE49-F238E27FC236}">
                <a16:creationId xmlns:a16="http://schemas.microsoft.com/office/drawing/2014/main" id="{6412699F-E725-4808-B713-5797E42CF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4538" y="2013438"/>
            <a:ext cx="1415562" cy="14155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-RU" dirty="0">
                <a:solidFill>
                  <a:srgbClr val="EB8FD8"/>
                </a:solidFill>
                <a:latin typeface="Montserrat Black" panose="00000A00000000000000" pitchFamily="2" charset="-52"/>
              </a:rPr>
              <a:t>Статья 59. </a:t>
            </a:r>
            <a:r>
              <a:rPr lang="ru-RU" dirty="0">
                <a:latin typeface="Montserrat Black" panose="00000A00000000000000" pitchFamily="2" charset="-52"/>
              </a:rPr>
              <a:t>Изменение </a:t>
            </a:r>
            <a:r>
              <a:rPr lang="ru-RU" dirty="0">
                <a:solidFill>
                  <a:srgbClr val="EB8FD8"/>
                </a:solidFill>
                <a:latin typeface="Montserrat Black" panose="00000A00000000000000" pitchFamily="2" charset="-52"/>
              </a:rPr>
              <a:t>имени</a:t>
            </a:r>
            <a:r>
              <a:rPr lang="ru-RU" dirty="0">
                <a:latin typeface="Montserrat Black" panose="00000A00000000000000" pitchFamily="2" charset="-52"/>
              </a:rPr>
              <a:t> и </a:t>
            </a:r>
            <a:r>
              <a:rPr lang="ru-RU" dirty="0">
                <a:solidFill>
                  <a:srgbClr val="EB8FD8"/>
                </a:solidFill>
                <a:latin typeface="Montserrat Black" panose="00000A00000000000000" pitchFamily="2" charset="-52"/>
              </a:rPr>
              <a:t>фамилии</a:t>
            </a:r>
            <a:r>
              <a:rPr lang="ru-RU" dirty="0">
                <a:latin typeface="Montserrat Black" panose="00000A00000000000000" pitchFamily="2" charset="-52"/>
              </a:rPr>
              <a:t> ребенка</a:t>
            </a:r>
            <a:endParaRPr sz="6000" dirty="0">
              <a:solidFill>
                <a:schemeClr val="accent2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529" name="Google Shape;529;p36"/>
          <p:cNvSpPr txBox="1">
            <a:spLocks noGrp="1"/>
          </p:cNvSpPr>
          <p:nvPr>
            <p:ph type="body" idx="5"/>
          </p:nvPr>
        </p:nvSpPr>
        <p:spPr>
          <a:xfrm>
            <a:off x="4621800" y="2218507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>
              <a:buNone/>
            </a:pPr>
            <a:r>
              <a:rPr lang="ru-RU" sz="1600" dirty="0">
                <a:latin typeface="Montserrat Light" panose="00000400000000000000" pitchFamily="2" charset="-52"/>
              </a:rPr>
              <a:t>2. Если ребенок рожден от лиц, не состоящих в браке между собой, орган опеки и попечительства исходя из интересов ребенка вправе разрешить изменить его фамилию на фамилию матери, которую она носит в момент обращения с такой просьбой.</a:t>
            </a:r>
            <a:endParaRPr sz="1600" dirty="0">
              <a:solidFill>
                <a:schemeClr val="accent2"/>
              </a:solidFill>
              <a:latin typeface="Montserrat Light" panose="00000400000000000000" pitchFamily="2" charset="-52"/>
            </a:endParaRPr>
          </a:p>
        </p:txBody>
      </p:sp>
      <p:sp>
        <p:nvSpPr>
          <p:cNvPr id="530" name="Google Shape;530;p36"/>
          <p:cNvSpPr txBox="1">
            <a:spLocks noGrp="1"/>
          </p:cNvSpPr>
          <p:nvPr>
            <p:ph type="body" idx="6"/>
          </p:nvPr>
        </p:nvSpPr>
        <p:spPr>
          <a:xfrm>
            <a:off x="565555" y="2681107"/>
            <a:ext cx="3215137" cy="30954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8900" indent="0" algn="l">
              <a:buNone/>
            </a:pPr>
            <a:r>
              <a:rPr lang="ru-RU" sz="1700" dirty="0">
                <a:latin typeface="Montserrat Light" panose="00000400000000000000" pitchFamily="2" charset="-52"/>
              </a:rPr>
              <a:t>1. По совместной просьбе родителей до достижения ребенком возраста 14 лет орган опеки и попечительства вправе разрешить изменить имя ребенку, а также изменить присвоенную ему фамилию на фамилию другого родителя.</a:t>
            </a:r>
          </a:p>
        </p:txBody>
      </p:sp>
      <p:sp>
        <p:nvSpPr>
          <p:cNvPr id="534" name="Google Shape;534;p36"/>
          <p:cNvSpPr txBox="1">
            <a:spLocks noGrp="1"/>
          </p:cNvSpPr>
          <p:nvPr>
            <p:ph type="body" idx="1"/>
          </p:nvPr>
        </p:nvSpPr>
        <p:spPr>
          <a:xfrm>
            <a:off x="8481425" y="27703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8900" indent="0" algn="l">
              <a:buNone/>
            </a:pPr>
            <a:r>
              <a:rPr lang="ru-RU" sz="2000" dirty="0">
                <a:latin typeface="Montserrat Light" panose="00000400000000000000" pitchFamily="2" charset="-52"/>
              </a:rPr>
              <a:t>3. Изменение имени и (или) фамилии ребенка, достигшего возраста десяти лет, может быть произведено только с его согласия.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EEA3185-CFD9-4A4D-83EF-1406A0AEA5DC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-RU" dirty="0">
                <a:solidFill>
                  <a:srgbClr val="EB8FD8"/>
                </a:solidFill>
                <a:latin typeface="Montserrat Black" panose="00000A00000000000000" pitchFamily="2" charset="-52"/>
              </a:rPr>
              <a:t>Статья 60. </a:t>
            </a:r>
            <a:r>
              <a:rPr lang="ru-RU" dirty="0">
                <a:latin typeface="Montserrat Black" panose="00000A00000000000000" pitchFamily="2" charset="-52"/>
              </a:rPr>
              <a:t>Имущественные права ребенка</a:t>
            </a:r>
            <a:endParaRPr sz="6000" dirty="0">
              <a:solidFill>
                <a:schemeClr val="accent3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793" name="Google Shape;793;p40"/>
          <p:cNvSpPr txBox="1">
            <a:spLocks noGrp="1"/>
          </p:cNvSpPr>
          <p:nvPr>
            <p:ph type="body" idx="7"/>
          </p:nvPr>
        </p:nvSpPr>
        <p:spPr>
          <a:xfrm>
            <a:off x="2479432" y="2357524"/>
            <a:ext cx="2225056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7000" indent="0">
              <a:buNone/>
            </a:pPr>
            <a:r>
              <a:rPr lang="ru-RU" sz="1400" dirty="0">
                <a:latin typeface="Montserrat Light" panose="00000400000000000000" pitchFamily="2" charset="-52"/>
              </a:rPr>
              <a:t>2. Суммы, причитающиеся ребенку в качестве алиментов, пенсий, пособий, поступают в распоряжение родителей  и расходуются ими на содержание, воспитание и образование ребенка.</a:t>
            </a:r>
          </a:p>
        </p:txBody>
      </p:sp>
      <p:sp>
        <p:nvSpPr>
          <p:cNvPr id="795" name="Google Shape;795;p40"/>
          <p:cNvSpPr txBox="1">
            <a:spLocks noGrp="1"/>
          </p:cNvSpPr>
          <p:nvPr>
            <p:ph type="body" idx="8"/>
          </p:nvPr>
        </p:nvSpPr>
        <p:spPr>
          <a:xfrm>
            <a:off x="4886148" y="2357524"/>
            <a:ext cx="230596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7000" indent="0">
              <a:buNone/>
            </a:pPr>
            <a:r>
              <a:rPr lang="ru-RU" sz="1400" dirty="0">
                <a:latin typeface="Montserrat Light" panose="00000400000000000000" pitchFamily="2" charset="-52"/>
              </a:rPr>
              <a:t>3. Ребенок имеет право собственности на доходы, полученные им, имущество, полученное им в дар или в порядке наследования, а также на любое другое имущество, приобретенное на средства ребенка.</a:t>
            </a:r>
          </a:p>
        </p:txBody>
      </p:sp>
      <p:sp>
        <p:nvSpPr>
          <p:cNvPr id="797" name="Google Shape;797;p40"/>
          <p:cNvSpPr txBox="1">
            <a:spLocks noGrp="1"/>
          </p:cNvSpPr>
          <p:nvPr>
            <p:ph type="body" idx="9"/>
          </p:nvPr>
        </p:nvSpPr>
        <p:spPr>
          <a:xfrm>
            <a:off x="7487514" y="2358709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dirty="0">
                <a:latin typeface="Montserrat Light" panose="00000400000000000000" pitchFamily="2" charset="-52"/>
              </a:rPr>
              <a:t>4. Ребенок не имеет права собственности на имущество родителей, родители не имеют права собственности на имущество ребенка. </a:t>
            </a:r>
            <a:endParaRPr dirty="0">
              <a:latin typeface="Montserrat Light" panose="00000400000000000000" pitchFamily="2" charset="-52"/>
            </a:endParaRPr>
          </a:p>
        </p:txBody>
      </p:sp>
      <p:sp>
        <p:nvSpPr>
          <p:cNvPr id="800" name="Google Shape;800;p40"/>
          <p:cNvSpPr txBox="1">
            <a:spLocks noGrp="1"/>
          </p:cNvSpPr>
          <p:nvPr>
            <p:ph type="body" idx="6"/>
          </p:nvPr>
        </p:nvSpPr>
        <p:spPr>
          <a:xfrm>
            <a:off x="316437" y="2357524"/>
            <a:ext cx="2094329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dirty="0">
                <a:latin typeface="Montserrat Light" panose="00000400000000000000" pitchFamily="2" charset="-52"/>
              </a:rPr>
              <a:t>1. Ребенок имеет право на получение содержания от своих родителей и других членов семьи.</a:t>
            </a:r>
            <a:endParaRPr dirty="0">
              <a:latin typeface="Montserrat Light" panose="00000400000000000000" pitchFamily="2" charset="-52"/>
            </a:endParaRPr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3"/>
          </p:nvPr>
        </p:nvSpPr>
        <p:spPr>
          <a:xfrm>
            <a:off x="9669162" y="2357524"/>
            <a:ext cx="2411468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7000" indent="0">
              <a:buNone/>
            </a:pPr>
            <a:r>
              <a:rPr lang="ru-RU" sz="1400" dirty="0">
                <a:latin typeface="Montserrat Light" panose="00000400000000000000" pitchFamily="2" charset="-52"/>
              </a:rPr>
              <a:t>5. В случае возникновения права общей собственности родителей и детей их права на владение, пользование и распоряжение общим имуществом определяются гражданским законодательством.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68AB8D9-A48E-42CD-A2C8-5F8A9C7BDB0F}"/>
              </a:ext>
            </a:extLst>
          </p:cNvPr>
          <p:cNvSpPr/>
          <p:nvPr/>
        </p:nvSpPr>
        <p:spPr>
          <a:xfrm>
            <a:off x="0" y="5565532"/>
            <a:ext cx="149469" cy="1195754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Загородная сцена">
            <a:extLst>
              <a:ext uri="{FF2B5EF4-FFF2-40B4-BE49-F238E27FC236}">
                <a16:creationId xmlns:a16="http://schemas.microsoft.com/office/drawing/2014/main" id="{F2129CEB-DFA0-48C5-AFE2-69DD2048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3566" y="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709</Words>
  <Application>Microsoft Office PowerPoint</Application>
  <PresentationFormat>Широкоэкранный</PresentationFormat>
  <Paragraphs>40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Montserrat Black</vt:lpstr>
      <vt:lpstr>Aldrich</vt:lpstr>
      <vt:lpstr>Roboto Mono</vt:lpstr>
      <vt:lpstr>Abril Fatface</vt:lpstr>
      <vt:lpstr>Calibri</vt:lpstr>
      <vt:lpstr>Roboto Mono SemiBold</vt:lpstr>
      <vt:lpstr>Roboto</vt:lpstr>
      <vt:lpstr>Montserrat Light</vt:lpstr>
      <vt:lpstr>Griffy</vt:lpstr>
      <vt:lpstr>SlidesMania</vt:lpstr>
      <vt:lpstr>Права и обязанности несовершеннолетних</vt:lpstr>
      <vt:lpstr>Кто такой несовершеннолетний?</vt:lpstr>
      <vt:lpstr>Право ребенка жить и воспитываться в семье</vt:lpstr>
      <vt:lpstr>Статья 55. Право ребенка на общение с родителями и другими родственниками</vt:lpstr>
      <vt:lpstr>Статья 56. Право ребенка на защиту</vt:lpstr>
      <vt:lpstr>Статья 57. Право ребенка выражать свое мнение</vt:lpstr>
      <vt:lpstr>Право ребенка на имя, отчество и фамилию</vt:lpstr>
      <vt:lpstr>Статья 59. Изменение имени и фамилии ребенка</vt:lpstr>
      <vt:lpstr>Статья 60. Имущественные права ребенка</vt:lpstr>
      <vt:lpstr>Некоторые обязанности несовершеннолетних:   − соблюдать законы;   − защищать Отечество;  − сохранять природу и окружающую  среду;  − бережно относиться к памятникам истории и культуры;  − учиться, получать образование; − слушаться родителей и лиц, их заменяющих.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Права и обязанности несовершеннолетних</dc:title>
  <cp:lastModifiedBy>Валерия Лавренова</cp:lastModifiedBy>
  <cp:revision>15</cp:revision>
  <dcterms:modified xsi:type="dcterms:W3CDTF">2022-10-27T17:16:48Z</dcterms:modified>
</cp:coreProperties>
</file>