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7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9" r:id="rId6"/>
    <p:sldId id="266" r:id="rId7"/>
    <p:sldId id="270" r:id="rId8"/>
    <p:sldId id="263" r:id="rId9"/>
    <p:sldId id="271" r:id="rId10"/>
    <p:sldId id="267" r:id="rId11"/>
    <p:sldId id="268" r:id="rId12"/>
    <p:sldId id="272" r:id="rId13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439EB7"/>
    <a:srgbClr val="1D1A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6357" autoAdjust="0"/>
  </p:normalViewPr>
  <p:slideViewPr>
    <p:cSldViewPr snapToGrid="0">
      <p:cViewPr varScale="1">
        <p:scale>
          <a:sx n="77" d="100"/>
          <a:sy n="77" d="100"/>
        </p:scale>
        <p:origin x="804" y="90"/>
      </p:cViewPr>
      <p:guideLst/>
    </p:cSldViewPr>
  </p:slideViewPr>
  <p:outlineViewPr>
    <p:cViewPr>
      <p:scale>
        <a:sx n="33" d="100"/>
        <a:sy n="33" d="100"/>
      </p:scale>
      <p:origin x="0" y="-47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0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6D6B35-67DC-48A8-978C-03EFF178C24C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2F733BA4-1129-4CC5-8813-2CFEC9D0FAED}">
      <dgm:prSet phldrT="[Текст]" custT="1"/>
      <dgm:spPr/>
      <dgm:t>
        <a:bodyPr/>
        <a:lstStyle/>
        <a:p>
          <a:r>
            <a:rPr lang="ru-RU" sz="1250" b="0" i="0" dirty="0">
              <a:latin typeface="Sitka Subheading" panose="02000505000000020004" pitchFamily="2" charset="0"/>
            </a:rPr>
            <a:t>В начале 1900-х годов был создан необыкновенно лиричный, музыкальный, похожий по напевности на романс, цикл «Стихи о Прекрасной Даме». Блок не стоит на месте. Дальнейшие его циклы — это трансформация его собственных взглядов на меняющийся мир: острые социальные проблемы — в цикле «Город», религия — в «Снежной маске», ужасы жизни — в «Страшном мире», тема кары — в «Возмездии», «Ямбах», образ России — в «Родине».</a:t>
          </a:r>
          <a:endParaRPr lang="ru-RU" sz="1250" dirty="0">
            <a:latin typeface="Sitka Subheading" panose="02000505000000020004" pitchFamily="2" charset="0"/>
          </a:endParaRPr>
        </a:p>
      </dgm:t>
    </dgm:pt>
    <dgm:pt modelId="{7E97EDD0-D24A-45BC-B964-F771A76B3053}" type="parTrans" cxnId="{33C30D32-065E-4A92-BBA6-23295AF0F80E}">
      <dgm:prSet/>
      <dgm:spPr/>
      <dgm:t>
        <a:bodyPr/>
        <a:lstStyle/>
        <a:p>
          <a:endParaRPr lang="ru-RU" sz="1250"/>
        </a:p>
      </dgm:t>
    </dgm:pt>
    <dgm:pt modelId="{B25BA916-87B9-422F-B7CD-8F91FCD58C63}" type="sibTrans" cxnId="{33C30D32-065E-4A92-BBA6-23295AF0F80E}">
      <dgm:prSet/>
      <dgm:spPr/>
      <dgm:t>
        <a:bodyPr/>
        <a:lstStyle/>
        <a:p>
          <a:endParaRPr lang="ru-RU" sz="1250"/>
        </a:p>
      </dgm:t>
    </dgm:pt>
    <dgm:pt modelId="{F30765B5-FCC3-4B2C-A8B3-6A7FBF3E9ADC}" type="pres">
      <dgm:prSet presAssocID="{976D6B35-67DC-48A8-978C-03EFF178C24C}" presName="Name0" presStyleCnt="0">
        <dgm:presLayoutVars>
          <dgm:chMax val="7"/>
          <dgm:chPref val="7"/>
          <dgm:dir/>
        </dgm:presLayoutVars>
      </dgm:prSet>
      <dgm:spPr/>
    </dgm:pt>
    <dgm:pt modelId="{D95BA0B2-7379-4DB6-825F-C0E74185B451}" type="pres">
      <dgm:prSet presAssocID="{976D6B35-67DC-48A8-978C-03EFF178C24C}" presName="Name1" presStyleCnt="0"/>
      <dgm:spPr/>
    </dgm:pt>
    <dgm:pt modelId="{B16F4D9E-7217-498D-AD76-6A39A5B03BAA}" type="pres">
      <dgm:prSet presAssocID="{976D6B35-67DC-48A8-978C-03EFF178C24C}" presName="cycle" presStyleCnt="0"/>
      <dgm:spPr/>
    </dgm:pt>
    <dgm:pt modelId="{3F6B8CD4-4BFF-4B5E-ADEB-925656370B79}" type="pres">
      <dgm:prSet presAssocID="{976D6B35-67DC-48A8-978C-03EFF178C24C}" presName="srcNode" presStyleLbl="node1" presStyleIdx="0" presStyleCnt="1"/>
      <dgm:spPr/>
    </dgm:pt>
    <dgm:pt modelId="{4AB1994C-4B13-46F3-BC30-7843818EC3BD}" type="pres">
      <dgm:prSet presAssocID="{976D6B35-67DC-48A8-978C-03EFF178C24C}" presName="conn" presStyleLbl="parChTrans1D2" presStyleIdx="0" presStyleCnt="1"/>
      <dgm:spPr/>
    </dgm:pt>
    <dgm:pt modelId="{1F0257DF-FAD7-4C75-8322-723025033441}" type="pres">
      <dgm:prSet presAssocID="{976D6B35-67DC-48A8-978C-03EFF178C24C}" presName="extraNode" presStyleLbl="node1" presStyleIdx="0" presStyleCnt="1"/>
      <dgm:spPr/>
    </dgm:pt>
    <dgm:pt modelId="{AB268C56-9BAB-4812-9C1C-8A293632149C}" type="pres">
      <dgm:prSet presAssocID="{976D6B35-67DC-48A8-978C-03EFF178C24C}" presName="dstNode" presStyleLbl="node1" presStyleIdx="0" presStyleCnt="1"/>
      <dgm:spPr/>
    </dgm:pt>
    <dgm:pt modelId="{E0B598F8-9C79-4289-A7C0-BC6DE19D03D1}" type="pres">
      <dgm:prSet presAssocID="{2F733BA4-1129-4CC5-8813-2CFEC9D0FAED}" presName="text_1" presStyleLbl="node1" presStyleIdx="0" presStyleCnt="1" custScaleX="105329">
        <dgm:presLayoutVars>
          <dgm:bulletEnabled val="1"/>
        </dgm:presLayoutVars>
      </dgm:prSet>
      <dgm:spPr/>
    </dgm:pt>
    <dgm:pt modelId="{51705DB2-44C1-4247-9BD3-022123360148}" type="pres">
      <dgm:prSet presAssocID="{2F733BA4-1129-4CC5-8813-2CFEC9D0FAED}" presName="accent_1" presStyleCnt="0"/>
      <dgm:spPr/>
    </dgm:pt>
    <dgm:pt modelId="{7A5AB655-DA26-49CD-9719-8314791A498F}" type="pres">
      <dgm:prSet presAssocID="{2F733BA4-1129-4CC5-8813-2CFEC9D0FAED}" presName="accentRepeatNode" presStyleLbl="solidFgAcc1" presStyleIdx="0" presStyleCnt="1"/>
      <dgm:spPr>
        <a:blipFill rotWithShape="0">
          <a:blip xmlns:r="http://schemas.openxmlformats.org/officeDocument/2006/relationships" r:embed="rId1"/>
          <a:srcRect/>
          <a:stretch>
            <a:fillRect l="-24000" r="-24000"/>
          </a:stretch>
        </a:blipFill>
      </dgm:spPr>
    </dgm:pt>
  </dgm:ptLst>
  <dgm:cxnLst>
    <dgm:cxn modelId="{33C30D32-065E-4A92-BBA6-23295AF0F80E}" srcId="{976D6B35-67DC-48A8-978C-03EFF178C24C}" destId="{2F733BA4-1129-4CC5-8813-2CFEC9D0FAED}" srcOrd="0" destOrd="0" parTransId="{7E97EDD0-D24A-45BC-B964-F771A76B3053}" sibTransId="{B25BA916-87B9-422F-B7CD-8F91FCD58C63}"/>
    <dgm:cxn modelId="{DCBD183D-6A53-49F8-AEA5-250A88D4867B}" type="presOf" srcId="{976D6B35-67DC-48A8-978C-03EFF178C24C}" destId="{F30765B5-FCC3-4B2C-A8B3-6A7FBF3E9ADC}" srcOrd="0" destOrd="0" presId="urn:microsoft.com/office/officeart/2008/layout/VerticalCurvedList"/>
    <dgm:cxn modelId="{3AC7A86B-62D6-4666-9B00-3FB5D7ED7353}" type="presOf" srcId="{B25BA916-87B9-422F-B7CD-8F91FCD58C63}" destId="{4AB1994C-4B13-46F3-BC30-7843818EC3BD}" srcOrd="0" destOrd="0" presId="urn:microsoft.com/office/officeart/2008/layout/VerticalCurvedList"/>
    <dgm:cxn modelId="{7C54F9AE-4ABA-4B65-BA4A-237CEEAAC1AB}" type="presOf" srcId="{2F733BA4-1129-4CC5-8813-2CFEC9D0FAED}" destId="{E0B598F8-9C79-4289-A7C0-BC6DE19D03D1}" srcOrd="0" destOrd="0" presId="urn:microsoft.com/office/officeart/2008/layout/VerticalCurvedList"/>
    <dgm:cxn modelId="{7A74E5A2-2241-46A8-A521-178B74072CCC}" type="presParOf" srcId="{F30765B5-FCC3-4B2C-A8B3-6A7FBF3E9ADC}" destId="{D95BA0B2-7379-4DB6-825F-C0E74185B451}" srcOrd="0" destOrd="0" presId="urn:microsoft.com/office/officeart/2008/layout/VerticalCurvedList"/>
    <dgm:cxn modelId="{FCACE770-21A2-4AE2-BA25-F31287C56BE6}" type="presParOf" srcId="{D95BA0B2-7379-4DB6-825F-C0E74185B451}" destId="{B16F4D9E-7217-498D-AD76-6A39A5B03BAA}" srcOrd="0" destOrd="0" presId="urn:microsoft.com/office/officeart/2008/layout/VerticalCurvedList"/>
    <dgm:cxn modelId="{C338E6E0-56F5-493A-96C2-D5B538004E1D}" type="presParOf" srcId="{B16F4D9E-7217-498D-AD76-6A39A5B03BAA}" destId="{3F6B8CD4-4BFF-4B5E-ADEB-925656370B79}" srcOrd="0" destOrd="0" presId="urn:microsoft.com/office/officeart/2008/layout/VerticalCurvedList"/>
    <dgm:cxn modelId="{42CED978-1314-4307-AF8F-65E55D149F57}" type="presParOf" srcId="{B16F4D9E-7217-498D-AD76-6A39A5B03BAA}" destId="{4AB1994C-4B13-46F3-BC30-7843818EC3BD}" srcOrd="1" destOrd="0" presId="urn:microsoft.com/office/officeart/2008/layout/VerticalCurvedList"/>
    <dgm:cxn modelId="{9146FBBD-35FF-428A-BCEA-3ABC2E0BDE81}" type="presParOf" srcId="{B16F4D9E-7217-498D-AD76-6A39A5B03BAA}" destId="{1F0257DF-FAD7-4C75-8322-723025033441}" srcOrd="2" destOrd="0" presId="urn:microsoft.com/office/officeart/2008/layout/VerticalCurvedList"/>
    <dgm:cxn modelId="{942A096E-6FB0-467A-AC15-5C02B569E814}" type="presParOf" srcId="{B16F4D9E-7217-498D-AD76-6A39A5B03BAA}" destId="{AB268C56-9BAB-4812-9C1C-8A293632149C}" srcOrd="3" destOrd="0" presId="urn:microsoft.com/office/officeart/2008/layout/VerticalCurvedList"/>
    <dgm:cxn modelId="{2FC51DF4-AE38-4657-9A0C-7D1984321FBF}" type="presParOf" srcId="{D95BA0B2-7379-4DB6-825F-C0E74185B451}" destId="{E0B598F8-9C79-4289-A7C0-BC6DE19D03D1}" srcOrd="1" destOrd="0" presId="urn:microsoft.com/office/officeart/2008/layout/VerticalCurvedList"/>
    <dgm:cxn modelId="{FB089FF7-9DB3-4E59-A95A-502CA53B7E88}" type="presParOf" srcId="{D95BA0B2-7379-4DB6-825F-C0E74185B451}" destId="{51705DB2-44C1-4247-9BD3-022123360148}" srcOrd="2" destOrd="0" presId="urn:microsoft.com/office/officeart/2008/layout/VerticalCurvedList"/>
    <dgm:cxn modelId="{30A748DA-C0EC-49AF-B242-4ED57B04A3C2}" type="presParOf" srcId="{51705DB2-44C1-4247-9BD3-022123360148}" destId="{7A5AB655-DA26-49CD-9719-8314791A498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375C97-9914-47E7-8354-B3BCEC3D36A8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BE0F68A4-049B-4259-98B2-FE0F76776377}">
      <dgm:prSet phldrT="[Текст]"/>
      <dgm:spPr/>
      <dgm:t>
        <a:bodyPr/>
        <a:lstStyle/>
        <a:p>
          <a:r>
            <a:rPr lang="ru-RU" b="0" i="0" dirty="0">
              <a:effectLst/>
              <a:latin typeface="Sitka Subheading" panose="02000505000000020004" pitchFamily="2" charset="0"/>
            </a:rPr>
            <a:t>В 1909 году выходит целый цикл волшебных стихов, за которые он был приглашён в поэтическое общество «Академия». В ней состояли такие метры Серебряного века, как Валерий Брюсов, Вячеслав Иванов и Иннокентий Анненский</a:t>
          </a:r>
          <a:r>
            <a:rPr lang="en-US" b="0" i="0" dirty="0">
              <a:effectLst/>
              <a:latin typeface="Sitka Subheading" panose="02000505000000020004" pitchFamily="2" charset="0"/>
            </a:rPr>
            <a:t>.</a:t>
          </a:r>
          <a:endParaRPr lang="ru-RU" dirty="0">
            <a:latin typeface="Sitka Subheading" panose="02000505000000020004" pitchFamily="2" charset="0"/>
          </a:endParaRPr>
        </a:p>
      </dgm:t>
    </dgm:pt>
    <dgm:pt modelId="{8DC8EED2-AD2A-47D6-A87F-FCF62427B195}" type="parTrans" cxnId="{C8429865-FDA8-4523-8AF6-4EC74C841B07}">
      <dgm:prSet/>
      <dgm:spPr/>
      <dgm:t>
        <a:bodyPr/>
        <a:lstStyle/>
        <a:p>
          <a:endParaRPr lang="ru-RU"/>
        </a:p>
      </dgm:t>
    </dgm:pt>
    <dgm:pt modelId="{87623A02-A370-4D1F-B852-A62BC5347BF4}" type="sibTrans" cxnId="{C8429865-FDA8-4523-8AF6-4EC74C841B07}">
      <dgm:prSet/>
      <dgm:spPr/>
      <dgm:t>
        <a:bodyPr/>
        <a:lstStyle/>
        <a:p>
          <a:endParaRPr lang="ru-RU"/>
        </a:p>
      </dgm:t>
    </dgm:pt>
    <dgm:pt modelId="{EB97776B-0AF6-4C40-9405-DE681A0BBCDC}">
      <dgm:prSet phldrT="[Текст]"/>
      <dgm:spPr/>
      <dgm:t>
        <a:bodyPr/>
        <a:lstStyle/>
        <a:p>
          <a:r>
            <a:rPr lang="ru-RU" b="0" i="0" dirty="0">
              <a:effectLst/>
              <a:latin typeface="Sitka Subheading" panose="02000505000000020004" pitchFamily="2" charset="0"/>
            </a:rPr>
            <a:t>В 1912 году он пишет драму «Роза и Крест», которую по достоинству оценили Станиславский и Немирович-Данченко, однако произведение так и не было поставлено на сцене</a:t>
          </a:r>
          <a:r>
            <a:rPr lang="en-US" b="0" i="0" dirty="0">
              <a:effectLst/>
              <a:latin typeface="Sitka Subheading" panose="02000505000000020004" pitchFamily="2" charset="0"/>
            </a:rPr>
            <a:t>.</a:t>
          </a:r>
          <a:endParaRPr lang="ru-RU" dirty="0">
            <a:latin typeface="Sitka Subheading" panose="02000505000000020004" pitchFamily="2" charset="0"/>
          </a:endParaRPr>
        </a:p>
      </dgm:t>
    </dgm:pt>
    <dgm:pt modelId="{39A180B7-4071-4280-B19F-46860812120A}" type="parTrans" cxnId="{8B9DED0C-E9AD-4558-96F2-2E4EE48B1808}">
      <dgm:prSet/>
      <dgm:spPr/>
      <dgm:t>
        <a:bodyPr/>
        <a:lstStyle/>
        <a:p>
          <a:endParaRPr lang="ru-RU"/>
        </a:p>
      </dgm:t>
    </dgm:pt>
    <dgm:pt modelId="{B79E6A23-CD69-4C7F-BFDD-AC9ED10C3552}" type="sibTrans" cxnId="{8B9DED0C-E9AD-4558-96F2-2E4EE48B1808}">
      <dgm:prSet/>
      <dgm:spPr/>
      <dgm:t>
        <a:bodyPr/>
        <a:lstStyle/>
        <a:p>
          <a:endParaRPr lang="ru-RU"/>
        </a:p>
      </dgm:t>
    </dgm:pt>
    <dgm:pt modelId="{36C24276-05A3-45AD-8297-6A577E629244}">
      <dgm:prSet phldrT="[Текст]"/>
      <dgm:spPr/>
      <dgm:t>
        <a:bodyPr/>
        <a:lstStyle/>
        <a:p>
          <a:r>
            <a:rPr lang="ru-RU" b="0" i="0" dirty="0">
              <a:latin typeface="Sitka Subheading" panose="02000505000000020004" pitchFamily="2" charset="0"/>
            </a:rPr>
            <a:t>Во время Первой мировой войны Блока призвали в армию, и в 1916 году он служил в инженерных войсках в Белоруссии.</a:t>
          </a:r>
          <a:endParaRPr lang="ru-RU" dirty="0">
            <a:latin typeface="Sitka Subheading" panose="02000505000000020004" pitchFamily="2" charset="0"/>
          </a:endParaRPr>
        </a:p>
      </dgm:t>
    </dgm:pt>
    <dgm:pt modelId="{F3B7FC18-4A96-4A1D-9F21-B784E164C1BB}" type="parTrans" cxnId="{DB877B81-0160-4CE4-9EBA-2A480F1A2A7A}">
      <dgm:prSet/>
      <dgm:spPr/>
      <dgm:t>
        <a:bodyPr/>
        <a:lstStyle/>
        <a:p>
          <a:endParaRPr lang="ru-RU"/>
        </a:p>
      </dgm:t>
    </dgm:pt>
    <dgm:pt modelId="{44A328F0-1E49-4929-83E2-705ABDA8E33C}" type="sibTrans" cxnId="{DB877B81-0160-4CE4-9EBA-2A480F1A2A7A}">
      <dgm:prSet/>
      <dgm:spPr/>
      <dgm:t>
        <a:bodyPr/>
        <a:lstStyle/>
        <a:p>
          <a:endParaRPr lang="ru-RU"/>
        </a:p>
      </dgm:t>
    </dgm:pt>
    <dgm:pt modelId="{A6103543-4D55-4F1F-B195-C9ABCD3A9275}" type="pres">
      <dgm:prSet presAssocID="{19375C97-9914-47E7-8354-B3BCEC3D36A8}" presName="diagram" presStyleCnt="0">
        <dgm:presLayoutVars>
          <dgm:dir/>
          <dgm:resizeHandles val="exact"/>
        </dgm:presLayoutVars>
      </dgm:prSet>
      <dgm:spPr/>
    </dgm:pt>
    <dgm:pt modelId="{CB5BBEC7-010C-4817-8D4D-2356452E4ED5}" type="pres">
      <dgm:prSet presAssocID="{BE0F68A4-049B-4259-98B2-FE0F76776377}" presName="node" presStyleLbl="node1" presStyleIdx="0" presStyleCnt="3">
        <dgm:presLayoutVars>
          <dgm:bulletEnabled val="1"/>
        </dgm:presLayoutVars>
      </dgm:prSet>
      <dgm:spPr/>
    </dgm:pt>
    <dgm:pt modelId="{DB28B673-DB0F-41CE-8A2C-B68C34120A0B}" type="pres">
      <dgm:prSet presAssocID="{87623A02-A370-4D1F-B852-A62BC5347BF4}" presName="sibTrans" presStyleCnt="0"/>
      <dgm:spPr/>
    </dgm:pt>
    <dgm:pt modelId="{A59B4C18-9E10-424A-9629-B9CF963EF57A}" type="pres">
      <dgm:prSet presAssocID="{EB97776B-0AF6-4C40-9405-DE681A0BBCDC}" presName="node" presStyleLbl="node1" presStyleIdx="1" presStyleCnt="3">
        <dgm:presLayoutVars>
          <dgm:bulletEnabled val="1"/>
        </dgm:presLayoutVars>
      </dgm:prSet>
      <dgm:spPr/>
    </dgm:pt>
    <dgm:pt modelId="{0CF15FFE-8130-4EAE-A9BA-2AFD17D5E761}" type="pres">
      <dgm:prSet presAssocID="{B79E6A23-CD69-4C7F-BFDD-AC9ED10C3552}" presName="sibTrans" presStyleCnt="0"/>
      <dgm:spPr/>
    </dgm:pt>
    <dgm:pt modelId="{D7EA8C37-F660-4B15-A062-701383DFFB90}" type="pres">
      <dgm:prSet presAssocID="{36C24276-05A3-45AD-8297-6A577E629244}" presName="node" presStyleLbl="node1" presStyleIdx="2" presStyleCnt="3">
        <dgm:presLayoutVars>
          <dgm:bulletEnabled val="1"/>
        </dgm:presLayoutVars>
      </dgm:prSet>
      <dgm:spPr/>
    </dgm:pt>
  </dgm:ptLst>
  <dgm:cxnLst>
    <dgm:cxn modelId="{8B9DED0C-E9AD-4558-96F2-2E4EE48B1808}" srcId="{19375C97-9914-47E7-8354-B3BCEC3D36A8}" destId="{EB97776B-0AF6-4C40-9405-DE681A0BBCDC}" srcOrd="1" destOrd="0" parTransId="{39A180B7-4071-4280-B19F-46860812120A}" sibTransId="{B79E6A23-CD69-4C7F-BFDD-AC9ED10C3552}"/>
    <dgm:cxn modelId="{3081E21F-1BEB-426E-B506-37DD87064DDD}" type="presOf" srcId="{BE0F68A4-049B-4259-98B2-FE0F76776377}" destId="{CB5BBEC7-010C-4817-8D4D-2356452E4ED5}" srcOrd="0" destOrd="0" presId="urn:microsoft.com/office/officeart/2005/8/layout/default"/>
    <dgm:cxn modelId="{C8429865-FDA8-4523-8AF6-4EC74C841B07}" srcId="{19375C97-9914-47E7-8354-B3BCEC3D36A8}" destId="{BE0F68A4-049B-4259-98B2-FE0F76776377}" srcOrd="0" destOrd="0" parTransId="{8DC8EED2-AD2A-47D6-A87F-FCF62427B195}" sibTransId="{87623A02-A370-4D1F-B852-A62BC5347BF4}"/>
    <dgm:cxn modelId="{1237EE73-6BF3-4FAE-96C0-858A09C85048}" type="presOf" srcId="{36C24276-05A3-45AD-8297-6A577E629244}" destId="{D7EA8C37-F660-4B15-A062-701383DFFB90}" srcOrd="0" destOrd="0" presId="urn:microsoft.com/office/officeart/2005/8/layout/default"/>
    <dgm:cxn modelId="{DB877B81-0160-4CE4-9EBA-2A480F1A2A7A}" srcId="{19375C97-9914-47E7-8354-B3BCEC3D36A8}" destId="{36C24276-05A3-45AD-8297-6A577E629244}" srcOrd="2" destOrd="0" parTransId="{F3B7FC18-4A96-4A1D-9F21-B784E164C1BB}" sibTransId="{44A328F0-1E49-4929-83E2-705ABDA8E33C}"/>
    <dgm:cxn modelId="{5B4D5C86-E70A-48B3-B9D2-B6322CABAF39}" type="presOf" srcId="{EB97776B-0AF6-4C40-9405-DE681A0BBCDC}" destId="{A59B4C18-9E10-424A-9629-B9CF963EF57A}" srcOrd="0" destOrd="0" presId="urn:microsoft.com/office/officeart/2005/8/layout/default"/>
    <dgm:cxn modelId="{3485F6F7-35A1-43CF-B377-1C4589BF1FA9}" type="presOf" srcId="{19375C97-9914-47E7-8354-B3BCEC3D36A8}" destId="{A6103543-4D55-4F1F-B195-C9ABCD3A9275}" srcOrd="0" destOrd="0" presId="urn:microsoft.com/office/officeart/2005/8/layout/default"/>
    <dgm:cxn modelId="{1B9F6B7E-B8A5-4539-9A16-59C002D5F973}" type="presParOf" srcId="{A6103543-4D55-4F1F-B195-C9ABCD3A9275}" destId="{CB5BBEC7-010C-4817-8D4D-2356452E4ED5}" srcOrd="0" destOrd="0" presId="urn:microsoft.com/office/officeart/2005/8/layout/default"/>
    <dgm:cxn modelId="{8664CD1E-C781-4DE2-BCD9-568CEDAA346E}" type="presParOf" srcId="{A6103543-4D55-4F1F-B195-C9ABCD3A9275}" destId="{DB28B673-DB0F-41CE-8A2C-B68C34120A0B}" srcOrd="1" destOrd="0" presId="urn:microsoft.com/office/officeart/2005/8/layout/default"/>
    <dgm:cxn modelId="{C700C452-506F-47E9-ACF4-CBA5EACD54BF}" type="presParOf" srcId="{A6103543-4D55-4F1F-B195-C9ABCD3A9275}" destId="{A59B4C18-9E10-424A-9629-B9CF963EF57A}" srcOrd="2" destOrd="0" presId="urn:microsoft.com/office/officeart/2005/8/layout/default"/>
    <dgm:cxn modelId="{8DC8BE48-C047-4C32-A2B8-F9E9944CBA05}" type="presParOf" srcId="{A6103543-4D55-4F1F-B195-C9ABCD3A9275}" destId="{0CF15FFE-8130-4EAE-A9BA-2AFD17D5E761}" srcOrd="3" destOrd="0" presId="urn:microsoft.com/office/officeart/2005/8/layout/default"/>
    <dgm:cxn modelId="{D6CEB9E8-2904-41A7-A2C4-23FDD6D0EE55}" type="presParOf" srcId="{A6103543-4D55-4F1F-B195-C9ABCD3A9275}" destId="{D7EA8C37-F660-4B15-A062-701383DFFB90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91BA44-DA31-43DD-843A-EC837C28941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5F1AC48-82BB-4B32-9341-77DB9D9F2800}">
      <dgm:prSet phldrT="[Текст]"/>
      <dgm:spPr>
        <a:solidFill>
          <a:schemeClr val="bg1">
            <a:lumMod val="75000"/>
            <a:lumOff val="25000"/>
            <a:alpha val="60000"/>
          </a:schemeClr>
        </a:solidFill>
      </dgm:spPr>
      <dgm:t>
        <a:bodyPr/>
        <a:lstStyle/>
        <a:p>
          <a:r>
            <a:rPr lang="ru-RU" b="0" i="0" dirty="0">
              <a:latin typeface="Sitka Subheading" panose="02000505000000020004" pitchFamily="2" charset="0"/>
            </a:rPr>
            <a:t>В начале 1919 года его арестовывает Петроградская Чрезвычайная Комиссия по подозрению в антисоветском заговоре. По заступничеству Луначарского поэт был отпущен, но ещё больше надломлен.</a:t>
          </a:r>
          <a:endParaRPr lang="ru-RU" dirty="0">
            <a:latin typeface="Sitka Subheading" panose="02000505000000020004" pitchFamily="2" charset="0"/>
          </a:endParaRPr>
        </a:p>
      </dgm:t>
    </dgm:pt>
    <dgm:pt modelId="{371A1F1D-7D38-435F-B19E-127F08712217}" type="parTrans" cxnId="{8FFAC5EF-565C-4997-9481-0458D56E7637}">
      <dgm:prSet/>
      <dgm:spPr/>
      <dgm:t>
        <a:bodyPr/>
        <a:lstStyle/>
        <a:p>
          <a:endParaRPr lang="ru-RU"/>
        </a:p>
      </dgm:t>
    </dgm:pt>
    <dgm:pt modelId="{6ADCCE21-857D-4AE9-8D22-ABF6CCB6B681}" type="sibTrans" cxnId="{8FFAC5EF-565C-4997-9481-0458D56E7637}">
      <dgm:prSet/>
      <dgm:spPr/>
      <dgm:t>
        <a:bodyPr/>
        <a:lstStyle/>
        <a:p>
          <a:endParaRPr lang="ru-RU"/>
        </a:p>
      </dgm:t>
    </dgm:pt>
    <dgm:pt modelId="{8F734001-D781-4009-9A55-E9D54E70688B}">
      <dgm:prSet phldrT="[Текст]"/>
      <dgm:spPr>
        <a:solidFill>
          <a:schemeClr val="bg1">
            <a:lumMod val="75000"/>
            <a:lumOff val="25000"/>
            <a:alpha val="60000"/>
          </a:schemeClr>
        </a:solidFill>
      </dgm:spPr>
      <dgm:t>
        <a:bodyPr/>
        <a:lstStyle/>
        <a:p>
          <a:r>
            <a:rPr lang="ru-RU" b="0" i="0" dirty="0">
              <a:latin typeface="Sitka Subheading" panose="02000505000000020004" pitchFamily="2" charset="0"/>
            </a:rPr>
            <a:t>Весной он подаёт прошение в политбюро ЦК РКП(б) для выдачи визы: ему нужно было срочно уехать на лечение за границу. Разрешение было дано лишь в июле (и то только благодаря Луначарскому и Горькому, которые хлопотали о спасении поэта), когда состояние Блока было уже настолько критическим, что он не мог никуда ехать.</a:t>
          </a:r>
          <a:endParaRPr lang="ru-RU" dirty="0">
            <a:latin typeface="Sitka Subheading" panose="02000505000000020004" pitchFamily="2" charset="0"/>
          </a:endParaRPr>
        </a:p>
      </dgm:t>
    </dgm:pt>
    <dgm:pt modelId="{7EA7C1B0-DD14-4F64-AF14-CFBD22106D1D}" type="parTrans" cxnId="{8154DCF3-4EF1-409F-A2D0-DF37E7899806}">
      <dgm:prSet/>
      <dgm:spPr/>
      <dgm:t>
        <a:bodyPr/>
        <a:lstStyle/>
        <a:p>
          <a:endParaRPr lang="ru-RU"/>
        </a:p>
      </dgm:t>
    </dgm:pt>
    <dgm:pt modelId="{814912BF-140E-4B09-8095-331E997039BA}" type="sibTrans" cxnId="{8154DCF3-4EF1-409F-A2D0-DF37E7899806}">
      <dgm:prSet/>
      <dgm:spPr/>
      <dgm:t>
        <a:bodyPr/>
        <a:lstStyle/>
        <a:p>
          <a:endParaRPr lang="ru-RU"/>
        </a:p>
      </dgm:t>
    </dgm:pt>
    <dgm:pt modelId="{8D41C11A-C899-4FD7-8AAA-6925C0EAC16A}">
      <dgm:prSet phldrT="[Текст]"/>
      <dgm:spPr>
        <a:solidFill>
          <a:schemeClr val="bg1">
            <a:lumMod val="75000"/>
            <a:lumOff val="25000"/>
            <a:alpha val="60000"/>
          </a:schemeClr>
        </a:solidFill>
      </dgm:spPr>
      <dgm:t>
        <a:bodyPr/>
        <a:lstStyle/>
        <a:p>
          <a:r>
            <a:rPr lang="ru-RU" b="0" i="0" dirty="0">
              <a:latin typeface="Sitka Subheading" panose="02000505000000020004" pitchFamily="2" charset="0"/>
            </a:rPr>
            <a:t>В 1921 году он выступает с речью «О назначении поэта» в Доме литераторов, которая становится программным произведением. Голод, холод, отсутствие денег и непомерные физические нагрузки сделали своё дело: к началу 20-х годов у Блока начинаются серьёзные проблемы с сердцем, проявляется астма, наблюдаются явные психические расстройства, началась цинга.</a:t>
          </a:r>
          <a:endParaRPr lang="ru-RU" dirty="0">
            <a:latin typeface="Sitka Subheading" panose="02000505000000020004" pitchFamily="2" charset="0"/>
          </a:endParaRPr>
        </a:p>
      </dgm:t>
    </dgm:pt>
    <dgm:pt modelId="{B5E4258B-1EF2-4EEE-AFC9-96C6780CC21B}" type="parTrans" cxnId="{95F9B35B-9A45-43B7-BE03-2914CB742615}">
      <dgm:prSet/>
      <dgm:spPr/>
      <dgm:t>
        <a:bodyPr/>
        <a:lstStyle/>
        <a:p>
          <a:endParaRPr lang="ru-RU"/>
        </a:p>
      </dgm:t>
    </dgm:pt>
    <dgm:pt modelId="{A5DBBDDF-DDA8-4392-92E0-683C2C135823}" type="sibTrans" cxnId="{95F9B35B-9A45-43B7-BE03-2914CB742615}">
      <dgm:prSet/>
      <dgm:spPr/>
      <dgm:t>
        <a:bodyPr/>
        <a:lstStyle/>
        <a:p>
          <a:endParaRPr lang="ru-RU"/>
        </a:p>
      </dgm:t>
    </dgm:pt>
    <dgm:pt modelId="{801F62BC-4003-4A7D-9E10-2D7A68C3EB3C}" type="pres">
      <dgm:prSet presAssocID="{9291BA44-DA31-43DD-843A-EC837C289412}" presName="linear" presStyleCnt="0">
        <dgm:presLayoutVars>
          <dgm:animLvl val="lvl"/>
          <dgm:resizeHandles val="exact"/>
        </dgm:presLayoutVars>
      </dgm:prSet>
      <dgm:spPr/>
    </dgm:pt>
    <dgm:pt modelId="{FEE42D53-4FE9-4E1E-BCC3-D75AB4BB9E76}" type="pres">
      <dgm:prSet presAssocID="{95F1AC48-82BB-4B32-9341-77DB9D9F280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FB88A79-6AE5-48CA-88A5-BA59FA352654}" type="pres">
      <dgm:prSet presAssocID="{6ADCCE21-857D-4AE9-8D22-ABF6CCB6B681}" presName="spacer" presStyleCnt="0"/>
      <dgm:spPr/>
    </dgm:pt>
    <dgm:pt modelId="{2640C252-F8BC-45A4-B7EC-877785A36414}" type="pres">
      <dgm:prSet presAssocID="{8D41C11A-C899-4FD7-8AAA-6925C0EAC16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942AB7B-857C-4391-9647-684062643C49}" type="pres">
      <dgm:prSet presAssocID="{A5DBBDDF-DDA8-4392-92E0-683C2C135823}" presName="spacer" presStyleCnt="0"/>
      <dgm:spPr/>
    </dgm:pt>
    <dgm:pt modelId="{CD3E132C-0DCB-468D-BEFF-68678A05B7B7}" type="pres">
      <dgm:prSet presAssocID="{8F734001-D781-4009-9A55-E9D54E70688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2E90119-C5D7-45C1-AA02-3053DB6EE2C7}" type="presOf" srcId="{9291BA44-DA31-43DD-843A-EC837C289412}" destId="{801F62BC-4003-4A7D-9E10-2D7A68C3EB3C}" srcOrd="0" destOrd="0" presId="urn:microsoft.com/office/officeart/2005/8/layout/vList2"/>
    <dgm:cxn modelId="{95F9B35B-9A45-43B7-BE03-2914CB742615}" srcId="{9291BA44-DA31-43DD-843A-EC837C289412}" destId="{8D41C11A-C899-4FD7-8AAA-6925C0EAC16A}" srcOrd="1" destOrd="0" parTransId="{B5E4258B-1EF2-4EEE-AFC9-96C6780CC21B}" sibTransId="{A5DBBDDF-DDA8-4392-92E0-683C2C135823}"/>
    <dgm:cxn modelId="{F256906F-45D5-4B1F-BF83-21515B61C8AF}" type="presOf" srcId="{8D41C11A-C899-4FD7-8AAA-6925C0EAC16A}" destId="{2640C252-F8BC-45A4-B7EC-877785A36414}" srcOrd="0" destOrd="0" presId="urn:microsoft.com/office/officeart/2005/8/layout/vList2"/>
    <dgm:cxn modelId="{685FCD51-8832-4BC5-93A2-502DC152933F}" type="presOf" srcId="{8F734001-D781-4009-9A55-E9D54E70688B}" destId="{CD3E132C-0DCB-468D-BEFF-68678A05B7B7}" srcOrd="0" destOrd="0" presId="urn:microsoft.com/office/officeart/2005/8/layout/vList2"/>
    <dgm:cxn modelId="{8FFAC5EF-565C-4997-9481-0458D56E7637}" srcId="{9291BA44-DA31-43DD-843A-EC837C289412}" destId="{95F1AC48-82BB-4B32-9341-77DB9D9F2800}" srcOrd="0" destOrd="0" parTransId="{371A1F1D-7D38-435F-B19E-127F08712217}" sibTransId="{6ADCCE21-857D-4AE9-8D22-ABF6CCB6B681}"/>
    <dgm:cxn modelId="{8154DCF3-4EF1-409F-A2D0-DF37E7899806}" srcId="{9291BA44-DA31-43DD-843A-EC837C289412}" destId="{8F734001-D781-4009-9A55-E9D54E70688B}" srcOrd="2" destOrd="0" parTransId="{7EA7C1B0-DD14-4F64-AF14-CFBD22106D1D}" sibTransId="{814912BF-140E-4B09-8095-331E997039BA}"/>
    <dgm:cxn modelId="{3C06C2FB-1782-427F-A4E7-8C9AE73E0F39}" type="presOf" srcId="{95F1AC48-82BB-4B32-9341-77DB9D9F2800}" destId="{FEE42D53-4FE9-4E1E-BCC3-D75AB4BB9E76}" srcOrd="0" destOrd="0" presId="urn:microsoft.com/office/officeart/2005/8/layout/vList2"/>
    <dgm:cxn modelId="{1ECB1FF2-7E41-4A83-9543-D3D29B4F99A7}" type="presParOf" srcId="{801F62BC-4003-4A7D-9E10-2D7A68C3EB3C}" destId="{FEE42D53-4FE9-4E1E-BCC3-D75AB4BB9E76}" srcOrd="0" destOrd="0" presId="urn:microsoft.com/office/officeart/2005/8/layout/vList2"/>
    <dgm:cxn modelId="{C9677F9B-D9B7-4A6E-8FFE-BBC88B3D8CFF}" type="presParOf" srcId="{801F62BC-4003-4A7D-9E10-2D7A68C3EB3C}" destId="{3FB88A79-6AE5-48CA-88A5-BA59FA352654}" srcOrd="1" destOrd="0" presId="urn:microsoft.com/office/officeart/2005/8/layout/vList2"/>
    <dgm:cxn modelId="{2DEE7F9F-5CD4-4A9B-A816-2DABB655B473}" type="presParOf" srcId="{801F62BC-4003-4A7D-9E10-2D7A68C3EB3C}" destId="{2640C252-F8BC-45A4-B7EC-877785A36414}" srcOrd="2" destOrd="0" presId="urn:microsoft.com/office/officeart/2005/8/layout/vList2"/>
    <dgm:cxn modelId="{C5CD1E4F-386A-4884-B677-6388F7342D54}" type="presParOf" srcId="{801F62BC-4003-4A7D-9E10-2D7A68C3EB3C}" destId="{6942AB7B-857C-4391-9647-684062643C49}" srcOrd="3" destOrd="0" presId="urn:microsoft.com/office/officeart/2005/8/layout/vList2"/>
    <dgm:cxn modelId="{707F80D3-50A3-4118-B3C0-3F98C55F1BE6}" type="presParOf" srcId="{801F62BC-4003-4A7D-9E10-2D7A68C3EB3C}" destId="{CD3E132C-0DCB-468D-BEFF-68678A05B7B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1994C-4B13-46F3-BC30-7843818EC3BD}">
      <dsp:nvSpPr>
        <dsp:cNvPr id="0" name=""/>
        <dsp:cNvSpPr/>
      </dsp:nvSpPr>
      <dsp:spPr>
        <a:xfrm>
          <a:off x="-6292073" y="-1030203"/>
          <a:ext cx="8018564" cy="8018564"/>
        </a:xfrm>
        <a:prstGeom prst="blockArc">
          <a:avLst>
            <a:gd name="adj1" fmla="val 18900000"/>
            <a:gd name="adj2" fmla="val 2700000"/>
            <a:gd name="adj3" fmla="val 269"/>
          </a:avLst>
        </a:prstGeom>
        <a:noFill/>
        <a:ln w="12700" cap="flat" cmpd="sng" algn="in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598F8-9C79-4289-A7C0-BC6DE19D03D1}">
      <dsp:nvSpPr>
        <dsp:cNvPr id="0" name=""/>
        <dsp:cNvSpPr/>
      </dsp:nvSpPr>
      <dsp:spPr>
        <a:xfrm>
          <a:off x="1528724" y="1596386"/>
          <a:ext cx="5261282" cy="276538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4644" tIns="33020" rIns="33020" bIns="33020" numCol="1" spcCol="1270" anchor="ctr" anchorCtr="0">
          <a:noAutofit/>
        </a:bodyPr>
        <a:lstStyle/>
        <a:p>
          <a:pPr marL="0" lvl="0" indent="0" algn="l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50" b="0" i="0" kern="1200" dirty="0">
              <a:latin typeface="Sitka Subheading" panose="02000505000000020004" pitchFamily="2" charset="0"/>
            </a:rPr>
            <a:t>В начале 1900-х годов был создан необыкновенно лиричный, музыкальный, похожий по напевности на романс, цикл «Стихи о Прекрасной Даме». Блок не стоит на месте. Дальнейшие его циклы — это трансформация его собственных взглядов на меняющийся мир: острые социальные проблемы — в цикле «Город», религия — в «Снежной маске», ужасы жизни — в «Страшном мире», тема кары — в «Возмездии», «Ямбах», образ России — в «Родине».</a:t>
          </a:r>
          <a:endParaRPr lang="ru-RU" sz="1250" kern="1200" dirty="0">
            <a:latin typeface="Sitka Subheading" panose="02000505000000020004" pitchFamily="2" charset="0"/>
          </a:endParaRPr>
        </a:p>
      </dsp:txBody>
      <dsp:txXfrm>
        <a:off x="1528724" y="1596386"/>
        <a:ext cx="5261282" cy="2765385"/>
      </dsp:txXfrm>
    </dsp:sp>
    <dsp:sp modelId="{7A5AB655-DA26-49CD-9719-8314791A498F}">
      <dsp:nvSpPr>
        <dsp:cNvPr id="0" name=""/>
        <dsp:cNvSpPr/>
      </dsp:nvSpPr>
      <dsp:spPr>
        <a:xfrm>
          <a:off x="-66547" y="1250713"/>
          <a:ext cx="3456731" cy="3456731"/>
        </a:xfrm>
        <a:prstGeom prst="ellipse">
          <a:avLst/>
        </a:prstGeom>
        <a:blipFill rotWithShape="0">
          <a:blip xmlns:r="http://schemas.openxmlformats.org/officeDocument/2006/relationships" r:embed="rId1"/>
          <a:srcRect/>
          <a:stretch>
            <a:fillRect l="-24000" r="-24000"/>
          </a:stretch>
        </a:blipFill>
        <a:ln w="1270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5BBEC7-010C-4817-8D4D-2356452E4ED5}">
      <dsp:nvSpPr>
        <dsp:cNvPr id="0" name=""/>
        <dsp:cNvSpPr/>
      </dsp:nvSpPr>
      <dsp:spPr>
        <a:xfrm>
          <a:off x="815" y="829845"/>
          <a:ext cx="3181428" cy="190885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b="0" i="0" kern="1200" dirty="0">
              <a:effectLst/>
              <a:latin typeface="Sitka Subheading" panose="02000505000000020004" pitchFamily="2" charset="0"/>
            </a:rPr>
            <a:t>В 1909 году выходит целый цикл волшебных стихов, за которые он был приглашён в поэтическое общество «Академия». В ней состояли такие метры Серебряного века, как Валерий Брюсов, Вячеслав Иванов и Иннокентий Анненский</a:t>
          </a:r>
          <a:r>
            <a:rPr lang="en-US" sz="1500" b="0" i="0" kern="1200" dirty="0">
              <a:effectLst/>
              <a:latin typeface="Sitka Subheading" panose="02000505000000020004" pitchFamily="2" charset="0"/>
            </a:rPr>
            <a:t>.</a:t>
          </a:r>
          <a:endParaRPr lang="ru-RU" sz="1500" kern="1200" dirty="0">
            <a:latin typeface="Sitka Subheading" panose="02000505000000020004" pitchFamily="2" charset="0"/>
          </a:endParaRPr>
        </a:p>
      </dsp:txBody>
      <dsp:txXfrm>
        <a:off x="815" y="829845"/>
        <a:ext cx="3181428" cy="1908856"/>
      </dsp:txXfrm>
    </dsp:sp>
    <dsp:sp modelId="{A59B4C18-9E10-424A-9629-B9CF963EF57A}">
      <dsp:nvSpPr>
        <dsp:cNvPr id="0" name=""/>
        <dsp:cNvSpPr/>
      </dsp:nvSpPr>
      <dsp:spPr>
        <a:xfrm>
          <a:off x="3500386" y="829845"/>
          <a:ext cx="3181428" cy="190885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b="0" i="0" kern="1200" dirty="0">
              <a:effectLst/>
              <a:latin typeface="Sitka Subheading" panose="02000505000000020004" pitchFamily="2" charset="0"/>
            </a:rPr>
            <a:t>В 1912 году он пишет драму «Роза и Крест», которую по достоинству оценили Станиславский и Немирович-Данченко, однако произведение так и не было поставлено на сцене</a:t>
          </a:r>
          <a:r>
            <a:rPr lang="en-US" sz="1500" b="0" i="0" kern="1200" dirty="0">
              <a:effectLst/>
              <a:latin typeface="Sitka Subheading" panose="02000505000000020004" pitchFamily="2" charset="0"/>
            </a:rPr>
            <a:t>.</a:t>
          </a:r>
          <a:endParaRPr lang="ru-RU" sz="1500" kern="1200" dirty="0">
            <a:latin typeface="Sitka Subheading" panose="02000505000000020004" pitchFamily="2" charset="0"/>
          </a:endParaRPr>
        </a:p>
      </dsp:txBody>
      <dsp:txXfrm>
        <a:off x="3500386" y="829845"/>
        <a:ext cx="3181428" cy="1908856"/>
      </dsp:txXfrm>
    </dsp:sp>
    <dsp:sp modelId="{D7EA8C37-F660-4B15-A062-701383DFFB90}">
      <dsp:nvSpPr>
        <dsp:cNvPr id="0" name=""/>
        <dsp:cNvSpPr/>
      </dsp:nvSpPr>
      <dsp:spPr>
        <a:xfrm>
          <a:off x="1750601" y="3056844"/>
          <a:ext cx="3181428" cy="190885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b="0" i="0" kern="1200" dirty="0">
              <a:latin typeface="Sitka Subheading" panose="02000505000000020004" pitchFamily="2" charset="0"/>
            </a:rPr>
            <a:t>Во время Первой мировой войны Блока призвали в армию, и в 1916 году он служил в инженерных войсках в Белоруссии.</a:t>
          </a:r>
          <a:endParaRPr lang="ru-RU" sz="1500" kern="1200" dirty="0">
            <a:latin typeface="Sitka Subheading" panose="02000505000000020004" pitchFamily="2" charset="0"/>
          </a:endParaRPr>
        </a:p>
      </dsp:txBody>
      <dsp:txXfrm>
        <a:off x="1750601" y="3056844"/>
        <a:ext cx="3181428" cy="19088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E42D53-4FE9-4E1E-BCC3-D75AB4BB9E76}">
      <dsp:nvSpPr>
        <dsp:cNvPr id="0" name=""/>
        <dsp:cNvSpPr/>
      </dsp:nvSpPr>
      <dsp:spPr>
        <a:xfrm>
          <a:off x="0" y="1353"/>
          <a:ext cx="6006066" cy="1802165"/>
        </a:xfrm>
        <a:prstGeom prst="roundRect">
          <a:avLst/>
        </a:prstGeom>
        <a:solidFill>
          <a:schemeClr val="bg1">
            <a:lumMod val="75000"/>
            <a:lumOff val="25000"/>
            <a:alpha val="6000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b="0" i="0" kern="1200" dirty="0">
              <a:latin typeface="Sitka Subheading" panose="02000505000000020004" pitchFamily="2" charset="0"/>
            </a:rPr>
            <a:t>В начале 1919 года его арестовывает Петроградская Чрезвычайная Комиссия по подозрению в антисоветском заговоре. По заступничеству Луначарского поэт был отпущен, но ещё больше надломлен.</a:t>
          </a:r>
          <a:endParaRPr lang="ru-RU" sz="1500" kern="1200" dirty="0">
            <a:latin typeface="Sitka Subheading" panose="02000505000000020004" pitchFamily="2" charset="0"/>
          </a:endParaRPr>
        </a:p>
      </dsp:txBody>
      <dsp:txXfrm>
        <a:off x="87974" y="89327"/>
        <a:ext cx="5830118" cy="1626217"/>
      </dsp:txXfrm>
    </dsp:sp>
    <dsp:sp modelId="{2640C252-F8BC-45A4-B7EC-877785A36414}">
      <dsp:nvSpPr>
        <dsp:cNvPr id="0" name=""/>
        <dsp:cNvSpPr/>
      </dsp:nvSpPr>
      <dsp:spPr>
        <a:xfrm>
          <a:off x="0" y="1846718"/>
          <a:ext cx="6006066" cy="1802165"/>
        </a:xfrm>
        <a:prstGeom prst="roundRect">
          <a:avLst/>
        </a:prstGeom>
        <a:solidFill>
          <a:schemeClr val="bg1">
            <a:lumMod val="75000"/>
            <a:lumOff val="25000"/>
            <a:alpha val="6000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b="0" i="0" kern="1200" dirty="0">
              <a:latin typeface="Sitka Subheading" panose="02000505000000020004" pitchFamily="2" charset="0"/>
            </a:rPr>
            <a:t>В 1921 году он выступает с речью «О назначении поэта» в Доме литераторов, которая становится программным произведением. Голод, холод, отсутствие денег и непомерные физические нагрузки сделали своё дело: к началу 20-х годов у Блока начинаются серьёзные проблемы с сердцем, проявляется астма, наблюдаются явные психические расстройства, началась цинга.</a:t>
          </a:r>
          <a:endParaRPr lang="ru-RU" sz="1500" kern="1200" dirty="0">
            <a:latin typeface="Sitka Subheading" panose="02000505000000020004" pitchFamily="2" charset="0"/>
          </a:endParaRPr>
        </a:p>
      </dsp:txBody>
      <dsp:txXfrm>
        <a:off x="87974" y="1934692"/>
        <a:ext cx="5830118" cy="1626217"/>
      </dsp:txXfrm>
    </dsp:sp>
    <dsp:sp modelId="{CD3E132C-0DCB-468D-BEFF-68678A05B7B7}">
      <dsp:nvSpPr>
        <dsp:cNvPr id="0" name=""/>
        <dsp:cNvSpPr/>
      </dsp:nvSpPr>
      <dsp:spPr>
        <a:xfrm>
          <a:off x="0" y="3692084"/>
          <a:ext cx="6006066" cy="1802165"/>
        </a:xfrm>
        <a:prstGeom prst="roundRect">
          <a:avLst/>
        </a:prstGeom>
        <a:solidFill>
          <a:schemeClr val="bg1">
            <a:lumMod val="75000"/>
            <a:lumOff val="25000"/>
            <a:alpha val="6000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b="0" i="0" kern="1200" dirty="0">
              <a:latin typeface="Sitka Subheading" panose="02000505000000020004" pitchFamily="2" charset="0"/>
            </a:rPr>
            <a:t>Весной он подаёт прошение в политбюро ЦК РКП(б) для выдачи визы: ему нужно было срочно уехать на лечение за границу. Разрешение было дано лишь в июле (и то только благодаря Луначарскому и Горькому, которые хлопотали о спасении поэта), когда состояние Блока было уже настолько критическим, что он не мог никуда ехать.</a:t>
          </a:r>
          <a:endParaRPr lang="ru-RU" sz="1500" kern="1200" dirty="0">
            <a:latin typeface="Sitka Subheading" panose="02000505000000020004" pitchFamily="2" charset="0"/>
          </a:endParaRPr>
        </a:p>
      </dsp:txBody>
      <dsp:txXfrm>
        <a:off x="87974" y="3780058"/>
        <a:ext cx="5830118" cy="16262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D7E44B4A-21F7-4302-83E8-A40EE035E6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0256238-8454-4678-A98A-30B9F7639A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0B982-7E3F-4992-88E1-E2541533DA2C}" type="datetime1">
              <a:rPr lang="ru-RU" smtClean="0"/>
              <a:t>20.02.2022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2D86C77-1949-4637-BBEC-87D3CDFDA6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C875F0-933A-4A7D-ACEC-69CB5248D87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596D3-AB75-4D8E-ADBD-CAF0AB8DC8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9599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1B1751B-CFB2-40B8-81CF-9D81C08031DE}" type="datetime1">
              <a:rPr lang="ru-RU" noProof="0" smtClean="0"/>
              <a:t>20.02.2022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B68C18-1BF1-F447-95ED-60EAAE35426E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917592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8B68C18-1BF1-F447-95ED-60EAAE35426E}" type="slidenum">
              <a:rPr lang="ru-RU" noProof="0" smtClean="0"/>
              <a:t>1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5933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8B68C18-1BF1-F447-95ED-60EAAE35426E}" type="slidenum">
              <a:rPr lang="ru-RU" noProof="0" smtClean="0"/>
              <a:t>2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257641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8B68C18-1BF1-F447-95ED-60EAAE35426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147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8B68C18-1BF1-F447-95ED-60EAAE35426E}" type="slidenum">
              <a:rPr lang="ru-RU" noProof="0" smtClean="0"/>
              <a:t>5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93476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8B68C18-1BF1-F447-95ED-60EAAE35426E}" type="slidenum">
              <a:rPr lang="ru-RU" noProof="0" smtClean="0"/>
              <a:t>7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56488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8B68C18-1BF1-F447-95ED-60EAAE35426E}" type="slidenum">
              <a:rPr lang="ru-RU" noProof="0" smtClean="0"/>
              <a:t>8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74674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 с изображение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6" title="Фигура номера страницы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rtlCol="0"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67666" y="4151085"/>
            <a:ext cx="4633806" cy="1591181"/>
          </a:xfrm>
        </p:spPr>
        <p:txBody>
          <a:bodyPr rtlCol="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cxnSp>
        <p:nvCxnSpPr>
          <p:cNvPr id="9" name="Прямая соединительная линия 8" title="Вертикальная линейка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137A75DA-C6FF-4420-94B9-E3338D1F9A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43615" y="1367500"/>
            <a:ext cx="2397795" cy="2397795"/>
          </a:xfrm>
          <a:prstGeom prst="ellipse">
            <a:avLst/>
          </a:prstGeom>
          <a:solidFill>
            <a:schemeClr val="bg1"/>
          </a:solidFill>
        </p:spPr>
        <p:txBody>
          <a:bodyPr rtlCol="0" anchor="ctr"/>
          <a:lstStyle>
            <a:lvl1pPr marL="0" indent="0" algn="ctr">
              <a:buNone/>
              <a:defRPr i="1"/>
            </a:lvl1pPr>
          </a:lstStyle>
          <a:p>
            <a:pPr rtl="0"/>
            <a:r>
              <a:rPr lang="ru-RU" noProof="0"/>
              <a:t>Вставьте портрет</a:t>
            </a:r>
          </a:p>
        </p:txBody>
      </p:sp>
    </p:spTree>
    <p:extLst>
      <p:ext uri="{BB962C8B-B14F-4D97-AF65-F5344CB8AC3E}">
        <p14:creationId xmlns:p14="http://schemas.microsoft.com/office/powerpoint/2010/main" val="182742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561F9F3-1F5E-4052-A09B-A9238E74827F}" type="datetime1">
              <a:rPr lang="ru-RU" noProof="0" smtClean="0"/>
              <a:t>20.02.2022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ru-RU" noProof="0"/>
              <a:t>Поместите здесь подзаголовок</a:t>
            </a:r>
          </a:p>
        </p:txBody>
      </p:sp>
      <p:cxnSp>
        <p:nvCxnSpPr>
          <p:cNvPr id="21" name="Прямая соединительная линия 20" title="Горизонтальная линейка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>
            <a:extLst>
              <a:ext uri="{FF2B5EF4-FFF2-40B4-BE49-F238E27FC236}">
                <a16:creationId xmlns:a16="http://schemas.microsoft.com/office/drawing/2014/main" id="{FBC751F3-ABD6-4995-8494-4932D12ACE1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326063" y="559678"/>
            <a:ext cx="6103937" cy="5191835"/>
          </a:xfrm>
        </p:spPr>
        <p:txBody>
          <a:bodyPr rtlCol="0"/>
          <a:lstStyle/>
          <a:p>
            <a:pPr lvl="0" rtl="0"/>
            <a:r>
              <a:rPr lang="ru-RU" noProof="0"/>
              <a:t>Изменить 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87545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5FC58D96-05CC-43CF-AF9C-E1C505705D80}" type="datetime1">
              <a:rPr lang="ru-RU" noProof="0" smtClean="0"/>
              <a:t>20.02.2022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ru-RU" noProof="0"/>
              <a:t>Поместите здесь подзаголовок</a:t>
            </a:r>
          </a:p>
        </p:txBody>
      </p:sp>
      <p:cxnSp>
        <p:nvCxnSpPr>
          <p:cNvPr id="21" name="Прямая соединительная линия 20" title="Горизонтальная линейка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6">
            <a:extLst>
              <a:ext uri="{FF2B5EF4-FFF2-40B4-BE49-F238E27FC236}">
                <a16:creationId xmlns:a16="http://schemas.microsoft.com/office/drawing/2014/main" id="{1466EC8C-C8BE-4149-A684-18CFF4574C1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97488" y="559678"/>
            <a:ext cx="6132512" cy="5191835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3687491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762000" y="559677"/>
            <a:ext cx="3833906" cy="5274923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472B5AF8-A13B-4AA3-AAEF-4B4A5B96477C}" type="datetime1">
              <a:rPr lang="ru-RU" noProof="0" smtClean="0"/>
              <a:t>20.02.2022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21" name="Прямая соединительная линия 20" title="Горизонтальная линейка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бъект 2">
            <a:extLst>
              <a:ext uri="{FF2B5EF4-FFF2-40B4-BE49-F238E27FC236}">
                <a16:creationId xmlns:a16="http://schemas.microsoft.com/office/drawing/2014/main" id="{4889D34E-DF9E-41B7-A5EC-B9D63999B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559678"/>
            <a:ext cx="6172200" cy="5617285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222617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 rtlCol="0"/>
          <a:lstStyle>
            <a:lvl5pPr>
              <a:defRPr i="0"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 rtlCol="0"/>
          <a:lstStyle>
            <a:lvl5pPr>
              <a:defRPr i="0"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9A2038-B05C-4781-BA38-FE0987548CF9}" type="datetime1">
              <a:rPr lang="ru-RU" noProof="0" smtClean="0"/>
              <a:t>20.02.2022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54302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rtlCol="0"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rtlCol="0"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059510-8A4C-4D7A-8B52-DAA53C589143}" type="datetime1">
              <a:rPr lang="ru-RU" noProof="0" smtClean="0"/>
              <a:t>20.02.2022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77019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626C1A-D84E-42EE-BD73-3267BCADA3B3}" type="datetime1">
              <a:rPr lang="ru-RU" noProof="0" smtClean="0"/>
              <a:t>20.02.2022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43447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DAE130-7FCA-40A2-AA3A-888FCBDE09D4}" type="datetime1">
              <a:rPr lang="ru-RU" noProof="0" smtClean="0"/>
              <a:t>20.02.2022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8239023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E2565D1-06D8-4141-9B5F-95C29313C16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Текст 19">
            <a:extLst>
              <a:ext uri="{FF2B5EF4-FFF2-40B4-BE49-F238E27FC236}">
                <a16:creationId xmlns:a16="http://schemas.microsoft.com/office/drawing/2014/main" id="{04FBD4F5-432F-4C2D-A734-6CC48615FF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ru-RU" noProof="0"/>
              <a:t>Поместите здесь подзаголовок</a:t>
            </a:r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4CB6C5-F7E8-4101-9FAA-6FBD7111D9CA}" type="datetime1">
              <a:rPr lang="ru-RU" noProof="0" smtClean="0"/>
              <a:t>20.02.2022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1" name="Заголовок 1">
            <a:extLst>
              <a:ext uri="{FF2B5EF4-FFF2-40B4-BE49-F238E27FC236}">
                <a16:creationId xmlns:a16="http://schemas.microsoft.com/office/drawing/2014/main" id="{3837580B-9009-4524-B820-7ACB27BC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/>
          <a:p>
            <a:pPr rtl="0"/>
            <a:r>
              <a:rPr lang="ru-RU" noProof="0"/>
              <a:t>Образец заголовка</a:t>
            </a:r>
          </a:p>
        </p:txBody>
      </p:sp>
      <p:cxnSp>
        <p:nvCxnSpPr>
          <p:cNvPr id="12" name="Прямая соединительная линия 11" title="Горизонтальная линейка">
            <a:extLst>
              <a:ext uri="{FF2B5EF4-FFF2-40B4-BE49-F238E27FC236}">
                <a16:creationId xmlns:a16="http://schemas.microsoft.com/office/drawing/2014/main" id="{54F1A406-73A8-450C-B21C-AA9616F476C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95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 пунктов с изображениями или значками (светлая тема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BAA6C0-5011-4245-A74E-BAA3BE19CFBC}" type="datetime1">
              <a:rPr lang="ru-RU" noProof="0" smtClean="0"/>
              <a:t>20.02.2022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ru-RU" noProof="0"/>
              <a:t>Поместите здесь подзаголовок</a:t>
            </a:r>
          </a:p>
        </p:txBody>
      </p:sp>
      <p:cxnSp>
        <p:nvCxnSpPr>
          <p:cNvPr id="21" name="Прямая соединительная линия 20" title="Горизонтальная линейка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бъект 2">
            <a:extLst>
              <a:ext uri="{FF2B5EF4-FFF2-40B4-BE49-F238E27FC236}">
                <a16:creationId xmlns:a16="http://schemas.microsoft.com/office/drawing/2014/main" id="{0CF91DE7-F23F-444D-B56E-B059EC98D98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19" name="Текст 8">
            <a:extLst>
              <a:ext uri="{FF2B5EF4-FFF2-40B4-BE49-F238E27FC236}">
                <a16:creationId xmlns:a16="http://schemas.microsoft.com/office/drawing/2014/main" id="{DD8B7AFB-040F-4222-BF21-649EEB9B76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36C44B50-DCD8-4661-AE20-1744F5052F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23" name="Текст 6">
            <a:extLst>
              <a:ext uri="{FF2B5EF4-FFF2-40B4-BE49-F238E27FC236}">
                <a16:creationId xmlns:a16="http://schemas.microsoft.com/office/drawing/2014/main" id="{C0107EA4-5D36-4C90-97D0-F9F14116BDE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 rtlCol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24" name="Текст 15">
            <a:extLst>
              <a:ext uri="{FF2B5EF4-FFF2-40B4-BE49-F238E27FC236}">
                <a16:creationId xmlns:a16="http://schemas.microsoft.com/office/drawing/2014/main" id="{CB22D40E-097C-4007-9190-A374980653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D385A57E-D5E6-4E0A-BE4C-C1B40196AB2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26" name="Рисунок 22">
            <a:extLst>
              <a:ext uri="{FF2B5EF4-FFF2-40B4-BE49-F238E27FC236}">
                <a16:creationId xmlns:a16="http://schemas.microsoft.com/office/drawing/2014/main" id="{3D1BBD84-BA1A-4F7F-BD78-6D42162E33D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  <p:sp>
        <p:nvSpPr>
          <p:cNvPr id="27" name="Рисунок 24">
            <a:extLst>
              <a:ext uri="{FF2B5EF4-FFF2-40B4-BE49-F238E27FC236}">
                <a16:creationId xmlns:a16="http://schemas.microsoft.com/office/drawing/2014/main" id="{75DDD589-ADD5-491E-B180-F1FCDF9ED6A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  <p:sp>
        <p:nvSpPr>
          <p:cNvPr id="28" name="Рисунок 26">
            <a:extLst>
              <a:ext uri="{FF2B5EF4-FFF2-40B4-BE49-F238E27FC236}">
                <a16:creationId xmlns:a16="http://schemas.microsoft.com/office/drawing/2014/main" id="{BFFFDD99-5C1A-4C7C-8FA2-BEA3DB4BA88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  <p:sp>
        <p:nvSpPr>
          <p:cNvPr id="29" name="Рисунок 30">
            <a:extLst>
              <a:ext uri="{FF2B5EF4-FFF2-40B4-BE49-F238E27FC236}">
                <a16:creationId xmlns:a16="http://schemas.microsoft.com/office/drawing/2014/main" id="{23C5456C-A352-4CF6-8671-B2572BAD518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  <p:sp>
        <p:nvSpPr>
          <p:cNvPr id="30" name="Рисунок 32">
            <a:extLst>
              <a:ext uri="{FF2B5EF4-FFF2-40B4-BE49-F238E27FC236}">
                <a16:creationId xmlns:a16="http://schemas.microsoft.com/office/drawing/2014/main" id="{C7C33AAD-B12F-4AA1-80BD-D7D3D1304B9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  <p:sp>
        <p:nvSpPr>
          <p:cNvPr id="31" name="Рисунок 34">
            <a:extLst>
              <a:ext uri="{FF2B5EF4-FFF2-40B4-BE49-F238E27FC236}">
                <a16:creationId xmlns:a16="http://schemas.microsoft.com/office/drawing/2014/main" id="{E2951AF1-2CE3-48B5-9CF3-7488DCDF3299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</p:spTree>
    <p:extLst>
      <p:ext uri="{BB962C8B-B14F-4D97-AF65-F5344CB8AC3E}">
        <p14:creationId xmlns:p14="http://schemas.microsoft.com/office/powerpoint/2010/main" val="418798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яд пронумерованных пун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5162550" y="2019300"/>
            <a:ext cx="1944000" cy="2700000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99000">
                <a:schemeClr val="accent1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0" tIns="1332000" rIns="0" bIns="0" rtlCol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ru-RU" noProof="0"/>
              <a:t>Описание мероприятия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42FFDC-E850-4C83-BBCF-3A8D5897ECC9}" type="datetime1">
              <a:rPr lang="ru-RU" noProof="0" smtClean="0"/>
              <a:t>20.02.2022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617748B7-E5B4-4481-8BBD-FA336F544D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806" y="2019300"/>
            <a:ext cx="1943100" cy="2700000"/>
          </a:xfr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99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5400000" scaled="1"/>
          </a:gradFill>
        </p:spPr>
        <p:txBody>
          <a:bodyPr lIns="0" tIns="1332000" rIns="0" bIns="0" rtlCol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ru-RU" noProof="0"/>
              <a:t>Описание мероприятия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47DBBB1B-8761-455D-AD09-0A48C1ED27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163" y="2019300"/>
            <a:ext cx="1943100" cy="2700000"/>
          </a:xfr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99000">
                <a:schemeClr val="accent5">
                  <a:lumMod val="20000"/>
                  <a:lumOff val="80000"/>
                </a:schemeClr>
              </a:gs>
              <a:gs pos="100000">
                <a:schemeClr val="accent5"/>
              </a:gs>
            </a:gsLst>
            <a:lin ang="5400000" scaled="1"/>
          </a:gradFill>
        </p:spPr>
        <p:txBody>
          <a:bodyPr lIns="0" tIns="1332000" rIns="0" bIns="0" rtlCol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ru-RU" noProof="0"/>
              <a:t>Описание мероприятия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701A7388-8628-470F-82E9-729C86AAFD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20550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i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1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CAE5D4FA-2556-4640-8793-063247AA27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53356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rtlCol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2</a:t>
            </a: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8379251E-EDF2-4AC5-AB5B-C1FD66A9D6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85713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rtlCol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3</a:t>
            </a: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ru-RU" noProof="0"/>
              <a:t>Поместите здесь подзаголовок</a:t>
            </a:r>
          </a:p>
        </p:txBody>
      </p:sp>
      <p:cxnSp>
        <p:nvCxnSpPr>
          <p:cNvPr id="21" name="Прямая соединительная линия 20" title="Горизонтальная линейка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31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12527CD7-EF91-473D-B332-17963C2378AA}" type="datetime1">
              <a:rPr lang="ru-RU" noProof="0" smtClean="0"/>
              <a:t>20.02.2022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ru-RU" noProof="0"/>
              <a:t>Поместите здесь подзаголовок</a:t>
            </a:r>
          </a:p>
        </p:txBody>
      </p:sp>
      <p:cxnSp>
        <p:nvCxnSpPr>
          <p:cNvPr id="21" name="Прямая соединительная линия 20" title="Горизонтальная линейка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91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 пунктов с изображениями или значками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лилиния 6" title="Фигура номера страницы">
            <a:extLst>
              <a:ext uri="{FF2B5EF4-FFF2-40B4-BE49-F238E27FC236}">
                <a16:creationId xmlns:a16="http://schemas.microsoft.com/office/drawing/2014/main" id="{4C028BF1-8F7F-4E8E-9D47-05D46323E336}"/>
              </a:ext>
            </a:extLst>
          </p:cNvPr>
          <p:cNvSpPr/>
          <p:nvPr userDrawn="1"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2999403-2FA3-46FA-A6CD-243D00F08AF5}" type="datetime1">
              <a:rPr lang="ru-RU" noProof="0" smtClean="0"/>
              <a:t>20.02.2022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ru-RU" noProof="0"/>
              <a:t>Поместите здесь подзаголовок</a:t>
            </a:r>
          </a:p>
        </p:txBody>
      </p:sp>
      <p:cxnSp>
        <p:nvCxnSpPr>
          <p:cNvPr id="21" name="Прямая соединительная линия 20" title="Горизонтальная линейка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бъект 2">
            <a:extLst>
              <a:ext uri="{FF2B5EF4-FFF2-40B4-BE49-F238E27FC236}">
                <a16:creationId xmlns:a16="http://schemas.microsoft.com/office/drawing/2014/main" id="{5D7203A2-76F7-4D98-BFEB-C48DDC3E5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11" name="Текст 8">
            <a:extLst>
              <a:ext uri="{FF2B5EF4-FFF2-40B4-BE49-F238E27FC236}">
                <a16:creationId xmlns:a16="http://schemas.microsoft.com/office/drawing/2014/main" id="{333FF03C-99D8-472E-A74F-87D3B5A569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982C482D-2EED-4942-A5D4-D8A794C248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51D4C5CB-E26D-42D3-B242-792D37C507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 rtlCol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8F1F9D8C-5E2A-414E-9E1D-AB7DF4824DB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571AC612-4E8C-42E2-88EB-DB98E2791D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23" name="Рисунок 22">
            <a:extLst>
              <a:ext uri="{FF2B5EF4-FFF2-40B4-BE49-F238E27FC236}">
                <a16:creationId xmlns:a16="http://schemas.microsoft.com/office/drawing/2014/main" id="{2AA95DF8-549D-4CA3-8E1A-D2DEB8CF460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  <p:sp>
        <p:nvSpPr>
          <p:cNvPr id="25" name="Рисунок 24">
            <a:extLst>
              <a:ext uri="{FF2B5EF4-FFF2-40B4-BE49-F238E27FC236}">
                <a16:creationId xmlns:a16="http://schemas.microsoft.com/office/drawing/2014/main" id="{AA78BAAC-8764-4AFE-9AC1-DF47930B46E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  <p:sp>
        <p:nvSpPr>
          <p:cNvPr id="27" name="Рисунок 26">
            <a:extLst>
              <a:ext uri="{FF2B5EF4-FFF2-40B4-BE49-F238E27FC236}">
                <a16:creationId xmlns:a16="http://schemas.microsoft.com/office/drawing/2014/main" id="{88491EA9-E431-4D48-BD30-3BA8FACC97F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  <p:sp>
        <p:nvSpPr>
          <p:cNvPr id="31" name="Рисунок 30">
            <a:extLst>
              <a:ext uri="{FF2B5EF4-FFF2-40B4-BE49-F238E27FC236}">
                <a16:creationId xmlns:a16="http://schemas.microsoft.com/office/drawing/2014/main" id="{130F713C-752D-4C1A-89AB-638A7DAF60A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  <p:sp>
        <p:nvSpPr>
          <p:cNvPr id="33" name="Рисунок 32">
            <a:extLst>
              <a:ext uri="{FF2B5EF4-FFF2-40B4-BE49-F238E27FC236}">
                <a16:creationId xmlns:a16="http://schemas.microsoft.com/office/drawing/2014/main" id="{EDF00299-5001-4927-B344-D4AE0D5F039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  <p:sp>
        <p:nvSpPr>
          <p:cNvPr id="35" name="Рисунок 34">
            <a:extLst>
              <a:ext uri="{FF2B5EF4-FFF2-40B4-BE49-F238E27FC236}">
                <a16:creationId xmlns:a16="http://schemas.microsoft.com/office/drawing/2014/main" id="{4CBE51A8-3BCA-490E-93CB-B70BBCCD967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</p:spTree>
    <p:extLst>
      <p:ext uri="{BB962C8B-B14F-4D97-AF65-F5344CB8AC3E}">
        <p14:creationId xmlns:p14="http://schemas.microsoft.com/office/powerpoint/2010/main" val="123252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фотографий среднего размера с описани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762000" y="2831932"/>
            <a:ext cx="3833906" cy="1562638"/>
          </a:xfrm>
        </p:spPr>
        <p:txBody>
          <a:bodyPr rtlCol="0" anchor="b"/>
          <a:lstStyle>
            <a:lvl1pPr>
              <a:defRPr/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F70DB7-3E8F-4711-BBBE-E369DB1C6C49}" type="datetime1">
              <a:rPr lang="ru-RU" noProof="0" smtClean="0"/>
              <a:t>20.02.2022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4573117"/>
            <a:ext cx="3842550" cy="1178396"/>
          </a:xfrm>
        </p:spPr>
        <p:txBody>
          <a:bodyPr rtlCol="0"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ru-RU" noProof="0"/>
              <a:t>Поместите здесь подзаголовок</a:t>
            </a:r>
          </a:p>
        </p:txBody>
      </p:sp>
      <p:cxnSp>
        <p:nvCxnSpPr>
          <p:cNvPr id="21" name="Прямая соединительная линия 20" title="Горизонтальная линейка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Рисунок 10">
            <a:extLst>
              <a:ext uri="{FF2B5EF4-FFF2-40B4-BE49-F238E27FC236}">
                <a16:creationId xmlns:a16="http://schemas.microsoft.com/office/drawing/2014/main" id="{4EDDE9BC-8D20-403B-A5FE-C277A3515DE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424736" y="482857"/>
            <a:ext cx="2179814" cy="217981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i="1"/>
            </a:lvl1pPr>
          </a:lstStyle>
          <a:p>
            <a:pPr rtl="0"/>
            <a:r>
              <a:rPr lang="ru-RU" noProof="0"/>
              <a:t>Вставьте портрет</a:t>
            </a:r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2BF5E186-AFA1-42AA-AE51-CF3AC059F0F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22" name="Текст 8">
            <a:extLst>
              <a:ext uri="{FF2B5EF4-FFF2-40B4-BE49-F238E27FC236}">
                <a16:creationId xmlns:a16="http://schemas.microsoft.com/office/drawing/2014/main" id="{C860CCD0-F268-4994-9434-F0E0132A4E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23" name="Текст 10">
            <a:extLst>
              <a:ext uri="{FF2B5EF4-FFF2-40B4-BE49-F238E27FC236}">
                <a16:creationId xmlns:a16="http://schemas.microsoft.com/office/drawing/2014/main" id="{28D5E220-4F6C-4A47-9F47-4CA88EA230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24" name="Текст 6">
            <a:extLst>
              <a:ext uri="{FF2B5EF4-FFF2-40B4-BE49-F238E27FC236}">
                <a16:creationId xmlns:a16="http://schemas.microsoft.com/office/drawing/2014/main" id="{1DFEF73A-C0FC-4A4C-8342-991CEFF532E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25" name="Текст 15">
            <a:extLst>
              <a:ext uri="{FF2B5EF4-FFF2-40B4-BE49-F238E27FC236}">
                <a16:creationId xmlns:a16="http://schemas.microsoft.com/office/drawing/2014/main" id="{E60572FB-0574-4BE3-9637-7CA7B5ACA8D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26" name="Текст 18">
            <a:extLst>
              <a:ext uri="{FF2B5EF4-FFF2-40B4-BE49-F238E27FC236}">
                <a16:creationId xmlns:a16="http://schemas.microsoft.com/office/drawing/2014/main" id="{155E2FBC-2458-49C4-B75C-CAEAC6D9F10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27" name="Рисунок 22">
            <a:extLst>
              <a:ext uri="{FF2B5EF4-FFF2-40B4-BE49-F238E27FC236}">
                <a16:creationId xmlns:a16="http://schemas.microsoft.com/office/drawing/2014/main" id="{844B1DAB-161E-44A0-9E15-DA816B46A48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234550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  <p:sp>
        <p:nvSpPr>
          <p:cNvPr id="28" name="Рисунок 24">
            <a:extLst>
              <a:ext uri="{FF2B5EF4-FFF2-40B4-BE49-F238E27FC236}">
                <a16:creationId xmlns:a16="http://schemas.microsoft.com/office/drawing/2014/main" id="{8811849A-335B-47C0-980E-357EE8C4BCC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367581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  <p:sp>
        <p:nvSpPr>
          <p:cNvPr id="29" name="Рисунок 26">
            <a:extLst>
              <a:ext uri="{FF2B5EF4-FFF2-40B4-BE49-F238E27FC236}">
                <a16:creationId xmlns:a16="http://schemas.microsoft.com/office/drawing/2014/main" id="{E1254A81-6A51-429E-91AC-6B4CADA71DC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500613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  <p:sp>
        <p:nvSpPr>
          <p:cNvPr id="30" name="Рисунок 30">
            <a:extLst>
              <a:ext uri="{FF2B5EF4-FFF2-40B4-BE49-F238E27FC236}">
                <a16:creationId xmlns:a16="http://schemas.microsoft.com/office/drawing/2014/main" id="{64053090-461C-448F-9705-7FEE78A41337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234550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  <p:sp>
        <p:nvSpPr>
          <p:cNvPr id="31" name="Рисунок 32">
            <a:extLst>
              <a:ext uri="{FF2B5EF4-FFF2-40B4-BE49-F238E27FC236}">
                <a16:creationId xmlns:a16="http://schemas.microsoft.com/office/drawing/2014/main" id="{7AD2F7CB-CFE4-4C72-864A-D00C1CEAA2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367581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  <p:sp>
        <p:nvSpPr>
          <p:cNvPr id="32" name="Рисунок 34">
            <a:extLst>
              <a:ext uri="{FF2B5EF4-FFF2-40B4-BE49-F238E27FC236}">
                <a16:creationId xmlns:a16="http://schemas.microsoft.com/office/drawing/2014/main" id="{CCA07CA3-C8D4-41EA-A0FB-74E1A477039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500163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</p:spTree>
    <p:extLst>
      <p:ext uri="{BB962C8B-B14F-4D97-AF65-F5344CB8AC3E}">
        <p14:creationId xmlns:p14="http://schemas.microsoft.com/office/powerpoint/2010/main" val="110807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6" title="Фигура номера страницы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rtlCol="0"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667666" y="4151085"/>
            <a:ext cx="4633806" cy="1591181"/>
          </a:xfrm>
        </p:spPr>
        <p:txBody>
          <a:bodyPr rtlCol="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cxnSp>
        <p:nvCxnSpPr>
          <p:cNvPr id="9" name="Прямая соединительная линия 8" title="Вертикальная линейка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05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 title="Фигура номера страницы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rtlCol="0" anchor="t">
            <a:normAutofit/>
          </a:bodyPr>
          <a:lstStyle>
            <a:lvl1pPr>
              <a:lnSpc>
                <a:spcPct val="85000"/>
              </a:lnSpc>
              <a:defRPr sz="770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rtlCol="0"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 rtlCol="0"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CD339C01-7D02-4928-894B-4986AD1CF77F}" type="datetime1">
              <a:rPr lang="ru-RU" noProof="0" smtClean="0"/>
              <a:t>20.02.2022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 rtlCol="0"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0" name="Прямая соединительная линия 9" title="Горизонтальная линейка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453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олилиния 6" title="Фигура номера страницы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rtl="0"/>
            <a:fld id="{9E1E048C-58BA-4E52-B6F1-56D903F03075}" type="datetime1">
              <a:rPr lang="ru-RU" noProof="0" smtClean="0"/>
              <a:t>20.02.2022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0" name="Прямая соединительная линия 9" title="Горизонтальная линейка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09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9" r:id="rId1"/>
    <p:sldLayoutId id="2147484480" r:id="rId2"/>
    <p:sldLayoutId id="2147484495" r:id="rId3"/>
    <p:sldLayoutId id="2147484490" r:id="rId4"/>
    <p:sldLayoutId id="2147484491" r:id="rId5"/>
    <p:sldLayoutId id="2147484492" r:id="rId6"/>
    <p:sldLayoutId id="2147484493" r:id="rId7"/>
    <p:sldLayoutId id="2147484496" r:id="rId8"/>
    <p:sldLayoutId id="2147484481" r:id="rId9"/>
    <p:sldLayoutId id="2147484498" r:id="rId10"/>
    <p:sldLayoutId id="2147484499" r:id="rId11"/>
    <p:sldLayoutId id="2147484500" r:id="rId12"/>
    <p:sldLayoutId id="2147484482" r:id="rId13"/>
    <p:sldLayoutId id="2147484483" r:id="rId14"/>
    <p:sldLayoutId id="2147484484" r:id="rId15"/>
    <p:sldLayoutId id="2147484485" r:id="rId16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3.jp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openxmlformats.org/officeDocument/2006/relationships/image" Target="../media/image18.jpg"/><Relationship Id="rId2" Type="http://schemas.openxmlformats.org/officeDocument/2006/relationships/hyperlink" Target="https://24smi-org.turbopages.org/24smi.org/s/celebrity/3375-marina-tsvetaeva.html?parent-reqid=1643904366670547-1085313318665854010768048-prestable-app-host-sas-web-yp-191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679374-8EAE-4873-9BB6-F6C630302D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algn="just" rtl="0"/>
            <a:r>
              <a:rPr lang="ru-RU" sz="5400" dirty="0">
                <a:latin typeface="Sitka Subheading" panose="02000505000000020004" pitchFamily="2" charset="0"/>
              </a:rPr>
              <a:t>Александр Александрович Блок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42C4E3-AFAF-4630-AF6D-21FB3C29C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910" y="4151085"/>
            <a:ext cx="4993562" cy="1591181"/>
          </a:xfrm>
        </p:spPr>
        <p:txBody>
          <a:bodyPr rtlCol="0"/>
          <a:lstStyle/>
          <a:p>
            <a:pPr rtl="0"/>
            <a:r>
              <a:rPr lang="ru-RU" sz="2800" i="0" dirty="0">
                <a:solidFill>
                  <a:schemeClr val="tx1"/>
                </a:solidFill>
                <a:latin typeface="Sitka Subheading" panose="02000505000000020004" pitchFamily="2" charset="0"/>
              </a:rPr>
              <a:t>«О</a:t>
            </a:r>
            <a:r>
              <a:rPr lang="ru-RU" sz="2800" b="0" i="0" dirty="0">
                <a:solidFill>
                  <a:schemeClr val="tx1"/>
                </a:solidFill>
                <a:effectLst/>
                <a:latin typeface="Sitka Subheading" panose="02000505000000020004" pitchFamily="2" charset="0"/>
              </a:rPr>
              <a:t> Блоке надо не говорить, а петь» – К. Федин</a:t>
            </a:r>
            <a:endParaRPr lang="ru-RU" sz="3600" dirty="0">
              <a:solidFill>
                <a:schemeClr val="tx1"/>
              </a:solidFill>
              <a:latin typeface="Sitka Subheading" panose="02000505000000020004" pitchFamily="2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4B1649E-C1CB-4D3F-AAD9-F27EDC2CB4B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2500" b="12500"/>
          <a:stretch>
            <a:fillRect/>
          </a:stretch>
        </p:blipFill>
        <p:spPr>
          <a:xfrm>
            <a:off x="2119285" y="1619291"/>
            <a:ext cx="2783585" cy="2783585"/>
          </a:xfrm>
        </p:spPr>
      </p:pic>
    </p:spTree>
    <p:extLst>
      <p:ext uri="{BB962C8B-B14F-4D97-AF65-F5344CB8AC3E}">
        <p14:creationId xmlns:p14="http://schemas.microsoft.com/office/powerpoint/2010/main" val="1193886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1F34B-93F5-46C0-9BEC-B1A8D5500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644" y="162112"/>
            <a:ext cx="3833906" cy="2221622"/>
          </a:xfrm>
        </p:spPr>
        <p:txBody>
          <a:bodyPr rtlCol="0"/>
          <a:lstStyle/>
          <a:p>
            <a:pPr rtl="0"/>
            <a:r>
              <a:rPr lang="ru-RU" dirty="0">
                <a:latin typeface="Sitka Subheading" panose="02000505000000020004" pitchFamily="2" charset="0"/>
              </a:rPr>
              <a:t>Детство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1FDC16-3D69-48AD-B08B-ED28A10640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98175" y="2383734"/>
            <a:ext cx="4306376" cy="3799997"/>
          </a:xfrm>
        </p:spPr>
        <p:txBody>
          <a:bodyPr rtlCol="0">
            <a:normAutofit/>
          </a:bodyPr>
          <a:lstStyle/>
          <a:p>
            <a:pPr rtl="0"/>
            <a:r>
              <a:rPr lang="ru-RU" sz="1600" dirty="0">
                <a:latin typeface="Sitka Subheading" panose="02000505000000020004" pitchFamily="2" charset="0"/>
              </a:rPr>
              <a:t>Александр Александрович Блок родился в конце ноября 1880 г. Прожил всего 40 лет. Место его рождения — город Санкт-Петербург. Отец — Александр Львович Блок — хороший юрист, аристократ, талантливый и мудрый профессор (Варшавский университет), представитель цвета нации того времени. Мама поэта, Александра Андреевна, происходила из старинного рода Бекетовых. Брак родителей оказался хрупким. Маленький Саша рос с отчимом. 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83DB0A1-C484-4D49-BAC3-ABEE82074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8269" y="1784934"/>
            <a:ext cx="2258668" cy="3288131"/>
          </a:xfrm>
        </p:spPr>
        <p:txBody>
          <a:bodyPr lIns="72000" rIns="72000" rtlCol="0"/>
          <a:lstStyle/>
          <a:p>
            <a:pPr rtl="0"/>
            <a:endParaRPr lang="ru-RU" dirty="0">
              <a:latin typeface="Palatino Linotype" panose="02040502050505030304" pitchFamily="18" charset="0"/>
            </a:endParaRPr>
          </a:p>
          <a:p>
            <a:pPr rtl="0"/>
            <a:r>
              <a:rPr lang="ru-RU" dirty="0">
                <a:latin typeface="Sitka Subheading" panose="02000505000000020004" pitchFamily="2" charset="0"/>
              </a:rPr>
              <a:t>Александра Андреевна Бекетова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C944DD-F200-6B48-8A79-099A0899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smtClean="0"/>
              <a:t>2</a:t>
            </a:fld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7DA7DF5-45EC-4163-89FB-69B10FCF5052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16263" b="16263"/>
          <a:stretch/>
        </p:blipFill>
        <p:spPr>
          <a:xfrm>
            <a:off x="5358576" y="1952495"/>
            <a:ext cx="1474847" cy="1474847"/>
          </a:xfrm>
        </p:spPr>
      </p:pic>
      <p:sp>
        <p:nvSpPr>
          <p:cNvPr id="25" name="Объект 3">
            <a:extLst>
              <a:ext uri="{FF2B5EF4-FFF2-40B4-BE49-F238E27FC236}">
                <a16:creationId xmlns:a16="http://schemas.microsoft.com/office/drawing/2014/main" id="{AE20F14F-DD4D-44FC-80F0-45E13476C05C}"/>
              </a:ext>
            </a:extLst>
          </p:cNvPr>
          <p:cNvSpPr txBox="1">
            <a:spLocks/>
          </p:cNvSpPr>
          <p:nvPr/>
        </p:nvSpPr>
        <p:spPr>
          <a:xfrm>
            <a:off x="7488840" y="1784933"/>
            <a:ext cx="2258668" cy="3288131"/>
          </a:xfrm>
          <a:prstGeom prst="rect">
            <a:avLst/>
          </a:prstGeom>
          <a:solidFill>
            <a:schemeClr val="bg1"/>
          </a:solidFill>
        </p:spPr>
        <p:txBody>
          <a:bodyPr vert="horz" lIns="72000" tIns="1332000" rIns="72000" bIns="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latin typeface="Palatino Linotype" panose="02040502050505030304" pitchFamily="18" charset="0"/>
            </a:endParaRPr>
          </a:p>
          <a:p>
            <a:r>
              <a:rPr lang="ru-RU" dirty="0">
                <a:latin typeface="Sitka Subheading" panose="02000505000000020004" pitchFamily="2" charset="0"/>
              </a:rPr>
              <a:t>Александр Александрович Блок</a:t>
            </a:r>
          </a:p>
        </p:txBody>
      </p:sp>
      <p:sp>
        <p:nvSpPr>
          <p:cNvPr id="26" name="Объект 3">
            <a:extLst>
              <a:ext uri="{FF2B5EF4-FFF2-40B4-BE49-F238E27FC236}">
                <a16:creationId xmlns:a16="http://schemas.microsoft.com/office/drawing/2014/main" id="{57785273-353F-470E-9192-37C3E1DFE63B}"/>
              </a:ext>
            </a:extLst>
          </p:cNvPr>
          <p:cNvSpPr txBox="1">
            <a:spLocks/>
          </p:cNvSpPr>
          <p:nvPr/>
        </p:nvSpPr>
        <p:spPr>
          <a:xfrm>
            <a:off x="9949412" y="1784934"/>
            <a:ext cx="2258668" cy="3288131"/>
          </a:xfrm>
          <a:prstGeom prst="rect">
            <a:avLst/>
          </a:prstGeom>
          <a:solidFill>
            <a:schemeClr val="bg1"/>
          </a:solidFill>
        </p:spPr>
        <p:txBody>
          <a:bodyPr vert="horz" lIns="72000" tIns="1332000" rIns="72000" bIns="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latin typeface="Palatino Linotype" panose="02040502050505030304" pitchFamily="18" charset="0"/>
            </a:endParaRPr>
          </a:p>
          <a:p>
            <a:r>
              <a:rPr lang="ru-RU" dirty="0">
                <a:latin typeface="Sitka Subheading" panose="02000505000000020004" pitchFamily="2" charset="0"/>
              </a:rPr>
              <a:t>Александр Львович Блок</a:t>
            </a: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C361D84C-F1C7-4A8A-93D7-F4901FA6AFA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6667" r="16667"/>
          <a:stretch>
            <a:fillRect/>
          </a:stretch>
        </p:blipFill>
        <p:spPr>
          <a:xfrm>
            <a:off x="7875411" y="1952495"/>
            <a:ext cx="1474847" cy="147484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D096B68E-FC5C-4E49-8B34-7B9D300C0CB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4134" b="14134"/>
          <a:stretch/>
        </p:blipFill>
        <p:spPr>
          <a:xfrm>
            <a:off x="10325296" y="1952495"/>
            <a:ext cx="1568530" cy="156853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707474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F35BFF-A889-4B62-BCD4-168715A63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313" y="559678"/>
            <a:ext cx="4211593" cy="2221622"/>
          </a:xfrm>
        </p:spPr>
        <p:txBody>
          <a:bodyPr rtlCol="0"/>
          <a:lstStyle/>
          <a:p>
            <a:pPr rtl="0"/>
            <a:r>
              <a:rPr lang="ru-RU" dirty="0">
                <a:latin typeface="Sitka Subheading" panose="02000505000000020004" pitchFamily="2" charset="0"/>
              </a:rPr>
              <a:t>Образование</a:t>
            </a:r>
          </a:p>
        </p:txBody>
      </p:sp>
      <p:sp>
        <p:nvSpPr>
          <p:cNvPr id="19" name="Объект 18">
            <a:extLst>
              <a:ext uri="{FF2B5EF4-FFF2-40B4-BE49-F238E27FC236}">
                <a16:creationId xmlns:a16="http://schemas.microsoft.com/office/drawing/2014/main" id="{C8822230-E7F6-4AEC-86F1-6874B8C03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3694" y="2019300"/>
            <a:ext cx="2124612" cy="3588292"/>
          </a:xfrm>
        </p:spPr>
        <p:txBody>
          <a:bodyPr rtlCol="0"/>
          <a:lstStyle/>
          <a:p>
            <a:pPr rtl="0"/>
            <a:r>
              <a:rPr lang="ru-RU" sz="600" dirty="0"/>
              <a:t>Описание значимого события</a:t>
            </a: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72DB73E6-C510-4010-99CD-13C274B57E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95806" y="2019300"/>
            <a:ext cx="2124612" cy="3588292"/>
          </a:xfrm>
        </p:spPr>
        <p:txBody>
          <a:bodyPr rtlCol="0"/>
          <a:lstStyle/>
          <a:p>
            <a:pPr rtl="0"/>
            <a:r>
              <a:rPr lang="ru-RU" sz="500" dirty="0"/>
              <a:t>Описание значимого события</a:t>
            </a:r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id="{F544916F-9E82-4943-9F03-05F7811ACC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683074" y="2019300"/>
            <a:ext cx="2124612" cy="3588291"/>
          </a:xfrm>
        </p:spPr>
        <p:txBody>
          <a:bodyPr rtlCol="0"/>
          <a:lstStyle/>
          <a:p>
            <a:pPr rtl="0"/>
            <a:endParaRPr lang="ru-RU" sz="1050" dirty="0"/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A761FA4B-43B9-4C0B-BD10-1127709C978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92957" y="2895600"/>
            <a:ext cx="4211593" cy="3213652"/>
          </a:xfrm>
        </p:spPr>
        <p:txBody>
          <a:bodyPr rtlCol="0">
            <a:normAutofit fontScale="92500" lnSpcReduction="20000"/>
          </a:bodyPr>
          <a:lstStyle/>
          <a:p>
            <a:r>
              <a:rPr lang="ru-RU" dirty="0">
                <a:latin typeface="Sitka Subheading" panose="02000505000000020004" pitchFamily="2" charset="0"/>
              </a:rPr>
              <a:t>В 1889 году был отдан во второй класс Введенской гимназии, которую окончил в 1898 году. Затем получил образование в Петербургском университете, где учился сначала на юридическом факультете, а после – на историко-филологическом. К слову, ректором университета был его дедушка А.Н. Бекетов, известный русский ботаник.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C9047CD-1956-7146-971D-D05A280A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smtClean="0"/>
              <a:t>3</a:t>
            </a:fld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1E91044-BC0A-4DD8-ACF5-B523A6E64D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750" b="8750"/>
          <a:stretch/>
        </p:blipFill>
        <p:spPr>
          <a:xfrm>
            <a:off x="9907891" y="2591511"/>
            <a:ext cx="1674977" cy="16749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22F7422-9643-4FE4-B7C5-69AE6DE2DE8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1489" b="11489"/>
          <a:stretch/>
        </p:blipFill>
        <p:spPr>
          <a:xfrm flipH="1">
            <a:off x="5222066" y="2591511"/>
            <a:ext cx="1747868" cy="16749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0A4B3A20-C0E5-4B2E-8A2E-231554567EC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8375" r="18375"/>
          <a:stretch/>
        </p:blipFill>
        <p:spPr>
          <a:xfrm>
            <a:off x="7520623" y="2591511"/>
            <a:ext cx="1674977" cy="16749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749118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4">
            <a:extLst>
              <a:ext uri="{FF2B5EF4-FFF2-40B4-BE49-F238E27FC236}">
                <a16:creationId xmlns:a16="http://schemas.microsoft.com/office/drawing/2014/main" id="{A65B7C16-E5C9-4F64-ADC2-670D89C47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Sitka Subheading" panose="02000505000000020004" pitchFamily="2" charset="0"/>
              </a:rPr>
              <a:t>Творческий путь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6DB6C1-02FF-46A9-84B9-6E471BFB2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3D2E340-0663-474B-992C-9192B5C45E57}" type="slidenum">
              <a:rPr lang="ru-RU" noProof="0" smtClean="0"/>
              <a:t>4</a:t>
            </a:fld>
            <a:endParaRPr lang="ru-RU" noProof="0"/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92794F2B-9A9E-42BC-884D-6C087E4D10D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72278" y="2781301"/>
            <a:ext cx="4432272" cy="3517021"/>
          </a:xfrm>
        </p:spPr>
        <p:txBody>
          <a:bodyPr>
            <a:normAutofit fontScale="85000" lnSpcReduction="10000"/>
          </a:bodyPr>
          <a:lstStyle/>
          <a:p>
            <a:r>
              <a:rPr lang="ru-RU" b="0" i="0" dirty="0">
                <a:effectLst/>
                <a:latin typeface="Sitka Subheading" panose="02000505000000020004" pitchFamily="2" charset="0"/>
              </a:rPr>
              <a:t>Семья Блока, особенно по материнской линии, продолжала высококультурный род, что не могло не сказаться на Александре. С юных лет поэт читал многочисленные книги, посещал театральный кружок в Санкт-Петербурге, а также пробовал свои силы в стихотворном творчестве. Первые незамысловатые произведения мальчик написал еще в пятилетнем возрасте, а, будучи подростком, в компании братьев увлеченно занимался написанием рукописного журнала.</a:t>
            </a:r>
            <a:endParaRPr lang="ru-RU" dirty="0">
              <a:latin typeface="Sitka Subheading" panose="02000505000000020004" pitchFamily="2" charset="0"/>
            </a:endParaRPr>
          </a:p>
        </p:txBody>
      </p:sp>
      <p:graphicFrame>
        <p:nvGraphicFramePr>
          <p:cNvPr id="14" name="Схема 13">
            <a:extLst>
              <a:ext uri="{FF2B5EF4-FFF2-40B4-BE49-F238E27FC236}">
                <a16:creationId xmlns:a16="http://schemas.microsoft.com/office/drawing/2014/main" id="{F6B5F875-6DE8-44E0-AF58-BC780B16D0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2486224"/>
              </p:ext>
            </p:extLst>
          </p:nvPr>
        </p:nvGraphicFramePr>
        <p:xfrm>
          <a:off x="5051907" y="614920"/>
          <a:ext cx="6723460" cy="5958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2482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761CE6-695A-0941-954E-A6BD7E16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smtClean="0"/>
              <a:t>5</a:t>
            </a:fld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04842E5-6CE6-4DC4-A503-05C70B116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13" y="1010192"/>
            <a:ext cx="4562475" cy="4962525"/>
          </a:xfrm>
          <a:prstGeom prst="rect">
            <a:avLst/>
          </a:prstGeom>
        </p:spPr>
      </p:pic>
      <p:graphicFrame>
        <p:nvGraphicFramePr>
          <p:cNvPr id="12" name="Схема 11">
            <a:extLst>
              <a:ext uri="{FF2B5EF4-FFF2-40B4-BE49-F238E27FC236}">
                <a16:creationId xmlns:a16="http://schemas.microsoft.com/office/drawing/2014/main" id="{CC4DBCA7-1D99-4BC4-AD5A-397F8B676E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1603836"/>
              </p:ext>
            </p:extLst>
          </p:nvPr>
        </p:nvGraphicFramePr>
        <p:xfrm>
          <a:off x="5062330" y="538992"/>
          <a:ext cx="6682631" cy="5795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8975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D477C68-4A83-4681-B97F-2C5386828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3D2E340-0663-474B-992C-9192B5C45E57}" type="slidenum">
              <a:rPr lang="ru-RU" noProof="0" smtClean="0"/>
              <a:t>6</a:t>
            </a:fld>
            <a:endParaRPr lang="ru-RU" noProof="0"/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2B5A430A-C312-4F91-BC1B-611A6E99DFDB}"/>
              </a:ext>
            </a:extLst>
          </p:cNvPr>
          <p:cNvSpPr/>
          <p:nvPr/>
        </p:nvSpPr>
        <p:spPr>
          <a:xfrm>
            <a:off x="5171194" y="520322"/>
            <a:ext cx="1944000" cy="57528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899F6B16-EF40-4E41-87B5-609BA2772053}"/>
              </a:ext>
            </a:extLst>
          </p:cNvPr>
          <p:cNvSpPr/>
          <p:nvPr/>
        </p:nvSpPr>
        <p:spPr>
          <a:xfrm>
            <a:off x="7493065" y="520323"/>
            <a:ext cx="4290945" cy="270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6E463E88-A15E-46A5-BFC0-C2C882386D7F}"/>
              </a:ext>
            </a:extLst>
          </p:cNvPr>
          <p:cNvSpPr/>
          <p:nvPr/>
        </p:nvSpPr>
        <p:spPr>
          <a:xfrm>
            <a:off x="7493066" y="3573184"/>
            <a:ext cx="4290944" cy="270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0" i="0" dirty="0">
                <a:solidFill>
                  <a:srgbClr val="000000"/>
                </a:solidFill>
                <a:effectLst/>
                <a:latin typeface="Sitka Subheading" panose="02000505000000020004" pitchFamily="2" charset="0"/>
              </a:rPr>
              <a:t>В 1918 году появляется самое загадочное произведение русской литературы — поэма Блока «Двенадцать», о смысле которой споры не утихают до сих пор. Выпустив в том же году стихотворный цикл «Скифы», Блок до самой смерти уже больше ничего не пишет: он опустошён и измучен.</a:t>
            </a:r>
            <a:endParaRPr lang="ru-RU" dirty="0">
              <a:latin typeface="Sitka Subheading" panose="02000505000000020004" pitchFamily="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01F707A-3213-4A9E-8D36-F891C7BDF597}"/>
              </a:ext>
            </a:extLst>
          </p:cNvPr>
          <p:cNvSpPr txBox="1"/>
          <p:nvPr/>
        </p:nvSpPr>
        <p:spPr>
          <a:xfrm>
            <a:off x="5171194" y="588304"/>
            <a:ext cx="1944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0" i="0" dirty="0">
                <a:solidFill>
                  <a:srgbClr val="000000"/>
                </a:solidFill>
                <a:effectLst/>
                <a:latin typeface="Sitka Subheading" panose="02000505000000020004" pitchFamily="2" charset="0"/>
              </a:rPr>
              <a:t>Революция 1917 года смешала в Блоке все чувства. Он отказался от эмиграции, считая её бегством. Открыто выступил на стороне большевиков, но, судя по многим его произведениям того времени, революцию в душе так и не смог принять. </a:t>
            </a:r>
            <a:endParaRPr lang="ru-RU" dirty="0">
              <a:latin typeface="Sitka Subheading" panose="02000505000000020004" pitchFamily="2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3BF2703-7DD2-452B-9AEF-FF2DB5869C68}"/>
              </a:ext>
            </a:extLst>
          </p:cNvPr>
          <p:cNvSpPr txBox="1"/>
          <p:nvPr/>
        </p:nvSpPr>
        <p:spPr>
          <a:xfrm>
            <a:off x="7387778" y="647863"/>
            <a:ext cx="45015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0" i="0" dirty="0">
                <a:solidFill>
                  <a:srgbClr val="000000"/>
                </a:solidFill>
                <a:effectLst/>
                <a:latin typeface="Sitka Subheading" panose="02000505000000020004" pitchFamily="2" charset="0"/>
              </a:rPr>
              <a:t>Новая власть между тем активно использует молодого поэта в своих целях: его назначают на различные должности, дают всевозможные поручения и заставляют много писать, очень часто — против его собственной воли. В душе Блока происходит серьёзный надлом, а здоровье тает с каждым днём, словно свеча.</a:t>
            </a:r>
            <a:endParaRPr lang="ru-RU" dirty="0">
              <a:latin typeface="Sitka Subheading" panose="02000505000000020004" pitchFamily="2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AEB1620-6483-4C77-B4FE-8393F97F2D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409"/>
          <a:stretch/>
        </p:blipFill>
        <p:spPr bwMode="auto">
          <a:xfrm>
            <a:off x="252831" y="189018"/>
            <a:ext cx="1646075" cy="210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17831F12-6504-48F7-81A6-E58AAB51E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058" y="1830566"/>
            <a:ext cx="1836848" cy="2449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DFF8A722-016F-4D49-BC87-A9A73081EB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439"/>
          <a:stretch/>
        </p:blipFill>
        <p:spPr bwMode="auto">
          <a:xfrm>
            <a:off x="189281" y="3265960"/>
            <a:ext cx="1880450" cy="26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300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EC7ECEE9-580B-8B4A-919F-4C04337CEC5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84013" y="5607050"/>
            <a:ext cx="407987" cy="365125"/>
          </a:xfrm>
        </p:spPr>
        <p:txBody>
          <a:bodyPr rtlCol="0"/>
          <a:lstStyle/>
          <a:p>
            <a:pPr rtl="0"/>
            <a:fld id="{13D2E340-0663-474B-992C-9192B5C45E57}" type="slidenum">
              <a:rPr lang="ru-RU" smtClean="0"/>
              <a:t>7</a:t>
            </a:fld>
            <a:endParaRPr lang="ru-RU"/>
          </a:p>
        </p:txBody>
      </p:sp>
      <p:graphicFrame>
        <p:nvGraphicFramePr>
          <p:cNvPr id="48" name="Схема 47">
            <a:extLst>
              <a:ext uri="{FF2B5EF4-FFF2-40B4-BE49-F238E27FC236}">
                <a16:creationId xmlns:a16="http://schemas.microsoft.com/office/drawing/2014/main" id="{255C1306-30FB-406E-AAB6-9E3EE49F3A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6074192"/>
              </p:ext>
            </p:extLst>
          </p:nvPr>
        </p:nvGraphicFramePr>
        <p:xfrm>
          <a:off x="5777947" y="681198"/>
          <a:ext cx="6006066" cy="54956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89796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A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F38360A-177E-E146-99A7-581A782814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smtClean="0"/>
              <a:t>8</a:t>
            </a:fld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1627A46-ECE8-4E3E-8E90-6F147979AE5A}"/>
              </a:ext>
            </a:extLst>
          </p:cNvPr>
          <p:cNvSpPr/>
          <p:nvPr/>
        </p:nvSpPr>
        <p:spPr>
          <a:xfrm>
            <a:off x="5393635" y="1020417"/>
            <a:ext cx="304800" cy="4951758"/>
          </a:xfrm>
          <a:prstGeom prst="rect">
            <a:avLst/>
          </a:prstGeom>
          <a:solidFill>
            <a:srgbClr val="1D1A1D"/>
          </a:solidFill>
          <a:ln>
            <a:solidFill>
              <a:srgbClr val="1D1A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8DD6F0FF-14EC-4C4B-AEC2-335AAFC5873B}"/>
              </a:ext>
            </a:extLst>
          </p:cNvPr>
          <p:cNvSpPr/>
          <p:nvPr/>
        </p:nvSpPr>
        <p:spPr>
          <a:xfrm>
            <a:off x="2126974" y="1872905"/>
            <a:ext cx="7938052" cy="2875721"/>
          </a:xfrm>
          <a:prstGeom prst="roundRect">
            <a:avLst/>
          </a:prstGeom>
          <a:solidFill>
            <a:schemeClr val="bg1">
              <a:lumMod val="75000"/>
              <a:lumOff val="25000"/>
              <a:alpha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0" i="0" dirty="0">
                <a:solidFill>
                  <a:schemeClr val="tx1"/>
                </a:solidFill>
                <a:effectLst/>
                <a:latin typeface="Sitka Subheading" panose="02000505000000020004" pitchFamily="2" charset="0"/>
              </a:rPr>
              <a:t>Изнуренный нуждой и многочисленными болезнями автор ушел в мир иной 7 августа 1921 года, находясь в собственной квартире в Санкт-Петербурге. Причина смерти – воспаление сердечных клапанов. Похороны и отпевание творца совершал протоиерей Алексей </a:t>
            </a:r>
            <a:r>
              <a:rPr lang="ru-RU" sz="2000" b="0" i="0" dirty="0" err="1">
                <a:solidFill>
                  <a:schemeClr val="tx1"/>
                </a:solidFill>
                <a:effectLst/>
                <a:latin typeface="Sitka Subheading" panose="02000505000000020004" pitchFamily="2" charset="0"/>
              </a:rPr>
              <a:t>Западалов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Sitka Subheading" panose="02000505000000020004" pitchFamily="2" charset="0"/>
              </a:rPr>
              <a:t>, могила Блока расположена на Смоленском православном кладбище.</a:t>
            </a:r>
            <a:endParaRPr lang="ru-RU" sz="2000" dirty="0">
              <a:solidFill>
                <a:schemeClr val="tx1"/>
              </a:solidFill>
              <a:latin typeface="Sitka Subheading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113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9D01B74-B05A-4884-97E7-25BF6225C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1562638"/>
          </a:xfrm>
        </p:spPr>
        <p:txBody>
          <a:bodyPr/>
          <a:lstStyle/>
          <a:p>
            <a:r>
              <a:rPr lang="ru-RU" dirty="0">
                <a:latin typeface="Sitka Subheading" panose="02000505000000020004" pitchFamily="2" charset="0"/>
              </a:rPr>
              <a:t>Память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CC9D7F45-F5E6-4DD2-B6B0-17E09F896A1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5774" y="2122316"/>
            <a:ext cx="4450132" cy="4371249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1400" dirty="0">
                <a:latin typeface="Sitka Subheading" panose="02000505000000020004" pitchFamily="2" charset="0"/>
              </a:rPr>
              <a:t>Музей-квартира А. А. Блока в Санкт-Петербурге располагается на Улице Декабристов (б. Офицерской), 57.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>
                <a:latin typeface="Sitka Subheading" panose="02000505000000020004" pitchFamily="2" charset="0"/>
              </a:rPr>
              <a:t>Государственный историко-литературный и природный музей-заповедник А. А. Блока в Шахматово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>
                <a:latin typeface="Sitka Subheading" panose="02000505000000020004" pitchFamily="2" charset="0"/>
              </a:rPr>
              <a:t>Библиотека-музей А. Блока в д. </a:t>
            </a:r>
            <a:r>
              <a:rPr lang="ru-RU" sz="1400" dirty="0" err="1">
                <a:latin typeface="Sitka Subheading" panose="02000505000000020004" pitchFamily="2" charset="0"/>
              </a:rPr>
              <a:t>Лопатино</a:t>
            </a:r>
            <a:r>
              <a:rPr lang="ru-RU" sz="1400" dirty="0">
                <a:latin typeface="Sitka Subheading" panose="02000505000000020004" pitchFamily="2" charset="0"/>
              </a:rPr>
              <a:t> Пинского района Беларуси с 2 тыс. экспонатов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>
                <a:latin typeface="Sitka Subheading" panose="02000505000000020004" pitchFamily="2" charset="0"/>
              </a:rPr>
              <a:t>Памятник Блоку в Москве, на улице </a:t>
            </a:r>
            <a:r>
              <a:rPr lang="ru-RU" sz="1400" dirty="0" err="1">
                <a:latin typeface="Sitka Subheading" panose="02000505000000020004" pitchFamily="2" charset="0"/>
              </a:rPr>
              <a:t>Спиридоновка</a:t>
            </a:r>
            <a:endParaRPr lang="ru-RU" sz="1400" dirty="0">
              <a:latin typeface="Sitka Subheading" panose="02000505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>
                <a:latin typeface="Sitka Subheading" panose="02000505000000020004" pitchFamily="2" charset="0"/>
              </a:rPr>
              <a:t>Его стихотворение «Ночь, улица, фонарь, аптека» превращено в памятник на одной из улиц Лейдена. Блок стал третьим поэтом после Марины</a:t>
            </a:r>
            <a:r>
              <a:rPr lang="ru-RU" sz="1400" dirty="0">
                <a:latin typeface="Sitka Subheading" panose="02000505000000020004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-RU" sz="1400" dirty="0">
                <a:latin typeface="Sitka Subheading" panose="02000505000000020004" pitchFamily="2" charset="0"/>
              </a:rPr>
              <a:t>Цветаевой и Уильяма Шекспира, чьи стихи были нанесены на стены домов этого города в рамках культурного проекта «Wall </a:t>
            </a:r>
            <a:r>
              <a:rPr lang="ru-RU" sz="1400" dirty="0" err="1">
                <a:latin typeface="Sitka Subheading" panose="02000505000000020004" pitchFamily="2" charset="0"/>
              </a:rPr>
              <a:t>poems</a:t>
            </a:r>
            <a:r>
              <a:rPr lang="ru-RU" sz="1400" dirty="0">
                <a:latin typeface="Sitka Subheading" panose="02000505000000020004" pitchFamily="2" charset="0"/>
              </a:rPr>
              <a:t>»</a:t>
            </a:r>
            <a:br>
              <a:rPr lang="ru-RU" sz="1400" dirty="0">
                <a:latin typeface="Sitka Subheading" panose="02000505000000020004" pitchFamily="2" charset="0"/>
              </a:rPr>
            </a:br>
            <a:endParaRPr lang="ru-RU" sz="1400" dirty="0">
              <a:latin typeface="Sitka Subheading" panose="02000505000000020004" pitchFamily="2" charset="0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4A78E517-256F-4390-9C4E-4EAA4EBB385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262626"/>
          </a:solidFill>
        </p:spPr>
        <p:txBody>
          <a:bodyPr/>
          <a:lstStyle/>
          <a:p>
            <a:r>
              <a:rPr lang="ru-RU" dirty="0">
                <a:solidFill>
                  <a:srgbClr val="262626"/>
                </a:solidFill>
              </a:rPr>
              <a:t>.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FADD1FAC-B91B-444A-97D7-FC3B655C4E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rgbClr val="262626"/>
          </a:solidFill>
        </p:spPr>
        <p:txBody>
          <a:bodyPr/>
          <a:lstStyle/>
          <a:p>
            <a:r>
              <a:rPr lang="ru-RU" dirty="0">
                <a:solidFill>
                  <a:srgbClr val="262626"/>
                </a:solidFill>
              </a:rPr>
              <a:t>.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4F07B78E-89D1-4814-B736-6199A97E2F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solidFill>
            <a:srgbClr val="262626"/>
          </a:solidFill>
        </p:spPr>
        <p:txBody>
          <a:bodyPr/>
          <a:lstStyle/>
          <a:p>
            <a:r>
              <a:rPr lang="ru-RU" dirty="0">
                <a:solidFill>
                  <a:srgbClr val="262626"/>
                </a:solidFill>
              </a:rPr>
              <a:t>.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8D183D73-943E-4324-8F89-0046C5BB999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48054" y="3510612"/>
            <a:ext cx="1944000" cy="2700000"/>
          </a:xfrm>
          <a:solidFill>
            <a:srgbClr val="262626"/>
          </a:solidFill>
        </p:spPr>
        <p:txBody>
          <a:bodyPr/>
          <a:lstStyle/>
          <a:p>
            <a:r>
              <a:rPr lang="ru-RU" dirty="0">
                <a:solidFill>
                  <a:srgbClr val="262626"/>
                </a:solidFill>
              </a:rPr>
              <a:t>.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9BDDB1E6-DAA5-47A3-AE30-AADB4916DDA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528613" y="3510612"/>
            <a:ext cx="1944000" cy="2700000"/>
          </a:xfrm>
          <a:solidFill>
            <a:srgbClr val="262626"/>
          </a:solidFill>
        </p:spPr>
        <p:txBody>
          <a:bodyPr/>
          <a:lstStyle/>
          <a:p>
            <a:r>
              <a:rPr lang="ru-RU" dirty="0">
                <a:solidFill>
                  <a:srgbClr val="262626"/>
                </a:solidFill>
              </a:rPr>
              <a:t>.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F9A53223-A59B-4A91-A09B-4B547485B4B5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3"/>
          <a:srcRect l="16667" r="16667"/>
          <a:stretch>
            <a:fillRect/>
          </a:stretch>
        </p:blipFill>
        <p:spPr/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780691B-E72D-48A8-899C-AACBE1BD4871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/>
          <a:srcRect l="16895" r="16895"/>
          <a:stretch>
            <a:fillRect/>
          </a:stretch>
        </p:blipFill>
        <p:spPr/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67B5A1F8-572C-4F89-93D2-85FE8C526F6E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5"/>
          <a:srcRect l="16696" r="16696" b="10070"/>
          <a:stretch/>
        </p:blipFill>
        <p:spPr>
          <a:xfrm>
            <a:off x="9500613" y="647388"/>
            <a:ext cx="1800000" cy="1800000"/>
          </a:xfr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3658B9BA-A39E-4060-B301-9374FCF6BEEE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6"/>
          <a:srcRect t="15220" b="15220"/>
          <a:stretch>
            <a:fillRect/>
          </a:stretch>
        </p:blipFill>
        <p:spPr>
          <a:xfrm>
            <a:off x="6124305" y="3622728"/>
            <a:ext cx="1800000" cy="1800000"/>
          </a:xfr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4EB6CA9C-04B0-4EFF-AFF6-AB525B72898D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7"/>
          <a:srcRect l="21875" r="21875"/>
          <a:stretch>
            <a:fillRect/>
          </a:stretch>
        </p:blipFill>
        <p:spPr>
          <a:xfrm>
            <a:off x="8600613" y="3622728"/>
            <a:ext cx="1800000" cy="1800000"/>
          </a:xfrm>
        </p:spPr>
      </p:pic>
    </p:spTree>
    <p:extLst>
      <p:ext uri="{BB962C8B-B14F-4D97-AF65-F5344CB8AC3E}">
        <p14:creationId xmlns:p14="http://schemas.microsoft.com/office/powerpoint/2010/main" val="3299520364"/>
      </p:ext>
    </p:extLst>
  </p:cSld>
  <p:clrMapOvr>
    <a:masterClrMapping/>
  </p:clrMapOvr>
</p:sld>
</file>

<file path=ppt/theme/theme1.xml><?xml version="1.0" encoding="utf-8"?>
<a:theme xmlns:a="http://schemas.openxmlformats.org/drawingml/2006/main" name="Заголовки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406_TF45175639" id="{0CB3B67C-ADA0-46A3-A501-1B1292F68551}" vid="{2091BC34-9FB7-40AF-8FF7-74627929E416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77EC923-6023-4411-8330-A0042153EED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B4AFBF-E012-4607-B95C-D9E661912AC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60E032F-2E55-4A86-BB2D-1A317C6429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биографии</Template>
  <TotalTime>387</TotalTime>
  <Words>860</Words>
  <Application>Microsoft Office PowerPoint</Application>
  <PresentationFormat>Широкоэкранный</PresentationFormat>
  <Paragraphs>51</Paragraphs>
  <Slides>9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Schoolbook</vt:lpstr>
      <vt:lpstr>Corbel</vt:lpstr>
      <vt:lpstr>Palatino Linotype</vt:lpstr>
      <vt:lpstr>Sitka Subheading</vt:lpstr>
      <vt:lpstr>Заголовки</vt:lpstr>
      <vt:lpstr>Александр Александрович Блок</vt:lpstr>
      <vt:lpstr>Детство</vt:lpstr>
      <vt:lpstr>Образование</vt:lpstr>
      <vt:lpstr>Творческий путь</vt:lpstr>
      <vt:lpstr>Презентация PowerPoint</vt:lpstr>
      <vt:lpstr>Презентация PowerPoint</vt:lpstr>
      <vt:lpstr>Презентация PowerPoint</vt:lpstr>
      <vt:lpstr>Презентация PowerPoint</vt:lpstr>
      <vt:lpstr>Память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Александр Александрович Блок</dc:title>
  <dc:creator>Валерия Лавренова</dc:creator>
  <cp:lastModifiedBy>Валерия Лавренова</cp:lastModifiedBy>
  <cp:revision>10</cp:revision>
  <dcterms:created xsi:type="dcterms:W3CDTF">2022-01-27T17:49:32Z</dcterms:created>
  <dcterms:modified xsi:type="dcterms:W3CDTF">2022-02-20T11:02:41Z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