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  <p:sldId id="266" r:id="rId9"/>
    <p:sldId id="259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6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84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07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52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5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70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72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17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8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5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23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9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84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6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33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3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8BC06C-C5AF-4B0A-83FA-0E6521BCEB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900F5F-1447-48F1-A2C1-4332EE202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8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28616-5026-4BA0-915D-2F9199F9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75751"/>
            <a:ext cx="8001000" cy="2971801"/>
          </a:xfrm>
        </p:spPr>
        <p:txBody>
          <a:bodyPr/>
          <a:lstStyle/>
          <a:p>
            <a:r>
              <a:rPr lang="ru-RU" dirty="0">
                <a:solidFill>
                  <a:sysClr val="windowText" lastClr="000000"/>
                </a:solidFill>
              </a:rPr>
              <a:t>Елизавета </a:t>
            </a:r>
            <a:r>
              <a:rPr lang="en-US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I </a:t>
            </a:r>
            <a:r>
              <a:rPr lang="ru-RU" dirty="0" err="1">
                <a:solidFill>
                  <a:sysClr val="windowText" lastClr="000000"/>
                </a:solidFill>
              </a:rPr>
              <a:t>тюдор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A084F38-D074-4D4C-BB71-C689BDEA78F5}"/>
              </a:ext>
            </a:extLst>
          </p:cNvPr>
          <p:cNvSpPr/>
          <p:nvPr/>
        </p:nvSpPr>
        <p:spPr>
          <a:xfrm>
            <a:off x="684212" y="3838470"/>
            <a:ext cx="6329537" cy="79382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Работу выполнила студентка 116-Б группы, Лавренова Валерия</a:t>
            </a:r>
          </a:p>
        </p:txBody>
      </p:sp>
    </p:spTree>
    <p:extLst>
      <p:ext uri="{BB962C8B-B14F-4D97-AF65-F5344CB8AC3E}">
        <p14:creationId xmlns:p14="http://schemas.microsoft.com/office/powerpoint/2010/main" val="171373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BA20-2014-4115-B105-DF08BD6E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218852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Внешняя </a:t>
            </a:r>
            <a:r>
              <a:rPr lang="ru-RU" dirty="0" err="1">
                <a:solidFill>
                  <a:schemeClr val="bg1"/>
                </a:solidFill>
                <a:latin typeface="+mn-lt"/>
              </a:rPr>
              <a:t>ПОлитика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9977C-4FA8-4EB2-96B5-C4080BBF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147166"/>
            <a:ext cx="8096596" cy="508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1550-х годах вспыхивает бунт в Шотландии. Протестанты восстали против регентши, француженки Марии де </a:t>
            </a:r>
            <a:r>
              <a:rPr lang="ru-RU" dirty="0" err="1">
                <a:solidFill>
                  <a:schemeClr val="bg1"/>
                </a:solidFill>
              </a:rPr>
              <a:t>Гиз</a:t>
            </a:r>
            <a:r>
              <a:rPr lang="ru-RU" dirty="0">
                <a:solidFill>
                  <a:schemeClr val="bg1"/>
                </a:solidFill>
              </a:rPr>
              <a:t>, матери Марии Стюарт. Уильям Сесил рекомендует Елизавете I оказать поддержку восставшим протестантам. Но королева не решается открыто оказывать помощь, она предпочла тайно поддержать бунтарей и переправила им тайно денег. Елизавета боялась ввязаться в открытую войну с </a:t>
            </a:r>
            <a:r>
              <a:rPr lang="ru-RU" dirty="0" err="1">
                <a:solidFill>
                  <a:schemeClr val="bg1"/>
                </a:solidFill>
              </a:rPr>
              <a:t>Францией.Но</a:t>
            </a:r>
            <a:r>
              <a:rPr lang="ru-RU" dirty="0">
                <a:solidFill>
                  <a:schemeClr val="bg1"/>
                </a:solidFill>
              </a:rPr>
              <a:t> всё же интервенция состоялась. В 1560 году, по настоянию тайного совета, войска Англии приняли участие в военных действиях по освобождению Шотландии от сторонников де </a:t>
            </a:r>
            <a:r>
              <a:rPr lang="ru-RU" dirty="0" err="1">
                <a:solidFill>
                  <a:schemeClr val="bg1"/>
                </a:solidFill>
              </a:rPr>
              <a:t>Гизов</a:t>
            </a:r>
            <a:r>
              <a:rPr lang="ru-RU" dirty="0">
                <a:solidFill>
                  <a:schemeClr val="bg1"/>
                </a:solidFill>
              </a:rPr>
              <a:t>. И уже летом того же года в Эдинбурге был подписан договор, который закрепил эту победу, а затем Англия вывела свои войска.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67B1D5-ECC2-4A7F-8BF6-AE6EE53F9B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49" y="612526"/>
            <a:ext cx="2975093" cy="36147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79977C-4FA8-4EB2-96B5-C4080BBF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1038397" cy="5623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Дед Елизаветы I был основателем английского флота, её отец стал развивать морскую торговлю, при правлении сестры Марии отправилась экспедиция для поиска прохода в Индию и Китай. А Елизавета I сделала Англию великой морской державой. При её правлении появились и торгово-пиратские рейды братьев </a:t>
            </a:r>
            <a:r>
              <a:rPr lang="ru-RU" sz="2400" dirty="0" err="1">
                <a:solidFill>
                  <a:schemeClr val="bg1"/>
                </a:solidFill>
              </a:rPr>
              <a:t>Хокинсов</a:t>
            </a:r>
            <a:r>
              <a:rPr lang="ru-RU" sz="2400" dirty="0">
                <a:solidFill>
                  <a:schemeClr val="bg1"/>
                </a:solidFill>
              </a:rPr>
              <a:t> и походы Фрэнсиса </a:t>
            </a:r>
            <a:r>
              <a:rPr lang="ru-RU" sz="2400" dirty="0" err="1">
                <a:solidFill>
                  <a:schemeClr val="bg1"/>
                </a:solidFill>
              </a:rPr>
              <a:t>Дрейка.Англичане</a:t>
            </a:r>
            <a:r>
              <a:rPr lang="ru-RU" sz="2400" dirty="0">
                <a:solidFill>
                  <a:schemeClr val="bg1"/>
                </a:solidFill>
              </a:rPr>
              <a:t> грабили испанские корабли, делали налёты на их колонии, впоследствии это стало причиной для необъявленной морской войны Лондона и Мадрида. А немного позднее Англия отвоевала у Испании статус главной морской державы. Испанцы обвиняли королеву за то, что она покровительствует пиратам и разбойникам, но в то время все жили по принципу «прав тот, кто сильнее». Произошедшее в 1580 году морское сражение закончилось поражением Великой Армады испанцев.</a:t>
            </a:r>
          </a:p>
        </p:txBody>
      </p:sp>
    </p:spTree>
    <p:extLst>
      <p:ext uri="{BB962C8B-B14F-4D97-AF65-F5344CB8AC3E}">
        <p14:creationId xmlns:p14="http://schemas.microsoft.com/office/powerpoint/2010/main" val="235987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BA20-2014-4115-B105-DF08BD6E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-20955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СМЕРТЬ И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C4866-4494-456E-8BE5-A28B61966244}"/>
              </a:ext>
            </a:extLst>
          </p:cNvPr>
          <p:cNvSpPr txBox="1"/>
          <p:nvPr/>
        </p:nvSpPr>
        <p:spPr>
          <a:xfrm>
            <a:off x="249238" y="1164167"/>
            <a:ext cx="72913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конце 1580-х годов у королевы один за одним стали умирать её близкие люди. Это подорвало её здоровье, она постепенно впала в депрессию. Роберт Дадли, граф Лестер  умер в 1588 году, Фрэнсис </a:t>
            </a:r>
            <a:r>
              <a:rPr lang="ru-RU" dirty="0" err="1">
                <a:solidFill>
                  <a:schemeClr val="bg1"/>
                </a:solidFill>
              </a:rPr>
              <a:t>Уолсингем</a:t>
            </a:r>
            <a:r>
              <a:rPr lang="ru-RU" dirty="0">
                <a:solidFill>
                  <a:schemeClr val="bg1"/>
                </a:solidFill>
              </a:rPr>
              <a:t> умер в 1590 году, Кристофер </a:t>
            </a:r>
            <a:r>
              <a:rPr lang="ru-RU" dirty="0" err="1">
                <a:solidFill>
                  <a:schemeClr val="bg1"/>
                </a:solidFill>
              </a:rPr>
              <a:t>Хаттон</a:t>
            </a:r>
            <a:r>
              <a:rPr lang="ru-RU" dirty="0">
                <a:solidFill>
                  <a:schemeClr val="bg1"/>
                </a:solidFill>
              </a:rPr>
              <a:t> и Роберт Сесил в 1591 году, этот скорбный список продолжили и другие верный ей люди. В 1601 году казнят её ближайшего фаворита, верного военачальника, 35-летнего графа Эссекс, его обвинят в подготовки мятежа. Но самым тяжёлым ударом для Елизаветы I станет смерть её верной фрейлины Кэтрин Говард, которая  умерла в феврале 1603 года, она была с ней в течении 44 </a:t>
            </a:r>
            <a:r>
              <a:rPr lang="ru-RU" dirty="0" err="1">
                <a:solidFill>
                  <a:schemeClr val="bg1"/>
                </a:solidFill>
              </a:rPr>
              <a:t>лет.Елизавета</a:t>
            </a:r>
            <a:r>
              <a:rPr lang="ru-RU" dirty="0">
                <a:solidFill>
                  <a:schemeClr val="bg1"/>
                </a:solidFill>
              </a:rPr>
              <a:t> I не на долго пережила свою первую леди спальни и верную подругу Кэтрин Говард, 24 марта этого же 1603 года королева скончалась во дворце Ричмонд и 28 апреля её похоронили в Вестминстерском аббатстве. Вопреки обычаю её тело не стали бальзамировать, такова была воля королевы Елизаветы I, последней представительницей рода Тюдоров.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6CE19EB-2D99-4919-AB43-1BCFE2E2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2" y="1297517"/>
            <a:ext cx="4379383" cy="43793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2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300F9-B7E8-4E4D-958C-F06825C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52" y="2675466"/>
            <a:ext cx="8534400" cy="1507067"/>
          </a:xfrm>
        </p:spPr>
        <p:txBody>
          <a:bodyPr>
            <a:noAutofit/>
          </a:bodyPr>
          <a:lstStyle/>
          <a:p>
            <a:r>
              <a:rPr lang="ru-RU" sz="2000" b="0" i="0" dirty="0">
                <a:solidFill>
                  <a:srgbClr val="272727"/>
                </a:solidFill>
                <a:effectLst/>
                <a:latin typeface="+mn-lt"/>
              </a:rPr>
              <a:t>Эта королева вошла в историю Англии как величайшая правительница. Она смогла изменить ход истории и в одиночестве правила страной более полувека. Елизавете досталась разрозненная, разделенная религиозными распрями страна, и она смогла превратить ее в могучую державу.</a:t>
            </a:r>
            <a:br>
              <a:rPr lang="ru-RU" sz="2000" b="0" i="0" dirty="0">
                <a:solidFill>
                  <a:srgbClr val="272727"/>
                </a:solidFill>
                <a:effectLst/>
                <a:latin typeface="+mn-lt"/>
              </a:rPr>
            </a:br>
            <a:br>
              <a:rPr lang="ru-RU" sz="2000" b="0" i="0" dirty="0">
                <a:solidFill>
                  <a:srgbClr val="272727"/>
                </a:solidFill>
                <a:effectLst/>
                <a:latin typeface="+mn-lt"/>
              </a:rPr>
            </a:br>
            <a:r>
              <a:rPr lang="ru-RU" sz="2000" b="0" i="0" dirty="0">
                <a:solidFill>
                  <a:srgbClr val="272727"/>
                </a:solidFill>
                <a:effectLst/>
                <a:latin typeface="+mn-lt"/>
              </a:rPr>
              <a:t>Елизавета была дочерью короля Генриха VIII, который признал ее незаконнорожденной, и Анны Болейн - женщины, которую обезглавили за измену. Большая часть англичан, да и все остальные европейские страны, считали право Елизаветы на трон нелегитимным. Однако она все же приняла корону и стала выдающейся королевой Англии.</a:t>
            </a:r>
            <a:br>
              <a:rPr lang="ru-RU" sz="2000" b="0" i="0" dirty="0">
                <a:solidFill>
                  <a:srgbClr val="272727"/>
                </a:solidFill>
                <a:effectLst/>
                <a:latin typeface="+mn-lt"/>
              </a:rPr>
            </a:b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26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A904845A-1254-4651-A299-8B2E34E2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8822" y="-186266"/>
            <a:ext cx="8534400" cy="3615266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72727"/>
                </a:solidFill>
                <a:effectLst/>
              </a:rPr>
              <a:t>Ее отец, Генрих VIII, всегда мечтал о наследнике, о сыне, который продолжит его династию Тюдоров. Однако его брак с Екатериной Арагонской подарил только дочь Марию.</a:t>
            </a:r>
            <a:endParaRPr lang="ru-RU" dirty="0"/>
          </a:p>
        </p:txBody>
      </p:sp>
      <p:pic>
        <p:nvPicPr>
          <p:cNvPr id="1026" name="Picture 2" descr="Елизавета первая: история королевы">
            <a:extLst>
              <a:ext uri="{FF2B5EF4-FFF2-40B4-BE49-F238E27FC236}">
                <a16:creationId xmlns:a16="http://schemas.microsoft.com/office/drawing/2014/main" id="{6EDD7943-8755-4A8D-836E-857158BC6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38778" y="317593"/>
            <a:ext cx="2607548" cy="26075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Елизавета первая: история королевы">
            <a:extLst>
              <a:ext uri="{FF2B5EF4-FFF2-40B4-BE49-F238E27FC236}">
                <a16:creationId xmlns:a16="http://schemas.microsoft.com/office/drawing/2014/main" id="{D777CC3A-B16A-447B-9FCE-0071D5BDA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6"/>
          <a:stretch/>
        </p:blipFill>
        <p:spPr bwMode="auto">
          <a:xfrm>
            <a:off x="9187701" y="3608243"/>
            <a:ext cx="2565521" cy="26075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588CD-036E-4E83-8D95-3440183AEDE5}"/>
              </a:ext>
            </a:extLst>
          </p:cNvPr>
          <p:cNvSpPr txBox="1"/>
          <p:nvPr/>
        </p:nvSpPr>
        <p:spPr>
          <a:xfrm>
            <a:off x="170822" y="4311852"/>
            <a:ext cx="8862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72727"/>
                </a:solidFill>
                <a:effectLst/>
              </a:rPr>
              <a:t>Спустя годы Генрих потерял надежду и решился на беспрецедентный шаг для того времени - расторгнуть брак и женится второй раз. Ватикан и Папа не разрешили ему развод, и тогда он отрекся от официальной церкви и провозгласил, что король имеет прямую связь с Богом.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67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Елизавета первая: история королевы">
            <a:extLst>
              <a:ext uri="{FF2B5EF4-FFF2-40B4-BE49-F238E27FC236}">
                <a16:creationId xmlns:a16="http://schemas.microsoft.com/office/drawing/2014/main" id="{74B04315-6394-4327-8482-9D7A864B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75" y="1415551"/>
            <a:ext cx="6132844" cy="30664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2D1401-3C14-45E5-A4DE-7EA0DDDC1A72}"/>
              </a:ext>
            </a:extLst>
          </p:cNvPr>
          <p:cNvSpPr txBox="1"/>
          <p:nvPr/>
        </p:nvSpPr>
        <p:spPr>
          <a:xfrm>
            <a:off x="1277815" y="125879"/>
            <a:ext cx="963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72727"/>
                </a:solidFill>
                <a:effectLst/>
              </a:rPr>
              <a:t>Он заключил брак со своей любовницей Анной Болейн, с которой встречался уже более пяти лет. В 1533 году у них родилась дочь Елизавета, к неудовольствию короля, который ждал наследника. Следующие беременности Анны заканчивались выкидышами, и король понял - брак проклят, так же, как и первый.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68050-ABE1-435C-A9FE-76E76B3F7D16}"/>
              </a:ext>
            </a:extLst>
          </p:cNvPr>
          <p:cNvSpPr txBox="1"/>
          <p:nvPr/>
        </p:nvSpPr>
        <p:spPr>
          <a:xfrm>
            <a:off x="-1" y="4571316"/>
            <a:ext cx="5652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72727"/>
                </a:solidFill>
                <a:effectLst/>
              </a:rPr>
              <a:t>В 1536 году мать Елизаветы обвинили в изменах и даже связи с родным братом. В этот же год Анну казнили, и ее память была на несколько десятилетий осквернена. Тут же король Генрих объявил Елизавету, как ранее и Марию, незаконнорожденной дочерью.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3431A-BBEE-4182-B696-E86ABFF4D998}"/>
              </a:ext>
            </a:extLst>
          </p:cNvPr>
          <p:cNvSpPr txBox="1"/>
          <p:nvPr/>
        </p:nvSpPr>
        <p:spPr>
          <a:xfrm>
            <a:off x="5937237" y="4481973"/>
            <a:ext cx="625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72727"/>
                </a:solidFill>
                <a:effectLst/>
              </a:rPr>
              <a:t>Он уже женился в третий раз на Джейн Сеймур. Она родила ему сына, но умерла при родах. Теперь у короля был наследник, и дочери от предыдущих браков его не интересовали. Дни юной Елизаветы состояли из уроков и чтения. Ее отец Генрих сменил еще три жены.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08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BA20-2014-4115-B105-DF08BD6E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2" y="5511140"/>
            <a:ext cx="8534400" cy="1507067"/>
          </a:xfrm>
        </p:spPr>
        <p:txBody>
          <a:bodyPr/>
          <a:lstStyle/>
          <a:p>
            <a:r>
              <a:rPr lang="ru-RU" b="0" i="0" dirty="0">
                <a:solidFill>
                  <a:srgbClr val="272727"/>
                </a:solidFill>
                <a:effectLst/>
              </a:rPr>
              <a:t>Образование девочки</a:t>
            </a:r>
            <a:br>
              <a:rPr lang="ru-RU" b="0" i="0" dirty="0">
                <a:solidFill>
                  <a:srgbClr val="272727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9977C-4FA8-4EB2-96B5-C4080BBF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391" y="-699038"/>
            <a:ext cx="5621866" cy="4268585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72727"/>
                </a:solidFill>
                <a:effectLst/>
              </a:rPr>
              <a:t>Его последняя жена, Екатерина </a:t>
            </a:r>
            <a:r>
              <a:rPr lang="ru-RU" b="0" i="0" dirty="0" err="1">
                <a:solidFill>
                  <a:srgbClr val="272727"/>
                </a:solidFill>
                <a:effectLst/>
              </a:rPr>
              <a:t>Парр</a:t>
            </a:r>
            <a:r>
              <a:rPr lang="ru-RU" b="0" i="0" dirty="0">
                <a:solidFill>
                  <a:srgbClr val="272727"/>
                </a:solidFill>
                <a:effectLst/>
              </a:rPr>
              <a:t>, единственная подружилась с Елизаветой и оказала влияние на мировоззрение девочки. Кэтрин обеспечила ей образование, которое подходило наследнику трона. Елизавета изучала науки наравне с мужчинами, и в своем упорстве была очень похожа на отца.</a:t>
            </a:r>
            <a:endParaRPr lang="ru-RU" dirty="0"/>
          </a:p>
        </p:txBody>
      </p:sp>
      <p:pic>
        <p:nvPicPr>
          <p:cNvPr id="3074" name="Picture 2" descr="Елизавета первая: история королевы">
            <a:extLst>
              <a:ext uri="{FF2B5EF4-FFF2-40B4-BE49-F238E27FC236}">
                <a16:creationId xmlns:a16="http://schemas.microsoft.com/office/drawing/2014/main" id="{EC0FEEB3-2BE3-46B1-B568-AD5130796F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5" t="3526" r="2074" b="4146"/>
          <a:stretch/>
        </p:blipFill>
        <p:spPr bwMode="auto">
          <a:xfrm>
            <a:off x="7913717" y="1119487"/>
            <a:ext cx="3524596" cy="34246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9EB40-38F7-4F19-8A2E-B16AE2A6405D}"/>
              </a:ext>
            </a:extLst>
          </p:cNvPr>
          <p:cNvSpPr txBox="1"/>
          <p:nvPr/>
        </p:nvSpPr>
        <p:spPr>
          <a:xfrm>
            <a:off x="2657610" y="2831791"/>
            <a:ext cx="5621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272727"/>
                </a:solidFill>
                <a:effectLst/>
              </a:rPr>
              <a:t>Елизавета идеально говорила на греческом, латыни, французском и итальянском. Ее обучением занимались лучшие преподаватели Кембриджа, которые вместе воспитывали из нее наследницу трона, как и ее брата Эдуарда. Это значительно помогло ей в дальнейшем правлении.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922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79977C-4FA8-4EB2-96B5-C4080BBF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9543011" cy="17955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72727"/>
                </a:solidFill>
                <a:effectLst/>
              </a:rPr>
              <a:t>В последние годы Генрих смягчился по отношению к дочери и стал благосклоннее. Ей было 13 лет, когда он умер, и тогда началась настоящая борьба за трон. Поскольку у короля был наследник, Эдуард, он не признавал притязания дочерей на трон. Но все же, своей последней волей перед смертью, он признал девочек законными. Мария могла получить трон после Эдуарда, а Елизавета - после Марии.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D9495-8151-46CB-8159-5C39BEF0F374}"/>
              </a:ext>
            </a:extLst>
          </p:cNvPr>
          <p:cNvSpPr txBox="1"/>
          <p:nvPr/>
        </p:nvSpPr>
        <p:spPr>
          <a:xfrm>
            <a:off x="1479666" y="5534561"/>
            <a:ext cx="11078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72727"/>
                </a:solidFill>
                <a:effectLst/>
              </a:rPr>
              <a:t>После смерти короля Эдуарду была всего 10 лет, и власть перешла к его дяде, который вскоре был казнен. Юного Эдуарда, который был очень болезненный, уговорили отдать трон леди Джейн Грей, королеве девяти дней. В 16 лет Эдуард VI скончался, после интриг лорда-протектора Дадли на трон взошла Джейн Грей.</a:t>
            </a:r>
            <a:endParaRPr lang="ru-RU" sz="2000" dirty="0"/>
          </a:p>
        </p:txBody>
      </p:sp>
      <p:pic>
        <p:nvPicPr>
          <p:cNvPr id="4098" name="Picture 2" descr="Елизавета первая: история королевы">
            <a:extLst>
              <a:ext uri="{FF2B5EF4-FFF2-40B4-BE49-F238E27FC236}">
                <a16:creationId xmlns:a16="http://schemas.microsoft.com/office/drawing/2014/main" id="{EB8D159A-0D6C-4A07-A02D-38964146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21" y="1893058"/>
            <a:ext cx="7087985" cy="3543993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3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BA20-2014-4115-B105-DF08BD6E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4522124"/>
            <a:ext cx="11571316" cy="2219498"/>
          </a:xfrm>
        </p:spPr>
        <p:txBody>
          <a:bodyPr>
            <a:noAutofit/>
          </a:bodyPr>
          <a:lstStyle/>
          <a:p>
            <a:r>
              <a:rPr lang="ru-RU" sz="2000" b="0" i="0" dirty="0">
                <a:solidFill>
                  <a:srgbClr val="272727"/>
                </a:solidFill>
                <a:effectLst/>
                <a:latin typeface="+mn-lt"/>
              </a:rPr>
              <a:t>В 1558 году Мария скончалась, и Елизавета стала королевой Англии. Ей досталась не лучшая обстановка в стране - засуха привела к бедности и голоду. Страна была разрознена из-за религиозных споров, измождена голодом и высокими ценами. Кроме того, не все признавали незаконную дочь Генриха VIII от женщины, которую казнили за измену.</a:t>
            </a:r>
            <a:endParaRPr lang="ru-RU" sz="2000" dirty="0">
              <a:latin typeface="+mn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04845A-1254-4651-A299-8B2E34E2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5805" y="116378"/>
            <a:ext cx="8534400" cy="418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72727"/>
                </a:solidFill>
                <a:effectLst/>
              </a:rPr>
              <a:t>Мария быстро свергла это восстание и в возрасте 37 лет стала королевой. Однако правление </a:t>
            </a:r>
            <a:r>
              <a:rPr lang="ru-RU" b="0" i="0">
                <a:solidFill>
                  <a:srgbClr val="272727"/>
                </a:solidFill>
                <a:effectLst/>
              </a:rPr>
              <a:t>Кровавой Мэри </a:t>
            </a:r>
            <a:r>
              <a:rPr lang="ru-RU" b="0" i="0" dirty="0">
                <a:solidFill>
                  <a:srgbClr val="272727"/>
                </a:solidFill>
                <a:effectLst/>
              </a:rPr>
              <a:t>было очень скоротечным и жестоким. Ревностная католичка, она попыталась повернуть вспять несколько десятилетий религиозных реформ и вернуть страну обратно под власть Ватикана. Общество было недовольно, они хотели видеть на троне молодую и лояльную к религии Елизавету. Сестре пришлось заключить соперницу в башню Тауэра, где юная девушка провела два месяца.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585FFB-820B-4E50-94E6-71139BDE8D8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4212" y="563299"/>
            <a:ext cx="2720293" cy="36147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7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79977C-4FA8-4EB2-96B5-C4080BBF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629" y="415637"/>
            <a:ext cx="7281949" cy="4575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72727"/>
                </a:solidFill>
                <a:effectLst/>
              </a:rPr>
              <a:t>Елизавета понимала, что ее власть очень шаткая - на трон могла претендовать Мария Стюарт, королева Шотландии и супруга дофина Франции. Она стала действовать осторожно и окружила себя своими преданными подданными. Она устроила пышную церемонию коронации и порадовала толпу красочным зрелищем. Однако вся страна и европейские соседи ждали одного - кто станет мужем королевы. От этого зависело будущее страны и дальнейшая политика Елизаветы. Однако Елизавета решила сделать так, как считала нужным. Она не заключила брак и не оставила после себя наследников.</a:t>
            </a:r>
            <a:endParaRPr lang="ru-RU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C06A25E-6C73-4FA9-AE12-807F8FB6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11" y="755536"/>
            <a:ext cx="3282488" cy="43766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31306-E8EC-4742-96C7-71EB464CA12E}"/>
              </a:ext>
            </a:extLst>
          </p:cNvPr>
          <p:cNvSpPr txBox="1"/>
          <p:nvPr/>
        </p:nvSpPr>
        <p:spPr>
          <a:xfrm>
            <a:off x="149629" y="5273502"/>
            <a:ext cx="887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>
                <a:solidFill>
                  <a:srgbClr val="272727"/>
                </a:solidFill>
                <a:effectLst/>
                <a:latin typeface="+mj-lt"/>
              </a:rPr>
              <a:t>Правление королевы Елизаветы </a:t>
            </a:r>
            <a:r>
              <a:rPr lang="en-US" sz="3600" b="0" i="0" dirty="0">
                <a:solidFill>
                  <a:srgbClr val="272727"/>
                </a:solidFill>
                <a:effectLst/>
                <a:latin typeface="+mj-lt"/>
              </a:rPr>
              <a:t>I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40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BA20-2014-4115-B105-DF08BD6E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202226"/>
            <a:ext cx="8534400" cy="1507067"/>
          </a:xfrm>
        </p:spPr>
        <p:txBody>
          <a:bodyPr/>
          <a:lstStyle/>
          <a:p>
            <a:r>
              <a:rPr lang="ru-RU" b="0" i="0" dirty="0">
                <a:solidFill>
                  <a:srgbClr val="272727"/>
                </a:solidFill>
                <a:effectLst/>
                <a:latin typeface="+mn-lt"/>
              </a:rPr>
              <a:t>Внутренняя политика</a:t>
            </a:r>
            <a:br>
              <a:rPr lang="ru-RU" b="0" i="0" dirty="0">
                <a:solidFill>
                  <a:srgbClr val="272727"/>
                </a:solidFill>
                <a:effectLst/>
                <a:latin typeface="+mn-lt"/>
              </a:rPr>
            </a:br>
            <a:endParaRPr lang="ru-RU" dirty="0">
              <a:latin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686213-10BA-4FD1-A541-24D7B06F1E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3"/>
          <a:stretch/>
        </p:blipFill>
        <p:spPr bwMode="auto">
          <a:xfrm>
            <a:off x="452779" y="263101"/>
            <a:ext cx="2905563" cy="3344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605C26F-4AAD-4235-A329-8FC20516F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/>
        </p:blipFill>
        <p:spPr bwMode="auto">
          <a:xfrm>
            <a:off x="8833660" y="3199906"/>
            <a:ext cx="3201237" cy="343036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9E5E73-CEE3-425C-A5F1-44EB6122FC24}"/>
              </a:ext>
            </a:extLst>
          </p:cNvPr>
          <p:cNvSpPr txBox="1"/>
          <p:nvPr/>
        </p:nvSpPr>
        <p:spPr>
          <a:xfrm>
            <a:off x="3358341" y="493245"/>
            <a:ext cx="580644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72727"/>
                </a:solidFill>
                <a:effectLst/>
              </a:rPr>
              <a:t>Между тем, Елизавета приняла решение, которое обеспечило разрозненной Англии благоприятный выход из ситуации. Она обвинила Марию Стюарт в измене, заключила ее под стражу в Англии. Елизавета прекратила соперничество между Шотландией и Англией и пресекла притязания на английский престол со стороны Марии Стюарт. И в обмен пообещала признать ее сына, Якова, своим наследником и королем Англии и Шотландии. Свое обещание она выполнила, впоследствии он стал первым королем, который объединил две враждующие страны.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796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1285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Algerian</vt:lpstr>
      <vt:lpstr>Arial</vt:lpstr>
      <vt:lpstr>Century Gothic</vt:lpstr>
      <vt:lpstr>Wingdings 3</vt:lpstr>
      <vt:lpstr>Сектор</vt:lpstr>
      <vt:lpstr>Елизавета I тюдор</vt:lpstr>
      <vt:lpstr>Эта королева вошла в историю Англии как величайшая правительница. Она смогла изменить ход истории и в одиночестве правила страной более полувека. Елизавете досталась разрозненная, разделенная религиозными распрями страна, и она смогла превратить ее в могучую державу.  Елизавета была дочерью короля Генриха VIII, который признал ее незаконнорожденной, и Анны Болейн - женщины, которую обезглавили за измену. Большая часть англичан, да и все остальные европейские страны, считали право Елизаветы на трон нелегитимным. Однако она все же приняла корону и стала выдающейся королевой Англии. </vt:lpstr>
      <vt:lpstr>Презентация PowerPoint</vt:lpstr>
      <vt:lpstr>Презентация PowerPoint</vt:lpstr>
      <vt:lpstr>Образование девочки </vt:lpstr>
      <vt:lpstr>Презентация PowerPoint</vt:lpstr>
      <vt:lpstr>В 1558 году Мария скончалась, и Елизавета стала королевой Англии. Ей досталась не лучшая обстановка в стране - засуха привела к бедности и голоду. Страна была разрознена из-за религиозных споров, измождена голодом и высокими ценами. Кроме того, не все признавали незаконную дочь Генриха VIII от женщины, которую казнили за измену.</vt:lpstr>
      <vt:lpstr>Презентация PowerPoint</vt:lpstr>
      <vt:lpstr>Внутренняя политика </vt:lpstr>
      <vt:lpstr>Внешняя ПОлитика</vt:lpstr>
      <vt:lpstr>Презентация PowerPoint</vt:lpstr>
      <vt:lpstr>СМЕРТЬ И Память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Елизавета I тюдор</dc:title>
  <dc:creator>Валерия Лавренова</dc:creator>
  <cp:lastModifiedBy>Валерия Лавренова</cp:lastModifiedBy>
  <cp:revision>12</cp:revision>
  <dcterms:created xsi:type="dcterms:W3CDTF">2021-11-18T17:44:30Z</dcterms:created>
  <dcterms:modified xsi:type="dcterms:W3CDTF">2021-11-18T19:33:17Z</dcterms:modified>
</cp:coreProperties>
</file>