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50" d="100"/>
          <a:sy n="50" d="100"/>
        </p:scale>
        <p:origin x="10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9678-FDDC-4098-B90C-DCA88F7969F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3831-143C-4D35-9541-2449D2013AF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3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9678-FDDC-4098-B90C-DCA88F7969F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3831-143C-4D35-9541-2449D201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65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9678-FDDC-4098-B90C-DCA88F7969F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3831-143C-4D35-9541-2449D201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56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9678-FDDC-4098-B90C-DCA88F7969F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3831-143C-4D35-9541-2449D2013AF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102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9678-FDDC-4098-B90C-DCA88F7969F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3831-143C-4D35-9541-2449D201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74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9678-FDDC-4098-B90C-DCA88F7969F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3831-143C-4D35-9541-2449D2013AF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96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9678-FDDC-4098-B90C-DCA88F7969F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3831-143C-4D35-9541-2449D201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12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9678-FDDC-4098-B90C-DCA88F7969F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3831-143C-4D35-9541-2449D201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51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9678-FDDC-4098-B90C-DCA88F7969F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3831-143C-4D35-9541-2449D201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19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9678-FDDC-4098-B90C-DCA88F7969F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3831-143C-4D35-9541-2449D201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71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9678-FDDC-4098-B90C-DCA88F7969F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3831-143C-4D35-9541-2449D201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33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9678-FDDC-4098-B90C-DCA88F7969F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3831-143C-4D35-9541-2449D201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64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9678-FDDC-4098-B90C-DCA88F7969F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3831-143C-4D35-9541-2449D201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99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9678-FDDC-4098-B90C-DCA88F7969F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3831-143C-4D35-9541-2449D201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77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9678-FDDC-4098-B90C-DCA88F7969F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3831-143C-4D35-9541-2449D201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9678-FDDC-4098-B90C-DCA88F7969F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3831-143C-4D35-9541-2449D201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56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D9678-FDDC-4098-B90C-DCA88F7969F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3831-143C-4D35-9541-2449D201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25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7D9678-FDDC-4098-B90C-DCA88F7969F7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A163831-143C-4D35-9541-2449D2013A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221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BC85B-5545-41DF-A21B-5F020C382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Тригонометрия в биологии и медицине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038B39E-5668-4855-9385-EA947A6C8CD2}"/>
              </a:ext>
            </a:extLst>
          </p:cNvPr>
          <p:cNvSpPr/>
          <p:nvPr/>
        </p:nvSpPr>
        <p:spPr>
          <a:xfrm>
            <a:off x="684212" y="3737987"/>
            <a:ext cx="7746355" cy="723481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979DB3"/>
                </a:solidFill>
              </a:rPr>
              <a:t>Работу выполнила студентка 116-Б группы, Лавренова Валерия.</a:t>
            </a:r>
          </a:p>
        </p:txBody>
      </p:sp>
    </p:spTree>
    <p:extLst>
      <p:ext uri="{BB962C8B-B14F-4D97-AF65-F5344CB8AC3E}">
        <p14:creationId xmlns:p14="http://schemas.microsoft.com/office/powerpoint/2010/main" val="377834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417E6A-65C6-408E-A1FE-B6841279DC30}"/>
              </a:ext>
            </a:extLst>
          </p:cNvPr>
          <p:cNvSpPr txBox="1"/>
          <p:nvPr/>
        </p:nvSpPr>
        <p:spPr>
          <a:xfrm>
            <a:off x="1123950" y="2115681"/>
            <a:ext cx="99441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Таким образом, теперь мы знаем, что с помощью тригонометрии можно описать биоритмы, движение рыб. Тригонометрия имеет важное место в жизни человека, ведь без этих понятий мы бы не могли бы сосуществовать и развиваться.</a:t>
            </a:r>
          </a:p>
        </p:txBody>
      </p:sp>
    </p:spTree>
    <p:extLst>
      <p:ext uri="{BB962C8B-B14F-4D97-AF65-F5344CB8AC3E}">
        <p14:creationId xmlns:p14="http://schemas.microsoft.com/office/powerpoint/2010/main" val="2301044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C6B92E63-86EE-460F-A2C0-B34DB986F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1270528"/>
            <a:ext cx="10419218" cy="3803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</a:rPr>
              <a:t>Одно из фундаментальных свойств живой природы - это цикличность большинства происходящих в ней процессов. Между движением небесных тел и живыми организмами на Земле существует связь. Живые организмы не только улавливают свет и тепло Солнца и Луны, но и обладают различными механизмами, точно определяющими положение Солнца, реагирующими на ритм приливов, фазы Луны и движение нашей планеты.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627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EDCEEBF-CAFB-48CE-804A-94788C0D2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1161" y="1360964"/>
            <a:ext cx="5727560" cy="3572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chemeClr val="bg1"/>
                </a:solidFill>
                <a:effectLst/>
              </a:rPr>
              <a:t>Биологические ритмы (биоритмы) - периодически повторяющиеся изменения характера и интенсивности биологических процессов, свойственных живым организмам. Иначе говоря, это «повторение подобного в подобных промежутках времени». Биологические ритмы свойственны растениям, животным, человеку. Проявляются на всех уровнях организации жизни: молекулярно-генетическом, клеточном, тканевом, организменном, популяционно-видовом, биоценотическом и биосферном.</a:t>
            </a: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0942B6-157E-42A7-9CE9-ED1B48A9C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134" y="1065985"/>
            <a:ext cx="5246095" cy="37346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23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F08DE368-E318-4019-A6FE-40B56D555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2431" y="275742"/>
            <a:ext cx="9987138" cy="30305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b="0" i="0" dirty="0">
                <a:solidFill>
                  <a:schemeClr val="bg1"/>
                </a:solidFill>
                <a:effectLst/>
              </a:rPr>
              <a:t>Связь тригонометрии и биоритмов человека.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215D7-1F62-4CA5-A696-15DDFFFF56FD}"/>
              </a:ext>
            </a:extLst>
          </p:cNvPr>
          <p:cNvSpPr txBox="1"/>
          <p:nvPr/>
        </p:nvSpPr>
        <p:spPr>
          <a:xfrm>
            <a:off x="803867" y="1365457"/>
            <a:ext cx="1038999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0" dirty="0">
                <a:solidFill>
                  <a:schemeClr val="bg1"/>
                </a:solidFill>
                <a:effectLst/>
              </a:rPr>
              <a:t>Все живые существа на Земле - от растений до высших млекопитающих - подчиняются суточным биологическим ритмам. У человека в зависимости от времени суток циклически меняются физиологическое состояние, интеллектуальные возможности и даже настроение. Ученые доказали, что виной тому колебания концентраций гормонов в крови. В последние годы в науке о биоритмах, хронобиологии было сделано многое, чтобы установить механизм возникновения суточных гормональных циклов. Ученые обнаружили в головном мозге "циркадный центр", а в нем - так называемые "часовые гены" биологических ритмов здоровья. То есть, другими словами - биоритмы это цикличные изменения и колебания в разные периоды суток.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8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F08DE368-E318-4019-A6FE-40B56D555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442128"/>
            <a:ext cx="5010150" cy="6149172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ru-RU" sz="3200" b="1" i="0" dirty="0">
                <a:solidFill>
                  <a:srgbClr val="000000"/>
                </a:solidFill>
                <a:effectLst/>
              </a:rPr>
              <a:t>Физический биоритм</a:t>
            </a:r>
            <a:r>
              <a:rPr lang="ru-RU" sz="3200" b="0" i="0" dirty="0">
                <a:solidFill>
                  <a:srgbClr val="000000"/>
                </a:solidFill>
                <a:effectLst/>
              </a:rPr>
              <a:t> – регулирует физическую активность. В течение первой половины физического цикла человек энергичен, и достигает лучших результатов в своей деятельности (вторая половина – энергичность уступает лености).</a:t>
            </a:r>
          </a:p>
          <a:p>
            <a:pPr marL="0" indent="0" algn="just">
              <a:buNone/>
            </a:pPr>
            <a:r>
              <a:rPr lang="ru-RU" sz="3200" b="1" i="0" dirty="0">
                <a:solidFill>
                  <a:srgbClr val="000000"/>
                </a:solidFill>
                <a:effectLst/>
              </a:rPr>
              <a:t>Эмоциональный ритм</a:t>
            </a:r>
            <a:r>
              <a:rPr lang="ru-RU" sz="3200" b="0" i="0" dirty="0">
                <a:solidFill>
                  <a:srgbClr val="000000"/>
                </a:solidFill>
                <a:effectLst/>
              </a:rPr>
              <a:t> – в периоды его активности повышается чувствительность, улучшается настроение. Человек становится возбудимым к различным внешним катаклизмам. Если у него хорошее настроение, он строит воздушные замки, мечтает влюбиться и влюбляется. При снижении эмоционального биоритма происходит упадок душевных сил, пропадает желание, радостное настроение.</a:t>
            </a:r>
          </a:p>
          <a:p>
            <a:pPr marL="0" indent="0" algn="just">
              <a:buNone/>
            </a:pPr>
            <a:r>
              <a:rPr lang="ru-RU" sz="3200" b="1" i="0" dirty="0">
                <a:solidFill>
                  <a:srgbClr val="000000"/>
                </a:solidFill>
                <a:effectLst/>
              </a:rPr>
              <a:t>Интеллектуальный биоритм - </a:t>
            </a:r>
            <a:r>
              <a:rPr lang="ru-RU" sz="3200" b="0" i="0" dirty="0">
                <a:solidFill>
                  <a:srgbClr val="000000"/>
                </a:solidFill>
                <a:effectLst/>
              </a:rPr>
              <a:t>он распоряжается памятью, способностью к обучению, логическому мышлению. В фазе активности наблюдается подъем, а во второй фазе спад творческой активности, отсутствуют удача и успех.</a:t>
            </a:r>
          </a:p>
          <a:p>
            <a:endParaRPr lang="ru-R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17771B7-B233-4053-8411-E77DF08E5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013" y="751467"/>
            <a:ext cx="4786364" cy="357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7E3BD9-D469-4EF6-91FD-34C993474106}"/>
              </a:ext>
            </a:extLst>
          </p:cNvPr>
          <p:cNvSpPr txBox="1"/>
          <p:nvPr/>
        </p:nvSpPr>
        <p:spPr>
          <a:xfrm>
            <a:off x="6930014" y="4321673"/>
            <a:ext cx="47863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0" i="0" dirty="0">
                <a:solidFill>
                  <a:srgbClr val="FF0000"/>
                </a:solidFill>
                <a:effectLst/>
              </a:rPr>
              <a:t>Для расчета значений биоритмов использовались формулы: =SIN(2*PI()*(А10-$D$5)/23 (физическое состояние); =SIN(2*PI()*(А10-$D$5)/28 (эмоциональное состояние); =SIN(2*PI()*(А10-$D$5)/33 (интеллектуальное состояние)</a:t>
            </a:r>
            <a:endParaRPr lang="ru-RU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3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A60886C-D9CC-46ED-9637-E7EE1772DA9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41" y="2175586"/>
            <a:ext cx="5555813" cy="216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A39721-013E-490D-BCE3-E3328BFE40D4}"/>
              </a:ext>
            </a:extLst>
          </p:cNvPr>
          <p:cNvSpPr txBox="1"/>
          <p:nvPr/>
        </p:nvSpPr>
        <p:spPr>
          <a:xfrm>
            <a:off x="6963508" y="2354945"/>
            <a:ext cx="39490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</a:rPr>
              <a:t>При полёте птицы траектория взмаха крыльев образует синусоиду.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660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F08DE368-E318-4019-A6FE-40B56D555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1064" y="1068370"/>
            <a:ext cx="5420899" cy="34421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</a:rPr>
              <a:t>Тригонометрия встречается и в природе. </a:t>
            </a:r>
            <a:r>
              <a:rPr lang="ru-RU" sz="2400" b="0" i="1" dirty="0">
                <a:solidFill>
                  <a:srgbClr val="000000"/>
                </a:solidFill>
                <a:effectLst/>
              </a:rPr>
              <a:t>Движение рыб в воде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 происходит по закону синуса или косинуса, если зафиксировать точку на хвосте, а потом рассмотреть траекторию движения. При плавании тело рыбы принимает форму кривой, которая напоминает график функции y=</a:t>
            </a:r>
            <a:r>
              <a:rPr lang="ru-RU" sz="2400" b="0" i="0" dirty="0" err="1">
                <a:solidFill>
                  <a:srgbClr val="000000"/>
                </a:solidFill>
                <a:effectLst/>
              </a:rPr>
              <a:t>tgx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.</a:t>
            </a:r>
            <a:endParaRPr lang="ru-RU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1D3819-D039-4C97-A3F0-434482FC0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209" y="1068370"/>
            <a:ext cx="4894937" cy="32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09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F08DE368-E318-4019-A6FE-40B56D555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1112" y="1270528"/>
            <a:ext cx="5712487" cy="4558771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ts val="1500"/>
              </a:lnSpc>
              <a:spcAft>
                <a:spcPts val="750"/>
              </a:spcAft>
              <a:buNone/>
            </a:pPr>
            <a:r>
              <a:rPr lang="ru-RU" sz="2900" dirty="0">
                <a:solidFill>
                  <a:schemeClr val="bg1"/>
                </a:solidFill>
              </a:rPr>
              <a:t>Также тригонометрия помогает нашему мозгу определять расстояния до объектов.</a:t>
            </a:r>
          </a:p>
          <a:p>
            <a:pPr marL="0" indent="0" algn="l">
              <a:lnSpc>
                <a:spcPts val="1500"/>
              </a:lnSpc>
              <a:spcAft>
                <a:spcPts val="750"/>
              </a:spcAft>
              <a:buNone/>
            </a:pPr>
            <a:r>
              <a:rPr lang="ru-RU" sz="2900" dirty="0">
                <a:solidFill>
                  <a:schemeClr val="bg1"/>
                </a:solidFill>
              </a:rPr>
              <a:t>Американские ученые утверждают, что мозг оценивает расстояние до объектов, измеряя угол между плоскостью земли и плоскостью зрения. Строго говоря, идея "измерения углов" не является новой. Еще художники Древнего Китая рисовали удаленные объекты выше в поле зрения, несколько пренебрегая законами перспективы. Сформулировал теорию определения расстояния по оценке углов арабский ученый XI века </a:t>
            </a:r>
            <a:r>
              <a:rPr lang="ru-RU" sz="2900" dirty="0" err="1">
                <a:solidFill>
                  <a:schemeClr val="bg1"/>
                </a:solidFill>
              </a:rPr>
              <a:t>Альхазен</a:t>
            </a:r>
            <a:r>
              <a:rPr lang="ru-RU" sz="2900" dirty="0">
                <a:solidFill>
                  <a:schemeClr val="bg1"/>
                </a:solidFill>
              </a:rPr>
              <a:t>. После долгого забвения в середине прошлого столетия идею реанимировал психолог Джеймс Гибсон (James </a:t>
            </a:r>
            <a:r>
              <a:rPr lang="ru-RU" sz="2900" dirty="0" err="1">
                <a:solidFill>
                  <a:schemeClr val="bg1"/>
                </a:solidFill>
              </a:rPr>
              <a:t>Gibson</a:t>
            </a:r>
            <a:r>
              <a:rPr lang="ru-RU" sz="2900" dirty="0">
                <a:solidFill>
                  <a:schemeClr val="bg1"/>
                </a:solidFill>
              </a:rPr>
              <a:t>), строивший свои выводы на основе опыта работы с пилотами военной авиации. Однако после того о теории вновь позабыли.</a:t>
            </a:r>
          </a:p>
          <a:p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4881E9F-7033-485E-A7C3-6AA119290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68"/>
          <a:stretch/>
        </p:blipFill>
        <p:spPr bwMode="auto">
          <a:xfrm>
            <a:off x="6096000" y="1788606"/>
            <a:ext cx="5550672" cy="252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26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417E6A-65C6-408E-A1FE-B6841279DC30}"/>
              </a:ext>
            </a:extLst>
          </p:cNvPr>
          <p:cNvSpPr txBox="1"/>
          <p:nvPr/>
        </p:nvSpPr>
        <p:spPr>
          <a:xfrm>
            <a:off x="5567363" y="458956"/>
            <a:ext cx="610552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Формула сердца. В результате исследования, проведенного студентом иранского университета Шираз </a:t>
            </a:r>
            <a:r>
              <a:rPr lang="ru-RU" sz="2000" dirty="0" err="1">
                <a:solidFill>
                  <a:schemeClr val="bg1"/>
                </a:solidFill>
              </a:rPr>
              <a:t>Вахидом-Резой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Аббаси</a:t>
            </a:r>
            <a:r>
              <a:rPr lang="ru-RU" sz="2000" dirty="0">
                <a:solidFill>
                  <a:schemeClr val="bg1"/>
                </a:solidFill>
              </a:rPr>
              <a:t>, медики впервые получили возможность упорядочить информацию, относящуюся к электрической активности сердца или, другими словами, электрокардиографии. Формула представляет собой комплексное алгебраически-тригонометрическое равенство, состоящее из 8 выражений, 32 коэффициентов и 33 основных параметров, включая несколько дополнительных для расчетов в случаях аритмии. Как утверждают медики, эта формула в значительной степени облегчает процесс описания основных параметров деятельности сердца, ускоряя, тем самым, постановку диагноза и начало собственно лечения.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A5BB48C-13CE-4ADC-87D6-C70EAE580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297781"/>
            <a:ext cx="4237290" cy="426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34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</TotalTime>
  <Words>720</Words>
  <Application>Microsoft Office PowerPoint</Application>
  <PresentationFormat>Широкоэкранный</PresentationFormat>
  <Paragraphs>16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Сектор</vt:lpstr>
      <vt:lpstr>Тригонометрия в биологии и медицине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Тригонометрия в биологии и медицине</dc:title>
  <dc:creator>Валерия Лавренова</dc:creator>
  <cp:lastModifiedBy>Валерия Лавренова</cp:lastModifiedBy>
  <cp:revision>12</cp:revision>
  <dcterms:created xsi:type="dcterms:W3CDTF">2021-11-18T19:47:51Z</dcterms:created>
  <dcterms:modified xsi:type="dcterms:W3CDTF">2021-11-18T20:44:43Z</dcterms:modified>
</cp:coreProperties>
</file>