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서울남산체 B" panose="02020603020101020101" pitchFamily="18" charset="-127"/>
      <p:regular r:id="rId10"/>
    </p:embeddedFont>
    <p:embeddedFont>
      <p:font typeface="서울남산체 EB" panose="02020603020101020101" pitchFamily="18" charset="-127"/>
      <p:regular r:id="rId11"/>
    </p:embeddedFont>
    <p:embeddedFont>
      <p:font typeface="서울남산체 M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32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45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BA238-0BC1-43E6-838F-39E0C5BD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2B707-6C3B-4B6D-8B0D-8D72CDBE6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E9412-084F-4D67-A9F8-925244D4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64C3A-2E58-407D-B3BA-AF774A62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6CA34-0798-4647-AA7D-062F256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4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BFAE8-A737-47BC-9867-7B8D9930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512F-37DB-4CBF-9622-E012DFC0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C8C39-D860-472E-8C5B-C88ACAA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FC2A6-A75C-4BDA-964B-4F206EA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3A9B5-4E2B-4FD8-B1CC-209A3405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0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F4F7D0-E020-437D-A44C-14BA81D4A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BE5AF-8B16-43BA-930E-1B6E9658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6D0A-DCB6-4370-A004-F86984F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5B31F-00B5-4978-8D8D-B65FCC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7B25E-0394-4018-BD1A-38908E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2B79-8F7E-4E60-A229-DF808761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BB5FC-B0AC-4FA6-8E52-618DC637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3AAFA-569E-4B94-A7DA-4B6F7A5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896B6-4A03-4BD1-A412-3D94BEC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189CB-FC59-4149-ABA4-A7CC0C42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4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B94-5FA4-45F7-AEF3-C0D9B162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02FB-58B7-407F-BAE1-24A4D677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7C83B-8F1D-4296-96A9-D9890182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DB64F-98FA-4EF8-91D1-67E37AEC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6CA0-9A90-4E35-9D4E-A0654D95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9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9A729-8DA4-4B68-9B41-8BFD15B6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B8A4E-DC50-4CCA-95F5-ECAE9D037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52A2C-9207-4AAB-9A31-A3C6FF94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0E607-7FB2-45A9-B56A-260886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05E4-3DB7-41D1-B775-E1D688F2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4BF68-38EF-4294-B590-B5041A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7213A-04C6-4642-9D97-3DBFF57B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3C73F-F715-404D-9ECF-EE591A16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3A182-6013-4EC5-BB02-002D86D3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521EB2-272D-41EA-AB45-422C76693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B0EBB-6CEC-4A81-B73C-1EEACBBA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88CBE9-8FB9-4C85-ACF8-B27D53B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40344-95DA-4B61-935E-A740F464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8CDF25-2417-4557-85C3-6863619D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8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1771-FC46-46FD-BFEC-9BC37195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BC6C36-6788-44DE-BF58-A32D6F47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95DC4-05BD-4482-892F-300B9650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C0DC9-02C1-4D93-8EAA-BB88B97E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1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CCE05-5254-4624-92EC-74C33CDB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E94C9-5230-421D-90EC-6C35D385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26A01-BC24-4F3D-A24F-A3ABE1C5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1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B7B6-C79B-4D4A-B155-29F4F05B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8871-D968-48E1-A0BE-20EE436B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6396D4-8AB9-4D38-9C2C-9326C716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8638F-243E-40E3-83F1-19B00713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D9DFA-3B3A-41FF-A29D-20A0E635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D1DA4-944D-464B-BE63-3BF4A7BB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7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70A2-0082-4835-AC07-F306A67B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F77118-78F3-4FFD-B0ED-19B9E619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054EB-4361-45C5-AEB1-3009902A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91DC7-B657-42F5-BDEF-3B4F3AEE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7AA33-3836-44A0-BEDE-13848F3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4B5E-8755-4BF6-BC79-7523CC47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7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BDB37-8CF7-4EE8-B225-3250D411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7A87C-CA78-413F-A266-445313C6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7CB3-54E7-4E99-B78B-8C4A8529D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1758-7A07-4D85-BC02-84C43CF3B8F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44A7-AAC9-430C-B263-75413EB3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2059-5E34-4D9A-859F-C7066AE6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5119-A477-4978-BC27-F00A8F8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oul pictureì ëí ì´ë¯¸ì§ ê²ìê²°ê³¼">
            <a:extLst>
              <a:ext uri="{FF2B5EF4-FFF2-40B4-BE49-F238E27FC236}">
                <a16:creationId xmlns:a16="http://schemas.microsoft.com/office/drawing/2014/main" id="{0954721A-D66C-42B5-8F9C-E4551782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08847D-1AF6-47E8-A246-7BEE7CCCE875}"/>
              </a:ext>
            </a:extLst>
          </p:cNvPr>
          <p:cNvSpPr/>
          <p:nvPr/>
        </p:nvSpPr>
        <p:spPr>
          <a:xfrm>
            <a:off x="-668867" y="-177800"/>
            <a:ext cx="13241867" cy="7196667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BB06D8B-8E7B-4345-B57A-44705A3A389C}"/>
              </a:ext>
            </a:extLst>
          </p:cNvPr>
          <p:cNvSpPr/>
          <p:nvPr/>
        </p:nvSpPr>
        <p:spPr>
          <a:xfrm>
            <a:off x="0" y="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0F9F753-2284-44AE-8618-F078FEA67CE7}"/>
              </a:ext>
            </a:extLst>
          </p:cNvPr>
          <p:cNvSpPr/>
          <p:nvPr/>
        </p:nvSpPr>
        <p:spPr>
          <a:xfrm flipH="1" flipV="1">
            <a:off x="0" y="613527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078A-1BFB-4283-8E10-CBBA38A9FA86}"/>
              </a:ext>
            </a:extLst>
          </p:cNvPr>
          <p:cNvSpPr txBox="1"/>
          <p:nvPr/>
        </p:nvSpPr>
        <p:spPr>
          <a:xfrm>
            <a:off x="3655257" y="4045765"/>
            <a:ext cx="84882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PROJECT 2 :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관광지별 맛집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숙소 추천 서비스</a:t>
            </a:r>
            <a:endParaRPr lang="en-US" altLang="ko-KR" sz="4000" dirty="0">
              <a:solidFill>
                <a:schemeClr val="accent4">
                  <a:lumMod val="60000"/>
                  <a:lumOff val="40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r"/>
            <a:r>
              <a:rPr lang="ko-KR" altLang="en-US" sz="2800" dirty="0" err="1"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서영상</a:t>
            </a:r>
            <a:r>
              <a:rPr lang="en-US" altLang="ko-KR" sz="2800" dirty="0"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이나리</a:t>
            </a:r>
            <a:endParaRPr lang="ko-KR" altLang="en-US" sz="2800" dirty="0">
              <a:solidFill>
                <a:schemeClr val="bg1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43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B7711-2CF0-4C18-BDDC-F0AFDC6B9EB7}"/>
              </a:ext>
            </a:extLst>
          </p:cNvPr>
          <p:cNvSpPr txBox="1"/>
          <p:nvPr/>
        </p:nvSpPr>
        <p:spPr>
          <a:xfrm>
            <a:off x="4102506" y="2079530"/>
            <a:ext cx="398698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01 /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주제선정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02 /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테이블 구성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03 /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기능 구성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60E6E67-CD93-41CD-A089-76C51551FFBD}"/>
              </a:ext>
            </a:extLst>
          </p:cNvPr>
          <p:cNvSpPr/>
          <p:nvPr/>
        </p:nvSpPr>
        <p:spPr>
          <a:xfrm>
            <a:off x="0" y="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7BF2-69DE-486C-BEFE-F9476D2E616F}"/>
              </a:ext>
            </a:extLst>
          </p:cNvPr>
          <p:cNvSpPr txBox="1"/>
          <p:nvPr/>
        </p:nvSpPr>
        <p:spPr>
          <a:xfrm>
            <a:off x="625075" y="698355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Contents</a:t>
            </a:r>
            <a:endParaRPr lang="ko-KR" altLang="en-US" sz="40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8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B7711-2CF0-4C18-BDDC-F0AFDC6B9EB7}"/>
              </a:ext>
            </a:extLst>
          </p:cNvPr>
          <p:cNvSpPr txBox="1"/>
          <p:nvPr/>
        </p:nvSpPr>
        <p:spPr>
          <a:xfrm>
            <a:off x="235544" y="69835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01 / </a:t>
            </a:r>
            <a:r>
              <a:rPr lang="ko-KR" altLang="en-US" sz="4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주제선정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4990404-14A7-4744-ADE0-0A82C0C20E2F}"/>
              </a:ext>
            </a:extLst>
          </p:cNvPr>
          <p:cNvSpPr/>
          <p:nvPr/>
        </p:nvSpPr>
        <p:spPr>
          <a:xfrm>
            <a:off x="0" y="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0388E-6FA1-478F-A420-1A68D5E4FA34}"/>
              </a:ext>
            </a:extLst>
          </p:cNvPr>
          <p:cNvSpPr txBox="1"/>
          <p:nvPr/>
        </p:nvSpPr>
        <p:spPr>
          <a:xfrm>
            <a:off x="950840" y="1911964"/>
            <a:ext cx="934903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이용 데이터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방한 외래관광객 대상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서울지역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방문지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통계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서울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10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대 관광지 선정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네이버지도 숙소 및 음식점 정보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주제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서울 관광객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업체 담당자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대상으로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숙소와 맛집 정보를 추천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/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관리하는 서비스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3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69919D7-D5AB-482E-B0DC-3B65CC5B0DCA}"/>
              </a:ext>
            </a:extLst>
          </p:cNvPr>
          <p:cNvSpPr/>
          <p:nvPr/>
        </p:nvSpPr>
        <p:spPr>
          <a:xfrm>
            <a:off x="0" y="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D5590-8BA6-42A1-A40A-DAC350964C00}"/>
              </a:ext>
            </a:extLst>
          </p:cNvPr>
          <p:cNvSpPr txBox="1"/>
          <p:nvPr/>
        </p:nvSpPr>
        <p:spPr>
          <a:xfrm>
            <a:off x="345448" y="698355"/>
            <a:ext cx="329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02 / </a:t>
            </a:r>
            <a:r>
              <a:rPr lang="ko-KR" altLang="en-US" sz="36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테이블 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67F542-EFFC-4F55-B291-7451F94AD63E}"/>
              </a:ext>
            </a:extLst>
          </p:cNvPr>
          <p:cNvGrpSpPr/>
          <p:nvPr/>
        </p:nvGrpSpPr>
        <p:grpSpPr>
          <a:xfrm>
            <a:off x="2991221" y="1896724"/>
            <a:ext cx="2210540" cy="3703068"/>
            <a:chOff x="4563123" y="1802825"/>
            <a:chExt cx="2210540" cy="3703068"/>
          </a:xfrm>
        </p:grpSpPr>
        <p:pic>
          <p:nvPicPr>
            <p:cNvPr id="1026" name="Picture 2" descr="Hotel Icon 256x256">
              <a:extLst>
                <a:ext uri="{FF2B5EF4-FFF2-40B4-BE49-F238E27FC236}">
                  <a16:creationId xmlns:a16="http://schemas.microsoft.com/office/drawing/2014/main" id="{E78EA325-7CA9-4FDE-8DB2-6E58ADAD9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358" y="1802825"/>
              <a:ext cx="676532" cy="67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00C158-AC5A-4392-BE35-89BA8DD2C049}"/>
                </a:ext>
              </a:extLst>
            </p:cNvPr>
            <p:cNvSpPr txBox="1"/>
            <p:nvPr/>
          </p:nvSpPr>
          <p:spPr>
            <a:xfrm>
              <a:off x="4563123" y="2512381"/>
              <a:ext cx="2210540" cy="299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EB" panose="02020603020101020101" pitchFamily="18" charset="-127"/>
                  <a:ea typeface="서울남산체 EB" panose="02020603020101020101" pitchFamily="18" charset="-127"/>
                </a:rPr>
                <a:t>숙박시설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연번</a:t>
              </a:r>
              <a:endParaRPr lang="en-US" altLang="ko-KR" sz="24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업소명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전화번호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도로명주소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지하철역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7D219C-D911-4A5A-8D32-62D1EDB37748}"/>
              </a:ext>
            </a:extLst>
          </p:cNvPr>
          <p:cNvGrpSpPr/>
          <p:nvPr/>
        </p:nvGrpSpPr>
        <p:grpSpPr>
          <a:xfrm>
            <a:off x="6199097" y="1686065"/>
            <a:ext cx="2210540" cy="4385011"/>
            <a:chOff x="7001347" y="1622003"/>
            <a:chExt cx="2210540" cy="4385011"/>
          </a:xfrm>
        </p:grpSpPr>
        <p:pic>
          <p:nvPicPr>
            <p:cNvPr id="1028" name="Picture 4" descr="restaurant icon pngì ëí ì´ë¯¸ì§ ê²ìê²°ê³¼">
              <a:extLst>
                <a:ext uri="{FF2B5EF4-FFF2-40B4-BE49-F238E27FC236}">
                  <a16:creationId xmlns:a16="http://schemas.microsoft.com/office/drawing/2014/main" id="{06A6B39F-76B6-458E-B680-A287EA70C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652" y="1622003"/>
              <a:ext cx="1067931" cy="1067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C7E5FE-0FA1-491D-8949-9C9886B49C4C}"/>
                </a:ext>
              </a:extLst>
            </p:cNvPr>
            <p:cNvSpPr txBox="1"/>
            <p:nvPr/>
          </p:nvSpPr>
          <p:spPr>
            <a:xfrm>
              <a:off x="7001347" y="2551837"/>
              <a:ext cx="2210540" cy="3455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EB" panose="02020603020101020101" pitchFamily="18" charset="-127"/>
                  <a:ea typeface="서울남산체 EB" panose="02020603020101020101" pitchFamily="18" charset="-127"/>
                </a:rPr>
                <a:t>음식점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연번</a:t>
              </a:r>
              <a:endParaRPr lang="en-US" altLang="ko-KR" sz="24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업소명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업종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전화번호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도로명주소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지하철역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CEEDB8-C6B0-48BC-A88D-85237A18AEEA}"/>
              </a:ext>
            </a:extLst>
          </p:cNvPr>
          <p:cNvGrpSpPr/>
          <p:nvPr/>
        </p:nvGrpSpPr>
        <p:grpSpPr>
          <a:xfrm>
            <a:off x="9437217" y="1686065"/>
            <a:ext cx="2037737" cy="3104081"/>
            <a:chOff x="9130527" y="2022551"/>
            <a:chExt cx="2037737" cy="3104081"/>
          </a:xfrm>
        </p:grpSpPr>
        <p:pic>
          <p:nvPicPr>
            <p:cNvPr id="1030" name="Picture 6" descr="bookmark icon pngì ëí ì´ë¯¸ì§ ê²ìê²°ê³¼">
              <a:extLst>
                <a:ext uri="{FF2B5EF4-FFF2-40B4-BE49-F238E27FC236}">
                  <a16:creationId xmlns:a16="http://schemas.microsoft.com/office/drawing/2014/main" id="{CF3F0E5B-EFB8-43F1-AF98-692A62B2A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093" y="2022551"/>
              <a:ext cx="1044606" cy="1044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B898FC-FBA4-48F7-9C08-1E7E5781B086}"/>
                </a:ext>
              </a:extLst>
            </p:cNvPr>
            <p:cNvSpPr txBox="1"/>
            <p:nvPr/>
          </p:nvSpPr>
          <p:spPr>
            <a:xfrm>
              <a:off x="9130527" y="3067157"/>
              <a:ext cx="2037737" cy="2059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EB" panose="02020603020101020101" pitchFamily="18" charset="-127"/>
                  <a:ea typeface="서울남산체 EB" panose="02020603020101020101" pitchFamily="18" charset="-127"/>
                </a:rPr>
                <a:t>북마크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인덱스</a:t>
              </a:r>
              <a:endPara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종류</a:t>
              </a:r>
              <a:r>
                <a:rPr lang="en-US" altLang="ko-KR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(</a:t>
              </a: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숙소</a:t>
              </a:r>
              <a:r>
                <a:rPr lang="en-US" altLang="ko-KR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/</a:t>
              </a:r>
              <a:r>
                <a:rPr lang="ko-KR" altLang="en-US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음식점</a:t>
              </a:r>
              <a:r>
                <a:rPr lang="en-US" altLang="ko-KR" sz="20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연번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BB68F8-0277-4FA9-8A80-35E010191D06}"/>
              </a:ext>
            </a:extLst>
          </p:cNvPr>
          <p:cNvGrpSpPr/>
          <p:nvPr/>
        </p:nvGrpSpPr>
        <p:grpSpPr>
          <a:xfrm>
            <a:off x="756012" y="1896724"/>
            <a:ext cx="1245854" cy="2199681"/>
            <a:chOff x="1058836" y="2067805"/>
            <a:chExt cx="1245854" cy="2199681"/>
          </a:xfrm>
        </p:grpSpPr>
        <p:pic>
          <p:nvPicPr>
            <p:cNvPr id="1032" name="Picture 8" descr="place pngì ëí ì´ë¯¸ì§ ê²ìê²°ê³¼">
              <a:extLst>
                <a:ext uri="{FF2B5EF4-FFF2-40B4-BE49-F238E27FC236}">
                  <a16:creationId xmlns:a16="http://schemas.microsoft.com/office/drawing/2014/main" id="{1B265169-32C1-412F-9A81-EC49E592D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81" y="2067805"/>
              <a:ext cx="1001119" cy="923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28ACC7-5F0B-45ED-9BE7-BA4DAB36437F}"/>
                </a:ext>
              </a:extLst>
            </p:cNvPr>
            <p:cNvSpPr txBox="1"/>
            <p:nvPr/>
          </p:nvSpPr>
          <p:spPr>
            <a:xfrm>
              <a:off x="1058836" y="3067157"/>
              <a:ext cx="12458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EB" panose="02020603020101020101" pitchFamily="18" charset="-127"/>
                  <a:ea typeface="서울남산체 EB" panose="02020603020101020101" pitchFamily="18" charset="-127"/>
                </a:rPr>
                <a:t>지하철역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endParaRPr>
            </a:p>
            <a:p>
              <a:pPr algn="ctr"/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endParaRPr>
            </a:p>
            <a:p>
              <a:pPr algn="ctr"/>
              <a:r>
                <a:rPr lang="ko-KR" altLang="en-US" sz="2400" b="1" dirty="0" err="1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역이름</a:t>
              </a:r>
              <a:endParaRPr lang="ko-KR" altLang="en-US" sz="2400" b="1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15ADB8-5BCE-4E56-9626-38B2C132A462}"/>
              </a:ext>
            </a:extLst>
          </p:cNvPr>
          <p:cNvGrpSpPr/>
          <p:nvPr/>
        </p:nvGrpSpPr>
        <p:grpSpPr>
          <a:xfrm>
            <a:off x="477108" y="2874631"/>
            <a:ext cx="1890944" cy="1530056"/>
            <a:chOff x="124309" y="2663972"/>
            <a:chExt cx="1890944" cy="15300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22663B-4020-4BDB-83FF-2125A8AD712D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71E0FEF-9EA0-43A8-B026-70A5125AD8AA}"/>
                </a:ext>
              </a:extLst>
            </p:cNvPr>
            <p:cNvCxnSpPr/>
            <p:nvPr/>
          </p:nvCxnSpPr>
          <p:spPr>
            <a:xfrm>
              <a:off x="124309" y="3215214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3E8A98-BBA9-4AC9-A758-A68B856C17A9}"/>
              </a:ext>
            </a:extLst>
          </p:cNvPr>
          <p:cNvGrpSpPr/>
          <p:nvPr/>
        </p:nvGrpSpPr>
        <p:grpSpPr>
          <a:xfrm>
            <a:off x="3158175" y="2700434"/>
            <a:ext cx="1890944" cy="2840050"/>
            <a:chOff x="124309" y="2663972"/>
            <a:chExt cx="1890944" cy="153005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0F9367-2E2D-4339-8A43-4A73ED4DCD04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724CD4B-2F8C-4FEE-9856-5D85646C501C}"/>
                </a:ext>
              </a:extLst>
            </p:cNvPr>
            <p:cNvCxnSpPr/>
            <p:nvPr/>
          </p:nvCxnSpPr>
          <p:spPr>
            <a:xfrm>
              <a:off x="124309" y="2932527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528BB2-9436-49D7-B6DB-131F23E5F3FD}"/>
              </a:ext>
            </a:extLst>
          </p:cNvPr>
          <p:cNvGrpSpPr/>
          <p:nvPr/>
        </p:nvGrpSpPr>
        <p:grpSpPr>
          <a:xfrm>
            <a:off x="9545044" y="2813617"/>
            <a:ext cx="1890944" cy="1977849"/>
            <a:chOff x="124309" y="2663972"/>
            <a:chExt cx="1890944" cy="15300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1E1F8C1-2F15-4D5A-9B97-C72789FE6010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F26470C-4AAE-4245-B690-7CB6CCB3770C}"/>
                </a:ext>
              </a:extLst>
            </p:cNvPr>
            <p:cNvCxnSpPr/>
            <p:nvPr/>
          </p:nvCxnSpPr>
          <p:spPr>
            <a:xfrm>
              <a:off x="124309" y="3058493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039EC0E-CEED-46ED-AB5C-4F209D6A1DCB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1901874" y="3870626"/>
            <a:ext cx="1616165" cy="1438803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3B8A7A-15CE-4CD6-BBC0-81087CF43FDB}"/>
              </a:ext>
            </a:extLst>
          </p:cNvPr>
          <p:cNvCxnSpPr>
            <a:cxnSpLocks/>
            <a:endCxn id="51" idx="2"/>
          </p:cNvCxnSpPr>
          <p:nvPr/>
        </p:nvCxnSpPr>
        <p:spPr>
          <a:xfrm rot="10800000">
            <a:off x="1388855" y="4095503"/>
            <a:ext cx="5312654" cy="17897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7F9930-645A-4D6D-97D7-2A89012AA28D}"/>
              </a:ext>
            </a:extLst>
          </p:cNvPr>
          <p:cNvGrpSpPr/>
          <p:nvPr/>
        </p:nvGrpSpPr>
        <p:grpSpPr>
          <a:xfrm>
            <a:off x="6358895" y="2700433"/>
            <a:ext cx="1890944" cy="3362843"/>
            <a:chOff x="124309" y="2663972"/>
            <a:chExt cx="1890944" cy="1530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CF2C92-E297-4B07-B49F-B92E68189C08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4FD73A3-76BE-4FB6-97FE-8C30D51CBE31}"/>
                </a:ext>
              </a:extLst>
            </p:cNvPr>
            <p:cNvCxnSpPr/>
            <p:nvPr/>
          </p:nvCxnSpPr>
          <p:spPr>
            <a:xfrm>
              <a:off x="124309" y="2904252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4753909-3381-4513-9D6A-DFC85EF2E427}"/>
              </a:ext>
            </a:extLst>
          </p:cNvPr>
          <p:cNvCxnSpPr>
            <a:cxnSpLocks/>
            <a:stCxn id="74" idx="1"/>
            <a:endCxn id="61" idx="3"/>
          </p:cNvCxnSpPr>
          <p:nvPr/>
        </p:nvCxnSpPr>
        <p:spPr>
          <a:xfrm rot="10800000">
            <a:off x="7769338" y="3531279"/>
            <a:ext cx="2223521" cy="996797"/>
          </a:xfrm>
          <a:prstGeom prst="bentConnector3">
            <a:avLst>
              <a:gd name="adj1" fmla="val 50000"/>
            </a:avLst>
          </a:prstGeom>
          <a:ln w="25400">
            <a:solidFill>
              <a:srgbClr val="E8632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810C00-976E-4827-8ECA-E93932C9DBA6}"/>
              </a:ext>
            </a:extLst>
          </p:cNvPr>
          <p:cNvSpPr/>
          <p:nvPr/>
        </p:nvSpPr>
        <p:spPr>
          <a:xfrm>
            <a:off x="875836" y="3645746"/>
            <a:ext cx="1026037" cy="44975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55974C-6734-4737-BB86-C8E4D0B86BFF}"/>
              </a:ext>
            </a:extLst>
          </p:cNvPr>
          <p:cNvSpPr/>
          <p:nvPr/>
        </p:nvSpPr>
        <p:spPr>
          <a:xfrm>
            <a:off x="3711105" y="3271361"/>
            <a:ext cx="776228" cy="449757"/>
          </a:xfrm>
          <a:prstGeom prst="rect">
            <a:avLst/>
          </a:prstGeom>
          <a:ln w="38100">
            <a:solidFill>
              <a:srgbClr val="E8632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243396-CCBF-4524-A123-9D5DC9C16B7D}"/>
              </a:ext>
            </a:extLst>
          </p:cNvPr>
          <p:cNvSpPr/>
          <p:nvPr/>
        </p:nvSpPr>
        <p:spPr>
          <a:xfrm>
            <a:off x="6849578" y="3311360"/>
            <a:ext cx="919759" cy="439836"/>
          </a:xfrm>
          <a:prstGeom prst="rect">
            <a:avLst/>
          </a:prstGeom>
          <a:ln w="38100">
            <a:solidFill>
              <a:srgbClr val="E8632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21E1BF5-15DD-403D-8271-C7C7341A6E2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4487333" y="3496240"/>
            <a:ext cx="5513992" cy="1157369"/>
          </a:xfrm>
          <a:prstGeom prst="bentConnector3">
            <a:avLst>
              <a:gd name="adj1" fmla="val 22208"/>
            </a:avLst>
          </a:prstGeom>
          <a:ln w="25400">
            <a:solidFill>
              <a:srgbClr val="E8632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0B0BFA-5250-4AE5-A361-FBF267169170}"/>
              </a:ext>
            </a:extLst>
          </p:cNvPr>
          <p:cNvSpPr/>
          <p:nvPr/>
        </p:nvSpPr>
        <p:spPr>
          <a:xfrm>
            <a:off x="9992858" y="4308157"/>
            <a:ext cx="919759" cy="439836"/>
          </a:xfrm>
          <a:prstGeom prst="rect">
            <a:avLst/>
          </a:prstGeom>
          <a:ln w="38100">
            <a:solidFill>
              <a:srgbClr val="E8632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54FA63-7CA5-4370-A283-5162B411C0E7}"/>
              </a:ext>
            </a:extLst>
          </p:cNvPr>
          <p:cNvSpPr/>
          <p:nvPr/>
        </p:nvSpPr>
        <p:spPr>
          <a:xfrm>
            <a:off x="3590628" y="5097067"/>
            <a:ext cx="1026037" cy="44975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2DF45A-171C-4D2E-915A-DE56AE0025AA}"/>
              </a:ext>
            </a:extLst>
          </p:cNvPr>
          <p:cNvSpPr/>
          <p:nvPr/>
        </p:nvSpPr>
        <p:spPr>
          <a:xfrm>
            <a:off x="6814363" y="5617419"/>
            <a:ext cx="1026037" cy="44975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D4584E4-3ED5-4C2D-A86F-1688D34F6754}"/>
              </a:ext>
            </a:extLst>
          </p:cNvPr>
          <p:cNvSpPr txBox="1"/>
          <p:nvPr/>
        </p:nvSpPr>
        <p:spPr>
          <a:xfrm>
            <a:off x="8517458" y="304666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8D2B04-94BE-4E7F-8318-4B31FE07B840}"/>
              </a:ext>
            </a:extLst>
          </p:cNvPr>
          <p:cNvSpPr txBox="1"/>
          <p:nvPr/>
        </p:nvSpPr>
        <p:spPr>
          <a:xfrm>
            <a:off x="443360" y="33816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PK</a:t>
            </a:r>
            <a:endParaRPr lang="ko-KR" altLang="en-US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994598-2E2B-472F-A723-0891CB23FB0F}"/>
              </a:ext>
            </a:extLst>
          </p:cNvPr>
          <p:cNvSpPr txBox="1"/>
          <p:nvPr/>
        </p:nvSpPr>
        <p:spPr>
          <a:xfrm>
            <a:off x="3176523" y="495261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FK</a:t>
            </a:r>
            <a:endParaRPr lang="ko-KR" altLang="en-US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DCFF8D-513D-419C-94BB-52361E21CDCB}"/>
              </a:ext>
            </a:extLst>
          </p:cNvPr>
          <p:cNvSpPr txBox="1"/>
          <p:nvPr/>
        </p:nvSpPr>
        <p:spPr>
          <a:xfrm>
            <a:off x="6399514" y="54765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FK</a:t>
            </a:r>
            <a:endParaRPr lang="ko-KR" altLang="en-US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78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69919D7-D5AB-482E-B0DC-3B65CC5B0DCA}"/>
              </a:ext>
            </a:extLst>
          </p:cNvPr>
          <p:cNvSpPr/>
          <p:nvPr/>
        </p:nvSpPr>
        <p:spPr>
          <a:xfrm>
            <a:off x="0" y="0"/>
            <a:ext cx="12192000" cy="722730"/>
          </a:xfrm>
          <a:custGeom>
            <a:avLst/>
            <a:gdLst>
              <a:gd name="connsiteX0" fmla="*/ 0 w 13097933"/>
              <a:gd name="connsiteY0" fmla="*/ 0 h 897467"/>
              <a:gd name="connsiteX1" fmla="*/ 13097933 w 13097933"/>
              <a:gd name="connsiteY1" fmla="*/ 0 h 897467"/>
              <a:gd name="connsiteX2" fmla="*/ 13097933 w 13097933"/>
              <a:gd name="connsiteY2" fmla="*/ 541185 h 897467"/>
              <a:gd name="connsiteX3" fmla="*/ 3636150 w 13097933"/>
              <a:gd name="connsiteY3" fmla="*/ 541185 h 897467"/>
              <a:gd name="connsiteX4" fmla="*/ 3375245 w 13097933"/>
              <a:gd name="connsiteY4" fmla="*/ 897467 h 897467"/>
              <a:gd name="connsiteX5" fmla="*/ 0 w 13097933"/>
              <a:gd name="connsiteY5" fmla="*/ 897467 h 897467"/>
              <a:gd name="connsiteX6" fmla="*/ 0 w 13097933"/>
              <a:gd name="connsiteY6" fmla="*/ 0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933" h="897467">
                <a:moveTo>
                  <a:pt x="0" y="0"/>
                </a:moveTo>
                <a:lnTo>
                  <a:pt x="13097933" y="0"/>
                </a:lnTo>
                <a:lnTo>
                  <a:pt x="13097933" y="541185"/>
                </a:lnTo>
                <a:lnTo>
                  <a:pt x="3636150" y="541185"/>
                </a:lnTo>
                <a:lnTo>
                  <a:pt x="3375245" y="897467"/>
                </a:lnTo>
                <a:lnTo>
                  <a:pt x="0" y="897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D5590-8BA6-42A1-A40A-DAC350964C00}"/>
              </a:ext>
            </a:extLst>
          </p:cNvPr>
          <p:cNvSpPr txBox="1"/>
          <p:nvPr/>
        </p:nvSpPr>
        <p:spPr>
          <a:xfrm>
            <a:off x="149079" y="698355"/>
            <a:ext cx="3187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03 / </a:t>
            </a:r>
            <a:r>
              <a:rPr lang="ko-KR" altLang="en-US" sz="4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기능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0F03C-2AB6-4CCA-9517-F6B16E0DB26E}"/>
              </a:ext>
            </a:extLst>
          </p:cNvPr>
          <p:cNvSpPr txBox="1"/>
          <p:nvPr/>
        </p:nvSpPr>
        <p:spPr>
          <a:xfrm flipH="1">
            <a:off x="2679355" y="1996191"/>
            <a:ext cx="6833290" cy="389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서울 주요명소 숙소 및 맛집 추천 기능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조회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  (10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 주요명소 근처 지하철역과 연결된 곳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숙소 및 맛집 정보 추가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삭제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기능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조회 시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북마크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확인 및 삭제 기능</a:t>
            </a:r>
          </a:p>
        </p:txBody>
      </p:sp>
    </p:spTree>
    <p:extLst>
      <p:ext uri="{BB962C8B-B14F-4D97-AF65-F5344CB8AC3E}">
        <p14:creationId xmlns:p14="http://schemas.microsoft.com/office/powerpoint/2010/main" val="30117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1A59C-CDB5-4A1A-8951-DB7253BE82EB}"/>
              </a:ext>
            </a:extLst>
          </p:cNvPr>
          <p:cNvSpPr txBox="1"/>
          <p:nvPr/>
        </p:nvSpPr>
        <p:spPr>
          <a:xfrm>
            <a:off x="3486952" y="2921168"/>
            <a:ext cx="5218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Demonstration</a:t>
            </a:r>
            <a:endParaRPr lang="ko-KR" altLang="en-US" sz="60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37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148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서울남산체 B</vt:lpstr>
      <vt:lpstr>서울남산체 M</vt:lpstr>
      <vt:lpstr>서울남산체 EB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Youngsang</dc:creator>
  <cp:lastModifiedBy>SEO Youngsang</cp:lastModifiedBy>
  <cp:revision>27</cp:revision>
  <dcterms:created xsi:type="dcterms:W3CDTF">2018-07-15T12:33:30Z</dcterms:created>
  <dcterms:modified xsi:type="dcterms:W3CDTF">2018-07-17T00:02:19Z</dcterms:modified>
</cp:coreProperties>
</file>