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8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13.jpg" ContentType="image/jpeg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16" r:id="rId6"/>
    <p:sldId id="340" r:id="rId7"/>
    <p:sldId id="330" r:id="rId8"/>
    <p:sldId id="337" r:id="rId9"/>
    <p:sldId id="310" r:id="rId10"/>
    <p:sldId id="264" r:id="rId11"/>
    <p:sldId id="338" r:id="rId12"/>
    <p:sldId id="339" r:id="rId13"/>
    <p:sldId id="341" r:id="rId14"/>
    <p:sldId id="342" r:id="rId15"/>
    <p:sldId id="343" r:id="rId16"/>
    <p:sldId id="333" r:id="rId17"/>
    <p:sldId id="344" r:id="rId18"/>
    <p:sldId id="346" r:id="rId19"/>
    <p:sldId id="335" r:id="rId20"/>
    <p:sldId id="336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717" autoAdjust="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123" d="100"/>
          <a:sy n="123" d="100"/>
        </p:scale>
        <p:origin x="42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C89BB3-E559-4E34-94D4-024AD7D201C9}" type="datetime1">
              <a:rPr lang="zh-CN" altLang="en-US" smtClean="0"/>
              <a:t>2021/12/24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FC685-2169-447E-B5F0-6D799AEBC20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450421-5FB6-46A1-9106-CB0CAF2CBFAC}" type="datetime1">
              <a:rPr lang="zh-CN" altLang="en-US" smtClean="0"/>
              <a:t>2021/12/24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926890-3464-4466-B789-5BB6DD4ADC9C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zh-CN" smtClean="0"/>
              <a:t>1</a:t>
            </a:fld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C071D-659A-494F-9009-E1078BA32C0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8DD30E4-2F74-4C5D-8195-2A0FB4D42E64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20AEE-9EDD-434C-A501-C11EFF454F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BD0BF5-B351-40B1-9F77-34C2A4777E79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628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53BD6-282A-4716-93A7-E54F2BF8954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E7ED908-412A-408D-99C1-A48A9CEE4CE7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4911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53BD6-282A-4716-93A7-E54F2BF8954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E7ED908-412A-408D-99C1-A48A9CEE4CE7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7451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n-US" altLang="zh-CN" smtClean="0"/>
              <a:t>13</a:t>
            </a:fld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1A28B-320E-417A-9574-B73D2928718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CC5D15-55DC-4AD3-8B12-EFB55EA2CCE5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51775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n-US" altLang="zh-CN" smtClean="0"/>
              <a:t>14</a:t>
            </a:fld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1A28B-320E-417A-9574-B73D2928718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CC5D15-55DC-4AD3-8B12-EFB55EA2CCE5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45782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n-US" altLang="zh-CN" smtClean="0"/>
              <a:t>15</a:t>
            </a:fld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1A28B-320E-417A-9574-B73D2928718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CC5D15-55DC-4AD3-8B12-EFB55EA2CCE5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55001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3AADC-AE1B-4E0F-A50B-2645391CE3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0833F4-8A12-432F-B4B9-F03B095DA396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66782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8A48D3-497F-4B2B-B2AA-10A9B209137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0C7F3B-A8E1-456C-9E66-55EE019A0FA9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E8184-4F3A-4CA8-819D-01E0A0831C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AD15FE-83E8-4CCE-8387-9FA3C752B6E2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20AEE-9EDD-434C-A501-C11EFF454F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BD0BF5-B351-40B1-9F77-34C2A4777E79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9936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53BD6-282A-4716-93A7-E54F2BF8954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E7ED908-412A-408D-99C1-A48A9CEE4CE7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53BD6-282A-4716-93A7-E54F2BF8954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E7ED908-412A-408D-99C1-A48A9CEE4CE7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3051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20AEE-9EDD-434C-A501-C11EFF454F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BD0BF5-B351-40B1-9F77-34C2A4777E79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989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02DED-DCF6-428F-92AB-AA8ACCA0B38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F0916-E46E-46FE-A1B7-FCA088D993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3FE09BF-8EE2-4256-9AB7-CBBA11126FFC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8183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02DED-DCF6-428F-92AB-AA8ACCA0B38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F0916-E46E-46FE-A1B7-FCA088D993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3FE09BF-8EE2-4256-9AB7-CBBA11126FFC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8080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53BD6-282A-4716-93A7-E54F2BF8954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E7ED908-412A-408D-99C1-A48A9CEE4CE7}" type="datetime1">
              <a:rPr lang="zh-CN" altLang="en-US" smtClean="0"/>
              <a:t>2021/12/24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6304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：形状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75" name="任意多边形：形状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dirty="0">
              <a:solidFill>
                <a:schemeClr val="accent1"/>
              </a:solidFill>
            </a:endParaRPr>
          </a:p>
        </p:txBody>
      </p:sp>
      <p:grpSp>
        <p:nvGrpSpPr>
          <p:cNvPr id="76" name="组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长方形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dirty="0">
                <a:solidFill>
                  <a:schemeClr val="accent1"/>
                </a:solidFill>
              </a:endParaRPr>
            </a:p>
          </p:txBody>
        </p:sp>
        <p:sp>
          <p:nvSpPr>
            <p:cNvPr id="78" name="长方形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dirty="0"/>
            </a:p>
          </p:txBody>
        </p:sp>
      </p:grpSp>
      <p:sp useBgFill="1">
        <p:nvSpPr>
          <p:cNvPr id="79" name="长方形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81" name="副标题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>
            <a:lvl1pPr algn="ctr">
              <a:buNone/>
              <a:defRPr sz="2400" spc="400" baseline="0"/>
            </a:lvl1pPr>
          </a:lstStyle>
          <a:p>
            <a:pPr rtl="0"/>
            <a:r>
              <a:rPr lang="zh-CN"/>
              <a:t>单击此处添加副标题</a:t>
            </a:r>
          </a:p>
        </p:txBody>
      </p:sp>
      <p:sp>
        <p:nvSpPr>
          <p:cNvPr id="82" name="椭圆形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83" name="任意多边形：形状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84" name="任意多边形：形状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dirty="0"/>
          </a:p>
        </p:txBody>
      </p:sp>
      <p:grpSp>
        <p:nvGrpSpPr>
          <p:cNvPr id="86" name="图形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任意多边形：形状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dirty="0">
                <a:solidFill>
                  <a:schemeClr val="accent1"/>
                </a:solidFill>
              </a:endParaRPr>
            </a:p>
          </p:txBody>
        </p:sp>
        <p:sp>
          <p:nvSpPr>
            <p:cNvPr id="88" name="任意多边形：形状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dirty="0">
                <a:solidFill>
                  <a:schemeClr val="accent1"/>
                </a:solidFill>
              </a:endParaRPr>
            </a:p>
          </p:txBody>
        </p:sp>
        <p:sp>
          <p:nvSpPr>
            <p:cNvPr id="89" name="任意多边形：形状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dirty="0">
                <a:solidFill>
                  <a:schemeClr val="accent1"/>
                </a:solidFill>
              </a:endParaRPr>
            </a:p>
          </p:txBody>
        </p:sp>
        <p:sp>
          <p:nvSpPr>
            <p:cNvPr id="90" name="任意多边形：形状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dirty="0">
                <a:solidFill>
                  <a:schemeClr val="accent1"/>
                </a:solidFill>
              </a:endParaRPr>
            </a:p>
          </p:txBody>
        </p:sp>
        <p:sp>
          <p:nvSpPr>
            <p:cNvPr id="91" name="任意多边形：形状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椭圆形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96" name="图片占位符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rtl="0"/>
            <a:r>
              <a:rPr lang="zh-CN"/>
              <a:t>单击此处添加照片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30" name="标题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zh-CN"/>
              <a:t>单击此处添加标题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/>
              <a:t>单击此处添加文本</a:t>
            </a:r>
          </a:p>
        </p:txBody>
      </p:sp>
      <p:sp>
        <p:nvSpPr>
          <p:cNvPr id="27" name="文本占位符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zh-CN"/>
              <a:t>单击此处添加标题</a:t>
            </a:r>
          </a:p>
        </p:txBody>
      </p:sp>
      <p:sp>
        <p:nvSpPr>
          <p:cNvPr id="28" name="文本占位符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/>
              <a:t>单击此处添加文本</a:t>
            </a:r>
          </a:p>
        </p:txBody>
      </p:sp>
      <p:sp>
        <p:nvSpPr>
          <p:cNvPr id="20" name="日期占位符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20XX/2/1</a:t>
            </a:r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sp>
        <p:nvSpPr>
          <p:cNvPr id="21" name="页脚占位符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演示文稿标题</a:t>
            </a:r>
          </a:p>
        </p:txBody>
      </p:sp>
      <p:sp>
        <p:nvSpPr>
          <p:cNvPr id="22" name="灯片编号占位符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zh-CN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grpSp>
        <p:nvGrpSpPr>
          <p:cNvPr id="35" name="图形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任意多边形：形状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7" name="任意多边形：形状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3" name="任意多边形：形状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39" name="标题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29" name="文本占位符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zh-CN"/>
              <a:t>单击此处添加标题</a:t>
            </a:r>
          </a:p>
        </p:txBody>
      </p:sp>
      <p:sp>
        <p:nvSpPr>
          <p:cNvPr id="30" name="文本占位符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/>
              <a:t>单击此处添加文本</a:t>
            </a:r>
          </a:p>
        </p:txBody>
      </p:sp>
      <p:sp>
        <p:nvSpPr>
          <p:cNvPr id="31" name="文本占位符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zh-CN"/>
              <a:t>单击此处添加标题</a:t>
            </a:r>
          </a:p>
        </p:txBody>
      </p:sp>
      <p:sp>
        <p:nvSpPr>
          <p:cNvPr id="32" name="文本占位符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/>
              <a:t>单击此处添加文本</a:t>
            </a:r>
          </a:p>
        </p:txBody>
      </p:sp>
      <p:sp>
        <p:nvSpPr>
          <p:cNvPr id="33" name="文本占位符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zh-CN"/>
              <a:t>单击此处添加标题</a:t>
            </a:r>
          </a:p>
        </p:txBody>
      </p:sp>
      <p:sp>
        <p:nvSpPr>
          <p:cNvPr id="34" name="文本占位符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/>
              <a:t>单击此处添加文本</a:t>
            </a:r>
          </a:p>
        </p:txBody>
      </p:sp>
      <p:sp>
        <p:nvSpPr>
          <p:cNvPr id="20" name="日期占位符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20XX/2/1</a:t>
            </a:r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sp>
        <p:nvSpPr>
          <p:cNvPr id="21" name="页脚占位符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演示文稿标题</a:t>
            </a:r>
          </a:p>
        </p:txBody>
      </p:sp>
      <p:sp>
        <p:nvSpPr>
          <p:cNvPr id="22" name="灯片编号占位符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zh-CN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grpSp>
        <p:nvGrpSpPr>
          <p:cNvPr id="35" name="图形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任意多边形：形状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7" name="任意多边形：形状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3" name="任意多边形：形状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任意多边形：形状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8" name="任意多边形：形状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5" name="任意多边形：形状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6" name="任意多边形:形状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4" name="标题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zh-CN"/>
              <a:t>内容</a:t>
            </a:r>
          </a:p>
        </p:txBody>
      </p:sp>
      <p:sp>
        <p:nvSpPr>
          <p:cNvPr id="11" name="日期占位符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20XX/2/1</a:t>
            </a:r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页脚占位符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演示文稿标题</a:t>
            </a:r>
          </a:p>
        </p:txBody>
      </p:sp>
      <p:sp>
        <p:nvSpPr>
          <p:cNvPr id="22" name="灯片编号占位符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zh-CN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长方形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6" name="长方形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rmAutofit/>
          </a:bodyPr>
          <a:lstStyle>
            <a:lvl1pPr algn="ctr">
              <a:defRPr sz="6000" b="1" spc="1500" baseline="0"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pPr rtl="0"/>
            <a:r>
              <a:rPr lang="zh-CN"/>
              <a:t>单击此处添加副标题</a:t>
            </a:r>
          </a:p>
        </p:txBody>
      </p:sp>
      <p:sp>
        <p:nvSpPr>
          <p:cNvPr id="27" name="图片占位符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zh-CN"/>
              <a:t>单击此处添加照片</a:t>
            </a:r>
          </a:p>
        </p:txBody>
      </p:sp>
      <p:grpSp>
        <p:nvGrpSpPr>
          <p:cNvPr id="18" name="图形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任意多边形：形状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1" name="任意多边形：形状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2" name="任意多边形：形状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3" name="任意多边形：形状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16" name="日期占位符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20XX/2/1</a:t>
            </a:r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sp>
        <p:nvSpPr>
          <p:cNvPr id="17" name="页脚占位符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演示文稿标题</a:t>
            </a:r>
          </a:p>
        </p:txBody>
      </p:sp>
      <p:sp>
        <p:nvSpPr>
          <p:cNvPr id="24" name="灯片编号占位符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zh-CN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grpSp>
        <p:nvGrpSpPr>
          <p:cNvPr id="29" name="组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任意多边形：形状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1" name="任意多边形：形状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grpSp>
        <p:nvGrpSpPr>
          <p:cNvPr id="35" name="组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椭圆形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7" name="椭圆形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标题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5" name="图片占位符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zh-CN"/>
              <a:t>单击此处添加照片</a:t>
            </a:r>
          </a:p>
        </p:txBody>
      </p:sp>
      <p:sp>
        <p:nvSpPr>
          <p:cNvPr id="298" name="内容占位符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zh-CN"/>
              <a:t>单击此处添加文本</a:t>
            </a:r>
          </a:p>
        </p:txBody>
      </p:sp>
      <p:grpSp>
        <p:nvGrpSpPr>
          <p:cNvPr id="3" name="组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椭圆形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dirty="0"/>
            </a:p>
          </p:txBody>
        </p:sp>
        <p:sp>
          <p:nvSpPr>
            <p:cNvPr id="268" name="椭圆形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dirty="0"/>
            </a:p>
          </p:txBody>
        </p:sp>
      </p:grpSp>
      <p:grpSp>
        <p:nvGrpSpPr>
          <p:cNvPr id="2" name="组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图形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任意多边形：形状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zh-CN" dirty="0"/>
              </a:p>
            </p:txBody>
          </p:sp>
          <p:sp>
            <p:nvSpPr>
              <p:cNvPr id="263" name="任意多边形：形状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zh-CN" dirty="0"/>
              </a:p>
            </p:txBody>
          </p:sp>
        </p:grpSp>
        <p:grpSp>
          <p:nvGrpSpPr>
            <p:cNvPr id="264" name="图形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任意多边形：形状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zh-CN" dirty="0"/>
              </a:p>
            </p:txBody>
          </p:sp>
          <p:sp>
            <p:nvSpPr>
              <p:cNvPr id="266" name="任意多边形：形状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zh-CN" dirty="0"/>
              </a:p>
            </p:txBody>
          </p:sp>
        </p:grpSp>
      </p:grpSp>
      <p:sp>
        <p:nvSpPr>
          <p:cNvPr id="299" name="日期占位符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zh-CN"/>
              <a:t>20XX/2/1</a:t>
            </a:r>
            <a:endParaRPr lang="zh-CN" dirty="0"/>
          </a:p>
        </p:txBody>
      </p:sp>
      <p:sp>
        <p:nvSpPr>
          <p:cNvPr id="300" name="页脚占位符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/>
              <a:t>演示文稿标题</a:t>
            </a:r>
          </a:p>
        </p:txBody>
      </p:sp>
      <p:sp>
        <p:nvSpPr>
          <p:cNvPr id="301" name="灯片编号占位符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zh-CN"/>
              <a:t>单击此处添加文本</a:t>
            </a:r>
          </a:p>
        </p:txBody>
      </p:sp>
      <p:sp>
        <p:nvSpPr>
          <p:cNvPr id="368" name="图片占位符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zh-CN"/>
              <a:t>单击此处添加照片</a:t>
            </a:r>
          </a:p>
        </p:txBody>
      </p:sp>
      <p:sp>
        <p:nvSpPr>
          <p:cNvPr id="369" name="图片占位符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zh-CN"/>
              <a:t>单击此处添加照片</a:t>
            </a:r>
          </a:p>
        </p:txBody>
      </p:sp>
      <p:sp>
        <p:nvSpPr>
          <p:cNvPr id="385" name="日期占位符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zh-CN"/>
              <a:t>20XX/2/1</a:t>
            </a:r>
            <a:endParaRPr lang="zh-CN" dirty="0"/>
          </a:p>
        </p:txBody>
      </p:sp>
      <p:sp>
        <p:nvSpPr>
          <p:cNvPr id="386" name="页脚占位符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/>
              <a:t>演示文稿标题</a:t>
            </a:r>
          </a:p>
        </p:txBody>
      </p:sp>
      <p:sp>
        <p:nvSpPr>
          <p:cNvPr id="387" name="灯片编号占位符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zh-CN" smtClean="0"/>
              <a:t>‹#›</a:t>
            </a:fld>
            <a:endParaRPr lang="zh-CN" dirty="0"/>
          </a:p>
        </p:txBody>
      </p:sp>
      <p:grpSp>
        <p:nvGrpSpPr>
          <p:cNvPr id="9" name="图形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1" name="任意多边形：形状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grpSp>
        <p:nvGrpSpPr>
          <p:cNvPr id="12" name="组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图形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4" name="图形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grpSp>
        <p:nvGrpSpPr>
          <p:cNvPr id="15" name="组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图形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图形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：形状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grpSp>
        <p:nvGrpSpPr>
          <p:cNvPr id="38" name="组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任意多边形：形状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0" name="任意多边形：形状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41" name="任意多边形：形状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 useBgFill="1">
        <p:nvSpPr>
          <p:cNvPr id="42" name="任意多边形：形状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zh-CN"/>
              <a:t>单击</a:t>
            </a:r>
            <a:br>
              <a:rPr lang="zh-CN" dirty="0"/>
            </a:br>
            <a:r>
              <a:rPr lang="zh-CN"/>
              <a:t>添加标题</a:t>
            </a:r>
          </a:p>
        </p:txBody>
      </p:sp>
      <p:sp>
        <p:nvSpPr>
          <p:cNvPr id="44" name="副标题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/>
          <a:lstStyle>
            <a:lvl1pPr algn="ctr">
              <a:buFontTx/>
              <a:buNone/>
              <a:defRPr sz="2400" spc="400" baseline="0"/>
            </a:lvl1pPr>
          </a:lstStyle>
          <a:p>
            <a:pPr rtl="0"/>
            <a:r>
              <a:rPr lang="zh-CN"/>
              <a:t>单击此处添加副标题</a:t>
            </a:r>
          </a:p>
        </p:txBody>
      </p:sp>
      <p:sp>
        <p:nvSpPr>
          <p:cNvPr id="45" name="图形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46" name="图形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54" name="椭圆形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55" name="椭圆形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61" name="图片占位符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grpSp>
        <p:nvGrpSpPr>
          <p:cNvPr id="15" name="图形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" name="任意多边形：形状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9" name="任意多边形：形状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2" name="任意多边形：形状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grpSp>
        <p:nvGrpSpPr>
          <p:cNvPr id="23" name="图形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任意多边形：形状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5" name="任意多边形：形状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190" name="日期占位符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20XX/2/1</a:t>
            </a:r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sp>
        <p:nvSpPr>
          <p:cNvPr id="191" name="页脚占位符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演示文稿标题</a:t>
            </a:r>
          </a:p>
        </p:txBody>
      </p:sp>
      <p:sp>
        <p:nvSpPr>
          <p:cNvPr id="192" name="灯片编号占位符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zh-CN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图形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任意多边形：形状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5" name="任意多边形：形状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grpSp>
        <p:nvGrpSpPr>
          <p:cNvPr id="26" name="组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2" name="任意多边形：形状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31" name="日期占位符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20XX/2/1</a:t>
            </a:r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sp>
        <p:nvSpPr>
          <p:cNvPr id="32" name="页脚占位符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演示文稿标题</a:t>
            </a:r>
          </a:p>
        </p:txBody>
      </p:sp>
      <p:sp>
        <p:nvSpPr>
          <p:cNvPr id="33" name="灯片编号占位符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zh-CN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6" name="文本占位符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zh-CN"/>
              <a:t>单击此处添加文本</a:t>
            </a: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23" name="任意多边形：形状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26" name="日期占位符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20XX/2/1</a:t>
            </a:r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sp>
        <p:nvSpPr>
          <p:cNvPr id="27" name="页脚占位符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演示文稿标题</a:t>
            </a:r>
          </a:p>
        </p:txBody>
      </p:sp>
      <p:grpSp>
        <p:nvGrpSpPr>
          <p:cNvPr id="28" name="图形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任意多边形：形状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0" name="任意多边形：形状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1" name="任意多边形：形状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2" name="任意多边形：形状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3" name="任意多边形：形状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34" name="灯片编号占位符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zh-CN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icrosoft YaHei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grpSp>
        <p:nvGrpSpPr>
          <p:cNvPr id="2" name="组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任意多边形：形状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58" name="任意多边形：形状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59" name="椭圆形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60" name="椭圆形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  <p:sp>
        <p:nvSpPr>
          <p:cNvPr id="61" name="日期占位符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20XX/2/1</a:t>
            </a:r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sp>
        <p:nvSpPr>
          <p:cNvPr id="62" name="页脚占位符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演示文稿标题</a:t>
            </a:r>
          </a:p>
        </p:txBody>
      </p:sp>
      <p:sp>
        <p:nvSpPr>
          <p:cNvPr id="63" name="灯片编号占位符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zh-CN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grpSp>
        <p:nvGrpSpPr>
          <p:cNvPr id="11" name="图形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图形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grpSp>
        <p:nvGrpSpPr>
          <p:cNvPr id="52" name="组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任意多边形：形状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54" name="任意多边形：形状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  <p:sp>
        <p:nvSpPr>
          <p:cNvPr id="48" name="标题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9" name="日期占位符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20XX/2/1</a:t>
            </a:r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sp>
        <p:nvSpPr>
          <p:cNvPr id="50" name="页脚占位符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t>演示文稿标题</a:t>
            </a:r>
          </a:p>
        </p:txBody>
      </p:sp>
      <p:sp>
        <p:nvSpPr>
          <p:cNvPr id="51" name="灯片编号占位符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zh-CN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/>
              <a:cs typeface="+mn-cs"/>
            </a:endParaRPr>
          </a:p>
        </p:txBody>
      </p:sp>
      <p:sp>
        <p:nvSpPr>
          <p:cNvPr id="2" name="椭圆形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Microsoft YaHei UI" panose="020B0603030403020204" pitchFamily="34" charset="0"/>
              </a:defRPr>
            </a:lvl1pPr>
          </a:lstStyle>
          <a:p>
            <a:pPr rtl="0"/>
            <a:r>
              <a:rPr lang="zh-CN"/>
              <a:t>20XX/2/1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Microsoft YaHei UI" panose="020B060303040302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Microsoft YaHei UI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标题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/>
          <a:p>
            <a:pPr rtl="0"/>
            <a:r>
              <a:rPr lang="zh-CN" altLang="en-US" dirty="0"/>
              <a:t>通告发布系统</a:t>
            </a:r>
            <a:endParaRPr lang="zh-CN" dirty="0"/>
          </a:p>
        </p:txBody>
      </p:sp>
      <p:sp>
        <p:nvSpPr>
          <p:cNvPr id="81" name="副标题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635" y="4357689"/>
            <a:ext cx="5979669" cy="6215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黄淑佳 路金 斯泽斌 王齐 曾彦雨</a:t>
            </a:r>
            <a:endParaRPr lang="en-US" altLang="zh-CN" sz="2000" dirty="0"/>
          </a:p>
        </p:txBody>
      </p:sp>
      <p:pic>
        <p:nvPicPr>
          <p:cNvPr id="8" name="图片占位符 7" descr="五颜六色的饼干">
            <a:extLst>
              <a:ext uri="{FF2B5EF4-FFF2-40B4-BE49-F238E27FC236}">
                <a16:creationId xmlns:a16="http://schemas.microsoft.com/office/drawing/2014/main" id="{4EE6E687-5325-42C2-817F-ED9AE11FE2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8418" y="1957246"/>
            <a:ext cx="4207947" cy="4207948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A911217-B3BD-4132-904B-5AE17227754D}"/>
              </a:ext>
            </a:extLst>
          </p:cNvPr>
          <p:cNvSpPr txBox="1"/>
          <p:nvPr/>
        </p:nvSpPr>
        <p:spPr>
          <a:xfrm>
            <a:off x="1750219" y="3458015"/>
            <a:ext cx="434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Group 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C7AE00E-3BDF-4D30-9783-F4262EB6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908" y="1117894"/>
            <a:ext cx="4024032" cy="3018337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系统实现</a:t>
            </a:r>
            <a:br>
              <a:rPr lang="zh-CN" altLang="zh-CN" dirty="0"/>
            </a:br>
            <a:endParaRPr lang="zh-CN" dirty="0"/>
          </a:p>
        </p:txBody>
      </p:sp>
      <p:pic>
        <p:nvPicPr>
          <p:cNvPr id="11" name="图片占位符 10" descr="五颜六色的饼干">
            <a:extLst>
              <a:ext uri="{FF2B5EF4-FFF2-40B4-BE49-F238E27FC236}">
                <a16:creationId xmlns:a16="http://schemas.microsoft.com/office/drawing/2014/main" id="{36024784-0D12-4D16-9964-11042AF42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1855" y="2313765"/>
            <a:ext cx="4773089" cy="4544235"/>
          </a:xfrm>
        </p:spPr>
      </p:pic>
    </p:spTree>
    <p:extLst>
      <p:ext uri="{BB962C8B-B14F-4D97-AF65-F5344CB8AC3E}">
        <p14:creationId xmlns:p14="http://schemas.microsoft.com/office/powerpoint/2010/main" val="61865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57" y="500063"/>
            <a:ext cx="3875981" cy="89996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用户登录</a:t>
            </a:r>
            <a:endParaRPr lang="zh-CN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altLang="zh-CN" smtClean="0"/>
              <a:pPr rtl="0"/>
              <a:t>11</a:t>
            </a:fld>
            <a:endParaRPr lang="zh-CN" dirty="0"/>
          </a:p>
        </p:txBody>
      </p:sp>
      <p:sp>
        <p:nvSpPr>
          <p:cNvPr id="16" name="副标题 5">
            <a:extLst>
              <a:ext uri="{FF2B5EF4-FFF2-40B4-BE49-F238E27FC236}">
                <a16:creationId xmlns:a16="http://schemas.microsoft.com/office/drawing/2014/main" id="{4BF0A691-4844-4E41-8656-9CA9C13F861D}"/>
              </a:ext>
            </a:extLst>
          </p:cNvPr>
          <p:cNvSpPr txBox="1">
            <a:spLocks/>
          </p:cNvSpPr>
          <p:nvPr/>
        </p:nvSpPr>
        <p:spPr>
          <a:xfrm>
            <a:off x="1762406" y="1915606"/>
            <a:ext cx="1709457" cy="332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用户密码加密</a:t>
            </a:r>
            <a:endParaRPr lang="en-US" altLang="zh-CN" dirty="0"/>
          </a:p>
          <a:p>
            <a:endParaRPr lang="zh-CN" dirty="0"/>
          </a:p>
        </p:txBody>
      </p:sp>
      <p:pic>
        <p:nvPicPr>
          <p:cNvPr id="23" name="图片占位符 58" descr="五颜六色的独角兽饼干">
            <a:extLst>
              <a:ext uri="{FF2B5EF4-FFF2-40B4-BE49-F238E27FC236}">
                <a16:creationId xmlns:a16="http://schemas.microsoft.com/office/drawing/2014/main" id="{7375A26A-EAEA-437D-9675-3846B8542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708" y="153390"/>
            <a:ext cx="1721492" cy="17214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91602E-2DB3-419D-982D-BF3A3378B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72" y="2535753"/>
            <a:ext cx="533945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MD5Util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md5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s){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md5DigestAsHex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(s.getBytes());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副标题 5">
            <a:extLst>
              <a:ext uri="{FF2B5EF4-FFF2-40B4-BE49-F238E27FC236}">
                <a16:creationId xmlns:a16="http://schemas.microsoft.com/office/drawing/2014/main" id="{AB3F2A43-2E44-490B-AA72-DA0DD4D7107C}"/>
              </a:ext>
            </a:extLst>
          </p:cNvPr>
          <p:cNvSpPr txBox="1">
            <a:spLocks/>
          </p:cNvSpPr>
          <p:nvPr/>
        </p:nvSpPr>
        <p:spPr>
          <a:xfrm>
            <a:off x="7122599" y="1874882"/>
            <a:ext cx="1292738" cy="332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登录验证</a:t>
            </a:r>
            <a:endParaRPr lang="en-US" altLang="zh-CN" dirty="0"/>
          </a:p>
          <a:p>
            <a:endParaRPr 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66FFF-87F9-44E3-AB61-8F64BD46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539" y="2449991"/>
            <a:ext cx="398129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userService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.login(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,password);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9704E-6045-4980-9041-B085EDA6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6" y="3010612"/>
            <a:ext cx="6248248" cy="3616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id,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pwd){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selectPwd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.selectPwdById(id);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encodePwd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MD5Util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md5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(id+pwd);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encodePwd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.equals(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selectPwd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state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.selectStateById(id);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state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.updateStateById(id,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false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93" y="1413615"/>
            <a:ext cx="2690118" cy="89996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公告管理</a:t>
            </a:r>
            <a:endParaRPr lang="zh-CN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altLang="zh-CN" smtClean="0"/>
              <a:pPr rtl="0"/>
              <a:t>12</a:t>
            </a:fld>
            <a:endParaRPr lang="zh-CN" dirty="0"/>
          </a:p>
        </p:txBody>
      </p:sp>
      <p:pic>
        <p:nvPicPr>
          <p:cNvPr id="23" name="图片占位符 58" descr="五颜六色的独角兽饼干">
            <a:extLst>
              <a:ext uri="{FF2B5EF4-FFF2-40B4-BE49-F238E27FC236}">
                <a16:creationId xmlns:a16="http://schemas.microsoft.com/office/drawing/2014/main" id="{7375A26A-EAEA-437D-9675-3846B8542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907" y="0"/>
            <a:ext cx="1275814" cy="12758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965EC8C-C899-4B84-9408-7155C78B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561" y="-2977"/>
            <a:ext cx="6839046" cy="6860977"/>
          </a:xfrm>
          <a:prstGeom prst="rect">
            <a:avLst/>
          </a:prstGeom>
        </p:spPr>
      </p:pic>
      <p:sp>
        <p:nvSpPr>
          <p:cNvPr id="12" name="副标题 5">
            <a:extLst>
              <a:ext uri="{FF2B5EF4-FFF2-40B4-BE49-F238E27FC236}">
                <a16:creationId xmlns:a16="http://schemas.microsoft.com/office/drawing/2014/main" id="{6F38F301-9B1A-446F-A880-DCB90B0D31D5}"/>
              </a:ext>
            </a:extLst>
          </p:cNvPr>
          <p:cNvSpPr txBox="1">
            <a:spLocks/>
          </p:cNvSpPr>
          <p:nvPr/>
        </p:nvSpPr>
        <p:spPr>
          <a:xfrm>
            <a:off x="3538978" y="545569"/>
            <a:ext cx="1153230" cy="49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添加公告</a:t>
            </a:r>
            <a:endParaRPr lang="zh-CN" dirty="0"/>
          </a:p>
        </p:txBody>
      </p:sp>
      <p:sp>
        <p:nvSpPr>
          <p:cNvPr id="13" name="副标题 5">
            <a:extLst>
              <a:ext uri="{FF2B5EF4-FFF2-40B4-BE49-F238E27FC236}">
                <a16:creationId xmlns:a16="http://schemas.microsoft.com/office/drawing/2014/main" id="{30CF472F-965D-4CF3-A6C7-53971C403B62}"/>
              </a:ext>
            </a:extLst>
          </p:cNvPr>
          <p:cNvSpPr txBox="1">
            <a:spLocks/>
          </p:cNvSpPr>
          <p:nvPr/>
        </p:nvSpPr>
        <p:spPr>
          <a:xfrm>
            <a:off x="3542063" y="1903391"/>
            <a:ext cx="1153230" cy="49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删除公告</a:t>
            </a:r>
            <a:endParaRPr lang="zh-CN" dirty="0"/>
          </a:p>
        </p:txBody>
      </p:sp>
      <p:sp>
        <p:nvSpPr>
          <p:cNvPr id="14" name="副标题 5">
            <a:extLst>
              <a:ext uri="{FF2B5EF4-FFF2-40B4-BE49-F238E27FC236}">
                <a16:creationId xmlns:a16="http://schemas.microsoft.com/office/drawing/2014/main" id="{0B4E1609-BDB2-43A3-844E-B27438AEFF5A}"/>
              </a:ext>
            </a:extLst>
          </p:cNvPr>
          <p:cNvSpPr txBox="1">
            <a:spLocks/>
          </p:cNvSpPr>
          <p:nvPr/>
        </p:nvSpPr>
        <p:spPr>
          <a:xfrm>
            <a:off x="3538978" y="3440309"/>
            <a:ext cx="1153230" cy="49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修改公告</a:t>
            </a:r>
            <a:endParaRPr lang="zh-CN" dirty="0"/>
          </a:p>
        </p:txBody>
      </p:sp>
      <p:sp>
        <p:nvSpPr>
          <p:cNvPr id="15" name="副标题 5">
            <a:extLst>
              <a:ext uri="{FF2B5EF4-FFF2-40B4-BE49-F238E27FC236}">
                <a16:creationId xmlns:a16="http://schemas.microsoft.com/office/drawing/2014/main" id="{06A7A693-F714-40CE-9101-E0EA0C63C1EA}"/>
              </a:ext>
            </a:extLst>
          </p:cNvPr>
          <p:cNvSpPr txBox="1">
            <a:spLocks/>
          </p:cNvSpPr>
          <p:nvPr/>
        </p:nvSpPr>
        <p:spPr>
          <a:xfrm>
            <a:off x="3538978" y="5108199"/>
            <a:ext cx="1153230" cy="49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查询公告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364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DC15D8B-94BE-4CFD-BA52-BE8D2A5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1431000"/>
          </a:xfrm>
        </p:spPr>
        <p:txBody>
          <a:bodyPr rtlCol="0"/>
          <a:lstStyle/>
          <a:p>
            <a:pPr rtl="0"/>
            <a:r>
              <a:rPr lang="zh-CN" altLang="en-US" dirty="0"/>
              <a:t>公告发送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2CEA7C5-E6C4-48E0-98A6-F9D868FD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zh-CN" noProof="0" smtClean="0"/>
              <a:pPr lvl="0" rtl="0"/>
              <a:t>13</a:t>
            </a:fld>
            <a:endParaRPr lang="zh-CN" noProof="0" dirty="0"/>
          </a:p>
        </p:txBody>
      </p:sp>
      <p:pic>
        <p:nvPicPr>
          <p:cNvPr id="24" name="图片占位符 54" descr="五颜六色的笑脸饼干">
            <a:extLst>
              <a:ext uri="{FF2B5EF4-FFF2-40B4-BE49-F238E27FC236}">
                <a16:creationId xmlns:a16="http://schemas.microsoft.com/office/drawing/2014/main" id="{E6B944FA-5682-40DF-BA33-FAE423614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9780" y="136525"/>
            <a:ext cx="1364147" cy="1364147"/>
          </a:xfrm>
          <a:prstGeom prst="rect">
            <a:avLst/>
          </a:prstGeom>
        </p:spPr>
      </p:pic>
      <p:sp>
        <p:nvSpPr>
          <p:cNvPr id="36" name="副标题 5">
            <a:extLst>
              <a:ext uri="{FF2B5EF4-FFF2-40B4-BE49-F238E27FC236}">
                <a16:creationId xmlns:a16="http://schemas.microsoft.com/office/drawing/2014/main" id="{3C3CE210-E768-4D6D-960B-AF7ED204CB32}"/>
              </a:ext>
            </a:extLst>
          </p:cNvPr>
          <p:cNvSpPr txBox="1">
            <a:spLocks/>
          </p:cNvSpPr>
          <p:nvPr/>
        </p:nvSpPr>
        <p:spPr>
          <a:xfrm>
            <a:off x="546982" y="1789614"/>
            <a:ext cx="2971521" cy="49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前端建立</a:t>
            </a:r>
            <a:r>
              <a:rPr lang="en-US" altLang="zh-CN" dirty="0"/>
              <a:t>WebSocket</a:t>
            </a:r>
            <a:r>
              <a:rPr lang="zh-CN" altLang="en-US" dirty="0"/>
              <a:t>连接</a:t>
            </a:r>
            <a:endParaRPr lang="zh-CN" dirty="0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06647BBD-62BB-47D7-B75E-B695D675C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948546"/>
            <a:ext cx="53865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Arial Unicode MS"/>
                <a:ea typeface="JetBrains Mono"/>
              </a:rPr>
              <a:t>webSocket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"ws://localhost:8088/websocket/"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Arial Unicode MS"/>
                <a:ea typeface="JetBrains Mono"/>
              </a:rPr>
              <a:t>uid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副标题 5">
            <a:extLst>
              <a:ext uri="{FF2B5EF4-FFF2-40B4-BE49-F238E27FC236}">
                <a16:creationId xmlns:a16="http://schemas.microsoft.com/office/drawing/2014/main" id="{E33DD5C6-B322-4217-B46C-F1307FA23A5A}"/>
              </a:ext>
            </a:extLst>
          </p:cNvPr>
          <p:cNvSpPr txBox="1">
            <a:spLocks/>
          </p:cNvSpPr>
          <p:nvPr/>
        </p:nvSpPr>
        <p:spPr>
          <a:xfrm>
            <a:off x="6748330" y="1789614"/>
            <a:ext cx="3479713" cy="42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后端记录当前在线的用户连接</a:t>
            </a:r>
            <a:endParaRPr lang="zh-CN" dirty="0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54E29CB2-92BD-4F71-A736-B73AC76F3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7" y="2594658"/>
            <a:ext cx="562226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static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ConcurrentHashMap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Session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userMap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ConcurrentHashMap&lt;&gt;();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1375CED2-789D-4806-A761-73D209420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881" y="3260174"/>
            <a:ext cx="503634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@OnOpen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onOpen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@PathParam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"uid"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uid,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Session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session){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uid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连接成功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userMap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.put(uid, session);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DC15D8B-94BE-4CFD-BA52-BE8D2A5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1431000"/>
          </a:xfrm>
        </p:spPr>
        <p:txBody>
          <a:bodyPr rtlCol="0"/>
          <a:lstStyle/>
          <a:p>
            <a:pPr rtl="0"/>
            <a:r>
              <a:rPr lang="zh-CN" altLang="en-US" dirty="0"/>
              <a:t>公告发送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2CEA7C5-E6C4-48E0-98A6-F9D868FD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zh-CN" noProof="0" smtClean="0"/>
              <a:pPr lvl="0" rtl="0"/>
              <a:t>14</a:t>
            </a:fld>
            <a:endParaRPr lang="zh-CN" noProof="0" dirty="0"/>
          </a:p>
        </p:txBody>
      </p:sp>
      <p:pic>
        <p:nvPicPr>
          <p:cNvPr id="24" name="图片占位符 54" descr="五颜六色的笑脸饼干">
            <a:extLst>
              <a:ext uri="{FF2B5EF4-FFF2-40B4-BE49-F238E27FC236}">
                <a16:creationId xmlns:a16="http://schemas.microsoft.com/office/drawing/2014/main" id="{E6B944FA-5682-40DF-BA33-FAE423614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9780" y="136525"/>
            <a:ext cx="1364147" cy="1364147"/>
          </a:xfrm>
          <a:prstGeom prst="rect">
            <a:avLst/>
          </a:prstGeom>
        </p:spPr>
      </p:pic>
      <p:sp>
        <p:nvSpPr>
          <p:cNvPr id="36" name="副标题 5">
            <a:extLst>
              <a:ext uri="{FF2B5EF4-FFF2-40B4-BE49-F238E27FC236}">
                <a16:creationId xmlns:a16="http://schemas.microsoft.com/office/drawing/2014/main" id="{3C3CE210-E768-4D6D-960B-AF7ED204CB32}"/>
              </a:ext>
            </a:extLst>
          </p:cNvPr>
          <p:cNvSpPr txBox="1">
            <a:spLocks/>
          </p:cNvSpPr>
          <p:nvPr/>
        </p:nvSpPr>
        <p:spPr>
          <a:xfrm>
            <a:off x="1638720" y="1754132"/>
            <a:ext cx="2971521" cy="49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后端向指定用户发送消息</a:t>
            </a:r>
            <a:endParaRPr lang="zh-CN" dirty="0"/>
          </a:p>
        </p:txBody>
      </p:sp>
      <p:sp>
        <p:nvSpPr>
          <p:cNvPr id="43" name="副标题 5">
            <a:extLst>
              <a:ext uri="{FF2B5EF4-FFF2-40B4-BE49-F238E27FC236}">
                <a16:creationId xmlns:a16="http://schemas.microsoft.com/office/drawing/2014/main" id="{E33DD5C6-B322-4217-B46C-F1307FA23A5A}"/>
              </a:ext>
            </a:extLst>
          </p:cNvPr>
          <p:cNvSpPr txBox="1">
            <a:spLocks/>
          </p:cNvSpPr>
          <p:nvPr/>
        </p:nvSpPr>
        <p:spPr>
          <a:xfrm>
            <a:off x="7262680" y="1789614"/>
            <a:ext cx="3479713" cy="42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前端接收消息对用户进行提示</a:t>
            </a:r>
            <a:endParaRPr 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48C824-5ABF-433E-940E-5C1D50EB4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1" y="2360052"/>
            <a:ext cx="6286500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@OnMessage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onMessage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message)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IOException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uid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(message);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向用户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发送公告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Session target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userMap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该用户在线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target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该用户在线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.getBasicRemote().sendText(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message);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该用户离线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存储在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redis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6CF22-B8AA-4ED0-9A60-3804F507D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680" y="2492866"/>
            <a:ext cx="393620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onmessage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function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(message){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alert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收到公告消息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副标题 5">
            <a:extLst>
              <a:ext uri="{FF2B5EF4-FFF2-40B4-BE49-F238E27FC236}">
                <a16:creationId xmlns:a16="http://schemas.microsoft.com/office/drawing/2014/main" id="{8CC73CF3-04D4-4EBA-8D41-021FD9AB521B}"/>
              </a:ext>
            </a:extLst>
          </p:cNvPr>
          <p:cNvSpPr txBox="1">
            <a:spLocks/>
          </p:cNvSpPr>
          <p:nvPr/>
        </p:nvSpPr>
        <p:spPr>
          <a:xfrm>
            <a:off x="7262679" y="3939859"/>
            <a:ext cx="3479713" cy="42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用户离线写入</a:t>
            </a:r>
            <a:r>
              <a:rPr lang="en-US" altLang="zh-CN" dirty="0"/>
              <a:t>Redis</a:t>
            </a:r>
            <a:r>
              <a:rPr lang="zh-CN" altLang="en-US" dirty="0"/>
              <a:t>中</a:t>
            </a:r>
            <a:endParaRPr 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827E4-ED6E-431B-B441-62EE2AF48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581" y="4467969"/>
            <a:ext cx="258603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redisService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B7EA5-1CCD-4E73-BB81-950406E6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680" y="5051616"/>
            <a:ext cx="436734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uid){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ValueOperations ops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stringRedisTemplate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ops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(uid),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有公共消息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5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DC15D8B-94BE-4CFD-BA52-BE8D2A5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1431000"/>
          </a:xfrm>
        </p:spPr>
        <p:txBody>
          <a:bodyPr rtlCol="0"/>
          <a:lstStyle/>
          <a:p>
            <a:pPr rtl="0"/>
            <a:r>
              <a:rPr lang="zh-CN" altLang="en-US" dirty="0"/>
              <a:t>系统界面展示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2CEA7C5-E6C4-48E0-98A6-F9D868FD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zh-CN" noProof="0" smtClean="0"/>
              <a:pPr lvl="0" rtl="0"/>
              <a:t>15</a:t>
            </a:fld>
            <a:endParaRPr lang="zh-CN" noProof="0" dirty="0"/>
          </a:p>
        </p:txBody>
      </p:sp>
      <p:pic>
        <p:nvPicPr>
          <p:cNvPr id="24" name="图片占位符 54" descr="五颜六色的笑脸饼干">
            <a:extLst>
              <a:ext uri="{FF2B5EF4-FFF2-40B4-BE49-F238E27FC236}">
                <a16:creationId xmlns:a16="http://schemas.microsoft.com/office/drawing/2014/main" id="{E6B944FA-5682-40DF-BA33-FAE423614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9780" y="136525"/>
            <a:ext cx="1364147" cy="1364147"/>
          </a:xfrm>
          <a:prstGeom prst="rect">
            <a:avLst/>
          </a:prstGeom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B071EE6E-C137-4817-8449-39F1B20B45DA}"/>
              </a:ext>
            </a:extLst>
          </p:cNvPr>
          <p:cNvSpPr txBox="1">
            <a:spLocks/>
          </p:cNvSpPr>
          <p:nvPr/>
        </p:nvSpPr>
        <p:spPr>
          <a:xfrm>
            <a:off x="5203515" y="1080283"/>
            <a:ext cx="1488987" cy="49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管理员界面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3F9E9F-900E-4A1E-ADF6-83C1C02B4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3777"/>
            <a:ext cx="12192000" cy="2801187"/>
          </a:xfrm>
          <a:prstGeom prst="rect">
            <a:avLst/>
          </a:prstGeom>
        </p:spPr>
      </p:pic>
      <p:sp>
        <p:nvSpPr>
          <p:cNvPr id="15" name="副标题 5">
            <a:extLst>
              <a:ext uri="{FF2B5EF4-FFF2-40B4-BE49-F238E27FC236}">
                <a16:creationId xmlns:a16="http://schemas.microsoft.com/office/drawing/2014/main" id="{AA76BF04-9CD4-4E4A-B46D-98D56E123BAD}"/>
              </a:ext>
            </a:extLst>
          </p:cNvPr>
          <p:cNvSpPr txBox="1">
            <a:spLocks/>
          </p:cNvSpPr>
          <p:nvPr/>
        </p:nvSpPr>
        <p:spPr>
          <a:xfrm>
            <a:off x="5321386" y="4138387"/>
            <a:ext cx="1253243" cy="30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用户界面</a:t>
            </a:r>
            <a:endParaRPr 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978F39-12BF-433E-91C9-91329AAB7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64181"/>
            <a:ext cx="12192000" cy="26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2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CD1624-12C6-45A2-BF83-5AC90136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/>
          <a:lstStyle/>
          <a:p>
            <a:pPr rtl="0"/>
            <a:r>
              <a:rPr lang="zh-CN"/>
              <a:t>摘要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FC3670-CE6C-4149-800C-ED198FC2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/>
          <a:p>
            <a:pPr rtl="0"/>
            <a:r>
              <a:rPr lang="zh-CN"/>
              <a:t>借助 PowerPoint，你都可以创建演示文稿，并与位于任意位置的用户共享你的作品。在这里键入想要的文本以开始使用。还可在此模板上添加图像、艺术作品和视频。保存到 OneDrive，并从计算机、平板电脑或手机访问演示文稿。</a:t>
            </a:r>
          </a:p>
        </p:txBody>
      </p:sp>
      <p:sp>
        <p:nvSpPr>
          <p:cNvPr id="35" name="日期占位符 34">
            <a:extLst>
              <a:ext uri="{FF2B5EF4-FFF2-40B4-BE49-F238E27FC236}">
                <a16:creationId xmlns:a16="http://schemas.microsoft.com/office/drawing/2014/main" id="{1EA7893C-1236-4F5C-952C-16029496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lvl="0" rtl="0"/>
            <a:r>
              <a:rPr lang="zh-CN" noProof="0"/>
              <a:t>20XX/2/1</a:t>
            </a:r>
            <a:endParaRPr lang="zh-CN" noProof="0" dirty="0"/>
          </a:p>
        </p:txBody>
      </p:sp>
      <p:pic>
        <p:nvPicPr>
          <p:cNvPr id="59" name="图片占位符 58" descr="五颜六色的独角兽饼干">
            <a:extLst>
              <a:ext uri="{FF2B5EF4-FFF2-40B4-BE49-F238E27FC236}">
                <a16:creationId xmlns:a16="http://schemas.microsoft.com/office/drawing/2014/main" id="{FEDEE1A4-7174-4153-B6F5-C500B3C975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3487" y="929609"/>
            <a:ext cx="2518114" cy="2518114"/>
          </a:xfrm>
        </p:spPr>
      </p:pic>
      <p:pic>
        <p:nvPicPr>
          <p:cNvPr id="55" name="图片占位符 54" descr="五颜六色的笑脸饼干">
            <a:extLst>
              <a:ext uri="{FF2B5EF4-FFF2-40B4-BE49-F238E27FC236}">
                <a16:creationId xmlns:a16="http://schemas.microsoft.com/office/drawing/2014/main" id="{771EED1D-F177-4F26-9BF3-74717177BC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0426" y="86636"/>
            <a:ext cx="2952748" cy="2952748"/>
          </a:xfrm>
        </p:spPr>
      </p:pic>
      <p:pic>
        <p:nvPicPr>
          <p:cNvPr id="51" name="图片占位符 50" descr="五颜六色的独角兽饼干">
            <a:extLst>
              <a:ext uri="{FF2B5EF4-FFF2-40B4-BE49-F238E27FC236}">
                <a16:creationId xmlns:a16="http://schemas.microsoft.com/office/drawing/2014/main" id="{24E25DA2-AA49-400A-8535-7267DFF6700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545" y="3175909"/>
            <a:ext cx="3454390" cy="3454390"/>
          </a:xfrm>
        </p:spPr>
      </p:pic>
      <p:sp>
        <p:nvSpPr>
          <p:cNvPr id="36" name="页脚占位符 35">
            <a:extLst>
              <a:ext uri="{FF2B5EF4-FFF2-40B4-BE49-F238E27FC236}">
                <a16:creationId xmlns:a16="http://schemas.microsoft.com/office/drawing/2014/main" id="{3318ABB8-FF08-4643-9329-BBBB6B2B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lvl="0" rtl="0"/>
            <a:r>
              <a:rPr lang="zh-CN" noProof="0"/>
              <a:t>演示文稿标题</a:t>
            </a:r>
          </a:p>
        </p:txBody>
      </p:sp>
      <p:sp>
        <p:nvSpPr>
          <p:cNvPr id="37" name="灯片编号占位符 36">
            <a:extLst>
              <a:ext uri="{FF2B5EF4-FFF2-40B4-BE49-F238E27FC236}">
                <a16:creationId xmlns:a16="http://schemas.microsoft.com/office/drawing/2014/main" id="{B0573956-0AA9-4FDF-8CDA-AC7558A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zh-CN" noProof="0" smtClean="0"/>
              <a:pPr lvl="0" rtl="0"/>
              <a:t>16</a:t>
            </a:fld>
            <a:endParaRPr lang="zh-CN" noProof="0" dirty="0"/>
          </a:p>
        </p:txBody>
      </p:sp>
      <p:grpSp>
        <p:nvGrpSpPr>
          <p:cNvPr id="38" name="图形 185">
            <a:extLst>
              <a:ext uri="{FF2B5EF4-FFF2-40B4-BE49-F238E27FC236}">
                <a16:creationId xmlns:a16="http://schemas.microsoft.com/office/drawing/2014/main" id="{62ECD7B8-E70F-4597-823C-6C0A5EC4F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99333" y="5649598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9" name="任意多边形：形状 38">
              <a:extLst>
                <a:ext uri="{FF2B5EF4-FFF2-40B4-BE49-F238E27FC236}">
                  <a16:creationId xmlns:a16="http://schemas.microsoft.com/office/drawing/2014/main" id="{F74CB819-B1E4-4C4C-ABCB-151970A9A0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0" name="任意多边形：形状 39">
              <a:extLst>
                <a:ext uri="{FF2B5EF4-FFF2-40B4-BE49-F238E27FC236}">
                  <a16:creationId xmlns:a16="http://schemas.microsoft.com/office/drawing/2014/main" id="{7F2A7F6B-452F-4A76-87BA-468BA643B88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1" name="任意多边形：形状 40">
              <a:extLst>
                <a:ext uri="{FF2B5EF4-FFF2-40B4-BE49-F238E27FC236}">
                  <a16:creationId xmlns:a16="http://schemas.microsoft.com/office/drawing/2014/main" id="{CB957824-0255-4243-A7A5-CE19287C250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2" name="任意多边形：形状 41">
              <a:extLst>
                <a:ext uri="{FF2B5EF4-FFF2-40B4-BE49-F238E27FC236}">
                  <a16:creationId xmlns:a16="http://schemas.microsoft.com/office/drawing/2014/main" id="{4067041A-231A-4FC6-ABA0-1B5F8A7315B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  <p:sp>
          <p:nvSpPr>
            <p:cNvPr id="43" name="任意多边形：形状 42">
              <a:extLst>
                <a:ext uri="{FF2B5EF4-FFF2-40B4-BE49-F238E27FC236}">
                  <a16:creationId xmlns:a16="http://schemas.microsoft.com/office/drawing/2014/main" id="{24ACB53C-8728-49C6-A574-EFB0416BCD4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91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1"/>
            <a:ext cx="4203323" cy="2927350"/>
          </a:xfrm>
        </p:spPr>
        <p:txBody>
          <a:bodyPr rtlCol="0"/>
          <a:lstStyle/>
          <a:p>
            <a:pPr rtl="0"/>
            <a:r>
              <a:rPr lang="zh-CN" dirty="0"/>
              <a:t>谢谢！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en-US" altLang="zh-CN" noProof="0" smtClean="0"/>
              <a:pPr lvl="0" rtl="0"/>
              <a:t>17</a:t>
            </a:fld>
            <a:endParaRPr lang="zh-CN" noProof="0" dirty="0"/>
          </a:p>
        </p:txBody>
      </p:sp>
      <p:pic>
        <p:nvPicPr>
          <p:cNvPr id="10" name="图片占位符 58" descr="五颜六色的独角兽饼干">
            <a:extLst>
              <a:ext uri="{FF2B5EF4-FFF2-40B4-BE49-F238E27FC236}">
                <a16:creationId xmlns:a16="http://schemas.microsoft.com/office/drawing/2014/main" id="{01F7224F-948B-4E4D-8C4D-D1C2316D84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24" y="1685131"/>
            <a:ext cx="1878287" cy="1878287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</p:pic>
      <p:pic>
        <p:nvPicPr>
          <p:cNvPr id="11" name="图片占位符 54" descr="五颜六色的笑脸饼干">
            <a:extLst>
              <a:ext uri="{FF2B5EF4-FFF2-40B4-BE49-F238E27FC236}">
                <a16:creationId xmlns:a16="http://schemas.microsoft.com/office/drawing/2014/main" id="{F85A67A1-C3AC-4614-8FDA-2CADDA6D6C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5485" y="864394"/>
            <a:ext cx="2564606" cy="2564606"/>
          </a:xfrm>
        </p:spPr>
      </p:pic>
      <p:pic>
        <p:nvPicPr>
          <p:cNvPr id="12" name="图片占位符 50" descr="五颜六色的独角兽饼干">
            <a:extLst>
              <a:ext uri="{FF2B5EF4-FFF2-40B4-BE49-F238E27FC236}">
                <a16:creationId xmlns:a16="http://schemas.microsoft.com/office/drawing/2014/main" id="{3DC95A0B-DB2F-4A86-9BA7-1B3993EEF2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8709" y="3568440"/>
            <a:ext cx="3208858" cy="3208858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/>
          <a:lstStyle/>
          <a:p>
            <a:pPr rtl="0"/>
            <a:r>
              <a:rPr lang="zh-CN" altLang="en-US" dirty="0"/>
              <a:t>通告发布系统</a:t>
            </a:r>
            <a:endParaRPr lang="zh-CN" dirty="0"/>
          </a:p>
        </p:txBody>
      </p:sp>
      <p:pic>
        <p:nvPicPr>
          <p:cNvPr id="37" name="图片占位符 36" descr="可爱的独角兽">
            <a:extLst>
              <a:ext uri="{FF2B5EF4-FFF2-40B4-BE49-F238E27FC236}">
                <a16:creationId xmlns:a16="http://schemas.microsoft.com/office/drawing/2014/main" id="{F8F9C9B6-2BEC-4699-B75F-9C7BE5B607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293" y="1554582"/>
            <a:ext cx="3555043" cy="3217333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A3474-C14B-42A3-AF12-888807AB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320" y="1747592"/>
            <a:ext cx="5217173" cy="233323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系统需求分析</a:t>
            </a:r>
            <a:endParaRPr lang="zh-CN" dirty="0"/>
          </a:p>
          <a:p>
            <a:pPr rtl="0"/>
            <a:endParaRPr lang="zh-CN" dirty="0"/>
          </a:p>
          <a:p>
            <a:pPr rtl="0"/>
            <a:r>
              <a:rPr lang="zh-CN" altLang="en-US" dirty="0"/>
              <a:t>系统概要设计</a:t>
            </a:r>
            <a:endParaRPr 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系统实现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C0A8A-A891-43CA-8434-E1F64C24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zh-CN" dirty="0"/>
              <a:t>20XX/2/1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C585A-B5B9-40F2-A604-181F932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zh-CN" smtClean="0"/>
              <a:pPr/>
              <a:t>2</a:t>
            </a:fld>
            <a:endParaRPr lang="zh-CN" dirty="0"/>
          </a:p>
        </p:txBody>
      </p:sp>
      <p:grpSp>
        <p:nvGrpSpPr>
          <p:cNvPr id="10" name="图形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471" y="4389402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dirty="0"/>
            </a:p>
          </p:txBody>
        </p:sp>
      </p:grp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20C7A0FA-715C-4B6D-BD33-FC8FC2552643}"/>
              </a:ext>
            </a:extLst>
          </p:cNvPr>
          <p:cNvSpPr txBox="1">
            <a:spLocks/>
          </p:cNvSpPr>
          <p:nvPr/>
        </p:nvSpPr>
        <p:spPr>
          <a:xfrm>
            <a:off x="5936572" y="1639411"/>
            <a:ext cx="835026" cy="651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200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Microsoft YaHei UI" panose="020B06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600" dirty="0">
                <a:solidFill>
                  <a:schemeClr val="tx1"/>
                </a:solidFill>
              </a:rPr>
              <a:t>01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31251727-9CC1-4597-876F-13F9944DF516}"/>
              </a:ext>
            </a:extLst>
          </p:cNvPr>
          <p:cNvSpPr txBox="1">
            <a:spLocks/>
          </p:cNvSpPr>
          <p:nvPr/>
        </p:nvSpPr>
        <p:spPr>
          <a:xfrm>
            <a:off x="5956784" y="2543973"/>
            <a:ext cx="835026" cy="651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200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Microsoft YaHei UI" panose="020B06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600" dirty="0">
                <a:solidFill>
                  <a:schemeClr val="tx1"/>
                </a:solidFill>
              </a:rPr>
              <a:t>02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F6997A20-CFE1-412A-BDDE-293228325EAF}"/>
              </a:ext>
            </a:extLst>
          </p:cNvPr>
          <p:cNvSpPr txBox="1">
            <a:spLocks/>
          </p:cNvSpPr>
          <p:nvPr/>
        </p:nvSpPr>
        <p:spPr>
          <a:xfrm>
            <a:off x="5936572" y="3468348"/>
            <a:ext cx="835026" cy="651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200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Microsoft YaHei UI" panose="020B06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600" dirty="0">
                <a:solidFill>
                  <a:schemeClr val="tx1"/>
                </a:solidFill>
              </a:rPr>
              <a:t>03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C7AE00E-3BDF-4D30-9783-F4262EB6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908" y="1117894"/>
            <a:ext cx="4024032" cy="3018337"/>
          </a:xfrm>
        </p:spPr>
        <p:txBody>
          <a:bodyPr rtlCol="0"/>
          <a:lstStyle/>
          <a:p>
            <a:r>
              <a:rPr lang="zh-CN" altLang="en-US" dirty="0"/>
              <a:t>系统需求分析</a:t>
            </a:r>
            <a:br>
              <a:rPr lang="zh-CN" altLang="zh-CN" dirty="0"/>
            </a:br>
            <a:endParaRPr lang="zh-CN" dirty="0"/>
          </a:p>
        </p:txBody>
      </p:sp>
      <p:pic>
        <p:nvPicPr>
          <p:cNvPr id="11" name="图片占位符 10" descr="五颜六色的饼干">
            <a:extLst>
              <a:ext uri="{FF2B5EF4-FFF2-40B4-BE49-F238E27FC236}">
                <a16:creationId xmlns:a16="http://schemas.microsoft.com/office/drawing/2014/main" id="{36024784-0D12-4D16-9964-11042AF42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1855" y="2313765"/>
            <a:ext cx="4773089" cy="4544235"/>
          </a:xfrm>
        </p:spPr>
      </p:pic>
    </p:spTree>
    <p:extLst>
      <p:ext uri="{BB962C8B-B14F-4D97-AF65-F5344CB8AC3E}">
        <p14:creationId xmlns:p14="http://schemas.microsoft.com/office/powerpoint/2010/main" val="16637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57" y="500063"/>
            <a:ext cx="3875981" cy="89996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系统需求分析</a:t>
            </a:r>
            <a:endParaRPr lang="zh-CN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altLang="zh-CN" smtClean="0"/>
              <a:pPr rtl="0"/>
              <a:t>4</a:t>
            </a:fld>
            <a:endParaRPr lang="zh-CN" dirty="0"/>
          </a:p>
        </p:txBody>
      </p:sp>
      <p:sp>
        <p:nvSpPr>
          <p:cNvPr id="15" name="副标题 5">
            <a:extLst>
              <a:ext uri="{FF2B5EF4-FFF2-40B4-BE49-F238E27FC236}">
                <a16:creationId xmlns:a16="http://schemas.microsoft.com/office/drawing/2014/main" id="{52959B38-E3C9-4CAA-B25D-A942D5D3412E}"/>
              </a:ext>
            </a:extLst>
          </p:cNvPr>
          <p:cNvSpPr txBox="1">
            <a:spLocks/>
          </p:cNvSpPr>
          <p:nvPr/>
        </p:nvSpPr>
        <p:spPr>
          <a:xfrm>
            <a:off x="2389416" y="1730419"/>
            <a:ext cx="953860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管理员</a:t>
            </a:r>
            <a:endParaRPr lang="zh-CN" dirty="0"/>
          </a:p>
        </p:txBody>
      </p:sp>
      <p:sp>
        <p:nvSpPr>
          <p:cNvPr id="16" name="副标题 5">
            <a:extLst>
              <a:ext uri="{FF2B5EF4-FFF2-40B4-BE49-F238E27FC236}">
                <a16:creationId xmlns:a16="http://schemas.microsoft.com/office/drawing/2014/main" id="{4BF0A691-4844-4E41-8656-9CA9C13F861D}"/>
              </a:ext>
            </a:extLst>
          </p:cNvPr>
          <p:cNvSpPr txBox="1">
            <a:spLocks/>
          </p:cNvSpPr>
          <p:nvPr/>
        </p:nvSpPr>
        <p:spPr>
          <a:xfrm>
            <a:off x="7656740" y="1730419"/>
            <a:ext cx="953860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用户</a:t>
            </a:r>
            <a:endParaRPr 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E81CF21-2F62-4B4A-85A6-D6D799A06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27" y="2095544"/>
            <a:ext cx="3058704" cy="476245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CEA0099-7ABA-47F6-96C4-739E62323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55" y="2095544"/>
            <a:ext cx="3250407" cy="4405269"/>
          </a:xfrm>
          <a:prstGeom prst="rect">
            <a:avLst/>
          </a:prstGeom>
        </p:spPr>
      </p:pic>
      <p:pic>
        <p:nvPicPr>
          <p:cNvPr id="23" name="图片占位符 58" descr="五颜六色的独角兽饼干">
            <a:extLst>
              <a:ext uri="{FF2B5EF4-FFF2-40B4-BE49-F238E27FC236}">
                <a16:creationId xmlns:a16="http://schemas.microsoft.com/office/drawing/2014/main" id="{7375A26A-EAEA-437D-9675-3846B85424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708" y="153390"/>
            <a:ext cx="1721492" cy="17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系统需求分析</a:t>
            </a:r>
            <a:endParaRPr lang="zh-CN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15" name="副标题 5">
            <a:extLst>
              <a:ext uri="{FF2B5EF4-FFF2-40B4-BE49-F238E27FC236}">
                <a16:creationId xmlns:a16="http://schemas.microsoft.com/office/drawing/2014/main" id="{52959B38-E3C9-4CAA-B25D-A942D5D3412E}"/>
              </a:ext>
            </a:extLst>
          </p:cNvPr>
          <p:cNvSpPr txBox="1">
            <a:spLocks/>
          </p:cNvSpPr>
          <p:nvPr/>
        </p:nvSpPr>
        <p:spPr>
          <a:xfrm>
            <a:off x="4352622" y="1730419"/>
            <a:ext cx="3606914" cy="68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系统整体功能需求架构</a:t>
            </a:r>
            <a:endParaRPr 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5E8EC8-B019-4989-A216-B442C021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2171656"/>
            <a:ext cx="7622381" cy="4184694"/>
          </a:xfrm>
          <a:prstGeom prst="rect">
            <a:avLst/>
          </a:prstGeom>
        </p:spPr>
      </p:pic>
      <p:pic>
        <p:nvPicPr>
          <p:cNvPr id="11" name="图片占位符 54" descr="五颜六色的笑脸饼干">
            <a:extLst>
              <a:ext uri="{FF2B5EF4-FFF2-40B4-BE49-F238E27FC236}">
                <a16:creationId xmlns:a16="http://schemas.microsoft.com/office/drawing/2014/main" id="{7324017C-AFED-4590-BF17-2E2DAA32E3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1404" y="354522"/>
            <a:ext cx="2524409" cy="2524409"/>
          </a:xfrm>
        </p:spPr>
      </p:pic>
    </p:spTree>
    <p:extLst>
      <p:ext uri="{BB962C8B-B14F-4D97-AF65-F5344CB8AC3E}">
        <p14:creationId xmlns:p14="http://schemas.microsoft.com/office/powerpoint/2010/main" val="382819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C7AE00E-3BDF-4D30-9783-F4262EB6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908" y="1117894"/>
            <a:ext cx="4024032" cy="3018337"/>
          </a:xfrm>
        </p:spPr>
        <p:txBody>
          <a:bodyPr rtlCol="0"/>
          <a:lstStyle/>
          <a:p>
            <a:r>
              <a:rPr lang="zh-CN" altLang="en-US" dirty="0"/>
              <a:t>系统概要设计</a:t>
            </a:r>
            <a:br>
              <a:rPr lang="zh-CN" altLang="zh-CN" dirty="0"/>
            </a:br>
            <a:endParaRPr lang="zh-CN" dirty="0"/>
          </a:p>
        </p:txBody>
      </p:sp>
      <p:pic>
        <p:nvPicPr>
          <p:cNvPr id="11" name="图片占位符 10" descr="五颜六色的饼干">
            <a:extLst>
              <a:ext uri="{FF2B5EF4-FFF2-40B4-BE49-F238E27FC236}">
                <a16:creationId xmlns:a16="http://schemas.microsoft.com/office/drawing/2014/main" id="{36024784-0D12-4D16-9964-11042AF42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1855" y="2313765"/>
            <a:ext cx="4773089" cy="4544235"/>
          </a:xfrm>
        </p:spPr>
      </p:pic>
    </p:spTree>
    <p:extLst>
      <p:ext uri="{BB962C8B-B14F-4D97-AF65-F5344CB8AC3E}">
        <p14:creationId xmlns:p14="http://schemas.microsoft.com/office/powerpoint/2010/main" val="5394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EF07A57-E63A-43C1-8559-98887F36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1431000"/>
          </a:xfrm>
        </p:spPr>
        <p:txBody>
          <a:bodyPr rtlCol="0"/>
          <a:lstStyle/>
          <a:p>
            <a:pPr rtl="0"/>
            <a:r>
              <a:rPr lang="zh-CN" altLang="en-US" dirty="0"/>
              <a:t>数据库设计</a:t>
            </a:r>
            <a:endParaRPr lang="zh-CN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32F027C8-D9AA-4016-B450-6B922E47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lvl="0" rtl="0"/>
            <a:r>
              <a:rPr lang="zh-CN" noProof="0"/>
              <a:t>20XX/2/1</a:t>
            </a:r>
            <a:endParaRPr lang="zh-CN" noProof="0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07F57373-FA20-4362-AA9E-E77F03A2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lvl="0" rtl="0"/>
            <a:r>
              <a:rPr lang="zh-CN" noProof="0"/>
              <a:t>演示文稿标题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B2EE572-5A29-49B2-9C8D-5BD11F12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zh-CN" noProof="0" smtClean="0"/>
              <a:pPr lvl="0" rtl="0"/>
              <a:t>7</a:t>
            </a:fld>
            <a:endParaRPr lang="zh-CN" noProof="0" dirty="0"/>
          </a:p>
        </p:txBody>
      </p:sp>
      <p:pic>
        <p:nvPicPr>
          <p:cNvPr id="11" name="图片占位符 10" descr="五颜六色的饼干">
            <a:extLst>
              <a:ext uri="{FF2B5EF4-FFF2-40B4-BE49-F238E27FC236}">
                <a16:creationId xmlns:a16="http://schemas.microsoft.com/office/drawing/2014/main" id="{3986BD79-A984-4B27-AB4D-C6E0C5782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8669082" y="3107910"/>
            <a:ext cx="4114799" cy="2931036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0F86EC7-A556-4ED4-8820-D7471B723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58543"/>
              </p:ext>
            </p:extLst>
          </p:nvPr>
        </p:nvGraphicFramePr>
        <p:xfrm>
          <a:off x="174625" y="1926960"/>
          <a:ext cx="806926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752">
                  <a:extLst>
                    <a:ext uri="{9D8B030D-6E8A-4147-A177-3AD203B41FA5}">
                      <a16:colId xmlns:a16="http://schemas.microsoft.com/office/drawing/2014/main" val="1650614265"/>
                    </a:ext>
                  </a:extLst>
                </a:gridCol>
                <a:gridCol w="1152752">
                  <a:extLst>
                    <a:ext uri="{9D8B030D-6E8A-4147-A177-3AD203B41FA5}">
                      <a16:colId xmlns:a16="http://schemas.microsoft.com/office/drawing/2014/main" val="2890865946"/>
                    </a:ext>
                  </a:extLst>
                </a:gridCol>
                <a:gridCol w="1152752">
                  <a:extLst>
                    <a:ext uri="{9D8B030D-6E8A-4147-A177-3AD203B41FA5}">
                      <a16:colId xmlns:a16="http://schemas.microsoft.com/office/drawing/2014/main" val="541984509"/>
                    </a:ext>
                  </a:extLst>
                </a:gridCol>
                <a:gridCol w="1152752">
                  <a:extLst>
                    <a:ext uri="{9D8B030D-6E8A-4147-A177-3AD203B41FA5}">
                      <a16:colId xmlns:a16="http://schemas.microsoft.com/office/drawing/2014/main" val="3315649340"/>
                    </a:ext>
                  </a:extLst>
                </a:gridCol>
                <a:gridCol w="1152752">
                  <a:extLst>
                    <a:ext uri="{9D8B030D-6E8A-4147-A177-3AD203B41FA5}">
                      <a16:colId xmlns:a16="http://schemas.microsoft.com/office/drawing/2014/main" val="4073860887"/>
                    </a:ext>
                  </a:extLst>
                </a:gridCol>
                <a:gridCol w="1183934">
                  <a:extLst>
                    <a:ext uri="{9D8B030D-6E8A-4147-A177-3AD203B41FA5}">
                      <a16:colId xmlns:a16="http://schemas.microsoft.com/office/drawing/2014/main" val="2746576933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3453052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公告编号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公告内容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5777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A86E1A0-6629-47ED-86C5-57BFAD233AA3}"/>
              </a:ext>
            </a:extLst>
          </p:cNvPr>
          <p:cNvSpPr txBox="1"/>
          <p:nvPr/>
        </p:nvSpPr>
        <p:spPr>
          <a:xfrm>
            <a:off x="3531394" y="1304289"/>
            <a:ext cx="10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公告表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CA0B46-F463-4E8E-A8C7-96E2C93D56AD}"/>
              </a:ext>
            </a:extLst>
          </p:cNvPr>
          <p:cNvSpPr txBox="1"/>
          <p:nvPr/>
        </p:nvSpPr>
        <p:spPr>
          <a:xfrm>
            <a:off x="3581400" y="3236654"/>
            <a:ext cx="10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用户表</a:t>
            </a:r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6F11D94-5164-4EA2-A2FB-16DFF7B64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40104"/>
              </p:ext>
            </p:extLst>
          </p:nvPr>
        </p:nvGraphicFramePr>
        <p:xfrm>
          <a:off x="174626" y="3784828"/>
          <a:ext cx="806926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9369">
                  <a:extLst>
                    <a:ext uri="{9D8B030D-6E8A-4147-A177-3AD203B41FA5}">
                      <a16:colId xmlns:a16="http://schemas.microsoft.com/office/drawing/2014/main" val="1650614265"/>
                    </a:ext>
                  </a:extLst>
                </a:gridCol>
                <a:gridCol w="979804">
                  <a:extLst>
                    <a:ext uri="{9D8B030D-6E8A-4147-A177-3AD203B41FA5}">
                      <a16:colId xmlns:a16="http://schemas.microsoft.com/office/drawing/2014/main" val="2890865946"/>
                    </a:ext>
                  </a:extLst>
                </a:gridCol>
                <a:gridCol w="1200522">
                  <a:extLst>
                    <a:ext uri="{9D8B030D-6E8A-4147-A177-3AD203B41FA5}">
                      <a16:colId xmlns:a16="http://schemas.microsoft.com/office/drawing/2014/main" val="541984509"/>
                    </a:ext>
                  </a:extLst>
                </a:gridCol>
                <a:gridCol w="1230349">
                  <a:extLst>
                    <a:ext uri="{9D8B030D-6E8A-4147-A177-3AD203B41FA5}">
                      <a16:colId xmlns:a16="http://schemas.microsoft.com/office/drawing/2014/main" val="3315649340"/>
                    </a:ext>
                  </a:extLst>
                </a:gridCol>
                <a:gridCol w="1178151">
                  <a:extLst>
                    <a:ext uri="{9D8B030D-6E8A-4147-A177-3AD203B41FA5}">
                      <a16:colId xmlns:a16="http://schemas.microsoft.com/office/drawing/2014/main" val="4073860887"/>
                    </a:ext>
                  </a:extLst>
                </a:gridCol>
                <a:gridCol w="1133412">
                  <a:extLst>
                    <a:ext uri="{9D8B030D-6E8A-4147-A177-3AD203B41FA5}">
                      <a16:colId xmlns:a16="http://schemas.microsoft.com/office/drawing/2014/main" val="2746576933"/>
                    </a:ext>
                  </a:extLst>
                </a:gridCol>
                <a:gridCol w="1607658">
                  <a:extLst>
                    <a:ext uri="{9D8B030D-6E8A-4147-A177-3AD203B41FA5}">
                      <a16:colId xmlns:a16="http://schemas.microsoft.com/office/drawing/2014/main" val="3453052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5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8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用户登录状态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6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5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EF07A57-E63A-43C1-8559-98887F36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1431000"/>
          </a:xfrm>
        </p:spPr>
        <p:txBody>
          <a:bodyPr rtlCol="0"/>
          <a:lstStyle/>
          <a:p>
            <a:pPr rtl="0"/>
            <a:r>
              <a:rPr lang="zh-CN" altLang="en-US" dirty="0"/>
              <a:t>数据库设计</a:t>
            </a:r>
            <a:endParaRPr lang="zh-CN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32F027C8-D9AA-4016-B450-6B922E47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lvl="0" rtl="0"/>
            <a:r>
              <a:rPr lang="zh-CN" noProof="0"/>
              <a:t>20XX/2/1</a:t>
            </a:r>
            <a:endParaRPr lang="zh-CN" noProof="0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07F57373-FA20-4362-AA9E-E77F03A2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lvl="0" rtl="0"/>
            <a:r>
              <a:rPr lang="zh-CN" noProof="0"/>
              <a:t>演示文稿标题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B2EE572-5A29-49B2-9C8D-5BD11F12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zh-CN" noProof="0" smtClean="0"/>
              <a:pPr lvl="0" rtl="0"/>
              <a:t>8</a:t>
            </a:fld>
            <a:endParaRPr lang="zh-CN" noProof="0" dirty="0"/>
          </a:p>
        </p:txBody>
      </p:sp>
      <p:pic>
        <p:nvPicPr>
          <p:cNvPr id="11" name="图片占位符 10" descr="五颜六色的饼干">
            <a:extLst>
              <a:ext uri="{FF2B5EF4-FFF2-40B4-BE49-F238E27FC236}">
                <a16:creationId xmlns:a16="http://schemas.microsoft.com/office/drawing/2014/main" id="{3986BD79-A984-4B27-AB4D-C6E0C5782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8669082" y="3107910"/>
            <a:ext cx="4114799" cy="29310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CA0B46-F463-4E8E-A8C7-96E2C93D56AD}"/>
              </a:ext>
            </a:extLst>
          </p:cNvPr>
          <p:cNvSpPr txBox="1"/>
          <p:nvPr/>
        </p:nvSpPr>
        <p:spPr>
          <a:xfrm>
            <a:off x="3483767" y="1768572"/>
            <a:ext cx="29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用户与公告关系表</a:t>
            </a:r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6F11D94-5164-4EA2-A2FB-16DFF7B64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16808"/>
              </p:ext>
            </p:extLst>
          </p:nvPr>
        </p:nvGraphicFramePr>
        <p:xfrm>
          <a:off x="346076" y="2855526"/>
          <a:ext cx="8069265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9369">
                  <a:extLst>
                    <a:ext uri="{9D8B030D-6E8A-4147-A177-3AD203B41FA5}">
                      <a16:colId xmlns:a16="http://schemas.microsoft.com/office/drawing/2014/main" val="1650614265"/>
                    </a:ext>
                  </a:extLst>
                </a:gridCol>
                <a:gridCol w="979804">
                  <a:extLst>
                    <a:ext uri="{9D8B030D-6E8A-4147-A177-3AD203B41FA5}">
                      <a16:colId xmlns:a16="http://schemas.microsoft.com/office/drawing/2014/main" val="2890865946"/>
                    </a:ext>
                  </a:extLst>
                </a:gridCol>
                <a:gridCol w="1200522">
                  <a:extLst>
                    <a:ext uri="{9D8B030D-6E8A-4147-A177-3AD203B41FA5}">
                      <a16:colId xmlns:a16="http://schemas.microsoft.com/office/drawing/2014/main" val="541984509"/>
                    </a:ext>
                  </a:extLst>
                </a:gridCol>
                <a:gridCol w="1230349">
                  <a:extLst>
                    <a:ext uri="{9D8B030D-6E8A-4147-A177-3AD203B41FA5}">
                      <a16:colId xmlns:a16="http://schemas.microsoft.com/office/drawing/2014/main" val="3315649340"/>
                    </a:ext>
                  </a:extLst>
                </a:gridCol>
                <a:gridCol w="1178151">
                  <a:extLst>
                    <a:ext uri="{9D8B030D-6E8A-4147-A177-3AD203B41FA5}">
                      <a16:colId xmlns:a16="http://schemas.microsoft.com/office/drawing/2014/main" val="4073860887"/>
                    </a:ext>
                  </a:extLst>
                </a:gridCol>
                <a:gridCol w="1133412">
                  <a:extLst>
                    <a:ext uri="{9D8B030D-6E8A-4147-A177-3AD203B41FA5}">
                      <a16:colId xmlns:a16="http://schemas.microsoft.com/office/drawing/2014/main" val="2746576933"/>
                    </a:ext>
                  </a:extLst>
                </a:gridCol>
                <a:gridCol w="1607658">
                  <a:extLst>
                    <a:ext uri="{9D8B030D-6E8A-4147-A177-3AD203B41FA5}">
                      <a16:colId xmlns:a16="http://schemas.microsoft.com/office/drawing/2014/main" val="3453052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5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公告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8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该用户是否已读该公告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6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0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系统技术选型</a:t>
            </a:r>
            <a:endParaRPr lang="zh-CN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15" name="副标题 5">
            <a:extLst>
              <a:ext uri="{FF2B5EF4-FFF2-40B4-BE49-F238E27FC236}">
                <a16:creationId xmlns:a16="http://schemas.microsoft.com/office/drawing/2014/main" id="{52959B38-E3C9-4CAA-B25D-A942D5D3412E}"/>
              </a:ext>
            </a:extLst>
          </p:cNvPr>
          <p:cNvSpPr txBox="1">
            <a:spLocks/>
          </p:cNvSpPr>
          <p:nvPr/>
        </p:nvSpPr>
        <p:spPr>
          <a:xfrm>
            <a:off x="621506" y="2101076"/>
            <a:ext cx="4279107" cy="4063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开发框架</a:t>
            </a:r>
            <a:endParaRPr lang="en-US" altLang="zh-CN" sz="2800" b="1" dirty="0"/>
          </a:p>
          <a:p>
            <a:r>
              <a:rPr lang="en-US" altLang="zh-CN" sz="2400" dirty="0"/>
              <a:t>    Spring Boot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        </a:t>
            </a:r>
            <a:r>
              <a:rPr lang="zh-CN" altLang="en-US" sz="2000" dirty="0"/>
              <a:t>持久层框架</a:t>
            </a:r>
            <a:r>
              <a:rPr lang="en-US" altLang="zh-CN" sz="2000" dirty="0"/>
              <a:t>——</a:t>
            </a:r>
            <a:r>
              <a:rPr lang="en-US" altLang="zh-CN" sz="2000" dirty="0" err="1"/>
              <a:t>MyBatis</a:t>
            </a:r>
            <a:endParaRPr lang="en-US" altLang="zh-CN" sz="2000" dirty="0"/>
          </a:p>
          <a:p>
            <a:r>
              <a:rPr lang="zh-CN" altLang="en-US" sz="2400" dirty="0"/>
              <a:t>        </a:t>
            </a:r>
            <a:r>
              <a:rPr lang="zh-CN" altLang="en-US" sz="2100" dirty="0"/>
              <a:t>视图层</a:t>
            </a:r>
            <a:r>
              <a:rPr lang="en-US" altLang="zh-CN" sz="2100" dirty="0"/>
              <a:t>——</a:t>
            </a:r>
            <a:r>
              <a:rPr lang="en-US" altLang="zh-CN" sz="2100" dirty="0" err="1"/>
              <a:t>Thymeleaf</a:t>
            </a:r>
            <a:endParaRPr lang="en-US" altLang="zh-CN" sz="2100" dirty="0"/>
          </a:p>
          <a:p>
            <a:r>
              <a:rPr lang="zh-CN" altLang="en-US" sz="2800" b="1" dirty="0"/>
              <a:t>数据库</a:t>
            </a:r>
            <a:endParaRPr lang="en-US" altLang="zh-CN" sz="2800" b="1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MySQL——</a:t>
            </a:r>
            <a:r>
              <a:rPr lang="zh-CN" altLang="en-US" sz="2400" dirty="0"/>
              <a:t>持久层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Redis——</a:t>
            </a:r>
            <a:r>
              <a:rPr lang="zh-CN" altLang="en-US" sz="2400" dirty="0"/>
              <a:t>记录离线消息</a:t>
            </a:r>
            <a:endParaRPr lang="en-US" altLang="zh-CN" sz="2400" dirty="0"/>
          </a:p>
          <a:p>
            <a:r>
              <a:rPr lang="zh-CN" altLang="en-US" sz="2800" b="1" dirty="0"/>
              <a:t>消息发送</a:t>
            </a:r>
            <a:endParaRPr lang="en-US" altLang="zh-CN" sz="2800" b="1" dirty="0"/>
          </a:p>
          <a:p>
            <a:r>
              <a:rPr lang="en-US" altLang="zh-CN" sz="2400" dirty="0"/>
              <a:t>    WebSocket</a:t>
            </a:r>
          </a:p>
        </p:txBody>
      </p:sp>
      <p:pic>
        <p:nvPicPr>
          <p:cNvPr id="11" name="图片占位符 54" descr="五颜六色的笑脸饼干">
            <a:extLst>
              <a:ext uri="{FF2B5EF4-FFF2-40B4-BE49-F238E27FC236}">
                <a16:creationId xmlns:a16="http://schemas.microsoft.com/office/drawing/2014/main" id="{7324017C-AFED-4590-BF17-2E2DAA32E3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9637" y="136525"/>
            <a:ext cx="2056782" cy="2056782"/>
          </a:xfrm>
        </p:spPr>
      </p:pic>
      <p:pic>
        <p:nvPicPr>
          <p:cNvPr id="10" name="图片占位符 7" descr="五颜六色的饼干">
            <a:extLst>
              <a:ext uri="{FF2B5EF4-FFF2-40B4-BE49-F238E27FC236}">
                <a16:creationId xmlns:a16="http://schemas.microsoft.com/office/drawing/2014/main" id="{94E2BF85-0993-4319-839B-93D53655D5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9668" y="2367252"/>
            <a:ext cx="4207947" cy="42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28176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Microsoft YaHei UI 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301.tgt.Office_50300873_TF56398539_Win32_OJ112196124" id="{55CBE67E-E8D7-4B06-A858-AB42D76DD671}" vid="{1FCC909E-A994-48AD-A0D4-E444400A8E3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时尚的图形设计</Template>
  <TotalTime>178</TotalTime>
  <Words>841</Words>
  <Application>Microsoft Office PowerPoint</Application>
  <PresentationFormat>宽屏</PresentationFormat>
  <Paragraphs>212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Microsoft YaHei UI</vt:lpstr>
      <vt:lpstr>Microsoft YaHei UI </vt:lpstr>
      <vt:lpstr>宋体</vt:lpstr>
      <vt:lpstr>Arial</vt:lpstr>
      <vt:lpstr>Calibri</vt:lpstr>
      <vt:lpstr>1_FunkyShapesVTI</vt:lpstr>
      <vt:lpstr>通告发布系统</vt:lpstr>
      <vt:lpstr>通告发布系统</vt:lpstr>
      <vt:lpstr>系统需求分析 </vt:lpstr>
      <vt:lpstr>系统需求分析</vt:lpstr>
      <vt:lpstr>系统需求分析</vt:lpstr>
      <vt:lpstr>系统概要设计 </vt:lpstr>
      <vt:lpstr>数据库设计</vt:lpstr>
      <vt:lpstr>数据库设计</vt:lpstr>
      <vt:lpstr>系统技术选型</vt:lpstr>
      <vt:lpstr>系统实现 </vt:lpstr>
      <vt:lpstr>用户登录</vt:lpstr>
      <vt:lpstr>公告管理</vt:lpstr>
      <vt:lpstr>公告发送</vt:lpstr>
      <vt:lpstr>公告发送</vt:lpstr>
      <vt:lpstr>系统界面展示</vt:lpstr>
      <vt:lpstr>摘要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通告发布系统</dc:title>
  <dc:creator>王 齐</dc:creator>
  <cp:lastModifiedBy>王 齐</cp:lastModifiedBy>
  <cp:revision>2</cp:revision>
  <dcterms:created xsi:type="dcterms:W3CDTF">2021-12-24T00:50:32Z</dcterms:created>
  <dcterms:modified xsi:type="dcterms:W3CDTF">2021-12-24T03:49:14Z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