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90" r:id="rId6"/>
    <p:sldId id="302" r:id="rId7"/>
    <p:sldId id="301" r:id="rId8"/>
    <p:sldId id="293" r:id="rId9"/>
    <p:sldId id="294" r:id="rId10"/>
    <p:sldId id="303" r:id="rId11"/>
    <p:sldId id="300" r:id="rId12"/>
    <p:sldId id="297" r:id="rId13"/>
    <p:sldId id="299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3725" autoAdjust="0"/>
  </p:normalViewPr>
  <p:slideViewPr>
    <p:cSldViewPr snapToGrid="0" showGuides="1">
      <p:cViewPr varScale="1">
        <p:scale>
          <a:sx n="144" d="100"/>
          <a:sy n="144" d="100"/>
        </p:scale>
        <p:origin x="96" y="544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D0E897-6698-4B05-99A9-640A711329D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F0D8CC-6079-CB40-AF25-90B118481B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2816DF6-5128-4233-B36B-231C34216339}" type="datetime1">
              <a:rPr lang="zh-CN" altLang="en-US" noProof="0" smtClean="0"/>
              <a:t>2021/11/21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C4BC9A-56BB-44A7-8CF5-84C4413460D0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00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00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74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55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80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4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97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98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16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43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25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 rtlCol="0"/>
          <a:lstStyle>
            <a:lvl1pPr algn="ctr"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添加文本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 rtlCol="0"/>
          <a:lstStyle>
            <a:lvl1pPr algn="ctr">
              <a:defRPr sz="8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 rtlCol="0"/>
          <a:lstStyle>
            <a:lvl1pPr algn="ctr"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布局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添加标题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布局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布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 rtlCol="0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布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布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添加标题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17" y="2053946"/>
            <a:ext cx="7360232" cy="92472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</a:rPr>
              <a:t>比特币中的密码学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2" name="图形 11" descr="一个铅笔人物插图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图形 7" descr="显示一个装着文具人物的蓝色袋子的插图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图形 9" descr="显示一个紫色书本人物的插图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图形 5" descr="显示一个地球仪人物的插图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F2F74958-92AD-49C8-9747-9FA1B372EE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74988" y="1154120"/>
            <a:ext cx="2924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讲义</a:t>
            </a:r>
          </a:p>
          <a:p>
            <a:pPr rtl="0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为英语是第二语言的家长翻译讲义。</a:t>
            </a:r>
          </a:p>
          <a:p>
            <a:pPr marL="285750" indent="-28575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讲义可能包括：</a:t>
            </a:r>
          </a:p>
          <a:p>
            <a:pPr marL="742950" lvl="1" indent="-28575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学校电话号码、电子邮件地址和网站地址清单。</a:t>
            </a:r>
          </a:p>
          <a:p>
            <a:pPr marL="742950" lvl="1" indent="-28575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课堂和学校政策复印件。</a:t>
            </a:r>
          </a:p>
          <a:p>
            <a:pPr marL="742950" lvl="1" indent="-28575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学生上课需准备的资料清单。 </a:t>
            </a:r>
          </a:p>
          <a:p>
            <a:pPr rtl="0"/>
            <a:endParaRPr lang="zh-CN" altLang="en-US"/>
          </a:p>
          <a:p>
            <a:pPr rt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82" y="785989"/>
            <a:ext cx="5319611" cy="685800"/>
          </a:xfrm>
        </p:spPr>
        <p:txBody>
          <a:bodyPr rtlCol="0"/>
          <a:lstStyle/>
          <a:p>
            <a:pPr rtl="0"/>
            <a:r>
              <a:rPr lang="zh-CN" altLang="en-US" dirty="0"/>
              <a:t>数字货币</a:t>
            </a:r>
            <a:r>
              <a:rPr lang="en-US" altLang="zh-CN" dirty="0"/>
              <a:t>——</a:t>
            </a:r>
            <a:r>
              <a:rPr lang="zh-CN" altLang="en-US" dirty="0"/>
              <a:t>比特币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5205" y="2019254"/>
            <a:ext cx="2970819" cy="1540234"/>
          </a:xfrm>
        </p:spPr>
        <p:txBody>
          <a:bodyPr rtlCol="0">
            <a:normAutofit/>
          </a:bodyPr>
          <a:lstStyle/>
          <a:p>
            <a:pPr marL="342900" indent="-342900"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便捷</a:t>
            </a:r>
            <a:endParaRPr lang="en-US" altLang="zh-CN" dirty="0"/>
          </a:p>
          <a:p>
            <a:pPr marL="342900" indent="-342900"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去除对中心节点的依赖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    采用完全点对点的形式，而且无需授信第三方的介入。</a:t>
            </a:r>
            <a:endParaRPr lang="zh-CN" altLang="en-US" sz="1800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20000"/>
              </a:lnSpc>
            </a:pPr>
            <a:endParaRPr lang="zh-CN" altLang="en-US" strike="sngStrike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形 9" descr="显示一个装着文具人物的蓝色袋子的插图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258FBFF-F000-48F9-990E-7055A5B85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46309"/>
              </p:ext>
            </p:extLst>
          </p:nvPr>
        </p:nvGraphicFramePr>
        <p:xfrm>
          <a:off x="145205" y="3808218"/>
          <a:ext cx="8128000" cy="232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8506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9705217"/>
                    </a:ext>
                  </a:extLst>
                </a:gridCol>
              </a:tblGrid>
              <a:tr h="581429">
                <a:tc>
                  <a:txBody>
                    <a:bodyPr/>
                    <a:lstStyle/>
                    <a:p>
                      <a:r>
                        <a:rPr lang="zh-CN" altLang="en-US" dirty="0"/>
                        <a:t>货币数字化问题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55409"/>
                  </a:ext>
                </a:extLst>
              </a:tr>
              <a:tr h="581429">
                <a:tc>
                  <a:txBody>
                    <a:bodyPr/>
                    <a:lstStyle/>
                    <a:p>
                      <a:r>
                        <a:rPr lang="zh-CN" altLang="en-US" dirty="0"/>
                        <a:t>账户数字化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唯一性问题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74195"/>
                  </a:ext>
                </a:extLst>
              </a:tr>
              <a:tr h="581429">
                <a:tc>
                  <a:txBody>
                    <a:bodyPr/>
                    <a:lstStyle/>
                    <a:p>
                      <a:r>
                        <a:rPr lang="zh-CN" altLang="en-US" dirty="0"/>
                        <a:t>签名数字化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身份认证问题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8686"/>
                  </a:ext>
                </a:extLst>
              </a:tr>
              <a:tr h="581429">
                <a:tc>
                  <a:txBody>
                    <a:bodyPr/>
                    <a:lstStyle/>
                    <a:p>
                      <a:r>
                        <a:rPr lang="zh-CN" altLang="en-US" dirty="0"/>
                        <a:t>记账去中心化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分布式数据完整性问题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5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比特币数字签名</a:t>
            </a:r>
            <a:r>
              <a:rPr lang="en-US" altLang="zh-CN" dirty="0"/>
              <a:t>——ECDSA</a:t>
            </a:r>
            <a:endParaRPr lang="zh-CN" altLang="en-US" dirty="0"/>
          </a:p>
        </p:txBody>
      </p:sp>
      <p:sp>
        <p:nvSpPr>
          <p:cNvPr id="6" name="任意多边形：形状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 descr="显示一个紫色书本人物的插图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35634"/>
            <a:ext cx="6858000" cy="4233672"/>
          </a:xfrm>
        </p:spPr>
        <p:txBody>
          <a:bodyPr rtlCol="0"/>
          <a:lstStyle/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介绍整个学年学生的学习内容，包括整体课程计划和目标。</a:t>
            </a:r>
          </a:p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包括详细的彩色课程提纲，供家长带回家使用。 </a:t>
            </a:r>
          </a:p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建议家长帮助学生学习的方法，例如每天一起阅读 </a:t>
            </a:r>
            <a:r>
              <a:rPr lang="en-US" altLang="zh-CN" dirty="0"/>
              <a:t>20 </a:t>
            </a:r>
            <a:r>
              <a:rPr lang="zh-CN" altLang="en-US" dirty="0"/>
              <a:t>分钟。</a:t>
            </a:r>
          </a:p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通过多个幻灯片介绍此信息。 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CN" altLang="en-US" dirty="0"/>
              <a:t>课堂活动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>
              <a:lnSpc>
                <a:spcPts val="2800"/>
              </a:lnSpc>
            </a:pPr>
            <a:r>
              <a:rPr lang="zh-CN" altLang="en-US"/>
              <a:t>邀请家长参与到一项活动中，然后进行讨论。可包括以下创意：</a:t>
            </a:r>
          </a:p>
          <a:p>
            <a:pPr marL="285750" indent="-28575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解决一个数学问题，如估计罐子中豆子的数量。</a:t>
            </a:r>
          </a:p>
          <a:p>
            <a:pPr marL="285750" indent="-28575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写一封信，鼓励学生努力学习。 </a:t>
            </a:r>
          </a:p>
          <a:p>
            <a:pPr marL="285750" indent="-28575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开展课堂寻宝游戏，寻找孩子的作业、最喜欢的书和孩子的信息。 </a:t>
            </a:r>
          </a:p>
          <a:p>
            <a:pPr rtl="0"/>
            <a:endParaRPr lang="zh-CN" altLang="en-US"/>
          </a:p>
          <a:p>
            <a:pPr rt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课程信息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13294"/>
            <a:ext cx="6400800" cy="4206240"/>
          </a:xfrm>
        </p:spPr>
        <p:txBody>
          <a:bodyPr rtlCol="0"/>
          <a:lstStyle/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介绍如何对学生进行评分和分级。</a:t>
            </a:r>
          </a:p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告知家长将成绩单和进度报告送到家的时间。</a:t>
            </a:r>
          </a:p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介绍学生需要完成的家庭作业量。</a:t>
            </a:r>
          </a:p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提供即将举行的活动日历，例如课外实地参观学习和教师家长会谈。</a:t>
            </a:r>
            <a:endParaRPr lang="zh-CN" altLang="en-US" dirty="0"/>
          </a:p>
        </p:txBody>
      </p:sp>
      <p:sp>
        <p:nvSpPr>
          <p:cNvPr id="7" name="椭圆形 6">
            <a:extLst>
              <a:ext uri="{FF2B5EF4-FFF2-40B4-BE49-F238E27FC236}">
                <a16:creationId xmlns:a16="http://schemas.microsoft.com/office/drawing/2014/main" id="{B4E64823-B1F6-4468-BC94-C8D367B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形 8" descr="显示一个地球仪人物的插图 ">
            <a:extLst>
              <a:ext uri="{FF2B5EF4-FFF2-40B4-BE49-F238E27FC236}">
                <a16:creationId xmlns:a16="http://schemas.microsoft.com/office/drawing/2014/main" id="{ABDECD10-E1E7-4208-B869-09373BB9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672" y="2491609"/>
            <a:ext cx="2645040" cy="2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B7C4AF-BB0C-400D-A8AA-F137B02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课堂制度</a:t>
            </a:r>
          </a:p>
        </p:txBody>
      </p:sp>
      <p:sp>
        <p:nvSpPr>
          <p:cNvPr id="7" name="椭圆形 6">
            <a:extLst>
              <a:ext uri="{FF2B5EF4-FFF2-40B4-BE49-F238E27FC236}">
                <a16:creationId xmlns:a16="http://schemas.microsoft.com/office/drawing/2014/main" id="{AA4F2D27-80D1-43A4-B893-7086233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形 8" descr="显示一个直尺人物的插图 ">
            <a:extLst>
              <a:ext uri="{FF2B5EF4-FFF2-40B4-BE49-F238E27FC236}">
                <a16:creationId xmlns:a16="http://schemas.microsoft.com/office/drawing/2014/main" id="{4B6C31E8-1BAB-42D1-B428-60F38E95B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2FEA6-8248-4738-93E1-2DBD6D4DB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47209"/>
            <a:ext cx="6858000" cy="4233672"/>
          </a:xfrm>
        </p:spPr>
        <p:txBody>
          <a:bodyPr rtlCol="0">
            <a:normAutofit/>
          </a:bodyPr>
          <a:lstStyle/>
          <a:p>
            <a:pPr marL="342900" indent="-34290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介绍教室中的行为规范。 </a:t>
            </a:r>
          </a:p>
          <a:p>
            <a:pPr marL="342900" indent="-34290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课堂制度可能包括：</a:t>
            </a:r>
          </a:p>
          <a:p>
            <a:pPr marL="800100" lvl="1" indent="-34290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尊重他人。</a:t>
            </a:r>
          </a:p>
          <a:p>
            <a:pPr marL="800100" lvl="1" indent="-34290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有责任心。</a:t>
            </a:r>
          </a:p>
          <a:p>
            <a:pPr marL="800100" lvl="1" indent="-34290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听从老师指挥。</a:t>
            </a:r>
          </a:p>
          <a:p>
            <a:pPr marL="800100" lvl="1" indent="-34290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守时。</a:t>
            </a:r>
          </a:p>
          <a:p>
            <a:pPr marL="800100" lvl="1" indent="-34290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井然有序。</a:t>
            </a:r>
          </a:p>
          <a:p>
            <a:pPr marL="800100" lvl="1" indent="-34290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积极主动。</a:t>
            </a:r>
          </a:p>
          <a:p>
            <a:pPr marL="800100" lvl="1" indent="-34290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做好准备。</a:t>
            </a:r>
          </a:p>
          <a:p>
            <a:pPr rt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9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917F77-243B-4BBF-93F5-981B7818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比特币挖矿</a:t>
            </a:r>
            <a:r>
              <a:rPr lang="en-US" altLang="zh-CN" dirty="0"/>
              <a:t>——SHA-256</a:t>
            </a:r>
            <a:endParaRPr lang="zh-CN" altLang="en-US" dirty="0"/>
          </a:p>
        </p:txBody>
      </p:sp>
      <p:sp>
        <p:nvSpPr>
          <p:cNvPr id="6" name="任意多边形：形状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flipH="1">
            <a:off x="-81024" y="0"/>
            <a:ext cx="4023360" cy="6929752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形 6" descr="一个铅笔人物插图 ">
            <a:extLst>
              <a:ext uri="{FF2B5EF4-FFF2-40B4-BE49-F238E27FC236}">
                <a16:creationId xmlns:a16="http://schemas.microsoft.com/office/drawing/2014/main" id="{222ABB80-F4BD-D04A-9014-C1E1AC279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92209">
            <a:off x="715004" y="1795108"/>
            <a:ext cx="1915595" cy="326778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70358"/>
            <a:ext cx="6858000" cy="4233672"/>
          </a:xfrm>
        </p:spPr>
        <p:txBody>
          <a:bodyPr rtlCol="0"/>
          <a:lstStyle/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介绍学校如何处置学术和行为问题。</a:t>
            </a:r>
          </a:p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概述有关迟到、缺勤和纪律的学校政策。 </a:t>
            </a:r>
          </a:p>
          <a:p>
            <a:pPr marL="342900" indent="-342900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提供以下相关政策信息：</a:t>
            </a:r>
          </a:p>
          <a:p>
            <a:pPr marL="800100" lvl="1" indent="-34290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chemeClr val="bg1"/>
                </a:solidFill>
              </a:rPr>
              <a:t>因恶劣天气和其他原因临时放假。 </a:t>
            </a:r>
          </a:p>
          <a:p>
            <a:pPr marL="800100" lvl="1" indent="-34290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chemeClr val="bg1"/>
                </a:solidFill>
              </a:rPr>
              <a:t>应急流程。</a:t>
            </a:r>
          </a:p>
          <a:p>
            <a:pPr marL="800100" lvl="1" indent="-34290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chemeClr val="bg1"/>
                </a:solidFill>
              </a:rPr>
              <a:t>交通。 </a:t>
            </a:r>
          </a:p>
          <a:p>
            <a:pPr marL="800100" lvl="1" indent="-34290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chemeClr val="bg1"/>
                </a:solidFill>
              </a:rPr>
              <a:t>校外活动。</a:t>
            </a:r>
          </a:p>
          <a:p>
            <a:pPr marL="800100" lvl="1" indent="-342900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 dirty="0">
                <a:solidFill>
                  <a:schemeClr val="bg1"/>
                </a:solidFill>
              </a:rPr>
              <a:t>志愿活动。 </a:t>
            </a: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3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489C1B-E610-4A9C-9D28-118BB1D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参与进来！</a:t>
            </a:r>
          </a:p>
          <a:p>
            <a:pPr rtl="0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5168B-77B1-A847-B1E3-2433BEBFD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列出家长参与志愿计划、咨询委员会和 </a:t>
            </a:r>
            <a:r>
              <a:rPr lang="en-US" altLang="zh-CN"/>
              <a:t>PTA </a:t>
            </a:r>
            <a:r>
              <a:rPr lang="zh-CN" altLang="en-US"/>
              <a:t>的机会。</a:t>
            </a:r>
          </a:p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提供报名表，欢迎家长帮助计划班级聚会或特殊活动。 </a:t>
            </a:r>
          </a:p>
          <a:p>
            <a:pPr rtl="0"/>
            <a:endParaRPr lang="zh-CN" altLang="en-US"/>
          </a:p>
          <a:p>
            <a:pPr rt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有问题？</a:t>
            </a:r>
          </a:p>
        </p:txBody>
      </p:sp>
      <p:sp>
        <p:nvSpPr>
          <p:cNvPr id="6" name="椭圆形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形 9" descr="显示一个绿色卷笔刀人物的插图 ">
            <a:extLst>
              <a:ext uri="{FF2B5EF4-FFF2-40B4-BE49-F238E27FC236}">
                <a16:creationId xmlns:a16="http://schemas.microsoft.com/office/drawing/2014/main" id="{A5A4FC33-D142-4E28-8346-35D781135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580273" y="2306952"/>
            <a:ext cx="1572593" cy="2244095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58784"/>
            <a:ext cx="6858000" cy="4233672"/>
          </a:xfrm>
        </p:spPr>
        <p:txBody>
          <a:bodyPr rtlCol="0"/>
          <a:lstStyle/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</a:rPr>
              <a:t>请各位家长提问。</a:t>
            </a:r>
          </a:p>
          <a:p>
            <a:pPr marL="285750" indent="-285750" algn="l" rtl="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</a:rPr>
              <a:t>请家长填写有关学生的调查问卷。 </a:t>
            </a:r>
          </a:p>
          <a:p>
            <a:pPr marL="742950" lvl="1" indent="-28575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bg1"/>
                </a:solidFill>
              </a:rPr>
              <a:t>让他们描述希望学生提高的方面。</a:t>
            </a:r>
          </a:p>
          <a:p>
            <a:pPr marL="742950" lvl="1" indent="-285750" algn="l" rtl="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zh-CN" altLang="en-US" sz="1800">
                <a:solidFill>
                  <a:schemeClr val="bg1"/>
                </a:solidFill>
              </a:rPr>
              <a:t>让他们描述学生的性格、兴趣和才能。</a:t>
            </a:r>
          </a:p>
          <a:p>
            <a:pPr rt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869877_TF45015601_Win32" id="{BFB5949D-F7F4-4DE6-8CBA-86D7A83CCB3E}" vid="{C4842DC7-F334-4825-8821-7A1CA13AD2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开放日演示文稿</Template>
  <TotalTime>150</TotalTime>
  <Words>420</Words>
  <Application>Microsoft Office PowerPoint</Application>
  <PresentationFormat>宽屏</PresentationFormat>
  <Paragraphs>71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Microsoft YaHei UI</vt:lpstr>
      <vt:lpstr>Arial</vt:lpstr>
      <vt:lpstr>Courier New</vt:lpstr>
      <vt:lpstr>Office 主题</vt:lpstr>
      <vt:lpstr>比特币中的密码学 </vt:lpstr>
      <vt:lpstr>数字货币——比特币</vt:lpstr>
      <vt:lpstr>比特币数字签名——ECDSA</vt:lpstr>
      <vt:lpstr>课堂活动</vt:lpstr>
      <vt:lpstr>课程信息</vt:lpstr>
      <vt:lpstr>课堂制度</vt:lpstr>
      <vt:lpstr>比特币挖矿——SHA-256</vt:lpstr>
      <vt:lpstr>参与进来！ </vt:lpstr>
      <vt:lpstr>有问题？</vt:lpstr>
      <vt:lpstr>讲义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比特币中的密码学 </dc:title>
  <dc:creator>齐</dc:creator>
  <cp:lastModifiedBy>齐</cp:lastModifiedBy>
  <cp:revision>2</cp:revision>
  <dcterms:created xsi:type="dcterms:W3CDTF">2021-11-21T04:10:46Z</dcterms:created>
  <dcterms:modified xsi:type="dcterms:W3CDTF">2021-11-21T06:40:48Z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