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52" y="1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5952E-B86F-4344-8BDF-133CDF118E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718C302-5315-4899-BFCD-3412266B3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3D93AB0-1ABB-410C-A0DD-0ECA6B58B15C}"/>
              </a:ext>
            </a:extLst>
          </p:cNvPr>
          <p:cNvSpPr>
            <a:spLocks noGrp="1"/>
          </p:cNvSpPr>
          <p:nvPr>
            <p:ph type="dt" sz="half" idx="10"/>
          </p:nvPr>
        </p:nvSpPr>
        <p:spPr/>
        <p:txBody>
          <a:bodyPr/>
          <a:lstStyle/>
          <a:p>
            <a:fld id="{EF9C3F8C-A261-4D77-8542-02B08D6DD602}" type="datetimeFigureOut">
              <a:rPr lang="zh-CN" altLang="en-US" smtClean="0"/>
              <a:t>2022/1/4</a:t>
            </a:fld>
            <a:endParaRPr lang="zh-CN" altLang="en-US"/>
          </a:p>
        </p:txBody>
      </p:sp>
      <p:sp>
        <p:nvSpPr>
          <p:cNvPr id="5" name="页脚占位符 4">
            <a:extLst>
              <a:ext uri="{FF2B5EF4-FFF2-40B4-BE49-F238E27FC236}">
                <a16:creationId xmlns:a16="http://schemas.microsoft.com/office/drawing/2014/main" id="{D40F99F0-BFAD-4CA2-AF09-CCB1689B20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5F5460-2112-4962-8CA4-6F61BCE64D14}"/>
              </a:ext>
            </a:extLst>
          </p:cNvPr>
          <p:cNvSpPr>
            <a:spLocks noGrp="1"/>
          </p:cNvSpPr>
          <p:nvPr>
            <p:ph type="sldNum" sz="quarter" idx="12"/>
          </p:nvPr>
        </p:nvSpPr>
        <p:spPr/>
        <p:txBody>
          <a:bodyPr/>
          <a:lstStyle/>
          <a:p>
            <a:fld id="{1DFE6E19-2E77-4E82-8BA8-A22A06A1542C}" type="slidenum">
              <a:rPr lang="zh-CN" altLang="en-US" smtClean="0"/>
              <a:t>‹#›</a:t>
            </a:fld>
            <a:endParaRPr lang="zh-CN" altLang="en-US"/>
          </a:p>
        </p:txBody>
      </p:sp>
    </p:spTree>
    <p:extLst>
      <p:ext uri="{BB962C8B-B14F-4D97-AF65-F5344CB8AC3E}">
        <p14:creationId xmlns:p14="http://schemas.microsoft.com/office/powerpoint/2010/main" val="65405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014EA-FDA7-4738-B24C-17C8D2D6E30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4B66D3-F241-40C5-9EBB-20524D088FE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191418-9440-4C6A-8F33-C46513260DD2}"/>
              </a:ext>
            </a:extLst>
          </p:cNvPr>
          <p:cNvSpPr>
            <a:spLocks noGrp="1"/>
          </p:cNvSpPr>
          <p:nvPr>
            <p:ph type="dt" sz="half" idx="10"/>
          </p:nvPr>
        </p:nvSpPr>
        <p:spPr/>
        <p:txBody>
          <a:bodyPr/>
          <a:lstStyle/>
          <a:p>
            <a:fld id="{EF9C3F8C-A261-4D77-8542-02B08D6DD602}" type="datetimeFigureOut">
              <a:rPr lang="zh-CN" altLang="en-US" smtClean="0"/>
              <a:t>2022/1/4</a:t>
            </a:fld>
            <a:endParaRPr lang="zh-CN" altLang="en-US"/>
          </a:p>
        </p:txBody>
      </p:sp>
      <p:sp>
        <p:nvSpPr>
          <p:cNvPr id="5" name="页脚占位符 4">
            <a:extLst>
              <a:ext uri="{FF2B5EF4-FFF2-40B4-BE49-F238E27FC236}">
                <a16:creationId xmlns:a16="http://schemas.microsoft.com/office/drawing/2014/main" id="{15D60555-7217-427D-BE56-6A08368B47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25453C-1404-4509-B657-95C5731FE316}"/>
              </a:ext>
            </a:extLst>
          </p:cNvPr>
          <p:cNvSpPr>
            <a:spLocks noGrp="1"/>
          </p:cNvSpPr>
          <p:nvPr>
            <p:ph type="sldNum" sz="quarter" idx="12"/>
          </p:nvPr>
        </p:nvSpPr>
        <p:spPr/>
        <p:txBody>
          <a:bodyPr/>
          <a:lstStyle/>
          <a:p>
            <a:fld id="{1DFE6E19-2E77-4E82-8BA8-A22A06A1542C}" type="slidenum">
              <a:rPr lang="zh-CN" altLang="en-US" smtClean="0"/>
              <a:t>‹#›</a:t>
            </a:fld>
            <a:endParaRPr lang="zh-CN" altLang="en-US"/>
          </a:p>
        </p:txBody>
      </p:sp>
    </p:spTree>
    <p:extLst>
      <p:ext uri="{BB962C8B-B14F-4D97-AF65-F5344CB8AC3E}">
        <p14:creationId xmlns:p14="http://schemas.microsoft.com/office/powerpoint/2010/main" val="289539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001B4B-428C-4904-9843-2B1101E60B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6D1F56-C1DC-4045-9F48-229095BA2F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7715A2-DF3C-4F01-929B-B3D4550098BE}"/>
              </a:ext>
            </a:extLst>
          </p:cNvPr>
          <p:cNvSpPr>
            <a:spLocks noGrp="1"/>
          </p:cNvSpPr>
          <p:nvPr>
            <p:ph type="dt" sz="half" idx="10"/>
          </p:nvPr>
        </p:nvSpPr>
        <p:spPr/>
        <p:txBody>
          <a:bodyPr/>
          <a:lstStyle/>
          <a:p>
            <a:fld id="{EF9C3F8C-A261-4D77-8542-02B08D6DD602}" type="datetimeFigureOut">
              <a:rPr lang="zh-CN" altLang="en-US" smtClean="0"/>
              <a:t>2022/1/4</a:t>
            </a:fld>
            <a:endParaRPr lang="zh-CN" altLang="en-US"/>
          </a:p>
        </p:txBody>
      </p:sp>
      <p:sp>
        <p:nvSpPr>
          <p:cNvPr id="5" name="页脚占位符 4">
            <a:extLst>
              <a:ext uri="{FF2B5EF4-FFF2-40B4-BE49-F238E27FC236}">
                <a16:creationId xmlns:a16="http://schemas.microsoft.com/office/drawing/2014/main" id="{55F333E0-A6E8-4248-8CB1-463B15B014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C4F235-97E8-48CD-858B-F13F87108BB5}"/>
              </a:ext>
            </a:extLst>
          </p:cNvPr>
          <p:cNvSpPr>
            <a:spLocks noGrp="1"/>
          </p:cNvSpPr>
          <p:nvPr>
            <p:ph type="sldNum" sz="quarter" idx="12"/>
          </p:nvPr>
        </p:nvSpPr>
        <p:spPr/>
        <p:txBody>
          <a:bodyPr/>
          <a:lstStyle/>
          <a:p>
            <a:fld id="{1DFE6E19-2E77-4E82-8BA8-A22A06A1542C}" type="slidenum">
              <a:rPr lang="zh-CN" altLang="en-US" smtClean="0"/>
              <a:t>‹#›</a:t>
            </a:fld>
            <a:endParaRPr lang="zh-CN" altLang="en-US"/>
          </a:p>
        </p:txBody>
      </p:sp>
    </p:spTree>
    <p:extLst>
      <p:ext uri="{BB962C8B-B14F-4D97-AF65-F5344CB8AC3E}">
        <p14:creationId xmlns:p14="http://schemas.microsoft.com/office/powerpoint/2010/main" val="38079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92C64-F634-4654-A917-752632924E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FCF620-CBF6-4076-B54E-A1D33F141FD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AD783F-43CA-4CBF-9E69-6E50C1F2515E}"/>
              </a:ext>
            </a:extLst>
          </p:cNvPr>
          <p:cNvSpPr>
            <a:spLocks noGrp="1"/>
          </p:cNvSpPr>
          <p:nvPr>
            <p:ph type="dt" sz="half" idx="10"/>
          </p:nvPr>
        </p:nvSpPr>
        <p:spPr/>
        <p:txBody>
          <a:bodyPr/>
          <a:lstStyle/>
          <a:p>
            <a:fld id="{EF9C3F8C-A261-4D77-8542-02B08D6DD602}" type="datetimeFigureOut">
              <a:rPr lang="zh-CN" altLang="en-US" smtClean="0"/>
              <a:t>2022/1/4</a:t>
            </a:fld>
            <a:endParaRPr lang="zh-CN" altLang="en-US"/>
          </a:p>
        </p:txBody>
      </p:sp>
      <p:sp>
        <p:nvSpPr>
          <p:cNvPr id="5" name="页脚占位符 4">
            <a:extLst>
              <a:ext uri="{FF2B5EF4-FFF2-40B4-BE49-F238E27FC236}">
                <a16:creationId xmlns:a16="http://schemas.microsoft.com/office/drawing/2014/main" id="{B731A188-9DF9-4DB0-A4ED-97E8BA7885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0C795C-7EAB-42E7-8866-3FCC373F214A}"/>
              </a:ext>
            </a:extLst>
          </p:cNvPr>
          <p:cNvSpPr>
            <a:spLocks noGrp="1"/>
          </p:cNvSpPr>
          <p:nvPr>
            <p:ph type="sldNum" sz="quarter" idx="12"/>
          </p:nvPr>
        </p:nvSpPr>
        <p:spPr/>
        <p:txBody>
          <a:bodyPr/>
          <a:lstStyle/>
          <a:p>
            <a:fld id="{1DFE6E19-2E77-4E82-8BA8-A22A06A1542C}" type="slidenum">
              <a:rPr lang="zh-CN" altLang="en-US" smtClean="0"/>
              <a:t>‹#›</a:t>
            </a:fld>
            <a:endParaRPr lang="zh-CN" altLang="en-US"/>
          </a:p>
        </p:txBody>
      </p:sp>
    </p:spTree>
    <p:extLst>
      <p:ext uri="{BB962C8B-B14F-4D97-AF65-F5344CB8AC3E}">
        <p14:creationId xmlns:p14="http://schemas.microsoft.com/office/powerpoint/2010/main" val="200769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82B79-DFB9-40F2-9C1D-334FA761C21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8C5E823-2D45-435A-A50B-4CB52C716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F47909-7E23-4E29-A08A-59CEE0B30650}"/>
              </a:ext>
            </a:extLst>
          </p:cNvPr>
          <p:cNvSpPr>
            <a:spLocks noGrp="1"/>
          </p:cNvSpPr>
          <p:nvPr>
            <p:ph type="dt" sz="half" idx="10"/>
          </p:nvPr>
        </p:nvSpPr>
        <p:spPr/>
        <p:txBody>
          <a:bodyPr/>
          <a:lstStyle/>
          <a:p>
            <a:fld id="{EF9C3F8C-A261-4D77-8542-02B08D6DD602}" type="datetimeFigureOut">
              <a:rPr lang="zh-CN" altLang="en-US" smtClean="0"/>
              <a:t>2022/1/4</a:t>
            </a:fld>
            <a:endParaRPr lang="zh-CN" altLang="en-US"/>
          </a:p>
        </p:txBody>
      </p:sp>
      <p:sp>
        <p:nvSpPr>
          <p:cNvPr id="5" name="页脚占位符 4">
            <a:extLst>
              <a:ext uri="{FF2B5EF4-FFF2-40B4-BE49-F238E27FC236}">
                <a16:creationId xmlns:a16="http://schemas.microsoft.com/office/drawing/2014/main" id="{A5707A53-711E-4D8D-BDF1-503EA7D448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66CF9-E7BA-4C35-A610-8683305BC1E3}"/>
              </a:ext>
            </a:extLst>
          </p:cNvPr>
          <p:cNvSpPr>
            <a:spLocks noGrp="1"/>
          </p:cNvSpPr>
          <p:nvPr>
            <p:ph type="sldNum" sz="quarter" idx="12"/>
          </p:nvPr>
        </p:nvSpPr>
        <p:spPr/>
        <p:txBody>
          <a:bodyPr/>
          <a:lstStyle/>
          <a:p>
            <a:fld id="{1DFE6E19-2E77-4E82-8BA8-A22A06A1542C}" type="slidenum">
              <a:rPr lang="zh-CN" altLang="en-US" smtClean="0"/>
              <a:t>‹#›</a:t>
            </a:fld>
            <a:endParaRPr lang="zh-CN" altLang="en-US"/>
          </a:p>
        </p:txBody>
      </p:sp>
    </p:spTree>
    <p:extLst>
      <p:ext uri="{BB962C8B-B14F-4D97-AF65-F5344CB8AC3E}">
        <p14:creationId xmlns:p14="http://schemas.microsoft.com/office/powerpoint/2010/main" val="359056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E60A7-43C6-46A4-9680-BEA4909516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030E4E-EB07-4E4D-A68F-78EA46314B0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5DF91D1-C869-46CB-A25E-F39B104CF7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D7B1362-3CD4-45D5-9112-983A904DF96A}"/>
              </a:ext>
            </a:extLst>
          </p:cNvPr>
          <p:cNvSpPr>
            <a:spLocks noGrp="1"/>
          </p:cNvSpPr>
          <p:nvPr>
            <p:ph type="dt" sz="half" idx="10"/>
          </p:nvPr>
        </p:nvSpPr>
        <p:spPr/>
        <p:txBody>
          <a:bodyPr/>
          <a:lstStyle/>
          <a:p>
            <a:fld id="{EF9C3F8C-A261-4D77-8542-02B08D6DD602}" type="datetimeFigureOut">
              <a:rPr lang="zh-CN" altLang="en-US" smtClean="0"/>
              <a:t>2022/1/4</a:t>
            </a:fld>
            <a:endParaRPr lang="zh-CN" altLang="en-US"/>
          </a:p>
        </p:txBody>
      </p:sp>
      <p:sp>
        <p:nvSpPr>
          <p:cNvPr id="6" name="页脚占位符 5">
            <a:extLst>
              <a:ext uri="{FF2B5EF4-FFF2-40B4-BE49-F238E27FC236}">
                <a16:creationId xmlns:a16="http://schemas.microsoft.com/office/drawing/2014/main" id="{3969A975-B1ED-40D8-BF1D-A52FAADB91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15EF59-90F2-42AE-9DAB-51B3B75DE76E}"/>
              </a:ext>
            </a:extLst>
          </p:cNvPr>
          <p:cNvSpPr>
            <a:spLocks noGrp="1"/>
          </p:cNvSpPr>
          <p:nvPr>
            <p:ph type="sldNum" sz="quarter" idx="12"/>
          </p:nvPr>
        </p:nvSpPr>
        <p:spPr/>
        <p:txBody>
          <a:bodyPr/>
          <a:lstStyle/>
          <a:p>
            <a:fld id="{1DFE6E19-2E77-4E82-8BA8-A22A06A1542C}" type="slidenum">
              <a:rPr lang="zh-CN" altLang="en-US" smtClean="0"/>
              <a:t>‹#›</a:t>
            </a:fld>
            <a:endParaRPr lang="zh-CN" altLang="en-US"/>
          </a:p>
        </p:txBody>
      </p:sp>
    </p:spTree>
    <p:extLst>
      <p:ext uri="{BB962C8B-B14F-4D97-AF65-F5344CB8AC3E}">
        <p14:creationId xmlns:p14="http://schemas.microsoft.com/office/powerpoint/2010/main" val="203971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4C7BE-F77B-468D-AFF6-DCFFFAF8A6F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EDD2FD-92ED-4031-B4AC-318808E40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D228F38-6C8D-412B-A6DC-ACA366E64CF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573A86-FDA6-4366-B935-6B661F7D10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ACFA80C-7CEA-4BFC-81A8-AE7273FAAAB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5B37E63-6066-406B-BDCE-E062BBFBC4DE}"/>
              </a:ext>
            </a:extLst>
          </p:cNvPr>
          <p:cNvSpPr>
            <a:spLocks noGrp="1"/>
          </p:cNvSpPr>
          <p:nvPr>
            <p:ph type="dt" sz="half" idx="10"/>
          </p:nvPr>
        </p:nvSpPr>
        <p:spPr/>
        <p:txBody>
          <a:bodyPr/>
          <a:lstStyle/>
          <a:p>
            <a:fld id="{EF9C3F8C-A261-4D77-8542-02B08D6DD602}" type="datetimeFigureOut">
              <a:rPr lang="zh-CN" altLang="en-US" smtClean="0"/>
              <a:t>2022/1/4</a:t>
            </a:fld>
            <a:endParaRPr lang="zh-CN" altLang="en-US"/>
          </a:p>
        </p:txBody>
      </p:sp>
      <p:sp>
        <p:nvSpPr>
          <p:cNvPr id="8" name="页脚占位符 7">
            <a:extLst>
              <a:ext uri="{FF2B5EF4-FFF2-40B4-BE49-F238E27FC236}">
                <a16:creationId xmlns:a16="http://schemas.microsoft.com/office/drawing/2014/main" id="{76C1D057-55F0-4757-B5F6-B094EFEBA17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317ECC-3194-49A3-930B-458E98E8E4CD}"/>
              </a:ext>
            </a:extLst>
          </p:cNvPr>
          <p:cNvSpPr>
            <a:spLocks noGrp="1"/>
          </p:cNvSpPr>
          <p:nvPr>
            <p:ph type="sldNum" sz="quarter" idx="12"/>
          </p:nvPr>
        </p:nvSpPr>
        <p:spPr/>
        <p:txBody>
          <a:bodyPr/>
          <a:lstStyle/>
          <a:p>
            <a:fld id="{1DFE6E19-2E77-4E82-8BA8-A22A06A1542C}" type="slidenum">
              <a:rPr lang="zh-CN" altLang="en-US" smtClean="0"/>
              <a:t>‹#›</a:t>
            </a:fld>
            <a:endParaRPr lang="zh-CN" altLang="en-US"/>
          </a:p>
        </p:txBody>
      </p:sp>
    </p:spTree>
    <p:extLst>
      <p:ext uri="{BB962C8B-B14F-4D97-AF65-F5344CB8AC3E}">
        <p14:creationId xmlns:p14="http://schemas.microsoft.com/office/powerpoint/2010/main" val="101490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A1B28-C1A9-4484-BAFD-9F172FFD0EC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1CDE35-B125-4FCF-BEE2-47E2E49D258A}"/>
              </a:ext>
            </a:extLst>
          </p:cNvPr>
          <p:cNvSpPr>
            <a:spLocks noGrp="1"/>
          </p:cNvSpPr>
          <p:nvPr>
            <p:ph type="dt" sz="half" idx="10"/>
          </p:nvPr>
        </p:nvSpPr>
        <p:spPr/>
        <p:txBody>
          <a:bodyPr/>
          <a:lstStyle/>
          <a:p>
            <a:fld id="{EF9C3F8C-A261-4D77-8542-02B08D6DD602}" type="datetimeFigureOut">
              <a:rPr lang="zh-CN" altLang="en-US" smtClean="0"/>
              <a:t>2022/1/4</a:t>
            </a:fld>
            <a:endParaRPr lang="zh-CN" altLang="en-US"/>
          </a:p>
        </p:txBody>
      </p:sp>
      <p:sp>
        <p:nvSpPr>
          <p:cNvPr id="4" name="页脚占位符 3">
            <a:extLst>
              <a:ext uri="{FF2B5EF4-FFF2-40B4-BE49-F238E27FC236}">
                <a16:creationId xmlns:a16="http://schemas.microsoft.com/office/drawing/2014/main" id="{F5FFABFD-61AD-4A8A-9E65-00CF645BDD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3F31CB0-1198-4014-8BB0-293FF84C7A3F}"/>
              </a:ext>
            </a:extLst>
          </p:cNvPr>
          <p:cNvSpPr>
            <a:spLocks noGrp="1"/>
          </p:cNvSpPr>
          <p:nvPr>
            <p:ph type="sldNum" sz="quarter" idx="12"/>
          </p:nvPr>
        </p:nvSpPr>
        <p:spPr/>
        <p:txBody>
          <a:bodyPr/>
          <a:lstStyle/>
          <a:p>
            <a:fld id="{1DFE6E19-2E77-4E82-8BA8-A22A06A1542C}" type="slidenum">
              <a:rPr lang="zh-CN" altLang="en-US" smtClean="0"/>
              <a:t>‹#›</a:t>
            </a:fld>
            <a:endParaRPr lang="zh-CN" altLang="en-US"/>
          </a:p>
        </p:txBody>
      </p:sp>
    </p:spTree>
    <p:extLst>
      <p:ext uri="{BB962C8B-B14F-4D97-AF65-F5344CB8AC3E}">
        <p14:creationId xmlns:p14="http://schemas.microsoft.com/office/powerpoint/2010/main" val="53766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073ABA-3A48-47C5-B7CB-523E648596E7}"/>
              </a:ext>
            </a:extLst>
          </p:cNvPr>
          <p:cNvSpPr>
            <a:spLocks noGrp="1"/>
          </p:cNvSpPr>
          <p:nvPr>
            <p:ph type="dt" sz="half" idx="10"/>
          </p:nvPr>
        </p:nvSpPr>
        <p:spPr/>
        <p:txBody>
          <a:bodyPr/>
          <a:lstStyle/>
          <a:p>
            <a:fld id="{EF9C3F8C-A261-4D77-8542-02B08D6DD602}" type="datetimeFigureOut">
              <a:rPr lang="zh-CN" altLang="en-US" smtClean="0"/>
              <a:t>2022/1/4</a:t>
            </a:fld>
            <a:endParaRPr lang="zh-CN" altLang="en-US"/>
          </a:p>
        </p:txBody>
      </p:sp>
      <p:sp>
        <p:nvSpPr>
          <p:cNvPr id="3" name="页脚占位符 2">
            <a:extLst>
              <a:ext uri="{FF2B5EF4-FFF2-40B4-BE49-F238E27FC236}">
                <a16:creationId xmlns:a16="http://schemas.microsoft.com/office/drawing/2014/main" id="{FD6E677A-62C8-4A02-B345-D98FFB8F2E5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A567E2C-0BD6-4AA4-BDB4-DD32B3A1ABFF}"/>
              </a:ext>
            </a:extLst>
          </p:cNvPr>
          <p:cNvSpPr>
            <a:spLocks noGrp="1"/>
          </p:cNvSpPr>
          <p:nvPr>
            <p:ph type="sldNum" sz="quarter" idx="12"/>
          </p:nvPr>
        </p:nvSpPr>
        <p:spPr/>
        <p:txBody>
          <a:bodyPr/>
          <a:lstStyle/>
          <a:p>
            <a:fld id="{1DFE6E19-2E77-4E82-8BA8-A22A06A1542C}" type="slidenum">
              <a:rPr lang="zh-CN" altLang="en-US" smtClean="0"/>
              <a:t>‹#›</a:t>
            </a:fld>
            <a:endParaRPr lang="zh-CN" altLang="en-US"/>
          </a:p>
        </p:txBody>
      </p:sp>
    </p:spTree>
    <p:extLst>
      <p:ext uri="{BB962C8B-B14F-4D97-AF65-F5344CB8AC3E}">
        <p14:creationId xmlns:p14="http://schemas.microsoft.com/office/powerpoint/2010/main" val="85479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84242-8BEC-4106-966E-07436F8467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5CD85C1-B928-440C-93BE-596A68DDF2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600881C-6324-42B4-9038-353C01E38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CBF570-3A2B-4F78-BECB-9884BFB635F1}"/>
              </a:ext>
            </a:extLst>
          </p:cNvPr>
          <p:cNvSpPr>
            <a:spLocks noGrp="1"/>
          </p:cNvSpPr>
          <p:nvPr>
            <p:ph type="dt" sz="half" idx="10"/>
          </p:nvPr>
        </p:nvSpPr>
        <p:spPr/>
        <p:txBody>
          <a:bodyPr/>
          <a:lstStyle/>
          <a:p>
            <a:fld id="{EF9C3F8C-A261-4D77-8542-02B08D6DD602}" type="datetimeFigureOut">
              <a:rPr lang="zh-CN" altLang="en-US" smtClean="0"/>
              <a:t>2022/1/4</a:t>
            </a:fld>
            <a:endParaRPr lang="zh-CN" altLang="en-US"/>
          </a:p>
        </p:txBody>
      </p:sp>
      <p:sp>
        <p:nvSpPr>
          <p:cNvPr id="6" name="页脚占位符 5">
            <a:extLst>
              <a:ext uri="{FF2B5EF4-FFF2-40B4-BE49-F238E27FC236}">
                <a16:creationId xmlns:a16="http://schemas.microsoft.com/office/drawing/2014/main" id="{00576BFF-6512-401B-A556-0D3FDA31E8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251B08-14F6-41D2-AFED-0D2D41309691}"/>
              </a:ext>
            </a:extLst>
          </p:cNvPr>
          <p:cNvSpPr>
            <a:spLocks noGrp="1"/>
          </p:cNvSpPr>
          <p:nvPr>
            <p:ph type="sldNum" sz="quarter" idx="12"/>
          </p:nvPr>
        </p:nvSpPr>
        <p:spPr/>
        <p:txBody>
          <a:bodyPr/>
          <a:lstStyle/>
          <a:p>
            <a:fld id="{1DFE6E19-2E77-4E82-8BA8-A22A06A1542C}" type="slidenum">
              <a:rPr lang="zh-CN" altLang="en-US" smtClean="0"/>
              <a:t>‹#›</a:t>
            </a:fld>
            <a:endParaRPr lang="zh-CN" altLang="en-US"/>
          </a:p>
        </p:txBody>
      </p:sp>
    </p:spTree>
    <p:extLst>
      <p:ext uri="{BB962C8B-B14F-4D97-AF65-F5344CB8AC3E}">
        <p14:creationId xmlns:p14="http://schemas.microsoft.com/office/powerpoint/2010/main" val="3272817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3173F-DCC7-4510-B3E5-CFD5F49BDC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B03963-69D0-428E-BFDC-63C6A33840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783A10-E815-4A92-823E-AC11A7334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DA3FF0-AAAF-47A0-88ED-4DD829A0E0A3}"/>
              </a:ext>
            </a:extLst>
          </p:cNvPr>
          <p:cNvSpPr>
            <a:spLocks noGrp="1"/>
          </p:cNvSpPr>
          <p:nvPr>
            <p:ph type="dt" sz="half" idx="10"/>
          </p:nvPr>
        </p:nvSpPr>
        <p:spPr/>
        <p:txBody>
          <a:bodyPr/>
          <a:lstStyle/>
          <a:p>
            <a:fld id="{EF9C3F8C-A261-4D77-8542-02B08D6DD602}" type="datetimeFigureOut">
              <a:rPr lang="zh-CN" altLang="en-US" smtClean="0"/>
              <a:t>2022/1/4</a:t>
            </a:fld>
            <a:endParaRPr lang="zh-CN" altLang="en-US"/>
          </a:p>
        </p:txBody>
      </p:sp>
      <p:sp>
        <p:nvSpPr>
          <p:cNvPr id="6" name="页脚占位符 5">
            <a:extLst>
              <a:ext uri="{FF2B5EF4-FFF2-40B4-BE49-F238E27FC236}">
                <a16:creationId xmlns:a16="http://schemas.microsoft.com/office/drawing/2014/main" id="{0953BFD1-101D-47EB-8955-F0F0A244E5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221180-48F6-4F66-BB49-3A1E3A60EF3A}"/>
              </a:ext>
            </a:extLst>
          </p:cNvPr>
          <p:cNvSpPr>
            <a:spLocks noGrp="1"/>
          </p:cNvSpPr>
          <p:nvPr>
            <p:ph type="sldNum" sz="quarter" idx="12"/>
          </p:nvPr>
        </p:nvSpPr>
        <p:spPr/>
        <p:txBody>
          <a:bodyPr/>
          <a:lstStyle/>
          <a:p>
            <a:fld id="{1DFE6E19-2E77-4E82-8BA8-A22A06A1542C}" type="slidenum">
              <a:rPr lang="zh-CN" altLang="en-US" smtClean="0"/>
              <a:t>‹#›</a:t>
            </a:fld>
            <a:endParaRPr lang="zh-CN" altLang="en-US"/>
          </a:p>
        </p:txBody>
      </p:sp>
    </p:spTree>
    <p:extLst>
      <p:ext uri="{BB962C8B-B14F-4D97-AF65-F5344CB8AC3E}">
        <p14:creationId xmlns:p14="http://schemas.microsoft.com/office/powerpoint/2010/main" val="257853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2994AB-1DD8-4731-B6E5-1843DC23FF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23BE358-B0F7-43D3-BAFD-4BAC84277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1C9651-64BA-4E18-A288-9293E49A7D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C3F8C-A261-4D77-8542-02B08D6DD602}" type="datetimeFigureOut">
              <a:rPr lang="zh-CN" altLang="en-US" smtClean="0"/>
              <a:t>2022/1/4</a:t>
            </a:fld>
            <a:endParaRPr lang="zh-CN" altLang="en-US"/>
          </a:p>
        </p:txBody>
      </p:sp>
      <p:sp>
        <p:nvSpPr>
          <p:cNvPr id="5" name="页脚占位符 4">
            <a:extLst>
              <a:ext uri="{FF2B5EF4-FFF2-40B4-BE49-F238E27FC236}">
                <a16:creationId xmlns:a16="http://schemas.microsoft.com/office/drawing/2014/main" id="{EBDA8A68-F1F3-48D3-8636-D7CBE4B95D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09943DF-3343-4BB8-80EE-801794664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E6E19-2E77-4E82-8BA8-A22A06A1542C}" type="slidenum">
              <a:rPr lang="zh-CN" altLang="en-US" smtClean="0"/>
              <a:t>‹#›</a:t>
            </a:fld>
            <a:endParaRPr lang="zh-CN" altLang="en-US"/>
          </a:p>
        </p:txBody>
      </p:sp>
    </p:spTree>
    <p:extLst>
      <p:ext uri="{BB962C8B-B14F-4D97-AF65-F5344CB8AC3E}">
        <p14:creationId xmlns:p14="http://schemas.microsoft.com/office/powerpoint/2010/main" val="4055249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779E6-9022-4397-ABF9-58BA119D6C10}"/>
              </a:ext>
            </a:extLst>
          </p:cNvPr>
          <p:cNvSpPr>
            <a:spLocks noGrp="1"/>
          </p:cNvSpPr>
          <p:nvPr>
            <p:ph type="ctrTitle"/>
          </p:nvPr>
        </p:nvSpPr>
        <p:spPr/>
        <p:txBody>
          <a:bodyPr/>
          <a:lstStyle/>
          <a:p>
            <a:r>
              <a:rPr lang="en-US" altLang="zh-CN" dirty="0"/>
              <a:t>Unit 1</a:t>
            </a:r>
            <a:endParaRPr lang="zh-CN" altLang="en-US" dirty="0"/>
          </a:p>
        </p:txBody>
      </p:sp>
    </p:spTree>
    <p:extLst>
      <p:ext uri="{BB962C8B-B14F-4D97-AF65-F5344CB8AC3E}">
        <p14:creationId xmlns:p14="http://schemas.microsoft.com/office/powerpoint/2010/main" val="102278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418438-E392-4A90-AD37-B221116D3C5C}"/>
              </a:ext>
            </a:extLst>
          </p:cNvPr>
          <p:cNvSpPr>
            <a:spLocks noGrp="1"/>
          </p:cNvSpPr>
          <p:nvPr>
            <p:ph idx="1"/>
          </p:nvPr>
        </p:nvSpPr>
        <p:spPr>
          <a:xfrm>
            <a:off x="86710" y="0"/>
            <a:ext cx="12105289" cy="6747641"/>
          </a:xfrm>
        </p:spPr>
        <p:txBody>
          <a:bodyPr>
            <a:normAutofit/>
          </a:bodyPr>
          <a:lstStyle/>
          <a:p>
            <a:r>
              <a:rPr lang="en-US" altLang="zh-CN" dirty="0">
                <a:latin typeface="Times New Roman" panose="02020603050405020304" pitchFamily="18" charset="0"/>
                <a:cs typeface="Times New Roman" panose="02020603050405020304" pitchFamily="18" charset="0"/>
              </a:rPr>
              <a:t>5.  Even during the preteen years, romantic experiences are cultured in the sense that societal and group practices and expectations shape romantic experience.</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甚至在青春期之前，情感经历就由社会和群体的活动和期望所决定和培养起来了。</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Regan and </a:t>
            </a:r>
            <a:r>
              <a:rPr lang="en-US" altLang="zh-CN" dirty="0" err="1">
                <a:latin typeface="Times New Roman" panose="02020603050405020304" pitchFamily="18" charset="0"/>
                <a:cs typeface="Times New Roman" panose="02020603050405020304" pitchFamily="18" charset="0"/>
              </a:rPr>
              <a:t>Berscheid</a:t>
            </a:r>
            <a:r>
              <a:rPr lang="en-US" altLang="zh-CN" dirty="0">
                <a:latin typeface="Times New Roman" panose="02020603050405020304" pitchFamily="18" charset="0"/>
                <a:cs typeface="Times New Roman" panose="02020603050405020304" pitchFamily="18" charset="0"/>
              </a:rPr>
              <a:t> (1999) differentiate between lust, desire, and romantic love.</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里根和波谢德</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(1999)</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曾把贪欲、性欲和浪漫的爱加以区分。 </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  Once desire diminishes, disappointed lovers may wonder where the "spark” in their relationship has gone and may reminisce regretfully (and longingly) about “"the good old days”.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一旦欲望消失了，失望的恋人就会诧异原来他们关系中的“火花”去哪儿了，他们可能会很遗憾地</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而且渴望地</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怀念“过去的美好时光”。</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9059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779E6-9022-4397-ABF9-58BA119D6C10}"/>
              </a:ext>
            </a:extLst>
          </p:cNvPr>
          <p:cNvSpPr>
            <a:spLocks noGrp="1"/>
          </p:cNvSpPr>
          <p:nvPr>
            <p:ph type="ctrTitle"/>
          </p:nvPr>
        </p:nvSpPr>
        <p:spPr/>
        <p:txBody>
          <a:bodyPr/>
          <a:lstStyle/>
          <a:p>
            <a:r>
              <a:rPr lang="en-US" altLang="zh-CN" dirty="0"/>
              <a:t>Unit  9</a:t>
            </a:r>
            <a:endParaRPr lang="zh-CN" altLang="en-US" dirty="0"/>
          </a:p>
        </p:txBody>
      </p:sp>
    </p:spTree>
    <p:extLst>
      <p:ext uri="{BB962C8B-B14F-4D97-AF65-F5344CB8AC3E}">
        <p14:creationId xmlns:p14="http://schemas.microsoft.com/office/powerpoint/2010/main" val="399931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418438-E392-4A90-AD37-B221116D3C5C}"/>
              </a:ext>
            </a:extLst>
          </p:cNvPr>
          <p:cNvSpPr>
            <a:spLocks noGrp="1"/>
          </p:cNvSpPr>
          <p:nvPr>
            <p:ph idx="1"/>
          </p:nvPr>
        </p:nvSpPr>
        <p:spPr>
          <a:xfrm>
            <a:off x="86710" y="0"/>
            <a:ext cx="12105289" cy="6747641"/>
          </a:xfrm>
        </p:spPr>
        <p:txBody>
          <a:bodyPr>
            <a:normAutofit/>
          </a:bodyPr>
          <a:lstStyle/>
          <a:p>
            <a:r>
              <a:rPr lang="en-US" altLang="zh-CN" dirty="0">
                <a:latin typeface="Times New Roman" panose="02020603050405020304" pitchFamily="18" charset="0"/>
                <a:cs typeface="Times New Roman" panose="02020603050405020304" pitchFamily="18" charset="0"/>
              </a:rPr>
              <a:t>1. service workers cram their families into overcrowded apartments, college graduates have to crash with their parents, and firefighters, police officers and teachers can’t afford to live in the communities they serve.</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服务工作者及其家属挤在过于狭小的公寓里，大学毕业生不得不借宿在父母家，而消防队员、警察和教师在他们所服务的社区也买不起房。</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The real estate boom of the past decade has produced windfalls for Americans who owned before it began,...</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在过去</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10</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年里，房地产迅猛发展，这使得在此之前就已经购置房产的美国人大赚特赚了一把。</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Roosevelt signed housing legislation in 1934 and 1937,providing mortgages, government apartments and construction jobs for workers down on their luck.</a:t>
            </a:r>
          </a:p>
          <a:p>
            <a:r>
              <a:rPr lang="en-US" altLang="zh-CN" dirty="0">
                <a:latin typeface="华文楷体" panose="02010600040101010101" pitchFamily="2" charset="-122"/>
                <a:ea typeface="华文楷体" panose="02010600040101010101" pitchFamily="2" charset="-122"/>
                <a:cs typeface="Times New Roman" panose="02020603050405020304" pitchFamily="18" charset="0"/>
              </a:rPr>
              <a:t>1934</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年和</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1937</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年，罗斯福签署了住房立法，提供抵押贷款、政府公寓，并为那些穷困潦倒的工人提供建筑工作。</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But it has razed more subsidized apartments than it has replaced.</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但是它更多的是把享有补贴的公寓房夷为平地而不是取而代之。</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4689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418438-E392-4A90-AD37-B221116D3C5C}"/>
              </a:ext>
            </a:extLst>
          </p:cNvPr>
          <p:cNvSpPr>
            <a:spLocks noGrp="1"/>
          </p:cNvSpPr>
          <p:nvPr>
            <p:ph idx="1"/>
          </p:nvPr>
        </p:nvSpPr>
        <p:spPr>
          <a:xfrm>
            <a:off x="86710" y="0"/>
            <a:ext cx="12105289" cy="6747641"/>
          </a:xfrm>
        </p:spPr>
        <p:txBody>
          <a:bodyPr>
            <a:normAutofit/>
          </a:bodyPr>
          <a:lstStyle/>
          <a:p>
            <a:r>
              <a:rPr lang="en-US" altLang="zh-CN" dirty="0">
                <a:latin typeface="Times New Roman" panose="02020603050405020304" pitchFamily="18" charset="0"/>
                <a:cs typeface="Times New Roman" panose="02020603050405020304" pitchFamily="18" charset="0"/>
              </a:rPr>
              <a:t>5. Overall, the number of households receiving federal aid has flatlined since the early 1990s, despite an expanding population and a ballooning budget.</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总的来说，自</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90 </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年代初以来，接受联邦援助的家庭数已经降到最低，尽管人口不断增加、预算不断膨胀。</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Today, for every one of the 4.5 million low-income families that receive federal housing assistance, there are three eligible families without it.</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今天，有</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450</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万低收入家庭享受联邦住房救助，还有</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倍于此的家庭符合被救助资格，却拿不到救助。</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 The time limits included in welfare reform 10 years ago were controversial, but studies suggest they’ve helped motivate recipients to get off the dole.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人们对</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10</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年前福利改革中所涉及的时限问题有争议，但研究表明，这些时限有助于激励受助人摆脱对福利的依赖。</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8. Washington politicians, on the other hand, have the federal budget at their disposal.</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另一方面，联邦预算由华盛顿政界人士决定。</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76651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779E6-9022-4397-ABF9-58BA119D6C10}"/>
              </a:ext>
            </a:extLst>
          </p:cNvPr>
          <p:cNvSpPr>
            <a:spLocks noGrp="1"/>
          </p:cNvSpPr>
          <p:nvPr>
            <p:ph type="ctrTitle"/>
          </p:nvPr>
        </p:nvSpPr>
        <p:spPr/>
        <p:txBody>
          <a:bodyPr/>
          <a:lstStyle/>
          <a:p>
            <a:r>
              <a:rPr lang="en-US" altLang="zh-CN" dirty="0"/>
              <a:t>Unit  10</a:t>
            </a:r>
            <a:endParaRPr lang="zh-CN" altLang="en-US" dirty="0"/>
          </a:p>
        </p:txBody>
      </p:sp>
    </p:spTree>
    <p:extLst>
      <p:ext uri="{BB962C8B-B14F-4D97-AF65-F5344CB8AC3E}">
        <p14:creationId xmlns:p14="http://schemas.microsoft.com/office/powerpoint/2010/main" val="113685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418438-E392-4A90-AD37-B221116D3C5C}"/>
              </a:ext>
            </a:extLst>
          </p:cNvPr>
          <p:cNvSpPr>
            <a:spLocks noGrp="1"/>
          </p:cNvSpPr>
          <p:nvPr>
            <p:ph idx="1"/>
          </p:nvPr>
        </p:nvSpPr>
        <p:spPr>
          <a:xfrm>
            <a:off x="86710" y="0"/>
            <a:ext cx="12105289" cy="6747641"/>
          </a:xfrm>
        </p:spPr>
        <p:txBody>
          <a:bodyPr>
            <a:normAutofit fontScale="85000" lnSpcReduction="10000"/>
          </a:bodyPr>
          <a:lstStyle/>
          <a:p>
            <a:r>
              <a:rPr lang="en-US" altLang="zh-CN" dirty="0">
                <a:latin typeface="Times New Roman" panose="02020603050405020304" pitchFamily="18" charset="0"/>
                <a:cs typeface="Times New Roman" panose="02020603050405020304" pitchFamily="18" charset="0"/>
              </a:rPr>
              <a:t>1.  Our society's confidence in its institutions of higher education is expressed through the generous investments of the federal and state governments in basic and applied research, investments that wisely couple support for research with support for graduate education.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我国社会对高等教育机构的信心通过以下几点表现出来</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联邦政府和州政府对基础研究和应用研究给予大量投资</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这些投资明智地将对研究的支持与对研究生教育的支持结合起来。</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In times of trouble, it is especially important that we live up to these expectations.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当处于困境的时候，我们不辜负这些期望就尤为重要。</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3.The medieval image of the university as an ivory tower, with scholars turned inward in solitary contemplation, immunized from the cares of the day, is an image that has been superseded by the modern university constructed not of ivory, but of a highly porous material, one that allows free diffusion in both directions..</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中世纪大学的形象是一座象牙塔，学者们远离社会进行孤独的沉思</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不关心窗外之事</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这一形象已被现代大学所取代</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现代大学不是象牙构筑的，而是高度开放的机构，允许内外自由交流。</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We also have learned that it is unwise to search only in predictable places, for new knowledge often depends upon preparing fertile ground in obscure places where serendipity and good luck, as well as deep intelligence, can sprout.</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同时</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我们也得知，只在可预知的领域来挖掘知识是不明智的，因为新知识往往依赖于在未知领域准备好肥沃的土壤，在那些领域</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好运气同深奥的智慧一样能开花结果。 。</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2992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418438-E392-4A90-AD37-B221116D3C5C}"/>
              </a:ext>
            </a:extLst>
          </p:cNvPr>
          <p:cNvSpPr>
            <a:spLocks noGrp="1"/>
          </p:cNvSpPr>
          <p:nvPr>
            <p:ph idx="1"/>
          </p:nvPr>
        </p:nvSpPr>
        <p:spPr>
          <a:xfrm>
            <a:off x="86710" y="0"/>
            <a:ext cx="12105289" cy="6747641"/>
          </a:xfrm>
        </p:spPr>
        <p:txBody>
          <a:bodyPr>
            <a:normAutofit/>
          </a:bodyPr>
          <a:lstStyle/>
          <a:p>
            <a:r>
              <a:rPr lang="en-US" altLang="zh-CN" dirty="0">
                <a:latin typeface="Times New Roman" panose="02020603050405020304" pitchFamily="18" charset="0"/>
                <a:cs typeface="Times New Roman" panose="02020603050405020304" pitchFamily="18" charset="0"/>
              </a:rPr>
              <a:t>5.  Freedom of inquiry, which is one of our most cherished organizing principles, is not just a moral imperative, it is a practical necessity.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我们最珍视的组织原则之一</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探索的自由，不仅仅从道德上说是必需的，而且它也是一个实际</a:t>
            </a:r>
            <a:r>
              <a:rPr lang="zh-CN" altLang="en-US">
                <a:latin typeface="华文楷体" panose="02010600040101010101" pitchFamily="2" charset="-122"/>
                <a:ea typeface="华文楷体" panose="02010600040101010101" pitchFamily="2" charset="-122"/>
                <a:cs typeface="Times New Roman" panose="02020603050405020304" pitchFamily="18" charset="0"/>
              </a:rPr>
              <a:t>需要。</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It consists in the power to distinguish good reasoning from bad, in the power to digest and interpret evidence, in the habit of catholic observation and a preference for the non-partisan point of view, in an addiction to clear and logical processes of thought and yet an instinctive desire to interpret rather than to stick to the letter of reasoning, in a taste for knowledge and a deep respect for the integrity of the human mind.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它包括了</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辨别正确推理与错误推理的能力，消化与阐释论据的能力，广泛观察的习惯，对于持客观见解的偏好，执着于清晰有条理的思维过程，本能地热衷于阐释内涵而不拘泥于推论的字面意义，对知识的鉴赏力，对人类健全心智的无限尊重。 </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7610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418438-E392-4A90-AD37-B221116D3C5C}"/>
              </a:ext>
            </a:extLst>
          </p:cNvPr>
          <p:cNvSpPr>
            <a:spLocks noGrp="1"/>
          </p:cNvSpPr>
          <p:nvPr>
            <p:ph idx="1"/>
          </p:nvPr>
        </p:nvSpPr>
        <p:spPr>
          <a:xfrm>
            <a:off x="110359" y="110360"/>
            <a:ext cx="12081641" cy="6637282"/>
          </a:xfrm>
        </p:spPr>
        <p:txBody>
          <a:bodyPr>
            <a:normAutofit/>
          </a:bodyPr>
          <a:lstStyle/>
          <a:p>
            <a:r>
              <a:rPr lang="en-US" altLang="zh-CN" dirty="0">
                <a:latin typeface="Times New Roman" panose="02020603050405020304" pitchFamily="18" charset="0"/>
                <a:cs typeface="Times New Roman" panose="02020603050405020304" pitchFamily="18" charset="0"/>
              </a:rPr>
              <a:t>1. Every company has a handful of staff in a given area of expertise that you can count on to get the job done.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每家公司都有少数几个这样的员工，在某个专业领域，你可以指望他们把活儿干好。</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We hold them up to the standards we see in our top people.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我们把他们和公司顶级员工表现出的特质进行对照。</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It deserves repeating because it is the single most public difference between academia and industry.</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它之所以值得被反复谈及，是因为这一特征是学术界和企业间最明显的差别。</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4.The business environment is less lone-wolf and competitive, so signs of being collaborative and selfless stand out.</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企业的环境并不需要单打独斗，争强好胜，所以表现出合作和无私精神的员工就脱颖而出了。</a:t>
            </a:r>
          </a:p>
        </p:txBody>
      </p:sp>
    </p:spTree>
    <p:extLst>
      <p:ext uri="{BB962C8B-B14F-4D97-AF65-F5344CB8AC3E}">
        <p14:creationId xmlns:p14="http://schemas.microsoft.com/office/powerpoint/2010/main" val="373621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418438-E392-4A90-AD37-B221116D3C5C}"/>
              </a:ext>
            </a:extLst>
          </p:cNvPr>
          <p:cNvSpPr>
            <a:spLocks noGrp="1"/>
          </p:cNvSpPr>
          <p:nvPr>
            <p:ph idx="1"/>
          </p:nvPr>
        </p:nvSpPr>
        <p:spPr>
          <a:xfrm>
            <a:off x="1" y="0"/>
            <a:ext cx="12192000" cy="6858000"/>
          </a:xfrm>
        </p:spPr>
        <p:txBody>
          <a:bodyPr>
            <a:normAutofit fontScale="92500" lnSpcReduction="20000"/>
          </a:bodyPr>
          <a:lstStyle/>
          <a:p>
            <a:r>
              <a:rPr lang="en-US" altLang="zh-CN" dirty="0">
                <a:latin typeface="Times New Roman" panose="02020603050405020304" pitchFamily="18" charset="0"/>
                <a:cs typeface="Times New Roman" panose="02020603050405020304" pitchFamily="18" charset="0"/>
              </a:rPr>
              <a:t>5. Many postdocs and grad students have a tough time showing that they can make this transition because so much of their life has involved playing the independent researcher role and outshining other young stars.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许多博士后和研究生在进行这种过渡的过程中表现相当费力。因为生命中有那么长一段时间他们都是在扮演一个独立研究者的角色</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并且要表现得比其他年轻的优秀人才更出色。 </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You can make yourself more attractive to companies by working together with scientists from other laboratories and disciplines in pursuit of a common goal—and documenting the results on your resume.</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你可以藉此提高在公司的吸引力</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为追求一个共同的目标和来自其他实验室和学科的科学家们合作</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并且为你的个人履历上的内容提供事迹证明。</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 In a business, you need to understand the process, but you end up falling in love with the answer and then take a risk based on what you think that answer means to your business.</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在企业里，你需要了解过程</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但最终你会迷上答案</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然后根据你认为该答案对你的企业所具有的意义来冒风险。</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8. The scientist who is transitioning into the business world must prioritize his or her relationship assets above their technical assets.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想转行到企业界的科学家们必须优先考虑他们的社会关系资源而不是技术资源。</a:t>
            </a:r>
          </a:p>
        </p:txBody>
      </p:sp>
    </p:spTree>
    <p:extLst>
      <p:ext uri="{BB962C8B-B14F-4D97-AF65-F5344CB8AC3E}">
        <p14:creationId xmlns:p14="http://schemas.microsoft.com/office/powerpoint/2010/main" val="279365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418438-E392-4A90-AD37-B221116D3C5C}"/>
              </a:ext>
            </a:extLst>
          </p:cNvPr>
          <p:cNvSpPr>
            <a:spLocks noGrp="1"/>
          </p:cNvSpPr>
          <p:nvPr>
            <p:ph idx="1"/>
          </p:nvPr>
        </p:nvSpPr>
        <p:spPr>
          <a:xfrm>
            <a:off x="86710" y="0"/>
            <a:ext cx="12105289" cy="6747641"/>
          </a:xfrm>
        </p:spPr>
        <p:txBody>
          <a:bodyPr>
            <a:normAutofit/>
          </a:bodyPr>
          <a:lstStyle/>
          <a:p>
            <a:r>
              <a:rPr lang="en-US" altLang="zh-CN" dirty="0">
                <a:latin typeface="Times New Roman" panose="02020603050405020304" pitchFamily="18" charset="0"/>
                <a:cs typeface="Times New Roman" panose="02020603050405020304" pitchFamily="18" charset="0"/>
              </a:rPr>
              <a:t>9. To suddenly be valued and measured by your mastery of human relationships can be a very scary proposition for a person who has been valued and measured only by his mastery of things," says Rick.</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对一个以前一直根据专业知识水平被评价的人来说</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突然之间要根据他的人际交往能力来评价他</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真是十分令人恐惧。</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  Indeed, the key players I've met who work at the bench in industry have succeeded in great measure because they’ve been able to work with a broad variety of personalities, up and down the organization.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事实上，我所遇见的在企业工作的核心员工们之所以取得成功，很大程度上是因为他们能够与公司上下各种各样的人共事。</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869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779E6-9022-4397-ABF9-58BA119D6C10}"/>
              </a:ext>
            </a:extLst>
          </p:cNvPr>
          <p:cNvSpPr>
            <a:spLocks noGrp="1"/>
          </p:cNvSpPr>
          <p:nvPr>
            <p:ph type="ctrTitle"/>
          </p:nvPr>
        </p:nvSpPr>
        <p:spPr/>
        <p:txBody>
          <a:bodyPr/>
          <a:lstStyle/>
          <a:p>
            <a:r>
              <a:rPr lang="en-US" altLang="zh-CN" dirty="0"/>
              <a:t>Unit 2</a:t>
            </a:r>
            <a:endParaRPr lang="zh-CN" altLang="en-US" dirty="0"/>
          </a:p>
        </p:txBody>
      </p:sp>
    </p:spTree>
    <p:extLst>
      <p:ext uri="{BB962C8B-B14F-4D97-AF65-F5344CB8AC3E}">
        <p14:creationId xmlns:p14="http://schemas.microsoft.com/office/powerpoint/2010/main" val="257413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418438-E392-4A90-AD37-B221116D3C5C}"/>
              </a:ext>
            </a:extLst>
          </p:cNvPr>
          <p:cNvSpPr>
            <a:spLocks noGrp="1"/>
          </p:cNvSpPr>
          <p:nvPr>
            <p:ph idx="1"/>
          </p:nvPr>
        </p:nvSpPr>
        <p:spPr>
          <a:xfrm>
            <a:off x="86710" y="0"/>
            <a:ext cx="12105289" cy="6747641"/>
          </a:xfrm>
        </p:spPr>
        <p:txBody>
          <a:bodyPr>
            <a:normAutofit/>
          </a:bodyPr>
          <a:lstStyle/>
          <a:p>
            <a:r>
              <a:rPr lang="en-US" altLang="zh-CN" dirty="0">
                <a:latin typeface="Times New Roman" panose="02020603050405020304" pitchFamily="18" charset="0"/>
                <a:cs typeface="Times New Roman" panose="02020603050405020304" pitchFamily="18" charset="0"/>
              </a:rPr>
              <a:t>1. Sichuan, known as Nature’s Storehouse, is also a storehouse of cuisine. Here, each and every restaurant provides delicious yet economical culinary fare.</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被誉为“天府之国”的四川也是个美食之都。在那里的任何一家餐馆都能找到既可口又经济实惠的美食。</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Guangdong Province is located in southern China, with a moderate climate and abundant produce all year round.</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广东省地处中国南方，全年气候温和，物产丰富。</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Zhejiang cuisine is light and exquisite, and is typical of food from along the lower Yangtze River.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浙江菜口味清淡，精致玲珑，是长江下游区域菜肴的代表。</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Buddha Jumping over the Wall was created in a restaurant called Gathering Spring Garden in Fuzhou, Fujian, during the reign of the Qing Emperor, </a:t>
            </a:r>
            <a:r>
              <a:rPr lang="en-US" altLang="zh-CN" dirty="0" err="1">
                <a:latin typeface="Times New Roman" panose="02020603050405020304" pitchFamily="18" charset="0"/>
                <a:cs typeface="Times New Roman" panose="02020603050405020304" pitchFamily="18" charset="0"/>
              </a:rPr>
              <a:t>Guangxu</a:t>
            </a:r>
            <a:r>
              <a:rPr lang="en-US" altLang="zh-CN" dirty="0">
                <a:latin typeface="Times New Roman" panose="02020603050405020304" pitchFamily="18" charset="0"/>
                <a:cs typeface="Times New Roman" panose="02020603050405020304" pitchFamily="18" charset="0"/>
              </a:rPr>
              <a:t> (1875-1908).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佛跳墙是由福建福州一家名为聚春园的餐馆在光绪年间（</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1875-1908</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）发明的。</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84615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418438-E392-4A90-AD37-B221116D3C5C}"/>
              </a:ext>
            </a:extLst>
          </p:cNvPr>
          <p:cNvSpPr>
            <a:spLocks noGrp="1"/>
          </p:cNvSpPr>
          <p:nvPr>
            <p:ph idx="1"/>
          </p:nvPr>
        </p:nvSpPr>
        <p:spPr>
          <a:xfrm>
            <a:off x="86710" y="0"/>
            <a:ext cx="12105289" cy="6747641"/>
          </a:xfrm>
        </p:spPr>
        <p:txBody>
          <a:bodyPr>
            <a:normAutofit/>
          </a:bodyPr>
          <a:lstStyle/>
          <a:p>
            <a:r>
              <a:rPr lang="en-US" altLang="zh-CN" dirty="0">
                <a:latin typeface="Times New Roman" panose="02020603050405020304" pitchFamily="18" charset="0"/>
                <a:cs typeface="Times New Roman" panose="02020603050405020304" pitchFamily="18" charset="0"/>
              </a:rPr>
              <a:t>5. The elders select food for the young while the young make toasts to the elders.</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长辈为晚辈夹菜，晚辈给长辈敬酒。</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  In China, food eaten during festivals is particularly important. At different festivals, people partake of different fare. </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在中国，人们特别在乎过节时吃什么，不同的节日吃会不同的食物。</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32998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779E6-9022-4397-ABF9-58BA119D6C10}"/>
              </a:ext>
            </a:extLst>
          </p:cNvPr>
          <p:cNvSpPr>
            <a:spLocks noGrp="1"/>
          </p:cNvSpPr>
          <p:nvPr>
            <p:ph type="ctrTitle"/>
          </p:nvPr>
        </p:nvSpPr>
        <p:spPr/>
        <p:txBody>
          <a:bodyPr/>
          <a:lstStyle/>
          <a:p>
            <a:r>
              <a:rPr lang="en-US" altLang="zh-CN" dirty="0"/>
              <a:t>Unit 4 </a:t>
            </a:r>
            <a:endParaRPr lang="zh-CN" altLang="en-US" dirty="0"/>
          </a:p>
        </p:txBody>
      </p:sp>
    </p:spTree>
    <p:extLst>
      <p:ext uri="{BB962C8B-B14F-4D97-AF65-F5344CB8AC3E}">
        <p14:creationId xmlns:p14="http://schemas.microsoft.com/office/powerpoint/2010/main" val="350962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418438-E392-4A90-AD37-B221116D3C5C}"/>
              </a:ext>
            </a:extLst>
          </p:cNvPr>
          <p:cNvSpPr>
            <a:spLocks noGrp="1"/>
          </p:cNvSpPr>
          <p:nvPr>
            <p:ph idx="1"/>
          </p:nvPr>
        </p:nvSpPr>
        <p:spPr>
          <a:xfrm>
            <a:off x="86710" y="0"/>
            <a:ext cx="12105289" cy="6747641"/>
          </a:xfrm>
        </p:spPr>
        <p:txBody>
          <a:bodyPr>
            <a:normAutofit/>
          </a:bodyPr>
          <a:lstStyle/>
          <a:p>
            <a:r>
              <a:rPr lang="en-US" altLang="zh-CN" dirty="0">
                <a:latin typeface="Times New Roman" panose="02020603050405020304" pitchFamily="18" charset="0"/>
                <a:cs typeface="Times New Roman" panose="02020603050405020304" pitchFamily="18" charset="0"/>
              </a:rPr>
              <a:t>1. Babies and children deprived of love have known to develop a wide variety of problem-for example, depression, headaches, physiological impairments, and neurotic and psychosomatic difficulties-that sometimes last a lifetime.</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众所周知，缺乏爱的婴幼儿会产生各种各样的问题，如抑郁症、头痛、生理残疾、神经质或身心疾病，这些病有时会伴随他们一生。</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Among other things, people who like themselves are more open to criticism and less demanding of others.</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除此之外，自我喜欢的人更乐于接受批评，对他人的要求也不那么苛刻。</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Love has many dimensions.</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爱有很多层面。</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Although love may involve passionate yearning, respect is a more important quality.</a:t>
            </a: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虽然爱可能包含激情的渴望，然而相互尊重才是更重要的品质。</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66245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2104</Words>
  <Application>Microsoft Office PowerPoint</Application>
  <PresentationFormat>宽屏</PresentationFormat>
  <Paragraphs>79</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华文楷体</vt:lpstr>
      <vt:lpstr>Arial</vt:lpstr>
      <vt:lpstr>Times New Roman</vt:lpstr>
      <vt:lpstr>Office 主题​​</vt:lpstr>
      <vt:lpstr>Unit 1</vt:lpstr>
      <vt:lpstr>PowerPoint 演示文稿</vt:lpstr>
      <vt:lpstr>PowerPoint 演示文稿</vt:lpstr>
      <vt:lpstr>PowerPoint 演示文稿</vt:lpstr>
      <vt:lpstr>Unit 2</vt:lpstr>
      <vt:lpstr>PowerPoint 演示文稿</vt:lpstr>
      <vt:lpstr>PowerPoint 演示文稿</vt:lpstr>
      <vt:lpstr>Unit 4 </vt:lpstr>
      <vt:lpstr>PowerPoint 演示文稿</vt:lpstr>
      <vt:lpstr>PowerPoint 演示文稿</vt:lpstr>
      <vt:lpstr>Unit  9</vt:lpstr>
      <vt:lpstr>PowerPoint 演示文稿</vt:lpstr>
      <vt:lpstr>PowerPoint 演示文稿</vt:lpstr>
      <vt:lpstr>Unit  10</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齐</dc:creator>
  <cp:lastModifiedBy>齐</cp:lastModifiedBy>
  <cp:revision>5</cp:revision>
  <dcterms:created xsi:type="dcterms:W3CDTF">2022-01-04T02:44:55Z</dcterms:created>
  <dcterms:modified xsi:type="dcterms:W3CDTF">2022-01-04T05:22:42Z</dcterms:modified>
</cp:coreProperties>
</file>