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8" r:id="rId4"/>
    <p:sldId id="264" r:id="rId5"/>
    <p:sldId id="261" r:id="rId6"/>
    <p:sldId id="267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>
      <p:cViewPr>
        <p:scale>
          <a:sx n="80" d="100"/>
          <a:sy n="80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3490-F056-45AB-95E3-EBFE05AE7897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67549-FE45-4ABA-A3C8-8C4F0A9E7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2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CVIS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4.18.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4.18. </a:t>
            </a:r>
            <a:r>
              <a:rPr lang="zh-CN" altLang="en-US" sz="2400" dirty="0" smtClean="0"/>
              <a:t>讨论数据，主题拟定类似于</a:t>
            </a:r>
            <a:endParaRPr lang="en-US" altLang="zh-CN" sz="2400" dirty="0" smtClean="0"/>
          </a:p>
          <a:p>
            <a:r>
              <a:rPr lang="zh-CN" altLang="en-US" sz="2400" dirty="0" smtClean="0"/>
              <a:t>从人口的社会属性入手，对不同聚合区域的活动模式探索。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5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60738" y="462025"/>
            <a:ext cx="3566152" cy="1728192"/>
            <a:chOff x="251520" y="2204864"/>
            <a:chExt cx="3600400" cy="2016224"/>
          </a:xfrm>
        </p:grpSpPr>
        <p:sp>
          <p:nvSpPr>
            <p:cNvPr id="4" name="矩形 3"/>
            <p:cNvSpPr/>
            <p:nvPr/>
          </p:nvSpPr>
          <p:spPr>
            <a:xfrm>
              <a:off x="251520" y="2204864"/>
              <a:ext cx="36004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</a:t>
              </a:r>
              <a:r>
                <a:rPr lang="en-US" altLang="zh-CN" sz="3200" dirty="0" smtClean="0"/>
                <a:t>erson</a:t>
              </a:r>
              <a:endParaRPr lang="zh-CN" altLang="en-US" sz="3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1520" y="2780928"/>
              <a:ext cx="3600400" cy="1440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Age, 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Income, house, car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Census, education, job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0738" y="2730338"/>
            <a:ext cx="3580318" cy="1418742"/>
            <a:chOff x="251520" y="2204864"/>
            <a:chExt cx="3600400" cy="2016224"/>
          </a:xfrm>
        </p:grpSpPr>
        <p:sp>
          <p:nvSpPr>
            <p:cNvPr id="8" name="矩形 7"/>
            <p:cNvSpPr/>
            <p:nvPr/>
          </p:nvSpPr>
          <p:spPr>
            <a:xfrm>
              <a:off x="251520" y="2204864"/>
              <a:ext cx="360040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Travel</a:t>
              </a:r>
              <a:endParaRPr lang="zh-CN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51520" y="2780928"/>
              <a:ext cx="3600400" cy="1440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Mode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Purpose(10)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800" y="4689201"/>
            <a:ext cx="3566152" cy="1728194"/>
            <a:chOff x="251520" y="2204864"/>
            <a:chExt cx="3600400" cy="2016224"/>
          </a:xfrm>
        </p:grpSpPr>
        <p:sp>
          <p:nvSpPr>
            <p:cNvPr id="12" name="矩形 11"/>
            <p:cNvSpPr/>
            <p:nvPr/>
          </p:nvSpPr>
          <p:spPr>
            <a:xfrm>
              <a:off x="251520" y="2204864"/>
              <a:ext cx="3600400" cy="57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Region(</a:t>
              </a:r>
              <a:r>
                <a:rPr lang="en-US" altLang="zh-CN" sz="3200" dirty="0" err="1" smtClean="0"/>
                <a:t>taz</a:t>
              </a:r>
              <a:r>
                <a:rPr lang="en-US" altLang="zh-CN" sz="3200" dirty="0" smtClean="0"/>
                <a:t>/grid)</a:t>
              </a:r>
              <a:endParaRPr lang="zh-CN" altLang="en-US" sz="3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1520" y="2780928"/>
              <a:ext cx="3600400" cy="1440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US" altLang="zh-CN" sz="2400" dirty="0" smtClean="0"/>
                <a:t>Attributes</a:t>
              </a:r>
            </a:p>
            <a:p>
              <a:pPr marL="457200" indent="-457200">
                <a:buAutoNum type="arabicPeriod"/>
              </a:pPr>
              <a:r>
                <a:rPr lang="en-US" altLang="zh-CN" sz="2400" dirty="0" smtClean="0"/>
                <a:t>Spatial relations</a:t>
              </a:r>
              <a:endParaRPr lang="zh-CN" altLang="en-US" sz="2400" dirty="0"/>
            </a:p>
          </p:txBody>
        </p:sp>
      </p:grpSp>
      <p:cxnSp>
        <p:nvCxnSpPr>
          <p:cNvPr id="18" name="直接箭头连接符 17"/>
          <p:cNvCxnSpPr>
            <a:stCxn id="5" idx="2"/>
            <a:endCxn id="8" idx="0"/>
          </p:cNvCxnSpPr>
          <p:nvPr/>
        </p:nvCxnSpPr>
        <p:spPr>
          <a:xfrm>
            <a:off x="2343814" y="2190217"/>
            <a:ext cx="7083" cy="54012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362355" y="4149080"/>
            <a:ext cx="0" cy="54012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弧形箭头 21"/>
          <p:cNvSpPr/>
          <p:nvPr/>
        </p:nvSpPr>
        <p:spPr>
          <a:xfrm>
            <a:off x="4141056" y="1052736"/>
            <a:ext cx="1080120" cy="4228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266513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City folding</a:t>
            </a:r>
            <a:endParaRPr lang="zh-CN" altLang="en-US" sz="2800" dirty="0"/>
          </a:p>
        </p:txBody>
      </p:sp>
      <p:sp>
        <p:nvSpPr>
          <p:cNvPr id="23" name="右弧形箭头 22"/>
          <p:cNvSpPr/>
          <p:nvPr/>
        </p:nvSpPr>
        <p:spPr>
          <a:xfrm>
            <a:off x="4141056" y="5595334"/>
            <a:ext cx="1080120" cy="769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559533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Attraction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93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/>
        </p:nvSpPr>
        <p:spPr>
          <a:xfrm rot="5400000">
            <a:off x="1265341" y="2850564"/>
            <a:ext cx="186167" cy="106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3528" y="1034332"/>
            <a:ext cx="2160240" cy="1728192"/>
            <a:chOff x="412756" y="383845"/>
            <a:chExt cx="2160240" cy="1946424"/>
          </a:xfrm>
        </p:grpSpPr>
        <p:pic>
          <p:nvPicPr>
            <p:cNvPr id="4" name="Picture 1" descr="C:\Users\Administrator\AppData\Roaming\Tencent\Users\306964453\QQ\WinTemp\RichOle\A6~YJ@KGQUBE6`TO{{BBF%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943" y="790070"/>
              <a:ext cx="1877867" cy="153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86890" y="516340"/>
              <a:ext cx="2086106" cy="346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The economic standard </a:t>
              </a:r>
              <a:endParaRPr lang="zh-CN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2756" y="383845"/>
              <a:ext cx="2160240" cy="1946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0793" y="3052167"/>
            <a:ext cx="2152975" cy="1600969"/>
            <a:chOff x="412756" y="2924944"/>
            <a:chExt cx="2160240" cy="1818542"/>
          </a:xfrm>
        </p:grpSpPr>
        <p:pic>
          <p:nvPicPr>
            <p:cNvPr id="6" name="Picture 2" descr="C:\Users\Administrator\AppData\Roaming\Tencent\Users\306964453\QQ\WinTemp\RichOle\3VJ]6}S@85Y%J(CJVURHA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21" y="3520753"/>
              <a:ext cx="2004212" cy="97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27584" y="3140968"/>
              <a:ext cx="1663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Activity space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2756" y="2924944"/>
              <a:ext cx="2160240" cy="18185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2699791" y="1034331"/>
            <a:ext cx="2952329" cy="54910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87824" y="105273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Attraction of groups of people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30794" y="4893181"/>
            <a:ext cx="2160240" cy="1632163"/>
            <a:chOff x="330794" y="4475956"/>
            <a:chExt cx="2160240" cy="1632163"/>
          </a:xfrm>
        </p:grpSpPr>
        <p:pic>
          <p:nvPicPr>
            <p:cNvPr id="14" name="Picture 5" descr="C:\Users\Administrator\AppData\Roaming\Tencent\Users\306964453\QQ\WinTemp\RichOle\RKS_OOH95`NLV_Y(8N_KTS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729" y="4941169"/>
              <a:ext cx="1072039" cy="97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330794" y="4475956"/>
              <a:ext cx="2160240" cy="1632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4020" y="4581128"/>
              <a:ext cx="1186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Clusters</a:t>
              </a:r>
              <a:endParaRPr lang="zh-CN" altLang="en-US" sz="1400" dirty="0"/>
            </a:p>
          </p:txBody>
        </p:sp>
        <p:pic>
          <p:nvPicPr>
            <p:cNvPr id="6145" name="Picture 1" descr="C:\Users\Administrator\AppData\Roaming\Tencent\Users\306964453\QQ\WinTemp\RichOle\IGMC(QP~KRC4WE$P3Y(XENC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31" y="4941170"/>
              <a:ext cx="1038917" cy="97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右箭头 35"/>
          <p:cNvSpPr/>
          <p:nvPr/>
        </p:nvSpPr>
        <p:spPr>
          <a:xfrm rot="5400000">
            <a:off x="1280500" y="4692916"/>
            <a:ext cx="186167" cy="106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923519" y="4239551"/>
            <a:ext cx="2512577" cy="1709730"/>
            <a:chOff x="3195469" y="2924944"/>
            <a:chExt cx="2160240" cy="1632163"/>
          </a:xfrm>
        </p:grpSpPr>
        <p:pic>
          <p:nvPicPr>
            <p:cNvPr id="6146" name="Picture 2" descr="C:\Users\Administrator\AppData\Roaming\Tencent\Users\306964453\QQ\WinTemp\RichOle\`DL_)TA~KZ$]Y2FB$_N])H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493" y="3315497"/>
              <a:ext cx="1728192" cy="1073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组合 37"/>
            <p:cNvGrpSpPr/>
            <p:nvPr/>
          </p:nvGrpSpPr>
          <p:grpSpPr>
            <a:xfrm>
              <a:off x="3195469" y="2924944"/>
              <a:ext cx="2160240" cy="1632163"/>
              <a:chOff x="330794" y="4475956"/>
              <a:chExt cx="2160240" cy="163216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30794" y="4475956"/>
                <a:ext cx="2160240" cy="16321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43229" y="4557981"/>
                <a:ext cx="1186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Statistic view</a:t>
                </a:r>
                <a:endParaRPr lang="zh-CN" altLang="en-US" sz="1400" dirty="0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923519" y="2204864"/>
            <a:ext cx="2512577" cy="1790324"/>
            <a:chOff x="2915816" y="1084274"/>
            <a:chExt cx="2340259" cy="1816649"/>
          </a:xfrm>
        </p:grpSpPr>
        <p:grpSp>
          <p:nvGrpSpPr>
            <p:cNvPr id="22" name="组合 21"/>
            <p:cNvGrpSpPr/>
            <p:nvPr/>
          </p:nvGrpSpPr>
          <p:grpSpPr>
            <a:xfrm>
              <a:off x="3004191" y="1564365"/>
              <a:ext cx="2091385" cy="1074138"/>
              <a:chOff x="-27685" y="836712"/>
              <a:chExt cx="8843719" cy="4387177"/>
            </a:xfrm>
          </p:grpSpPr>
          <p:pic>
            <p:nvPicPr>
              <p:cNvPr id="23" name="Picture 3" descr="C:\Users\Administrator\AppData\Roaming\Tencent\Users\306964453\QQ\WinTemp\RichOle\]Z_6~R[53@R0]V{H_93QG}W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685" y="836712"/>
                <a:ext cx="8843719" cy="4387177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8260" y="3853914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3855585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727" y="3609490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836" y="2613673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2969" y="2884909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组合 45"/>
            <p:cNvGrpSpPr/>
            <p:nvPr/>
          </p:nvGrpSpPr>
          <p:grpSpPr>
            <a:xfrm>
              <a:off x="2915816" y="1084274"/>
              <a:ext cx="2340259" cy="1816649"/>
              <a:chOff x="330794" y="4475956"/>
              <a:chExt cx="2163264" cy="163216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30794" y="4475956"/>
                <a:ext cx="2160240" cy="16321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9842" y="4557981"/>
                <a:ext cx="1944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Map &amp; Attributes view</a:t>
                </a:r>
                <a:endParaRPr lang="zh-CN" altLang="en-US" sz="1400" dirty="0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5868143" y="1034331"/>
            <a:ext cx="2952329" cy="54910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084168" y="105273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Attraction of other regions</a:t>
            </a:r>
            <a:endParaRPr lang="zh-CN" altLang="en-US" sz="20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6019863" y="3356992"/>
            <a:ext cx="2512577" cy="1511911"/>
            <a:chOff x="6019863" y="4364485"/>
            <a:chExt cx="2512577" cy="1543426"/>
          </a:xfrm>
        </p:grpSpPr>
        <p:pic>
          <p:nvPicPr>
            <p:cNvPr id="6148" name="Picture 4" descr="C:\Users\Administrator\AppData\Roaming\Tencent\Users\306964453\QQ\WinTemp\RichOle\{[FA~1TPH)IY%ZPJLQ85S]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75" y="4648665"/>
              <a:ext cx="2197597" cy="125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组合 53"/>
            <p:cNvGrpSpPr/>
            <p:nvPr/>
          </p:nvGrpSpPr>
          <p:grpSpPr>
            <a:xfrm>
              <a:off x="6019863" y="4364485"/>
              <a:ext cx="2512577" cy="1469919"/>
              <a:chOff x="330794" y="4428357"/>
              <a:chExt cx="2160240" cy="16321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30794" y="4428357"/>
                <a:ext cx="2160240" cy="16321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3229" y="4557981"/>
                <a:ext cx="1186650" cy="29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Relation view</a:t>
                </a:r>
                <a:endParaRPr lang="zh-CN" altLang="en-US" sz="1400" dirty="0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019863" y="1844824"/>
            <a:ext cx="2512577" cy="1401966"/>
            <a:chOff x="6019863" y="2078813"/>
            <a:chExt cx="2512577" cy="1700352"/>
          </a:xfrm>
        </p:grpSpPr>
        <p:grpSp>
          <p:nvGrpSpPr>
            <p:cNvPr id="57" name="组合 56"/>
            <p:cNvGrpSpPr/>
            <p:nvPr/>
          </p:nvGrpSpPr>
          <p:grpSpPr>
            <a:xfrm>
              <a:off x="6019863" y="2078813"/>
              <a:ext cx="2512577" cy="1700352"/>
              <a:chOff x="2915816" y="956369"/>
              <a:chExt cx="2340259" cy="1725354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497480" y="1999429"/>
                <a:ext cx="596168" cy="423752"/>
                <a:chOff x="2058260" y="2613673"/>
                <a:chExt cx="2520983" cy="1730760"/>
              </a:xfrm>
            </p:grpSpPr>
            <p:pic>
              <p:nvPicPr>
                <p:cNvPr id="63" name="Picture 7" descr="C:\Users\Administrator\AppData\Roaming\Tencent\Users\306964453\QQ\WinTemp\RichOle\015T3(Z(JR(`VA1IW8IYL47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8260" y="3853914"/>
                  <a:ext cx="497516" cy="488848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7" descr="C:\Users\Administrator\AppData\Roaming\Tencent\Users\306964453\QQ\WinTemp\RichOle\015T3(Z(JR(`VA1IW8IYL47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7824" y="3855585"/>
                  <a:ext cx="497516" cy="488848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7" descr="C:\Users\Administrator\AppData\Roaming\Tencent\Users\306964453\QQ\WinTemp\RichOle\015T3(Z(JR(`VA1IW8IYL47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1727" y="3609490"/>
                  <a:ext cx="497516" cy="488848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7" descr="C:\Users\Administrator\AppData\Roaming\Tencent\Users\306964453\QQ\WinTemp\RichOle\015T3(Z(JR(`VA1IW8IYL47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7836" y="2613673"/>
                  <a:ext cx="497516" cy="488848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7" descr="C:\Users\Administrator\AppData\Roaming\Tencent\Users\306964453\QQ\WinTemp\RichOle\015T3(Z(JR(`VA1IW8IYL47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32969" y="2884909"/>
                  <a:ext cx="497516" cy="488848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9" name="组合 58"/>
              <p:cNvGrpSpPr/>
              <p:nvPr/>
            </p:nvGrpSpPr>
            <p:grpSpPr>
              <a:xfrm>
                <a:off x="2915816" y="956369"/>
                <a:ext cx="2340259" cy="1725354"/>
                <a:chOff x="330794" y="4361039"/>
                <a:chExt cx="2163264" cy="155013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330794" y="4361039"/>
                  <a:ext cx="2160240" cy="15501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49842" y="4361040"/>
                  <a:ext cx="1944216" cy="280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Map &amp; Interaction view</a:t>
                  </a:r>
                  <a:endParaRPr lang="zh-CN" altLang="en-US" sz="1400" dirty="0"/>
                </a:p>
              </p:txBody>
            </p:sp>
          </p:grpSp>
        </p:grpSp>
        <p:pic>
          <p:nvPicPr>
            <p:cNvPr id="68" name="Picture 1" descr="C:\Users\Administrator\AppData\Roaming\Tencent\Users\306964453\QQ\WinTemp\RichOle\O{0%_LT6`$HPZA4_@~FU7KB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75" y="2460188"/>
              <a:ext cx="2197597" cy="1196817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783647" y="332656"/>
            <a:ext cx="128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PEOPLE</a:t>
            </a:r>
            <a:endParaRPr lang="zh-CN" alt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129464" y="332656"/>
            <a:ext cx="128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REGION</a:t>
            </a:r>
            <a:endParaRPr lang="zh-CN" altLang="en-US" sz="2400" b="1" dirty="0"/>
          </a:p>
        </p:txBody>
      </p:sp>
      <p:grpSp>
        <p:nvGrpSpPr>
          <p:cNvPr id="74" name="组合 73"/>
          <p:cNvGrpSpPr/>
          <p:nvPr/>
        </p:nvGrpSpPr>
        <p:grpSpPr>
          <a:xfrm>
            <a:off x="6018106" y="4869160"/>
            <a:ext cx="2509065" cy="1401966"/>
            <a:chOff x="2915816" y="956369"/>
            <a:chExt cx="2336988" cy="1725354"/>
          </a:xfrm>
        </p:grpSpPr>
        <p:grpSp>
          <p:nvGrpSpPr>
            <p:cNvPr id="76" name="组合 75"/>
            <p:cNvGrpSpPr/>
            <p:nvPr/>
          </p:nvGrpSpPr>
          <p:grpSpPr>
            <a:xfrm>
              <a:off x="3497480" y="1999429"/>
              <a:ext cx="596168" cy="423752"/>
              <a:chOff x="2058260" y="2613673"/>
              <a:chExt cx="2520983" cy="1730760"/>
            </a:xfrm>
          </p:grpSpPr>
          <p:pic>
            <p:nvPicPr>
              <p:cNvPr id="80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8260" y="3853914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3855585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727" y="3609490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836" y="2613673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7" descr="C:\Users\Administrator\AppData\Roaming\Tencent\Users\306964453\QQ\WinTemp\RichOle\015T3(Z(JR(`VA1IW8IYL47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2969" y="2884909"/>
                <a:ext cx="497516" cy="48884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组合 76"/>
            <p:cNvGrpSpPr/>
            <p:nvPr/>
          </p:nvGrpSpPr>
          <p:grpSpPr>
            <a:xfrm>
              <a:off x="2915816" y="956369"/>
              <a:ext cx="2336988" cy="1725354"/>
              <a:chOff x="330794" y="4361039"/>
              <a:chExt cx="2160240" cy="155013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30794" y="4361039"/>
                <a:ext cx="2160240" cy="15501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988912" y="4418826"/>
                <a:ext cx="1201764" cy="34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Time view</a:t>
                </a:r>
                <a:endParaRPr lang="zh-CN" altLang="en-US" sz="1400" dirty="0"/>
              </a:p>
            </p:txBody>
          </p:sp>
        </p:grpSp>
      </p:grpSp>
      <p:pic>
        <p:nvPicPr>
          <p:cNvPr id="85" name="Picture 2" descr="C:\Users\Administrator\AppData\Roaming\Tencent\Users\306964453\QQ\WinTemp\RichOle\HX5GRNBBQ$@4@)EVF$FH_FP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75" y="5214378"/>
            <a:ext cx="2197597" cy="96199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63635"/>
            <a:ext cx="1584176" cy="4124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" descr="C:\Users\Administrator\AppData\Roaming\Tencent\Users\306964453\QQ\WinTemp\RichOle\A6~YJ@KGQUBE6`TO{{BBF%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6" y="1643901"/>
            <a:ext cx="1198923" cy="97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1007" y="1263635"/>
            <a:ext cx="144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Select target group </a:t>
            </a:r>
            <a:endParaRPr lang="zh-CN" altLang="en-US" sz="1000" dirty="0"/>
          </a:p>
        </p:txBody>
      </p:sp>
      <p:pic>
        <p:nvPicPr>
          <p:cNvPr id="3073" name="Picture 1" descr="C:\Users\Administrator\AppData\Roaming\Tencent\Users\306964453\QQ\WinTemp\RichOle\57E[F48D46(_Q3Z~DXL9T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5" y="2727885"/>
            <a:ext cx="841103" cy="72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AppData\Roaming\Tencent\Users\306964453\QQ\WinTemp\RichOle\}CWBSVKLIMMTE$E(%ZQ`_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09" y="1268760"/>
            <a:ext cx="4089243" cy="26777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18" name="组合 17"/>
          <p:cNvGrpSpPr/>
          <p:nvPr/>
        </p:nvGrpSpPr>
        <p:grpSpPr>
          <a:xfrm>
            <a:off x="3123476" y="2439754"/>
            <a:ext cx="651161" cy="484802"/>
            <a:chOff x="2058260" y="2613673"/>
            <a:chExt cx="2520983" cy="1730760"/>
          </a:xfrm>
        </p:grpSpPr>
        <p:pic>
          <p:nvPicPr>
            <p:cNvPr id="20" name="Picture 7" descr="C:\Users\Administrator\AppData\Roaming\Tencent\Users\306964453\QQ\WinTemp\RichOle\015T3(Z(JR(`VA1IW8IYL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260" y="3853914"/>
              <a:ext cx="497516" cy="48884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C:\Users\Administrator\AppData\Roaming\Tencent\Users\306964453\QQ\WinTemp\RichOle\015T3(Z(JR(`VA1IW8IYL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3855585"/>
              <a:ext cx="497516" cy="48884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C:\Users\Administrator\AppData\Roaming\Tencent\Users\306964453\QQ\WinTemp\RichOle\015T3(Z(JR(`VA1IW8IYL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727" y="3609490"/>
              <a:ext cx="497516" cy="48884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Administrator\AppData\Roaming\Tencent\Users\306964453\QQ\WinTemp\RichOle\015T3(Z(JR(`VA1IW8IYL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836" y="2613673"/>
              <a:ext cx="497516" cy="48884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Administrator\AppData\Roaming\Tencent\Users\306964453\QQ\WinTemp\RichOle\015T3(Z(JR(`VA1IW8IYL4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69" y="2884909"/>
              <a:ext cx="497516" cy="48884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" descr="C:\Users\Administrator\AppData\Roaming\Tencent\Users\306964453\QQ\WinTemp\RichOle\`DL_)TA~KZ$]Y2FB$_N])H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08" y="3946554"/>
            <a:ext cx="4089244" cy="144121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dministrator\AppData\Roaming\Tencent\Users\306964453\QQ\WinTemp\RichOle\{[FA~1TPH)IY%ZPJLQ85S]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268759"/>
            <a:ext cx="2746563" cy="205694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\AppData\Roaming\Tencent\Users\306964453\QQ\WinTemp\RichOle\HX5GRNBBQ$@4@)EVF$FH_F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2" y="3325700"/>
            <a:ext cx="2732954" cy="206206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4.19.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组</a:t>
            </a:r>
            <a:r>
              <a:rPr lang="zh-CN" altLang="en-US" sz="2000" dirty="0" smtClean="0"/>
              <a:t>会乐老师意见：重点放在人的属性，而非地块之间的联系（类似</a:t>
            </a:r>
            <a:r>
              <a:rPr lang="en-US" altLang="zh-CN" sz="2000" dirty="0" smtClean="0"/>
              <a:t>OD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lu</a:t>
            </a:r>
            <a:r>
              <a:rPr lang="zh-CN" altLang="en-US" sz="2000" dirty="0" smtClean="0"/>
              <a:t>讨论过程：</a:t>
            </a:r>
            <a:endParaRPr lang="en-US" altLang="zh-CN" sz="2000" dirty="0" smtClean="0"/>
          </a:p>
          <a:p>
            <a:r>
              <a:rPr lang="en-US" altLang="zh-CN" sz="2000" dirty="0" smtClean="0"/>
              <a:t>Key point</a:t>
            </a:r>
            <a:r>
              <a:rPr lang="zh-CN" altLang="en-US" sz="2000" dirty="0" smtClean="0"/>
              <a:t>在于“探索不同社会属性的人群的活动模式异同（空间、时间、目的）”；</a:t>
            </a:r>
            <a:endParaRPr lang="en-US" altLang="zh-CN" sz="2000" dirty="0" smtClean="0"/>
          </a:p>
          <a:p>
            <a:r>
              <a:rPr lang="zh-CN" altLang="en-US" sz="2000" dirty="0" smtClean="0"/>
              <a:t>方法涉及：对人群分类，比对活动的各类特征；对活动模式分类，再使用得到的类划分人群。</a:t>
            </a:r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初步</a:t>
            </a:r>
            <a:r>
              <a:rPr lang="zh-CN" altLang="en-US" sz="2000" b="1" dirty="0" smtClean="0"/>
              <a:t>结论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主题：不同社会人群眼中的城市</a:t>
            </a:r>
            <a:endParaRPr lang="en-US" altLang="zh-CN" sz="2000" dirty="0" smtClean="0"/>
          </a:p>
          <a:p>
            <a:r>
              <a:rPr lang="zh-CN" altLang="en-US" sz="2000" dirty="0" smtClean="0"/>
              <a:t>内容：对给定社会属性的人群，得到其活动模式，画出一个能体现其活动特征的地图</a:t>
            </a:r>
            <a:endParaRPr lang="en-US" altLang="zh-CN" sz="2000" dirty="0" smtClean="0"/>
          </a:p>
          <a:p>
            <a:r>
              <a:rPr lang="zh-CN" altLang="en-US" sz="2000" dirty="0" smtClean="0"/>
              <a:t>涉及：地图形变；人群活动模式表达（表达出</a:t>
            </a:r>
            <a:r>
              <a:rPr lang="en-US" altLang="zh-CN" sz="2000" dirty="0" smtClean="0"/>
              <a:t>TAZ</a:t>
            </a:r>
            <a:r>
              <a:rPr lang="zh-CN" altLang="en-US" sz="2000" dirty="0" smtClean="0"/>
              <a:t>间的到访量、到访时间、到访目的、移动方式的区别，以及不同</a:t>
            </a:r>
            <a:r>
              <a:rPr lang="en-US" altLang="zh-CN" sz="2000" dirty="0" smtClean="0"/>
              <a:t>TAZ</a:t>
            </a:r>
            <a:r>
              <a:rPr lang="zh-CN" altLang="en-US" sz="2000" dirty="0" smtClean="0"/>
              <a:t>的到访顺序）。</a:t>
            </a:r>
            <a:endParaRPr lang="en-US" altLang="zh-CN" sz="2000" dirty="0" smtClean="0"/>
          </a:p>
          <a:p>
            <a:r>
              <a:rPr lang="zh-CN" altLang="en-US" sz="2000" dirty="0" smtClean="0"/>
              <a:t>工作：文献整理（形变、社会属性出行），形变算法相关。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349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2160" y="1263634"/>
            <a:ext cx="1584176" cy="4124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1269516"/>
            <a:ext cx="5328592" cy="4118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556792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target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altLang="zh-CN" dirty="0" smtClean="0"/>
              <a:t>ther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70919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Fixed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Fixed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Change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72508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281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CVIS记录</vt:lpstr>
      <vt:lpstr>4.18.</vt:lpstr>
      <vt:lpstr>PowerPoint 演示文稿</vt:lpstr>
      <vt:lpstr>PowerPoint 演示文稿</vt:lpstr>
      <vt:lpstr>PowerPoint 演示文稿</vt:lpstr>
      <vt:lpstr>4.19.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wangqi</cp:lastModifiedBy>
  <cp:revision>105</cp:revision>
  <dcterms:created xsi:type="dcterms:W3CDTF">2018-04-18T13:58:14Z</dcterms:created>
  <dcterms:modified xsi:type="dcterms:W3CDTF">2018-04-20T06:07:55Z</dcterms:modified>
</cp:coreProperties>
</file>