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
      <p:font typeface="Playfair Display Regular"/>
      <p:bold r:id="rId39"/>
      <p:boldItalic r:id="rId40"/>
    </p:embeddedFont>
    <p:embeddedFont>
      <p:font typeface="Comforta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5039">
          <p15:clr>
            <a:srgbClr val="A4A3A4"/>
          </p15:clr>
        </p15:guide>
        <p15:guide id="3" pos="4918">
          <p15:clr>
            <a:srgbClr val="9AA0A6"/>
          </p15:clr>
        </p15:guide>
        <p15:guide id="4" pos="263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FCCD124-0E58-4A15-8B88-B91E1CEAB27A}">
  <a:tblStyle styleId="{2FCCD124-0E58-4A15-8B88-B91E1CEAB27A}"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5039"/>
        <p:guide pos="4918"/>
        <p:guide pos="263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Regular-boldItalic.fntdata"/><Relationship Id="rId20" Type="http://schemas.openxmlformats.org/officeDocument/2006/relationships/slide" Target="slides/slide14.xml"/><Relationship Id="rId42" Type="http://schemas.openxmlformats.org/officeDocument/2006/relationships/font" Target="fonts/Comfortaa-bold.fntdata"/><Relationship Id="rId41" Type="http://schemas.openxmlformats.org/officeDocument/2006/relationships/font" Target="fonts/Comfortaa-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PlayfairDisplay-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schemas.openxmlformats.org/officeDocument/2006/relationships/font" Target="fonts/PlayfairDisplayRegular-bold.fnt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snews.com/news/best-states/california/articles/2020-04-06/california-governor-sticking-with-mid-may-as-covid-19-peak" TargetMode="External"/><Relationship Id="rId3" Type="http://schemas.openxmlformats.org/officeDocument/2006/relationships/hyperlink" Target="https://fivethirtyeight.com/features/new-york-coronavirus-curv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nytimes/covid-19-data"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383897059_0_2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83897059_0_2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curvilinear trend of the cumulative cases and how infection cases tamper off, we ultimately decided to rely on S-curve. Specifically, we decided on the Gompertz Model over other S-curve options. This model has more accurate forecasting if the capacity and growth can be estimated.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developed a way to estimate this capacity. We found that Italy is a potential model for estimating capacity.  Italy’s response to the Pandemic has been similar to the United States, in that it has a delayed response and a series of ramping up measures during the pandemic.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growth rate, we examine various news sources regarding California and New York. We based our growth rate on the following information: (1) California Governor Gavin Newsom’s beliefs of a mid-May peak in California; and (2) current news that New York state and New York City may be close to turning the corner. Our model creation process is laid out in the appendices.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accent5"/>
                </a:solidFill>
                <a:hlinkClick r:id="rId2"/>
              </a:rPr>
              <a:t>https://www.usnews.com/news/best-states/california/articles/2020-04-06/california-governor-sticking-with-mid-may-as-covid-19-peak</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accent5"/>
                </a:solidFill>
                <a:hlinkClick r:id="rId3"/>
              </a:rPr>
              <a:t>https://fivethirtyeight.com/features/new-york-coronavirus-curve/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38389705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38389705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our models have R-Squared around .9992 (California </a:t>
            </a:r>
            <a:r>
              <a:rPr lang="en"/>
              <a:t>R-Squared = .9992; New York R-Squared = .9994, Los Angeles R-Squared = .9992; New York City R-Squared = .9989).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these models for forecasting.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8389705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38389705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Given our capacity and growth parameters, we forecasted peaks through May 19, 2020 for the two states and cities. Our given growth rate shows the cumulative cases approaches it peaks in mid-May.After forecasting the cumulative cases, we derive forecasts for daily cases and growth. At this peak, forecast the peak to be around 51,296 COVID-19 cases in California.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38389705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38389705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California, the number of daily cases starts trending downwards while the growth continues to trend downwards.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38389705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38389705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For New York, we forecast the peak to be around 297,894 COVID-19 cases.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38389705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38389705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 the number of daily cases starts trending downwards while the growth continues to trend downwards.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38389705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38389705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For Los Angeles, we forecast the peak to be around 17,020 COVID-19 cases.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38389705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38389705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 the number of daily cases starts trending downwards while the growth continues to trend downwards.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38389705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38389705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for New York City, we forecast the peak to be around 153,330 COVID-19 cases.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38389705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38389705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Additionally, the number of daily cases starts trending downwards while the growth continues to trend downwards.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383897059_0_2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83897059_0_2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examined the peak number of COVID-19 cases in the state of California and New York. Additionally, we also examined Los Angeles and New York City. We estimated the peak by forecasting the number of COVID-19 cases. We chose these states and cities because they are two of examples of states and cities most affected by the recent pandemic. Understanding the peak is useful for understanding how much our healthcare systems will be strained. Additionally, understanding the peak allows for examining when states should ease up on protective measures and reopening the economy.</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38389705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38389705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38389705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38389705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https://github.com/nytimes/covid-19-data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of this report, we retrieved the data up to April 11, 2020. We retrieved our COVID-19 data from the New York Times. We clean the data up using SQL. The data is daily and consists of cumulative cases as of that day. We derive the daily cases and growth from these cumulative cases. Starting in March 2020, most states began having significant amounts of COVID-19 cases. Because the data is in a relatively short period of March 1st to April 11, forecasting is particularly challenging 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38389705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8389705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April 11, 2020, California currently accumulated 22,421 cases while New York accumulated 180,458 cases. New York currently has the highest number of COVID-19 cases compared to other states by a wide margin. The shape of the cumulative cases is curvilinear. The growth could either rampen up significantly or slow down, depending on government intervention.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8389705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8389705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April 11, 2020, California cases peaked at 1,975 and New York cases peaked at 12,126. Both appear to be trending upwards.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38389705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38389705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growth, the number of cases has large growth early on, but appears to trend downward as time moves 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38389705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38389705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We examine these two cities within California and New York, as they contribute greatly to their state’s COVID-19 cases. Similar to states, we have a curvilinear trend with Los Angeles and New York City. As of April 11, 2020, Los Angeles accumulated 8,873 cases and New York City accumulated 98,308 cases.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38389705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38389705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April 11, 2020, Los Angeles cases peaked at 711 and New York City cases peaked at 8,100. Both appear to be trending upwards.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38389705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38389705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states, the number of cases has large growth early on, but appears to trend downward as time moves 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6.png"/><Relationship Id="rId10" Type="http://schemas.openxmlformats.org/officeDocument/2006/relationships/image" Target="../media/image19.png"/><Relationship Id="rId9" Type="http://schemas.openxmlformats.org/officeDocument/2006/relationships/image" Target="../media/image32.png"/><Relationship Id="rId5" Type="http://schemas.openxmlformats.org/officeDocument/2006/relationships/image" Target="../media/image4.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57425" y="2779800"/>
            <a:ext cx="8494800" cy="1747500"/>
          </a:xfrm>
          <a:prstGeom prst="rect">
            <a:avLst/>
          </a:prstGeom>
          <a:effectLst>
            <a:outerShdw blurRad="42863" rotWithShape="0" algn="bl" dir="5640000" dist="66675">
              <a:schemeClr val="lt2">
                <a:alpha val="41000"/>
              </a:schemeClr>
            </a:outerShdw>
          </a:effectLst>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
                <a:solidFill>
                  <a:srgbClr val="FFFFFF"/>
                </a:solidFill>
                <a:latin typeface="Playfair Display Regular"/>
                <a:ea typeface="Playfair Display Regular"/>
                <a:cs typeface="Playfair Display Regular"/>
                <a:sym typeface="Playfair Display Regular"/>
              </a:rPr>
              <a:t>E</a:t>
            </a:r>
            <a:r>
              <a:rPr lang="en">
                <a:solidFill>
                  <a:srgbClr val="FFFFFF"/>
                </a:solidFill>
                <a:latin typeface="Playfair Display Regular"/>
                <a:ea typeface="Playfair Display Regular"/>
                <a:cs typeface="Playfair Display Regular"/>
                <a:sym typeface="Playfair Display Regular"/>
              </a:rPr>
              <a:t>xploration</a:t>
            </a:r>
            <a:r>
              <a:rPr lang="en">
                <a:solidFill>
                  <a:srgbClr val="FFFFFF"/>
                </a:solidFill>
                <a:latin typeface="Playfair Display Regular"/>
                <a:ea typeface="Playfair Display Regular"/>
                <a:cs typeface="Playfair Display Regular"/>
                <a:sym typeface="Playfair Display Regular"/>
              </a:rPr>
              <a:t> </a:t>
            </a:r>
            <a:r>
              <a:rPr lang="en">
                <a:solidFill>
                  <a:srgbClr val="FFFFFF"/>
                </a:solidFill>
                <a:latin typeface="Playfair Display Regular"/>
                <a:ea typeface="Playfair Display Regular"/>
                <a:cs typeface="Playfair Display Regular"/>
                <a:sym typeface="Playfair Display Regular"/>
              </a:rPr>
              <a:t>of</a:t>
            </a:r>
            <a:r>
              <a:rPr lang="en">
                <a:solidFill>
                  <a:srgbClr val="FFFFFF"/>
                </a:solidFill>
                <a:latin typeface="Playfair Display Regular"/>
                <a:ea typeface="Playfair Display Regular"/>
                <a:cs typeface="Playfair Display Regular"/>
                <a:sym typeface="Playfair Display Regular"/>
              </a:rPr>
              <a:t> COVID-19 C</a:t>
            </a:r>
            <a:r>
              <a:rPr lang="en">
                <a:solidFill>
                  <a:srgbClr val="FFFFFF"/>
                </a:solidFill>
                <a:latin typeface="Playfair Display Regular"/>
                <a:ea typeface="Playfair Display Regular"/>
                <a:cs typeface="Playfair Display Regular"/>
                <a:sym typeface="Playfair Display Regular"/>
              </a:rPr>
              <a:t>ases</a:t>
            </a:r>
            <a:r>
              <a:rPr lang="en">
                <a:solidFill>
                  <a:srgbClr val="FFFFFF"/>
                </a:solidFill>
                <a:latin typeface="Playfair Display Regular"/>
                <a:ea typeface="Playfair Display Regular"/>
                <a:cs typeface="Playfair Display Regular"/>
                <a:sym typeface="Playfair Display Regular"/>
              </a:rPr>
              <a:t> P</a:t>
            </a:r>
            <a:r>
              <a:rPr lang="en">
                <a:solidFill>
                  <a:srgbClr val="FFFFFF"/>
                </a:solidFill>
                <a:latin typeface="Playfair Display Regular"/>
                <a:ea typeface="Playfair Display Regular"/>
                <a:cs typeface="Playfair Display Regular"/>
                <a:sym typeface="Playfair Display Regular"/>
              </a:rPr>
              <a:t>eaks</a:t>
            </a:r>
            <a:r>
              <a:rPr lang="en">
                <a:solidFill>
                  <a:srgbClr val="FFFFFF"/>
                </a:solidFill>
                <a:latin typeface="Playfair Display Regular"/>
                <a:ea typeface="Playfair Display Regular"/>
                <a:cs typeface="Playfair Display Regular"/>
                <a:sym typeface="Playfair Display Regular"/>
              </a:rPr>
              <a:t> and Growth in </a:t>
            </a:r>
            <a:endParaRPr>
              <a:solidFill>
                <a:srgbClr val="FFFFFF"/>
              </a:solidFill>
              <a:latin typeface="Playfair Display Regular"/>
              <a:ea typeface="Playfair Display Regular"/>
              <a:cs typeface="Playfair Display Regular"/>
              <a:sym typeface="Playfair Display Regular"/>
            </a:endParaRPr>
          </a:p>
          <a:p>
            <a:pPr indent="0" lvl="0" marL="0" rtl="0" algn="ctr">
              <a:lnSpc>
                <a:spcPct val="105000"/>
              </a:lnSpc>
              <a:spcBef>
                <a:spcPts val="0"/>
              </a:spcBef>
              <a:spcAft>
                <a:spcPts val="0"/>
              </a:spcAft>
              <a:buNone/>
            </a:pPr>
            <a:r>
              <a:rPr lang="en">
                <a:solidFill>
                  <a:srgbClr val="FFFFFF"/>
                </a:solidFill>
                <a:latin typeface="Playfair Display Regular"/>
                <a:ea typeface="Playfair Display Regular"/>
                <a:cs typeface="Playfair Display Regular"/>
                <a:sym typeface="Playfair Display Regular"/>
              </a:rPr>
              <a:t>California and New York</a:t>
            </a:r>
            <a:endParaRPr>
              <a:solidFill>
                <a:srgbClr val="FFFFFF"/>
              </a:solidFill>
              <a:latin typeface="Playfair Display Regular"/>
              <a:ea typeface="Playfair Display Regular"/>
              <a:cs typeface="Playfair Display Regular"/>
              <a:sym typeface="Playfair Display Regular"/>
            </a:endParaRPr>
          </a:p>
          <a:p>
            <a:pPr indent="0" lvl="0" marL="0" rtl="0" algn="l">
              <a:lnSpc>
                <a:spcPct val="105000"/>
              </a:lnSpc>
              <a:spcBef>
                <a:spcPts val="0"/>
              </a:spcBef>
              <a:spcAft>
                <a:spcPts val="0"/>
              </a:spcAft>
              <a:buNone/>
            </a:pPr>
            <a:r>
              <a:t/>
            </a:r>
            <a:endParaRPr>
              <a:solidFill>
                <a:schemeClr val="lt2"/>
              </a:solidFill>
              <a:latin typeface="Playfair Display Regular"/>
              <a:ea typeface="Playfair Display Regular"/>
              <a:cs typeface="Playfair Display Regular"/>
              <a:sym typeface="Playfair Display Regular"/>
            </a:endParaRPr>
          </a:p>
        </p:txBody>
      </p:sp>
      <p:pic>
        <p:nvPicPr>
          <p:cNvPr id="135" name="Google Shape;135;p13"/>
          <p:cNvPicPr preferRelativeResize="0"/>
          <p:nvPr/>
        </p:nvPicPr>
        <p:blipFill>
          <a:blip r:embed="rId3">
            <a:alphaModFix/>
          </a:blip>
          <a:stretch>
            <a:fillRect/>
          </a:stretch>
        </p:blipFill>
        <p:spPr>
          <a:xfrm>
            <a:off x="3052500" y="810925"/>
            <a:ext cx="3039000" cy="1823400"/>
          </a:xfrm>
          <a:prstGeom prst="rect">
            <a:avLst/>
          </a:prstGeom>
          <a:noFill/>
          <a:ln>
            <a:noFill/>
          </a:ln>
          <a:effectLst>
            <a:outerShdw blurRad="200025" rotWithShape="0" algn="bl" dir="6360000" dist="9525">
              <a:srgbClr val="FFFFFF">
                <a:alpha val="81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046875" y="233575"/>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Model Selection</a:t>
            </a:r>
            <a:endParaRPr b="1" sz="3000">
              <a:latin typeface="Playfair Display"/>
              <a:ea typeface="Playfair Display"/>
              <a:cs typeface="Playfair Display"/>
              <a:sym typeface="Playfair Display"/>
            </a:endParaRPr>
          </a:p>
        </p:txBody>
      </p:sp>
      <p:sp>
        <p:nvSpPr>
          <p:cNvPr id="206" name="Google Shape;206;p22"/>
          <p:cNvSpPr txBox="1"/>
          <p:nvPr>
            <p:ph idx="4294967295" type="body"/>
          </p:nvPr>
        </p:nvSpPr>
        <p:spPr>
          <a:xfrm>
            <a:off x="3325225" y="1621150"/>
            <a:ext cx="5665800" cy="32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mfortaa"/>
                <a:ea typeface="Comfortaa"/>
                <a:cs typeface="Comfortaa"/>
                <a:sym typeface="Comfortaa"/>
              </a:rPr>
              <a:t>We chose the Gompertz Model to model potential S-Curve</a:t>
            </a:r>
            <a:endParaRPr sz="2000">
              <a:latin typeface="Comfortaa"/>
              <a:ea typeface="Comfortaa"/>
              <a:cs typeface="Comfortaa"/>
              <a:sym typeface="Comfortaa"/>
            </a:endParaRPr>
          </a:p>
          <a:p>
            <a:pPr indent="0" lvl="0" marL="0" rtl="0" algn="ctr">
              <a:spcBef>
                <a:spcPts val="1600"/>
              </a:spcBef>
              <a:spcAft>
                <a:spcPts val="0"/>
              </a:spcAft>
              <a:buNone/>
            </a:pPr>
            <a:r>
              <a:t/>
            </a:r>
            <a:endParaRPr sz="2000">
              <a:latin typeface="Comfortaa"/>
              <a:ea typeface="Comfortaa"/>
              <a:cs typeface="Comfortaa"/>
              <a:sym typeface="Comfortaa"/>
            </a:endParaRPr>
          </a:p>
          <a:p>
            <a:pPr indent="0" lvl="0" marL="0" rtl="0" algn="ctr">
              <a:lnSpc>
                <a:spcPct val="100000"/>
              </a:lnSpc>
              <a:spcBef>
                <a:spcPts val="1600"/>
              </a:spcBef>
              <a:spcAft>
                <a:spcPts val="0"/>
              </a:spcAft>
              <a:buNone/>
            </a:pPr>
            <a:r>
              <a:t/>
            </a:r>
            <a:endParaRPr sz="2000">
              <a:latin typeface="Comfortaa"/>
              <a:ea typeface="Comfortaa"/>
              <a:cs typeface="Comfortaa"/>
              <a:sym typeface="Comfortaa"/>
            </a:endParaRPr>
          </a:p>
          <a:p>
            <a:pPr indent="0" lvl="0" marL="0" rtl="0" algn="l">
              <a:lnSpc>
                <a:spcPct val="100000"/>
              </a:lnSpc>
              <a:spcBef>
                <a:spcPts val="1600"/>
              </a:spcBef>
              <a:spcAft>
                <a:spcPts val="0"/>
              </a:spcAft>
              <a:buNone/>
            </a:pPr>
            <a:r>
              <a:rPr lang="en" sz="1800">
                <a:latin typeface="Comfortaa"/>
                <a:ea typeface="Comfortaa"/>
                <a:cs typeface="Comfortaa"/>
                <a:sym typeface="Comfortaa"/>
              </a:rPr>
              <a:t>Where:		a = carrying capacity </a:t>
            </a:r>
            <a:endParaRPr sz="1800">
              <a:latin typeface="Comfortaa"/>
              <a:ea typeface="Comfortaa"/>
              <a:cs typeface="Comfortaa"/>
              <a:sym typeface="Comfortaa"/>
            </a:endParaRPr>
          </a:p>
          <a:p>
            <a:pPr indent="0" lvl="0" marL="1371600" rtl="0" algn="l">
              <a:lnSpc>
                <a:spcPct val="100000"/>
              </a:lnSpc>
              <a:spcBef>
                <a:spcPts val="0"/>
              </a:spcBef>
              <a:spcAft>
                <a:spcPts val="0"/>
              </a:spcAft>
              <a:buNone/>
            </a:pPr>
            <a:r>
              <a:rPr lang="en" sz="1800">
                <a:latin typeface="Comfortaa"/>
                <a:ea typeface="Comfortaa"/>
                <a:cs typeface="Comfortaa"/>
                <a:sym typeface="Comfortaa"/>
              </a:rPr>
              <a:t>b = displacement on X-Axis</a:t>
            </a:r>
            <a:endParaRPr sz="1800">
              <a:latin typeface="Comfortaa"/>
              <a:ea typeface="Comfortaa"/>
              <a:cs typeface="Comfortaa"/>
              <a:sym typeface="Comfortaa"/>
            </a:endParaRPr>
          </a:p>
          <a:p>
            <a:pPr indent="457200" lvl="0" marL="914400" rtl="0" algn="l">
              <a:lnSpc>
                <a:spcPct val="100000"/>
              </a:lnSpc>
              <a:spcBef>
                <a:spcPts val="0"/>
              </a:spcBef>
              <a:spcAft>
                <a:spcPts val="0"/>
              </a:spcAft>
              <a:buNone/>
            </a:pPr>
            <a:r>
              <a:rPr lang="en" sz="1800">
                <a:latin typeface="Comfortaa"/>
                <a:ea typeface="Comfortaa"/>
                <a:cs typeface="Comfortaa"/>
                <a:sym typeface="Comfortaa"/>
              </a:rPr>
              <a:t>c = growth rate</a:t>
            </a:r>
            <a:endParaRPr sz="1800">
              <a:latin typeface="Comfortaa"/>
              <a:ea typeface="Comfortaa"/>
              <a:cs typeface="Comfortaa"/>
              <a:sym typeface="Comfortaa"/>
            </a:endParaRPr>
          </a:p>
          <a:p>
            <a:pPr indent="0" lvl="0" marL="0" rtl="0" algn="l">
              <a:spcBef>
                <a:spcPts val="0"/>
              </a:spcBef>
              <a:spcAft>
                <a:spcPts val="1600"/>
              </a:spcAft>
              <a:buNone/>
            </a:pPr>
            <a:r>
              <a:t/>
            </a:r>
            <a:endParaRPr sz="2000">
              <a:latin typeface="Comfortaa"/>
              <a:ea typeface="Comfortaa"/>
              <a:cs typeface="Comfortaa"/>
              <a:sym typeface="Comfortaa"/>
            </a:endParaRPr>
          </a:p>
        </p:txBody>
      </p:sp>
      <p:pic>
        <p:nvPicPr>
          <p:cNvPr id="207" name="Google Shape;207;p22"/>
          <p:cNvPicPr preferRelativeResize="0"/>
          <p:nvPr/>
        </p:nvPicPr>
        <p:blipFill>
          <a:blip r:embed="rId3">
            <a:alphaModFix/>
          </a:blip>
          <a:stretch>
            <a:fillRect/>
          </a:stretch>
        </p:blipFill>
        <p:spPr>
          <a:xfrm>
            <a:off x="424374" y="1541775"/>
            <a:ext cx="2557450" cy="3150375"/>
          </a:xfrm>
          <a:prstGeom prst="rect">
            <a:avLst/>
          </a:prstGeom>
          <a:noFill/>
          <a:ln>
            <a:noFill/>
          </a:ln>
        </p:spPr>
      </p:pic>
      <p:cxnSp>
        <p:nvCxnSpPr>
          <p:cNvPr id="208" name="Google Shape;208;p22"/>
          <p:cNvCxnSpPr/>
          <p:nvPr/>
        </p:nvCxnSpPr>
        <p:spPr>
          <a:xfrm>
            <a:off x="-7025" y="1062825"/>
            <a:ext cx="9146700" cy="0"/>
          </a:xfrm>
          <a:prstGeom prst="straightConnector1">
            <a:avLst/>
          </a:prstGeom>
          <a:noFill/>
          <a:ln cap="flat" cmpd="sng" w="76200">
            <a:solidFill>
              <a:srgbClr val="FFFFFF"/>
            </a:solidFill>
            <a:prstDash val="solid"/>
            <a:round/>
            <a:headEnd len="med" w="med" type="none"/>
            <a:tailEnd len="med" w="med" type="none"/>
          </a:ln>
        </p:spPr>
      </p:cxnSp>
      <p:pic>
        <p:nvPicPr>
          <p:cNvPr descr="F(t) = a*e" id="209" name="Google Shape;209;p22" title="MathEquation,#ffffff"/>
          <p:cNvPicPr preferRelativeResize="0"/>
          <p:nvPr/>
        </p:nvPicPr>
        <p:blipFill>
          <a:blip r:embed="rId4">
            <a:alphaModFix/>
          </a:blip>
          <a:stretch>
            <a:fillRect/>
          </a:stretch>
        </p:blipFill>
        <p:spPr>
          <a:xfrm>
            <a:off x="3418750" y="2731125"/>
            <a:ext cx="2954076" cy="694200"/>
          </a:xfrm>
          <a:prstGeom prst="rect">
            <a:avLst/>
          </a:prstGeom>
          <a:noFill/>
          <a:ln>
            <a:noFill/>
          </a:ln>
        </p:spPr>
      </p:pic>
      <p:pic>
        <p:nvPicPr>
          <p:cNvPr descr="-be^(ct)" id="210" name="Google Shape;210;p22" title="MathEquation,#ffffff"/>
          <p:cNvPicPr preferRelativeResize="0"/>
          <p:nvPr/>
        </p:nvPicPr>
        <p:blipFill>
          <a:blip r:embed="rId5">
            <a:alphaModFix/>
          </a:blip>
          <a:stretch>
            <a:fillRect/>
          </a:stretch>
        </p:blipFill>
        <p:spPr>
          <a:xfrm>
            <a:off x="6267650" y="2540975"/>
            <a:ext cx="1016458" cy="45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Created Models for Forecasting</a:t>
            </a:r>
            <a:endParaRPr b="1" sz="3000">
              <a:latin typeface="Playfair Display"/>
              <a:ea typeface="Playfair Display"/>
              <a:cs typeface="Playfair Display"/>
              <a:sym typeface="Playfair Display"/>
            </a:endParaRPr>
          </a:p>
        </p:txBody>
      </p:sp>
      <p:sp>
        <p:nvSpPr>
          <p:cNvPr id="216" name="Google Shape;216;p23"/>
          <p:cNvSpPr txBox="1"/>
          <p:nvPr>
            <p:ph idx="1" type="body"/>
          </p:nvPr>
        </p:nvSpPr>
        <p:spPr>
          <a:xfrm>
            <a:off x="464725" y="1441200"/>
            <a:ext cx="3696600" cy="2120100"/>
          </a:xfrm>
          <a:prstGeom prst="rect">
            <a:avLst/>
          </a:prstGeom>
        </p:spPr>
        <p:txBody>
          <a:bodyPr anchorCtr="0" anchor="t" bIns="91425" lIns="91425" spcFirstLastPara="1" rIns="91425" wrap="square" tIns="91425">
            <a:noAutofit/>
          </a:bodyPr>
          <a:lstStyle/>
          <a:p>
            <a:pPr indent="0" lvl="0" marL="0" rtl="0" algn="l">
              <a:lnSpc>
                <a:spcPct val="200000"/>
              </a:lnSpc>
              <a:spcBef>
                <a:spcPts val="2000"/>
              </a:spcBef>
              <a:spcAft>
                <a:spcPts val="0"/>
              </a:spcAft>
              <a:buNone/>
            </a:pPr>
            <a:r>
              <a:rPr lang="en" sz="1500" u="sng">
                <a:solidFill>
                  <a:srgbClr val="FFFFFF"/>
                </a:solidFill>
                <a:latin typeface="Comfortaa"/>
                <a:ea typeface="Comfortaa"/>
                <a:cs typeface="Comfortaa"/>
                <a:sym typeface="Comfortaa"/>
              </a:rPr>
              <a:t>California</a:t>
            </a:r>
            <a:r>
              <a:rPr lang="en" sz="1500">
                <a:solidFill>
                  <a:srgbClr val="FFFFFF"/>
                </a:solidFill>
                <a:latin typeface="Comfortaa"/>
                <a:ea typeface="Comfortaa"/>
                <a:cs typeface="Comfortaa"/>
                <a:sym typeface="Comfortaa"/>
              </a:rPr>
              <a:t>: Cumulative Cases = </a:t>
            </a:r>
            <a:endParaRPr sz="1500">
              <a:solidFill>
                <a:srgbClr val="FFFFFF"/>
              </a:solidFill>
              <a:latin typeface="Comfortaa"/>
              <a:ea typeface="Comfortaa"/>
              <a:cs typeface="Comfortaa"/>
              <a:sym typeface="Comfortaa"/>
            </a:endParaRPr>
          </a:p>
          <a:p>
            <a:pPr indent="0" lvl="0" marL="0" rtl="0" algn="l">
              <a:lnSpc>
                <a:spcPct val="200000"/>
              </a:lnSpc>
              <a:spcBef>
                <a:spcPts val="2000"/>
              </a:spcBef>
              <a:spcAft>
                <a:spcPts val="0"/>
              </a:spcAft>
              <a:buNone/>
            </a:pPr>
            <a:r>
              <a:rPr lang="en" sz="1500" u="sng">
                <a:solidFill>
                  <a:srgbClr val="FFFFFF"/>
                </a:solidFill>
                <a:latin typeface="Comfortaa"/>
                <a:ea typeface="Comfortaa"/>
                <a:cs typeface="Comfortaa"/>
                <a:sym typeface="Comfortaa"/>
              </a:rPr>
              <a:t>New York:</a:t>
            </a:r>
            <a:r>
              <a:rPr lang="en" sz="1500">
                <a:solidFill>
                  <a:srgbClr val="FFFFFF"/>
                </a:solidFill>
                <a:latin typeface="Comfortaa"/>
                <a:ea typeface="Comfortaa"/>
                <a:cs typeface="Comfortaa"/>
                <a:sym typeface="Comfortaa"/>
              </a:rPr>
              <a:t> Cumulative Cases = </a:t>
            </a:r>
            <a:endParaRPr sz="1500">
              <a:solidFill>
                <a:srgbClr val="FFFFFF"/>
              </a:solidFill>
              <a:latin typeface="Comfortaa"/>
              <a:ea typeface="Comfortaa"/>
              <a:cs typeface="Comfortaa"/>
              <a:sym typeface="Comfortaa"/>
            </a:endParaRPr>
          </a:p>
          <a:p>
            <a:pPr indent="0" lvl="0" marL="0" rtl="0" algn="l">
              <a:lnSpc>
                <a:spcPct val="200000"/>
              </a:lnSpc>
              <a:spcBef>
                <a:spcPts val="2000"/>
              </a:spcBef>
              <a:spcAft>
                <a:spcPts val="0"/>
              </a:spcAft>
              <a:buNone/>
            </a:pPr>
            <a:r>
              <a:rPr lang="en" sz="1500" u="sng">
                <a:latin typeface="Comfortaa"/>
                <a:ea typeface="Comfortaa"/>
                <a:cs typeface="Comfortaa"/>
                <a:sym typeface="Comfortaa"/>
              </a:rPr>
              <a:t>Los Angeles:</a:t>
            </a:r>
            <a:r>
              <a:rPr lang="en" sz="1500">
                <a:latin typeface="Comfortaa"/>
                <a:ea typeface="Comfortaa"/>
                <a:cs typeface="Comfortaa"/>
                <a:sym typeface="Comfortaa"/>
              </a:rPr>
              <a:t> Cumulative Cases = </a:t>
            </a:r>
            <a:endParaRPr sz="1500">
              <a:latin typeface="Comfortaa"/>
              <a:ea typeface="Comfortaa"/>
              <a:cs typeface="Comfortaa"/>
              <a:sym typeface="Comfortaa"/>
            </a:endParaRPr>
          </a:p>
          <a:p>
            <a:pPr indent="0" lvl="0" marL="0" rtl="0" algn="l">
              <a:lnSpc>
                <a:spcPct val="200000"/>
              </a:lnSpc>
              <a:spcBef>
                <a:spcPts val="2000"/>
              </a:spcBef>
              <a:spcAft>
                <a:spcPts val="2000"/>
              </a:spcAft>
              <a:buNone/>
            </a:pPr>
            <a:r>
              <a:rPr lang="en" sz="1500" u="sng">
                <a:latin typeface="Comfortaa"/>
                <a:ea typeface="Comfortaa"/>
                <a:cs typeface="Comfortaa"/>
                <a:sym typeface="Comfortaa"/>
              </a:rPr>
              <a:t>New York City:</a:t>
            </a:r>
            <a:r>
              <a:rPr lang="en" sz="1500">
                <a:latin typeface="Comfortaa"/>
                <a:ea typeface="Comfortaa"/>
                <a:cs typeface="Comfortaa"/>
                <a:sym typeface="Comfortaa"/>
              </a:rPr>
              <a:t> Cumulative Cases = </a:t>
            </a:r>
            <a:endParaRPr sz="1500">
              <a:latin typeface="Comfortaa"/>
              <a:ea typeface="Comfortaa"/>
              <a:cs typeface="Comfortaa"/>
              <a:sym typeface="Comfortaa"/>
            </a:endParaRPr>
          </a:p>
        </p:txBody>
      </p:sp>
      <p:cxnSp>
        <p:nvCxnSpPr>
          <p:cNvPr id="217" name="Google Shape;217;p23"/>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pic>
        <p:nvPicPr>
          <p:cNvPr descr="-15.33547*e^(-.06847127*t" id="218" name="Google Shape;218;p23" title="MathEquation,#ffffff"/>
          <p:cNvPicPr preferRelativeResize="0"/>
          <p:nvPr/>
        </p:nvPicPr>
        <p:blipFill>
          <a:blip r:embed="rId3">
            <a:alphaModFix/>
          </a:blip>
          <a:stretch>
            <a:fillRect/>
          </a:stretch>
        </p:blipFill>
        <p:spPr>
          <a:xfrm>
            <a:off x="5664613" y="1484100"/>
            <a:ext cx="2259420" cy="242875"/>
          </a:xfrm>
          <a:prstGeom prst="rect">
            <a:avLst/>
          </a:prstGeom>
          <a:noFill/>
          <a:ln>
            <a:noFill/>
          </a:ln>
        </p:spPr>
      </p:pic>
      <p:pic>
        <p:nvPicPr>
          <p:cNvPr descr="54690.86*e" id="219" name="Google Shape;219;p23" title="MathEquation,#ffffff"/>
          <p:cNvPicPr preferRelativeResize="0"/>
          <p:nvPr/>
        </p:nvPicPr>
        <p:blipFill>
          <a:blip r:embed="rId4">
            <a:alphaModFix/>
          </a:blip>
          <a:stretch>
            <a:fillRect/>
          </a:stretch>
        </p:blipFill>
        <p:spPr>
          <a:xfrm>
            <a:off x="4111850" y="1692175"/>
            <a:ext cx="1696840" cy="303325"/>
          </a:xfrm>
          <a:prstGeom prst="rect">
            <a:avLst/>
          </a:prstGeom>
          <a:noFill/>
          <a:ln>
            <a:noFill/>
          </a:ln>
        </p:spPr>
      </p:pic>
      <p:pic>
        <p:nvPicPr>
          <p:cNvPr descr="-19.02339*e^(-.08450772*t)&#10;" id="220" name="Google Shape;220;p23" title="MathEquation,#ffffff"/>
          <p:cNvPicPr preferRelativeResize="0"/>
          <p:nvPr/>
        </p:nvPicPr>
        <p:blipFill>
          <a:blip r:embed="rId5">
            <a:alphaModFix/>
          </a:blip>
          <a:stretch>
            <a:fillRect/>
          </a:stretch>
        </p:blipFill>
        <p:spPr>
          <a:xfrm>
            <a:off x="5637950" y="2148262"/>
            <a:ext cx="2259382" cy="242875"/>
          </a:xfrm>
          <a:prstGeom prst="rect">
            <a:avLst/>
          </a:prstGeom>
          <a:noFill/>
          <a:ln>
            <a:noFill/>
          </a:ln>
        </p:spPr>
      </p:pic>
      <p:pic>
        <p:nvPicPr>
          <p:cNvPr descr="304531.9*e" id="221" name="Google Shape;221;p23" title="MathEquation,#ffffff"/>
          <p:cNvPicPr preferRelativeResize="0"/>
          <p:nvPr/>
        </p:nvPicPr>
        <p:blipFill>
          <a:blip r:embed="rId6">
            <a:alphaModFix/>
          </a:blip>
          <a:stretch>
            <a:fillRect/>
          </a:stretch>
        </p:blipFill>
        <p:spPr>
          <a:xfrm>
            <a:off x="4111853" y="2442800"/>
            <a:ext cx="1696934" cy="303325"/>
          </a:xfrm>
          <a:prstGeom prst="rect">
            <a:avLst/>
          </a:prstGeom>
          <a:noFill/>
          <a:ln>
            <a:noFill/>
          </a:ln>
        </p:spPr>
      </p:pic>
      <p:pic>
        <p:nvPicPr>
          <p:cNvPr descr="-27.64857*e^(-.08934937*t)&#10;" id="222" name="Google Shape;222;p23" title="MathEquation,#ffffff"/>
          <p:cNvPicPr preferRelativeResize="0"/>
          <p:nvPr/>
        </p:nvPicPr>
        <p:blipFill>
          <a:blip r:embed="rId7">
            <a:alphaModFix/>
          </a:blip>
          <a:stretch>
            <a:fillRect/>
          </a:stretch>
        </p:blipFill>
        <p:spPr>
          <a:xfrm>
            <a:off x="5664675" y="2988675"/>
            <a:ext cx="2259300" cy="242875"/>
          </a:xfrm>
          <a:prstGeom prst="rect">
            <a:avLst/>
          </a:prstGeom>
          <a:noFill/>
          <a:ln>
            <a:noFill/>
          </a:ln>
        </p:spPr>
      </p:pic>
      <p:pic>
        <p:nvPicPr>
          <p:cNvPr descr="17394.3*e" id="223" name="Google Shape;223;p23" title="MathEquation,#ffffff"/>
          <p:cNvPicPr preferRelativeResize="0"/>
          <p:nvPr/>
        </p:nvPicPr>
        <p:blipFill>
          <a:blip r:embed="rId8">
            <a:alphaModFix/>
          </a:blip>
          <a:stretch>
            <a:fillRect/>
          </a:stretch>
        </p:blipFill>
        <p:spPr>
          <a:xfrm>
            <a:off x="4111850" y="3171825"/>
            <a:ext cx="1526100" cy="303325"/>
          </a:xfrm>
          <a:prstGeom prst="rect">
            <a:avLst/>
          </a:prstGeom>
          <a:noFill/>
          <a:ln>
            <a:noFill/>
          </a:ln>
        </p:spPr>
      </p:pic>
      <p:pic>
        <p:nvPicPr>
          <p:cNvPr descr="-18.1375*e^(-.08642902*t)&#10;" id="224" name="Google Shape;224;p23" title="MathEquation,#ffffff"/>
          <p:cNvPicPr preferRelativeResize="0"/>
          <p:nvPr/>
        </p:nvPicPr>
        <p:blipFill>
          <a:blip r:embed="rId9">
            <a:alphaModFix/>
          </a:blip>
          <a:stretch>
            <a:fillRect/>
          </a:stretch>
        </p:blipFill>
        <p:spPr>
          <a:xfrm>
            <a:off x="5637987" y="3663875"/>
            <a:ext cx="2259300" cy="256992"/>
          </a:xfrm>
          <a:prstGeom prst="rect">
            <a:avLst/>
          </a:prstGeom>
          <a:noFill/>
          <a:ln>
            <a:noFill/>
          </a:ln>
        </p:spPr>
      </p:pic>
      <p:pic>
        <p:nvPicPr>
          <p:cNvPr descr="156117.8*e" id="225" name="Google Shape;225;p23" title="MathEquation,#ffffff"/>
          <p:cNvPicPr preferRelativeResize="0"/>
          <p:nvPr/>
        </p:nvPicPr>
        <p:blipFill>
          <a:blip r:embed="rId10">
            <a:alphaModFix/>
          </a:blip>
          <a:stretch>
            <a:fillRect/>
          </a:stretch>
        </p:blipFill>
        <p:spPr>
          <a:xfrm>
            <a:off x="4085125" y="3851050"/>
            <a:ext cx="1696924" cy="30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California Forecasts</a:t>
            </a:r>
            <a:endParaRPr b="1" sz="3000">
              <a:latin typeface="Playfair Display"/>
              <a:ea typeface="Playfair Display"/>
              <a:cs typeface="Playfair Display"/>
              <a:sym typeface="Playfair Display"/>
            </a:endParaRPr>
          </a:p>
        </p:txBody>
      </p:sp>
      <p:pic>
        <p:nvPicPr>
          <p:cNvPr id="231" name="Google Shape;231;p24" title="Chart"/>
          <p:cNvPicPr preferRelativeResize="0"/>
          <p:nvPr/>
        </p:nvPicPr>
        <p:blipFill>
          <a:blip r:embed="rId3">
            <a:alphaModFix/>
          </a:blip>
          <a:stretch>
            <a:fillRect/>
          </a:stretch>
        </p:blipFill>
        <p:spPr>
          <a:xfrm>
            <a:off x="441150" y="1601075"/>
            <a:ext cx="4837783" cy="2984850"/>
          </a:xfrm>
          <a:prstGeom prst="rect">
            <a:avLst/>
          </a:prstGeom>
          <a:noFill/>
          <a:ln>
            <a:noFill/>
          </a:ln>
        </p:spPr>
      </p:pic>
      <p:graphicFrame>
        <p:nvGraphicFramePr>
          <p:cNvPr id="232" name="Google Shape;232;p24"/>
          <p:cNvGraphicFramePr/>
          <p:nvPr/>
        </p:nvGraphicFramePr>
        <p:xfrm>
          <a:off x="5543550" y="2108350"/>
          <a:ext cx="3000000" cy="3000000"/>
        </p:xfrm>
        <a:graphic>
          <a:graphicData uri="http://schemas.openxmlformats.org/drawingml/2006/table">
            <a:tbl>
              <a:tblPr>
                <a:noFill/>
                <a:tableStyleId>{2FCCD124-0E58-4A15-8B88-B91E1CEAB27A}</a:tableStyleId>
              </a:tblPr>
              <a:tblGrid>
                <a:gridCol w="1279550"/>
                <a:gridCol w="1697175"/>
              </a:tblGrid>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Date</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Forecasted Cases</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5/15/2020</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50,271</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5/16/2020</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50,552</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5/17/2020</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50,816</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5/18/2020</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51,063</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5/19/2020</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51,296</a:t>
                      </a:r>
                      <a:endParaRPr sz="1300">
                        <a:solidFill>
                          <a:srgbClr val="FFFFFF"/>
                        </a:solidFill>
                        <a:latin typeface="Comfortaa"/>
                        <a:ea typeface="Comfortaa"/>
                        <a:cs typeface="Comfortaa"/>
                        <a:sym typeface="Comfortaa"/>
                      </a:endParaRPr>
                    </a:p>
                  </a:txBody>
                  <a:tcPr marT="25400" marB="25400" marR="25400" marL="25400"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cxnSp>
        <p:nvCxnSpPr>
          <p:cNvPr id="233" name="Google Shape;233;p24"/>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California Forecast</a:t>
            </a:r>
            <a:endParaRPr b="1" sz="3000">
              <a:latin typeface="Playfair Display"/>
              <a:ea typeface="Playfair Display"/>
              <a:cs typeface="Playfair Display"/>
              <a:sym typeface="Playfair Display"/>
            </a:endParaRPr>
          </a:p>
        </p:txBody>
      </p:sp>
      <p:pic>
        <p:nvPicPr>
          <p:cNvPr id="239" name="Google Shape;239;p25" title="Chart"/>
          <p:cNvPicPr preferRelativeResize="0"/>
          <p:nvPr/>
        </p:nvPicPr>
        <p:blipFill>
          <a:blip r:embed="rId3">
            <a:alphaModFix/>
          </a:blip>
          <a:stretch>
            <a:fillRect/>
          </a:stretch>
        </p:blipFill>
        <p:spPr>
          <a:xfrm>
            <a:off x="0" y="1777650"/>
            <a:ext cx="4566936" cy="2817748"/>
          </a:xfrm>
          <a:prstGeom prst="rect">
            <a:avLst/>
          </a:prstGeom>
          <a:noFill/>
          <a:ln>
            <a:noFill/>
          </a:ln>
        </p:spPr>
      </p:pic>
      <p:pic>
        <p:nvPicPr>
          <p:cNvPr id="240" name="Google Shape;240;p25" title="Chart"/>
          <p:cNvPicPr preferRelativeResize="0"/>
          <p:nvPr/>
        </p:nvPicPr>
        <p:blipFill>
          <a:blip r:embed="rId4">
            <a:alphaModFix/>
          </a:blip>
          <a:stretch>
            <a:fillRect/>
          </a:stretch>
        </p:blipFill>
        <p:spPr>
          <a:xfrm>
            <a:off x="4566925" y="1777675"/>
            <a:ext cx="4577074" cy="2817725"/>
          </a:xfrm>
          <a:prstGeom prst="rect">
            <a:avLst/>
          </a:prstGeom>
          <a:noFill/>
          <a:ln>
            <a:noFill/>
          </a:ln>
        </p:spPr>
      </p:pic>
      <p:cxnSp>
        <p:nvCxnSpPr>
          <p:cNvPr id="241" name="Google Shape;241;p25"/>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New York Forecasts</a:t>
            </a:r>
            <a:endParaRPr b="1" sz="3000">
              <a:latin typeface="Playfair Display"/>
              <a:ea typeface="Playfair Display"/>
              <a:cs typeface="Playfair Display"/>
              <a:sym typeface="Playfair Display"/>
            </a:endParaRPr>
          </a:p>
        </p:txBody>
      </p:sp>
      <p:pic>
        <p:nvPicPr>
          <p:cNvPr id="247" name="Google Shape;247;p26" title="Chart"/>
          <p:cNvPicPr preferRelativeResize="0"/>
          <p:nvPr/>
        </p:nvPicPr>
        <p:blipFill>
          <a:blip r:embed="rId3">
            <a:alphaModFix/>
          </a:blip>
          <a:stretch>
            <a:fillRect/>
          </a:stretch>
        </p:blipFill>
        <p:spPr>
          <a:xfrm>
            <a:off x="235700" y="1575825"/>
            <a:ext cx="5007350" cy="3089475"/>
          </a:xfrm>
          <a:prstGeom prst="rect">
            <a:avLst/>
          </a:prstGeom>
          <a:noFill/>
          <a:ln>
            <a:noFill/>
          </a:ln>
        </p:spPr>
      </p:pic>
      <p:cxnSp>
        <p:nvCxnSpPr>
          <p:cNvPr id="248" name="Google Shape;248;p26"/>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graphicFrame>
        <p:nvGraphicFramePr>
          <p:cNvPr id="249" name="Google Shape;249;p26"/>
          <p:cNvGraphicFramePr/>
          <p:nvPr/>
        </p:nvGraphicFramePr>
        <p:xfrm>
          <a:off x="5596300" y="1999900"/>
          <a:ext cx="3000000" cy="3000000"/>
        </p:xfrm>
        <a:graphic>
          <a:graphicData uri="http://schemas.openxmlformats.org/drawingml/2006/table">
            <a:tbl>
              <a:tblPr>
                <a:noFill/>
                <a:tableStyleId>{2FCCD124-0E58-4A15-8B88-B91E1CEAB27A}</a:tableStyleId>
              </a:tblPr>
              <a:tblGrid>
                <a:gridCol w="1279550"/>
                <a:gridCol w="1697175"/>
              </a:tblGrid>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Date</a:t>
                      </a:r>
                      <a:endParaRPr sz="1300">
                        <a:solidFill>
                          <a:srgbClr val="FFFFFF"/>
                        </a:solidFill>
                        <a:latin typeface="Comfortaa"/>
                        <a:ea typeface="Comfortaa"/>
                        <a:cs typeface="Comfortaa"/>
                        <a:sym typeface="Comfortaa"/>
                      </a:endParaRPr>
                    </a:p>
                  </a:txBody>
                  <a:tcPr marT="25400" marB="25400" marR="25400" marL="254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Forecasted Cases</a:t>
                      </a:r>
                      <a:endParaRPr sz="1300">
                        <a:solidFill>
                          <a:srgbClr val="FFFFFF"/>
                        </a:solidFill>
                        <a:latin typeface="Comfortaa"/>
                        <a:ea typeface="Comfortaa"/>
                        <a:cs typeface="Comfortaa"/>
                        <a:sym typeface="Comfortaa"/>
                      </a:endParaRPr>
                    </a:p>
                  </a:txBody>
                  <a:tcPr marT="25400" marB="25400" marR="25400" marL="254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rgbClr val="CCCCCC"/>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5/15/2020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295,265</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5/16/2020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296,005</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5/17/2020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296,687</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5/18/2020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297,315</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5/19/2020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297,894</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CCCCCC"/>
                      </a:solidFill>
                      <a:prstDash val="solid"/>
                      <a:round/>
                      <a:headEnd len="sm" w="sm" type="none"/>
                      <a:tailEnd len="sm" w="sm" type="none"/>
                    </a:lnL>
                    <a:lnR cap="flat" cmpd="sng" w="19050">
                      <a:solidFill>
                        <a:srgbClr val="CCCCCC"/>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New York Forecasts</a:t>
            </a:r>
            <a:endParaRPr b="1" sz="3000">
              <a:latin typeface="Playfair Display"/>
              <a:ea typeface="Playfair Display"/>
              <a:cs typeface="Playfair Display"/>
              <a:sym typeface="Playfair Display"/>
            </a:endParaRPr>
          </a:p>
        </p:txBody>
      </p:sp>
      <p:pic>
        <p:nvPicPr>
          <p:cNvPr id="255" name="Google Shape;255;p27" title="Chart"/>
          <p:cNvPicPr preferRelativeResize="0"/>
          <p:nvPr/>
        </p:nvPicPr>
        <p:blipFill>
          <a:blip r:embed="rId3">
            <a:alphaModFix/>
          </a:blip>
          <a:stretch>
            <a:fillRect/>
          </a:stretch>
        </p:blipFill>
        <p:spPr>
          <a:xfrm>
            <a:off x="0" y="1762125"/>
            <a:ext cx="4572000" cy="3064850"/>
          </a:xfrm>
          <a:prstGeom prst="rect">
            <a:avLst/>
          </a:prstGeom>
          <a:noFill/>
          <a:ln>
            <a:noFill/>
          </a:ln>
        </p:spPr>
      </p:pic>
      <p:pic>
        <p:nvPicPr>
          <p:cNvPr id="256" name="Google Shape;256;p27" title="Chart"/>
          <p:cNvPicPr preferRelativeResize="0"/>
          <p:nvPr/>
        </p:nvPicPr>
        <p:blipFill>
          <a:blip r:embed="rId4">
            <a:alphaModFix/>
          </a:blip>
          <a:stretch>
            <a:fillRect/>
          </a:stretch>
        </p:blipFill>
        <p:spPr>
          <a:xfrm>
            <a:off x="4572000" y="1762125"/>
            <a:ext cx="4572000" cy="3064844"/>
          </a:xfrm>
          <a:prstGeom prst="rect">
            <a:avLst/>
          </a:prstGeom>
          <a:noFill/>
          <a:ln>
            <a:noFill/>
          </a:ln>
        </p:spPr>
      </p:pic>
      <p:cxnSp>
        <p:nvCxnSpPr>
          <p:cNvPr id="257" name="Google Shape;257;p27"/>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1297500" y="393750"/>
            <a:ext cx="70389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Playfair Display"/>
                <a:ea typeface="Playfair Display"/>
                <a:cs typeface="Playfair Display"/>
                <a:sym typeface="Playfair Display"/>
              </a:rPr>
              <a:t>Los Angeles Forecasts</a:t>
            </a:r>
            <a:endParaRPr sz="3000">
              <a:latin typeface="Playfair Display"/>
              <a:ea typeface="Playfair Display"/>
              <a:cs typeface="Playfair Display"/>
              <a:sym typeface="Playfair Display"/>
            </a:endParaRPr>
          </a:p>
        </p:txBody>
      </p:sp>
      <p:pic>
        <p:nvPicPr>
          <p:cNvPr id="263" name="Google Shape;263;p28" title="Chart"/>
          <p:cNvPicPr preferRelativeResize="0"/>
          <p:nvPr/>
        </p:nvPicPr>
        <p:blipFill>
          <a:blip r:embed="rId3">
            <a:alphaModFix/>
          </a:blip>
          <a:stretch>
            <a:fillRect/>
          </a:stretch>
        </p:blipFill>
        <p:spPr>
          <a:xfrm>
            <a:off x="394250" y="1736825"/>
            <a:ext cx="4762625" cy="2938475"/>
          </a:xfrm>
          <a:prstGeom prst="rect">
            <a:avLst/>
          </a:prstGeom>
          <a:noFill/>
          <a:ln>
            <a:noFill/>
          </a:ln>
        </p:spPr>
      </p:pic>
      <p:cxnSp>
        <p:nvCxnSpPr>
          <p:cNvPr id="264" name="Google Shape;264;p28"/>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graphicFrame>
        <p:nvGraphicFramePr>
          <p:cNvPr id="265" name="Google Shape;265;p28"/>
          <p:cNvGraphicFramePr/>
          <p:nvPr/>
        </p:nvGraphicFramePr>
        <p:xfrm>
          <a:off x="5602875" y="2136175"/>
          <a:ext cx="3000000" cy="3000000"/>
        </p:xfrm>
        <a:graphic>
          <a:graphicData uri="http://schemas.openxmlformats.org/drawingml/2006/table">
            <a:tbl>
              <a:tblPr>
                <a:noFill/>
                <a:tableStyleId>{2FCCD124-0E58-4A15-8B88-B91E1CEAB27A}</a:tableStyleId>
              </a:tblPr>
              <a:tblGrid>
                <a:gridCol w="1279550"/>
                <a:gridCol w="1697175"/>
              </a:tblGrid>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Date</a:t>
                      </a:r>
                      <a:endParaRPr sz="13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Forecasted Cases</a:t>
                      </a:r>
                      <a:endParaRPr sz="13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5/15/2020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16,862</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5/16/2020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16,907</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5/17/2020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16,948</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5/18/2020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16,986</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5/19/2020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17,020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Los Angeles Forecasts</a:t>
            </a:r>
            <a:endParaRPr b="1" sz="3000">
              <a:latin typeface="Playfair Display"/>
              <a:ea typeface="Playfair Display"/>
              <a:cs typeface="Playfair Display"/>
              <a:sym typeface="Playfair Display"/>
            </a:endParaRPr>
          </a:p>
        </p:txBody>
      </p:sp>
      <p:pic>
        <p:nvPicPr>
          <p:cNvPr id="271" name="Google Shape;271;p29" title="Chart"/>
          <p:cNvPicPr preferRelativeResize="0"/>
          <p:nvPr/>
        </p:nvPicPr>
        <p:blipFill>
          <a:blip r:embed="rId3">
            <a:alphaModFix/>
          </a:blip>
          <a:stretch>
            <a:fillRect/>
          </a:stretch>
        </p:blipFill>
        <p:spPr>
          <a:xfrm>
            <a:off x="0" y="1727525"/>
            <a:ext cx="4572000" cy="2927263"/>
          </a:xfrm>
          <a:prstGeom prst="rect">
            <a:avLst/>
          </a:prstGeom>
          <a:noFill/>
          <a:ln>
            <a:noFill/>
          </a:ln>
        </p:spPr>
      </p:pic>
      <p:pic>
        <p:nvPicPr>
          <p:cNvPr id="272" name="Google Shape;272;p29" title="Chart"/>
          <p:cNvPicPr preferRelativeResize="0"/>
          <p:nvPr/>
        </p:nvPicPr>
        <p:blipFill>
          <a:blip r:embed="rId4">
            <a:alphaModFix/>
          </a:blip>
          <a:stretch>
            <a:fillRect/>
          </a:stretch>
        </p:blipFill>
        <p:spPr>
          <a:xfrm>
            <a:off x="4572000" y="1727525"/>
            <a:ext cx="4572000" cy="2927275"/>
          </a:xfrm>
          <a:prstGeom prst="rect">
            <a:avLst/>
          </a:prstGeom>
          <a:noFill/>
          <a:ln>
            <a:noFill/>
          </a:ln>
        </p:spPr>
      </p:pic>
      <p:cxnSp>
        <p:nvCxnSpPr>
          <p:cNvPr id="273" name="Google Shape;273;p29"/>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New York City Forecasts</a:t>
            </a:r>
            <a:endParaRPr b="1" sz="3000">
              <a:latin typeface="Playfair Display"/>
              <a:ea typeface="Playfair Display"/>
              <a:cs typeface="Playfair Display"/>
              <a:sym typeface="Playfair Display"/>
            </a:endParaRPr>
          </a:p>
        </p:txBody>
      </p:sp>
      <p:pic>
        <p:nvPicPr>
          <p:cNvPr id="279" name="Google Shape;279;p30" title="Chart"/>
          <p:cNvPicPr preferRelativeResize="0"/>
          <p:nvPr/>
        </p:nvPicPr>
        <p:blipFill>
          <a:blip r:embed="rId3">
            <a:alphaModFix/>
          </a:blip>
          <a:stretch>
            <a:fillRect/>
          </a:stretch>
        </p:blipFill>
        <p:spPr>
          <a:xfrm>
            <a:off x="444750" y="1570724"/>
            <a:ext cx="4744225" cy="2927125"/>
          </a:xfrm>
          <a:prstGeom prst="rect">
            <a:avLst/>
          </a:prstGeom>
          <a:noFill/>
          <a:ln>
            <a:noFill/>
          </a:ln>
        </p:spPr>
      </p:pic>
      <p:cxnSp>
        <p:nvCxnSpPr>
          <p:cNvPr id="280" name="Google Shape;280;p30"/>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graphicFrame>
        <p:nvGraphicFramePr>
          <p:cNvPr id="281" name="Google Shape;281;p30"/>
          <p:cNvGraphicFramePr/>
          <p:nvPr/>
        </p:nvGraphicFramePr>
        <p:xfrm>
          <a:off x="5602875" y="1907575"/>
          <a:ext cx="3000000" cy="3000000"/>
        </p:xfrm>
        <a:graphic>
          <a:graphicData uri="http://schemas.openxmlformats.org/drawingml/2006/table">
            <a:tbl>
              <a:tblPr>
                <a:noFill/>
                <a:tableStyleId>{2FCCD124-0E58-4A15-8B88-B91E1CEAB27A}</a:tableStyleId>
              </a:tblPr>
              <a:tblGrid>
                <a:gridCol w="1279550"/>
                <a:gridCol w="1697175"/>
              </a:tblGrid>
              <a:tr h="364025">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Date</a:t>
                      </a:r>
                      <a:endParaRPr sz="13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latin typeface="Comfortaa"/>
                          <a:ea typeface="Comfortaa"/>
                          <a:cs typeface="Comfortaa"/>
                          <a:sym typeface="Comfortaa"/>
                        </a:rPr>
                        <a:t>Forecasted Cases</a:t>
                      </a:r>
                      <a:endParaRPr sz="13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5/15/2020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152,193</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5/16/2020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152,514</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5/17/2020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152,809</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5/18/2020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153,081</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64025">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5/19/2020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Comfortaa"/>
                          <a:ea typeface="Comfortaa"/>
                          <a:cs typeface="Comfortaa"/>
                          <a:sym typeface="Comfortaa"/>
                        </a:rPr>
                        <a:t>153,330</a:t>
                      </a:r>
                      <a:endParaRPr sz="1500">
                        <a:solidFill>
                          <a:srgbClr val="FFFFFF"/>
                        </a:solidFill>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New York City Forecasts</a:t>
            </a:r>
            <a:endParaRPr b="1" sz="3000">
              <a:latin typeface="Playfair Display"/>
              <a:ea typeface="Playfair Display"/>
              <a:cs typeface="Playfair Display"/>
              <a:sym typeface="Playfair Display"/>
            </a:endParaRPr>
          </a:p>
        </p:txBody>
      </p:sp>
      <p:pic>
        <p:nvPicPr>
          <p:cNvPr id="287" name="Google Shape;287;p31" title="Chart"/>
          <p:cNvPicPr preferRelativeResize="0"/>
          <p:nvPr/>
        </p:nvPicPr>
        <p:blipFill>
          <a:blip r:embed="rId3">
            <a:alphaModFix/>
          </a:blip>
          <a:stretch>
            <a:fillRect/>
          </a:stretch>
        </p:blipFill>
        <p:spPr>
          <a:xfrm>
            <a:off x="0" y="1681675"/>
            <a:ext cx="4572000" cy="2723834"/>
          </a:xfrm>
          <a:prstGeom prst="rect">
            <a:avLst/>
          </a:prstGeom>
          <a:noFill/>
          <a:ln>
            <a:noFill/>
          </a:ln>
        </p:spPr>
      </p:pic>
      <p:pic>
        <p:nvPicPr>
          <p:cNvPr id="288" name="Google Shape;288;p31" title="Chart"/>
          <p:cNvPicPr preferRelativeResize="0"/>
          <p:nvPr/>
        </p:nvPicPr>
        <p:blipFill>
          <a:blip r:embed="rId4">
            <a:alphaModFix/>
          </a:blip>
          <a:stretch>
            <a:fillRect/>
          </a:stretch>
        </p:blipFill>
        <p:spPr>
          <a:xfrm>
            <a:off x="4572000" y="1681675"/>
            <a:ext cx="4572000" cy="2723850"/>
          </a:xfrm>
          <a:prstGeom prst="rect">
            <a:avLst/>
          </a:prstGeom>
          <a:noFill/>
          <a:ln>
            <a:noFill/>
          </a:ln>
        </p:spPr>
      </p:pic>
      <p:cxnSp>
        <p:nvCxnSpPr>
          <p:cNvPr id="289" name="Google Shape;289;p31"/>
          <p:cNvCxnSpPr/>
          <p:nvPr/>
        </p:nvCxnSpPr>
        <p:spPr>
          <a:xfrm>
            <a:off x="1212175" y="10628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757500" y="378650"/>
            <a:ext cx="74619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Peaks in Overall cases and Daily cases?</a:t>
            </a:r>
            <a:endParaRPr b="1" sz="3000">
              <a:latin typeface="Playfair Display"/>
              <a:ea typeface="Playfair Display"/>
              <a:cs typeface="Playfair Display"/>
              <a:sym typeface="Playfair Display"/>
            </a:endParaRPr>
          </a:p>
          <a:p>
            <a:pPr indent="0" lvl="0" marL="0" rtl="0" algn="l">
              <a:spcBef>
                <a:spcPts val="0"/>
              </a:spcBef>
              <a:spcAft>
                <a:spcPts val="0"/>
              </a:spcAft>
              <a:buNone/>
            </a:pPr>
            <a:r>
              <a:t/>
            </a:r>
            <a:endParaRPr b="1" sz="3000">
              <a:latin typeface="Playfair Display"/>
              <a:ea typeface="Playfair Display"/>
              <a:cs typeface="Playfair Display"/>
              <a:sym typeface="Playfair Display"/>
            </a:endParaRPr>
          </a:p>
        </p:txBody>
      </p:sp>
      <p:sp>
        <p:nvSpPr>
          <p:cNvPr id="141" name="Google Shape;141;p14"/>
          <p:cNvSpPr txBox="1"/>
          <p:nvPr>
            <p:ph idx="4294967295" type="body"/>
          </p:nvPr>
        </p:nvSpPr>
        <p:spPr>
          <a:xfrm>
            <a:off x="1295750" y="1515475"/>
            <a:ext cx="7688700" cy="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mfortaa"/>
                <a:ea typeface="Comfortaa"/>
                <a:cs typeface="Comfortaa"/>
                <a:sym typeface="Comfortaa"/>
              </a:rPr>
              <a:t>Focus our forecasts on:</a:t>
            </a:r>
            <a:endParaRPr sz="1500">
              <a:latin typeface="Comfortaa"/>
              <a:ea typeface="Comfortaa"/>
              <a:cs typeface="Comfortaa"/>
              <a:sym typeface="Comfortaa"/>
            </a:endParaRPr>
          </a:p>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California and New York State</a:t>
            </a:r>
            <a:endParaRPr sz="1500">
              <a:latin typeface="Comfortaa"/>
              <a:ea typeface="Comfortaa"/>
              <a:cs typeface="Comfortaa"/>
              <a:sym typeface="Comfortaa"/>
            </a:endParaRPr>
          </a:p>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Los Angeles and New York City</a:t>
            </a:r>
            <a:endParaRPr sz="1500">
              <a:latin typeface="Comfortaa"/>
              <a:ea typeface="Comfortaa"/>
              <a:cs typeface="Comfortaa"/>
              <a:sym typeface="Comfortaa"/>
            </a:endParaRPr>
          </a:p>
        </p:txBody>
      </p:sp>
      <p:pic>
        <p:nvPicPr>
          <p:cNvPr id="142" name="Google Shape;142;p14"/>
          <p:cNvPicPr preferRelativeResize="0"/>
          <p:nvPr/>
        </p:nvPicPr>
        <p:blipFill>
          <a:blip r:embed="rId3">
            <a:alphaModFix/>
          </a:blip>
          <a:stretch>
            <a:fillRect/>
          </a:stretch>
        </p:blipFill>
        <p:spPr>
          <a:xfrm>
            <a:off x="1295750" y="2862263"/>
            <a:ext cx="2619375" cy="1743075"/>
          </a:xfrm>
          <a:prstGeom prst="rect">
            <a:avLst/>
          </a:prstGeom>
          <a:noFill/>
          <a:ln>
            <a:noFill/>
          </a:ln>
        </p:spPr>
      </p:pic>
      <p:pic>
        <p:nvPicPr>
          <p:cNvPr id="143" name="Google Shape;143;p14"/>
          <p:cNvPicPr preferRelativeResize="0"/>
          <p:nvPr/>
        </p:nvPicPr>
        <p:blipFill rotWithShape="1">
          <a:blip r:embed="rId4">
            <a:alphaModFix/>
          </a:blip>
          <a:srcRect b="0" l="12427" r="12435" t="0"/>
          <a:stretch/>
        </p:blipFill>
        <p:spPr>
          <a:xfrm>
            <a:off x="5306575" y="2862275"/>
            <a:ext cx="2619375" cy="1743075"/>
          </a:xfrm>
          <a:prstGeom prst="rect">
            <a:avLst/>
          </a:prstGeom>
          <a:noFill/>
          <a:ln>
            <a:noFill/>
          </a:ln>
        </p:spPr>
      </p:pic>
      <p:cxnSp>
        <p:nvCxnSpPr>
          <p:cNvPr id="144" name="Google Shape;144;p14"/>
          <p:cNvCxnSpPr/>
          <p:nvPr/>
        </p:nvCxnSpPr>
        <p:spPr>
          <a:xfrm>
            <a:off x="7975" y="109387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1052550" y="3842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Conclusion</a:t>
            </a:r>
            <a:endParaRPr b="1" sz="3000">
              <a:latin typeface="Playfair Display"/>
              <a:ea typeface="Playfair Display"/>
              <a:cs typeface="Playfair Display"/>
              <a:sym typeface="Playfair Display"/>
            </a:endParaRPr>
          </a:p>
        </p:txBody>
      </p:sp>
      <p:sp>
        <p:nvSpPr>
          <p:cNvPr id="295" name="Google Shape;295;p32"/>
          <p:cNvSpPr txBox="1"/>
          <p:nvPr>
            <p:ph idx="1" type="body"/>
          </p:nvPr>
        </p:nvSpPr>
        <p:spPr>
          <a:xfrm>
            <a:off x="1143750" y="1201725"/>
            <a:ext cx="5789700" cy="2261100"/>
          </a:xfrm>
          <a:prstGeom prst="rect">
            <a:avLst/>
          </a:prstGeom>
        </p:spPr>
        <p:txBody>
          <a:bodyPr anchorCtr="0" anchor="t" bIns="91425" lIns="91425" spcFirstLastPara="1" rIns="91425" wrap="square" tIns="91425">
            <a:noAutofit/>
          </a:bodyPr>
          <a:lstStyle/>
          <a:p>
            <a:pPr indent="0" lvl="0" marL="0" rtl="0" algn="just">
              <a:lnSpc>
                <a:spcPct val="140000"/>
              </a:lnSpc>
              <a:spcBef>
                <a:spcPts val="700"/>
              </a:spcBef>
              <a:spcAft>
                <a:spcPts val="0"/>
              </a:spcAft>
              <a:buNone/>
            </a:pPr>
            <a:r>
              <a:rPr lang="en" sz="1500">
                <a:latin typeface="Comfortaa"/>
                <a:ea typeface="Comfortaa"/>
                <a:cs typeface="Comfortaa"/>
                <a:sym typeface="Comfortaa"/>
              </a:rPr>
              <a:t>- If protective measures continue, we forecast daily cases and growth will trend downwards</a:t>
            </a:r>
            <a:endParaRPr sz="1500">
              <a:latin typeface="Comfortaa"/>
              <a:ea typeface="Comfortaa"/>
              <a:cs typeface="Comfortaa"/>
              <a:sym typeface="Comfortaa"/>
            </a:endParaRPr>
          </a:p>
          <a:p>
            <a:pPr indent="0" lvl="0" marL="0" rtl="0" algn="just">
              <a:lnSpc>
                <a:spcPct val="140000"/>
              </a:lnSpc>
              <a:spcBef>
                <a:spcPts val="700"/>
              </a:spcBef>
              <a:spcAft>
                <a:spcPts val="0"/>
              </a:spcAft>
              <a:buNone/>
            </a:pPr>
            <a:r>
              <a:rPr lang="en" sz="1500">
                <a:latin typeface="Comfortaa"/>
                <a:ea typeface="Comfortaa"/>
                <a:cs typeface="Comfortaa"/>
                <a:sym typeface="Comfortaa"/>
              </a:rPr>
              <a:t>- Strain on healthcare systems may ease up in mid-May, potential time for limited reopening of state economies</a:t>
            </a:r>
            <a:endParaRPr sz="1500">
              <a:latin typeface="Comfortaa"/>
              <a:ea typeface="Comfortaa"/>
              <a:cs typeface="Comfortaa"/>
              <a:sym typeface="Comfortaa"/>
            </a:endParaRPr>
          </a:p>
          <a:p>
            <a:pPr indent="0" lvl="0" marL="0" rtl="0" algn="just">
              <a:lnSpc>
                <a:spcPct val="140000"/>
              </a:lnSpc>
              <a:spcBef>
                <a:spcPts val="700"/>
              </a:spcBef>
              <a:spcAft>
                <a:spcPts val="700"/>
              </a:spcAft>
              <a:buNone/>
            </a:pPr>
            <a:r>
              <a:rPr lang="en" sz="1500">
                <a:latin typeface="Comfortaa"/>
                <a:ea typeface="Comfortaa"/>
                <a:cs typeface="Comfortaa"/>
                <a:sym typeface="Comfortaa"/>
              </a:rPr>
              <a:t>- Main assumption: Protective measures continue </a:t>
            </a:r>
            <a:endParaRPr sz="1500">
              <a:latin typeface="Comfortaa"/>
              <a:ea typeface="Comfortaa"/>
              <a:cs typeface="Comfortaa"/>
              <a:sym typeface="Comfortaa"/>
            </a:endParaRPr>
          </a:p>
        </p:txBody>
      </p:sp>
      <p:graphicFrame>
        <p:nvGraphicFramePr>
          <p:cNvPr id="296" name="Google Shape;296;p32"/>
          <p:cNvGraphicFramePr/>
          <p:nvPr/>
        </p:nvGraphicFramePr>
        <p:xfrm>
          <a:off x="4750375" y="3414563"/>
          <a:ext cx="3000000" cy="3000000"/>
        </p:xfrm>
        <a:graphic>
          <a:graphicData uri="http://schemas.openxmlformats.org/drawingml/2006/table">
            <a:tbl>
              <a:tblPr>
                <a:noFill/>
                <a:tableStyleId>{2FCCD124-0E58-4A15-8B88-B91E1CEAB27A}</a:tableStyleId>
              </a:tblPr>
              <a:tblGrid>
                <a:gridCol w="1580550"/>
                <a:gridCol w="1896675"/>
              </a:tblGrid>
              <a:tr h="200025">
                <a:tc>
                  <a:txBody>
                    <a:bodyPr/>
                    <a:lstStyle/>
                    <a:p>
                      <a:pPr indent="0" lvl="0" marL="0" rtl="0" algn="ctr">
                        <a:lnSpc>
                          <a:spcPct val="100000"/>
                        </a:lnSpc>
                        <a:spcBef>
                          <a:spcPts val="1000"/>
                        </a:spcBef>
                        <a:spcAft>
                          <a:spcPts val="1000"/>
                        </a:spcAft>
                        <a:buNone/>
                      </a:pPr>
                      <a:r>
                        <a:rPr lang="en" sz="1500">
                          <a:solidFill>
                            <a:schemeClr val="dk1"/>
                          </a:solidFill>
                          <a:latin typeface="Comfortaa"/>
                          <a:ea typeface="Comfortaa"/>
                          <a:cs typeface="Comfortaa"/>
                          <a:sym typeface="Comfortaa"/>
                        </a:rPr>
                        <a:t>City</a:t>
                      </a:r>
                      <a:endParaRPr sz="1500">
                        <a:solidFill>
                          <a:schemeClr val="dk1"/>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solidFill>
                  </a:tcPr>
                </a:tc>
                <a:tc>
                  <a:txBody>
                    <a:bodyPr/>
                    <a:lstStyle/>
                    <a:p>
                      <a:pPr indent="0" lvl="0" marL="0" rtl="0" algn="ctr">
                        <a:lnSpc>
                          <a:spcPct val="100000"/>
                        </a:lnSpc>
                        <a:spcBef>
                          <a:spcPts val="1000"/>
                        </a:spcBef>
                        <a:spcAft>
                          <a:spcPts val="1000"/>
                        </a:spcAft>
                        <a:buNone/>
                      </a:pPr>
                      <a:r>
                        <a:rPr lang="en" sz="1500">
                          <a:solidFill>
                            <a:schemeClr val="dk1"/>
                          </a:solidFill>
                          <a:latin typeface="Comfortaa"/>
                          <a:ea typeface="Comfortaa"/>
                          <a:cs typeface="Comfortaa"/>
                          <a:sym typeface="Comfortaa"/>
                        </a:rPr>
                        <a:t>Forecasted Peak</a:t>
                      </a:r>
                      <a:endParaRPr sz="1500">
                        <a:solidFill>
                          <a:schemeClr val="dk1"/>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500"/>
                        </a:spcBef>
                        <a:spcAft>
                          <a:spcPts val="500"/>
                        </a:spcAft>
                        <a:buNone/>
                      </a:pPr>
                      <a:r>
                        <a:rPr lang="en" sz="1500">
                          <a:solidFill>
                            <a:srgbClr val="FFFFFF"/>
                          </a:solidFill>
                          <a:latin typeface="Comfortaa"/>
                          <a:ea typeface="Comfortaa"/>
                          <a:cs typeface="Comfortaa"/>
                          <a:sym typeface="Comfortaa"/>
                        </a:rPr>
                        <a:t>Los Angeles</a:t>
                      </a:r>
                      <a:endParaRPr sz="1500">
                        <a:solidFill>
                          <a:srgbClr val="FFFFFF"/>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500"/>
                        </a:spcBef>
                        <a:spcAft>
                          <a:spcPts val="500"/>
                        </a:spcAft>
                        <a:buNone/>
                      </a:pPr>
                      <a:r>
                        <a:rPr lang="en" sz="1500">
                          <a:solidFill>
                            <a:srgbClr val="FFFFFF"/>
                          </a:solidFill>
                          <a:latin typeface="Comfortaa"/>
                          <a:ea typeface="Comfortaa"/>
                          <a:cs typeface="Comfortaa"/>
                          <a:sym typeface="Comfortaa"/>
                        </a:rPr>
                        <a:t>17,020</a:t>
                      </a:r>
                      <a:endParaRPr sz="1500">
                        <a:solidFill>
                          <a:srgbClr val="FFFFFF"/>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00025">
                <a:tc>
                  <a:txBody>
                    <a:bodyPr/>
                    <a:lstStyle/>
                    <a:p>
                      <a:pPr indent="0" lvl="0" marL="0" rtl="0" algn="ctr">
                        <a:lnSpc>
                          <a:spcPct val="115000"/>
                        </a:lnSpc>
                        <a:spcBef>
                          <a:spcPts val="500"/>
                        </a:spcBef>
                        <a:spcAft>
                          <a:spcPts val="500"/>
                        </a:spcAft>
                        <a:buNone/>
                      </a:pPr>
                      <a:r>
                        <a:rPr lang="en" sz="1500">
                          <a:solidFill>
                            <a:srgbClr val="FFFFFF"/>
                          </a:solidFill>
                          <a:latin typeface="Comfortaa"/>
                          <a:ea typeface="Comfortaa"/>
                          <a:cs typeface="Comfortaa"/>
                          <a:sym typeface="Comfortaa"/>
                        </a:rPr>
                        <a:t>New York City</a:t>
                      </a:r>
                      <a:endParaRPr sz="1500">
                        <a:solidFill>
                          <a:srgbClr val="FFFFFF"/>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500"/>
                        </a:spcBef>
                        <a:spcAft>
                          <a:spcPts val="500"/>
                        </a:spcAft>
                        <a:buNone/>
                      </a:pPr>
                      <a:r>
                        <a:rPr lang="en" sz="1500">
                          <a:solidFill>
                            <a:srgbClr val="FFFFFF"/>
                          </a:solidFill>
                          <a:latin typeface="Comfortaa"/>
                          <a:ea typeface="Comfortaa"/>
                          <a:cs typeface="Comfortaa"/>
                          <a:sym typeface="Comfortaa"/>
                        </a:rPr>
                        <a:t>153,330</a:t>
                      </a:r>
                      <a:endParaRPr sz="1500">
                        <a:solidFill>
                          <a:srgbClr val="FFFFFF"/>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graphicFrame>
        <p:nvGraphicFramePr>
          <p:cNvPr id="297" name="Google Shape;297;p32"/>
          <p:cNvGraphicFramePr/>
          <p:nvPr/>
        </p:nvGraphicFramePr>
        <p:xfrm>
          <a:off x="916400" y="3400275"/>
          <a:ext cx="3000000" cy="3000000"/>
        </p:xfrm>
        <a:graphic>
          <a:graphicData uri="http://schemas.openxmlformats.org/drawingml/2006/table">
            <a:tbl>
              <a:tblPr>
                <a:noFill/>
                <a:tableStyleId>{2FCCD124-0E58-4A15-8B88-B91E1CEAB27A}</a:tableStyleId>
              </a:tblPr>
              <a:tblGrid>
                <a:gridCol w="1580550"/>
                <a:gridCol w="1896675"/>
              </a:tblGrid>
              <a:tr h="200025">
                <a:tc>
                  <a:txBody>
                    <a:bodyPr/>
                    <a:lstStyle/>
                    <a:p>
                      <a:pPr indent="0" lvl="0" marL="0" rtl="0" algn="ctr">
                        <a:lnSpc>
                          <a:spcPct val="115000"/>
                        </a:lnSpc>
                        <a:spcBef>
                          <a:spcPts val="1000"/>
                        </a:spcBef>
                        <a:spcAft>
                          <a:spcPts val="1000"/>
                        </a:spcAft>
                        <a:buNone/>
                      </a:pPr>
                      <a:r>
                        <a:rPr lang="en" sz="1500">
                          <a:latin typeface="Comfortaa"/>
                          <a:ea typeface="Comfortaa"/>
                          <a:cs typeface="Comfortaa"/>
                          <a:sym typeface="Comfortaa"/>
                        </a:rPr>
                        <a:t>State</a:t>
                      </a:r>
                      <a:endParaRPr sz="1500">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1000"/>
                        </a:spcBef>
                        <a:spcAft>
                          <a:spcPts val="1000"/>
                        </a:spcAft>
                        <a:buNone/>
                      </a:pPr>
                      <a:r>
                        <a:rPr lang="en" sz="1500">
                          <a:latin typeface="Comfortaa"/>
                          <a:ea typeface="Comfortaa"/>
                          <a:cs typeface="Comfortaa"/>
                          <a:sym typeface="Comfortaa"/>
                        </a:rPr>
                        <a:t>Forecasted Peak</a:t>
                      </a:r>
                      <a:endParaRPr sz="1500">
                        <a:latin typeface="Comfortaa"/>
                        <a:ea typeface="Comfortaa"/>
                        <a:cs typeface="Comfortaa"/>
                        <a:sym typeface="Comfortaa"/>
                      </a:endParaRPr>
                    </a:p>
                  </a:txBody>
                  <a:tcPr marT="25400" marB="25400" marR="25400" marL="2540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500"/>
                        </a:spcBef>
                        <a:spcAft>
                          <a:spcPts val="500"/>
                        </a:spcAft>
                        <a:buNone/>
                      </a:pPr>
                      <a:r>
                        <a:rPr lang="en" sz="1500">
                          <a:solidFill>
                            <a:srgbClr val="FFFFFF"/>
                          </a:solidFill>
                          <a:latin typeface="Comfortaa"/>
                          <a:ea typeface="Comfortaa"/>
                          <a:cs typeface="Comfortaa"/>
                          <a:sym typeface="Comfortaa"/>
                        </a:rPr>
                        <a:t>California</a:t>
                      </a:r>
                      <a:endParaRPr sz="1500">
                        <a:solidFill>
                          <a:srgbClr val="FFFFFF"/>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500"/>
                        </a:spcBef>
                        <a:spcAft>
                          <a:spcPts val="500"/>
                        </a:spcAft>
                        <a:buNone/>
                      </a:pPr>
                      <a:r>
                        <a:rPr lang="en" sz="1500">
                          <a:solidFill>
                            <a:srgbClr val="FFFFFF"/>
                          </a:solidFill>
                          <a:latin typeface="Comfortaa"/>
                          <a:ea typeface="Comfortaa"/>
                          <a:cs typeface="Comfortaa"/>
                          <a:sym typeface="Comfortaa"/>
                        </a:rPr>
                        <a:t>51,296</a:t>
                      </a:r>
                      <a:endParaRPr sz="1500">
                        <a:solidFill>
                          <a:srgbClr val="FFFFFF"/>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00025">
                <a:tc>
                  <a:txBody>
                    <a:bodyPr/>
                    <a:lstStyle/>
                    <a:p>
                      <a:pPr indent="0" lvl="0" marL="0" rtl="0" algn="ctr">
                        <a:lnSpc>
                          <a:spcPct val="115000"/>
                        </a:lnSpc>
                        <a:spcBef>
                          <a:spcPts val="500"/>
                        </a:spcBef>
                        <a:spcAft>
                          <a:spcPts val="500"/>
                        </a:spcAft>
                        <a:buNone/>
                      </a:pPr>
                      <a:r>
                        <a:rPr lang="en" sz="1500">
                          <a:solidFill>
                            <a:srgbClr val="FFFFFF"/>
                          </a:solidFill>
                          <a:latin typeface="Comfortaa"/>
                          <a:ea typeface="Comfortaa"/>
                          <a:cs typeface="Comfortaa"/>
                          <a:sym typeface="Comfortaa"/>
                        </a:rPr>
                        <a:t>New York</a:t>
                      </a:r>
                      <a:endParaRPr sz="1500">
                        <a:solidFill>
                          <a:srgbClr val="FFFFFF"/>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500"/>
                        </a:spcBef>
                        <a:spcAft>
                          <a:spcPts val="500"/>
                        </a:spcAft>
                        <a:buNone/>
                      </a:pPr>
                      <a:r>
                        <a:rPr lang="en" sz="1500">
                          <a:solidFill>
                            <a:srgbClr val="FFFFFF"/>
                          </a:solidFill>
                          <a:latin typeface="Comfortaa"/>
                          <a:ea typeface="Comfortaa"/>
                          <a:cs typeface="Comfortaa"/>
                          <a:sym typeface="Comfortaa"/>
                        </a:rPr>
                        <a:t>297,894</a:t>
                      </a:r>
                      <a:endParaRPr sz="1500">
                        <a:solidFill>
                          <a:srgbClr val="FFFFFF"/>
                        </a:solidFill>
                        <a:latin typeface="Comfortaa"/>
                        <a:ea typeface="Comfortaa"/>
                        <a:cs typeface="Comfortaa"/>
                        <a:sym typeface="Comfortaa"/>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cxnSp>
        <p:nvCxnSpPr>
          <p:cNvPr id="298" name="Google Shape;298;p32"/>
          <p:cNvCxnSpPr/>
          <p:nvPr/>
        </p:nvCxnSpPr>
        <p:spPr>
          <a:xfrm>
            <a:off x="-1350" y="1092850"/>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Data Characteristics</a:t>
            </a:r>
            <a:endParaRPr b="1" sz="3000">
              <a:latin typeface="Playfair Display"/>
              <a:ea typeface="Playfair Display"/>
              <a:cs typeface="Playfair Display"/>
              <a:sym typeface="Playfair Display"/>
            </a:endParaRPr>
          </a:p>
        </p:txBody>
      </p:sp>
      <p:sp>
        <p:nvSpPr>
          <p:cNvPr id="150" name="Google Shape;150;p15"/>
          <p:cNvSpPr txBox="1"/>
          <p:nvPr>
            <p:ph idx="1" type="body"/>
          </p:nvPr>
        </p:nvSpPr>
        <p:spPr>
          <a:xfrm>
            <a:off x="907900" y="1738225"/>
            <a:ext cx="40653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Retrieved from New York Times Github</a:t>
            </a:r>
            <a:endParaRPr sz="1500">
              <a:latin typeface="Comfortaa"/>
              <a:ea typeface="Comfortaa"/>
              <a:cs typeface="Comfortaa"/>
              <a:sym typeface="Comfortaa"/>
            </a:endParaRPr>
          </a:p>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D</a:t>
            </a:r>
            <a:r>
              <a:rPr lang="en" sz="1500">
                <a:latin typeface="Comfortaa"/>
                <a:ea typeface="Comfortaa"/>
                <a:cs typeface="Comfortaa"/>
                <a:sym typeface="Comfortaa"/>
              </a:rPr>
              <a:t>ata is daily and consists of cumulative cases as of that day</a:t>
            </a:r>
            <a:endParaRPr sz="1500">
              <a:latin typeface="Comfortaa"/>
              <a:ea typeface="Comfortaa"/>
              <a:cs typeface="Comfortaa"/>
              <a:sym typeface="Comfortaa"/>
            </a:endParaRPr>
          </a:p>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Derive the daily cases and growth from these cumulative cases</a:t>
            </a:r>
            <a:endParaRPr sz="1500">
              <a:latin typeface="Comfortaa"/>
              <a:ea typeface="Comfortaa"/>
              <a:cs typeface="Comfortaa"/>
              <a:sym typeface="Comfortaa"/>
            </a:endParaRPr>
          </a:p>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Data is between March 1, 2020 to April 11, 2020</a:t>
            </a:r>
            <a:endParaRPr sz="1500">
              <a:latin typeface="Comfortaa"/>
              <a:ea typeface="Comfortaa"/>
              <a:cs typeface="Comfortaa"/>
              <a:sym typeface="Comfortaa"/>
            </a:endParaRPr>
          </a:p>
        </p:txBody>
      </p:sp>
      <p:cxnSp>
        <p:nvCxnSpPr>
          <p:cNvPr id="151" name="Google Shape;151;p15"/>
          <p:cNvCxnSpPr/>
          <p:nvPr/>
        </p:nvCxnSpPr>
        <p:spPr>
          <a:xfrm>
            <a:off x="1310450" y="1047325"/>
            <a:ext cx="9146700" cy="0"/>
          </a:xfrm>
          <a:prstGeom prst="straightConnector1">
            <a:avLst/>
          </a:prstGeom>
          <a:noFill/>
          <a:ln cap="flat" cmpd="sng" w="76200">
            <a:solidFill>
              <a:srgbClr val="FFFFFF"/>
            </a:solidFill>
            <a:prstDash val="solid"/>
            <a:round/>
            <a:headEnd len="med" w="med" type="none"/>
            <a:tailEnd len="med" w="med" type="none"/>
          </a:ln>
        </p:spPr>
      </p:cxnSp>
      <p:pic>
        <p:nvPicPr>
          <p:cNvPr id="152" name="Google Shape;152;p15"/>
          <p:cNvPicPr preferRelativeResize="0"/>
          <p:nvPr/>
        </p:nvPicPr>
        <p:blipFill>
          <a:blip r:embed="rId3">
            <a:alphaModFix/>
          </a:blip>
          <a:stretch>
            <a:fillRect/>
          </a:stretch>
        </p:blipFill>
        <p:spPr>
          <a:xfrm>
            <a:off x="5380600" y="1653500"/>
            <a:ext cx="3064374" cy="250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California and New York</a:t>
            </a:r>
            <a:endParaRPr b="1" sz="3000">
              <a:latin typeface="Playfair Display"/>
              <a:ea typeface="Playfair Display"/>
              <a:cs typeface="Playfair Display"/>
              <a:sym typeface="Playfair Display"/>
            </a:endParaRPr>
          </a:p>
        </p:txBody>
      </p:sp>
      <p:pic>
        <p:nvPicPr>
          <p:cNvPr id="158" name="Google Shape;158;p16" title="Chart"/>
          <p:cNvPicPr preferRelativeResize="0"/>
          <p:nvPr/>
        </p:nvPicPr>
        <p:blipFill>
          <a:blip r:embed="rId3">
            <a:alphaModFix/>
          </a:blip>
          <a:stretch>
            <a:fillRect/>
          </a:stretch>
        </p:blipFill>
        <p:spPr>
          <a:xfrm>
            <a:off x="2021363" y="1493200"/>
            <a:ext cx="5101273" cy="3147425"/>
          </a:xfrm>
          <a:prstGeom prst="rect">
            <a:avLst/>
          </a:prstGeom>
          <a:noFill/>
          <a:ln>
            <a:noFill/>
          </a:ln>
        </p:spPr>
      </p:pic>
      <p:cxnSp>
        <p:nvCxnSpPr>
          <p:cNvPr id="159" name="Google Shape;159;p16"/>
          <p:cNvCxnSpPr/>
          <p:nvPr/>
        </p:nvCxnSpPr>
        <p:spPr>
          <a:xfrm>
            <a:off x="1158050" y="1047325"/>
            <a:ext cx="9146700" cy="0"/>
          </a:xfrm>
          <a:prstGeom prst="straightConnector1">
            <a:avLst/>
          </a:prstGeom>
          <a:noFill/>
          <a:ln cap="flat" cmpd="sng" w="76200">
            <a:solidFill>
              <a:srgbClr val="FFFFFF"/>
            </a:solidFill>
            <a:prstDash val="solid"/>
            <a:round/>
            <a:headEnd len="med" w="med" type="none"/>
            <a:tailEnd len="med" w="med" type="none"/>
          </a:ln>
        </p:spPr>
      </p:cxnSp>
      <p:sp>
        <p:nvSpPr>
          <p:cNvPr id="160" name="Google Shape;160;p16"/>
          <p:cNvSpPr/>
          <p:nvPr/>
        </p:nvSpPr>
        <p:spPr>
          <a:xfrm>
            <a:off x="1890400" y="1381575"/>
            <a:ext cx="5355600" cy="3368400"/>
          </a:xfrm>
          <a:prstGeom prst="snip2DiagRect">
            <a:avLst>
              <a:gd fmla="val 0" name="adj1"/>
              <a:gd fmla="val 16667"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California and New York</a:t>
            </a:r>
            <a:endParaRPr b="1" sz="3000">
              <a:latin typeface="Playfair Display"/>
              <a:ea typeface="Playfair Display"/>
              <a:cs typeface="Playfair Display"/>
              <a:sym typeface="Playfair Display"/>
            </a:endParaRPr>
          </a:p>
        </p:txBody>
      </p:sp>
      <p:pic>
        <p:nvPicPr>
          <p:cNvPr id="166" name="Google Shape;166;p17" title="Chart"/>
          <p:cNvPicPr preferRelativeResize="0"/>
          <p:nvPr/>
        </p:nvPicPr>
        <p:blipFill>
          <a:blip r:embed="rId3">
            <a:alphaModFix/>
          </a:blip>
          <a:stretch>
            <a:fillRect/>
          </a:stretch>
        </p:blipFill>
        <p:spPr>
          <a:xfrm>
            <a:off x="0" y="1716700"/>
            <a:ext cx="4684050" cy="2887425"/>
          </a:xfrm>
          <a:prstGeom prst="rect">
            <a:avLst/>
          </a:prstGeom>
          <a:noFill/>
          <a:ln>
            <a:noFill/>
          </a:ln>
        </p:spPr>
      </p:pic>
      <p:pic>
        <p:nvPicPr>
          <p:cNvPr id="167" name="Google Shape;167;p17" title="Chart"/>
          <p:cNvPicPr preferRelativeResize="0"/>
          <p:nvPr/>
        </p:nvPicPr>
        <p:blipFill>
          <a:blip r:embed="rId4">
            <a:alphaModFix/>
          </a:blip>
          <a:stretch>
            <a:fillRect/>
          </a:stretch>
        </p:blipFill>
        <p:spPr>
          <a:xfrm>
            <a:off x="4572000" y="1716700"/>
            <a:ext cx="4581325" cy="2887425"/>
          </a:xfrm>
          <a:prstGeom prst="rect">
            <a:avLst/>
          </a:prstGeom>
          <a:noFill/>
          <a:ln>
            <a:noFill/>
          </a:ln>
        </p:spPr>
      </p:pic>
      <p:cxnSp>
        <p:nvCxnSpPr>
          <p:cNvPr id="168" name="Google Shape;168;p17"/>
          <p:cNvCxnSpPr/>
          <p:nvPr/>
        </p:nvCxnSpPr>
        <p:spPr>
          <a:xfrm>
            <a:off x="1158050" y="10473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California and New York</a:t>
            </a:r>
            <a:endParaRPr b="1" sz="3000">
              <a:latin typeface="Playfair Display"/>
              <a:ea typeface="Playfair Display"/>
              <a:cs typeface="Playfair Display"/>
              <a:sym typeface="Playfair Display"/>
            </a:endParaRPr>
          </a:p>
        </p:txBody>
      </p:sp>
      <p:pic>
        <p:nvPicPr>
          <p:cNvPr id="174" name="Google Shape;174;p18" title="Chart"/>
          <p:cNvPicPr preferRelativeResize="0"/>
          <p:nvPr/>
        </p:nvPicPr>
        <p:blipFill>
          <a:blip r:embed="rId3">
            <a:alphaModFix/>
          </a:blip>
          <a:stretch>
            <a:fillRect/>
          </a:stretch>
        </p:blipFill>
        <p:spPr>
          <a:xfrm>
            <a:off x="0" y="1904650"/>
            <a:ext cx="4571979" cy="2820850"/>
          </a:xfrm>
          <a:prstGeom prst="rect">
            <a:avLst/>
          </a:prstGeom>
          <a:noFill/>
          <a:ln>
            <a:noFill/>
          </a:ln>
        </p:spPr>
      </p:pic>
      <p:pic>
        <p:nvPicPr>
          <p:cNvPr id="175" name="Google Shape;175;p18" title="Chart"/>
          <p:cNvPicPr preferRelativeResize="0"/>
          <p:nvPr/>
        </p:nvPicPr>
        <p:blipFill>
          <a:blip r:embed="rId4">
            <a:alphaModFix/>
          </a:blip>
          <a:stretch>
            <a:fillRect/>
          </a:stretch>
        </p:blipFill>
        <p:spPr>
          <a:xfrm>
            <a:off x="4572000" y="1904650"/>
            <a:ext cx="4572000" cy="2820865"/>
          </a:xfrm>
          <a:prstGeom prst="rect">
            <a:avLst/>
          </a:prstGeom>
          <a:noFill/>
          <a:ln>
            <a:noFill/>
          </a:ln>
        </p:spPr>
      </p:pic>
      <p:cxnSp>
        <p:nvCxnSpPr>
          <p:cNvPr id="176" name="Google Shape;176;p18"/>
          <p:cNvCxnSpPr/>
          <p:nvPr/>
        </p:nvCxnSpPr>
        <p:spPr>
          <a:xfrm>
            <a:off x="1158050" y="10473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Los Angeles and New York City</a:t>
            </a:r>
            <a:endParaRPr b="1" sz="3000">
              <a:latin typeface="Playfair Display"/>
              <a:ea typeface="Playfair Display"/>
              <a:cs typeface="Playfair Display"/>
              <a:sym typeface="Playfair Display"/>
            </a:endParaRPr>
          </a:p>
        </p:txBody>
      </p:sp>
      <p:pic>
        <p:nvPicPr>
          <p:cNvPr id="182" name="Google Shape;182;p19" title="Chart"/>
          <p:cNvPicPr preferRelativeResize="0"/>
          <p:nvPr/>
        </p:nvPicPr>
        <p:blipFill>
          <a:blip r:embed="rId3">
            <a:alphaModFix/>
          </a:blip>
          <a:stretch>
            <a:fillRect/>
          </a:stretch>
        </p:blipFill>
        <p:spPr>
          <a:xfrm>
            <a:off x="2398063" y="1565625"/>
            <a:ext cx="4837783" cy="2984850"/>
          </a:xfrm>
          <a:prstGeom prst="rect">
            <a:avLst/>
          </a:prstGeom>
          <a:noFill/>
          <a:ln>
            <a:noFill/>
          </a:ln>
        </p:spPr>
      </p:pic>
      <p:cxnSp>
        <p:nvCxnSpPr>
          <p:cNvPr id="183" name="Google Shape;183;p19"/>
          <p:cNvCxnSpPr/>
          <p:nvPr/>
        </p:nvCxnSpPr>
        <p:spPr>
          <a:xfrm>
            <a:off x="1158050" y="1047325"/>
            <a:ext cx="9146700" cy="0"/>
          </a:xfrm>
          <a:prstGeom prst="straightConnector1">
            <a:avLst/>
          </a:prstGeom>
          <a:noFill/>
          <a:ln cap="flat" cmpd="sng" w="76200">
            <a:solidFill>
              <a:srgbClr val="FFFFFF"/>
            </a:solidFill>
            <a:prstDash val="solid"/>
            <a:round/>
            <a:headEnd len="med" w="med" type="none"/>
            <a:tailEnd len="med" w="med" type="none"/>
          </a:ln>
        </p:spPr>
      </p:cxnSp>
      <p:sp>
        <p:nvSpPr>
          <p:cNvPr id="184" name="Google Shape;184;p19"/>
          <p:cNvSpPr/>
          <p:nvPr/>
        </p:nvSpPr>
        <p:spPr>
          <a:xfrm rot="-5400000">
            <a:off x="3206400" y="525375"/>
            <a:ext cx="3238500" cy="5089200"/>
          </a:xfrm>
          <a:prstGeom prst="snip2DiagRect">
            <a:avLst>
              <a:gd fmla="val 0" name="adj1"/>
              <a:gd fmla="val 16667" name="adj2"/>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Los Angeles and New York City</a:t>
            </a:r>
            <a:endParaRPr b="1" sz="3000">
              <a:latin typeface="Playfair Display"/>
              <a:ea typeface="Playfair Display"/>
              <a:cs typeface="Playfair Display"/>
              <a:sym typeface="Playfair Display"/>
            </a:endParaRPr>
          </a:p>
        </p:txBody>
      </p:sp>
      <p:pic>
        <p:nvPicPr>
          <p:cNvPr id="190" name="Google Shape;190;p20" title="Chart"/>
          <p:cNvPicPr preferRelativeResize="0"/>
          <p:nvPr/>
        </p:nvPicPr>
        <p:blipFill>
          <a:blip r:embed="rId3">
            <a:alphaModFix/>
          </a:blip>
          <a:stretch>
            <a:fillRect/>
          </a:stretch>
        </p:blipFill>
        <p:spPr>
          <a:xfrm>
            <a:off x="0" y="1904650"/>
            <a:ext cx="4641825" cy="2863951"/>
          </a:xfrm>
          <a:prstGeom prst="rect">
            <a:avLst/>
          </a:prstGeom>
          <a:noFill/>
          <a:ln>
            <a:noFill/>
          </a:ln>
        </p:spPr>
      </p:pic>
      <p:pic>
        <p:nvPicPr>
          <p:cNvPr id="191" name="Google Shape;191;p20" title="Chart"/>
          <p:cNvPicPr preferRelativeResize="0"/>
          <p:nvPr/>
        </p:nvPicPr>
        <p:blipFill>
          <a:blip r:embed="rId4">
            <a:alphaModFix/>
          </a:blip>
          <a:stretch>
            <a:fillRect/>
          </a:stretch>
        </p:blipFill>
        <p:spPr>
          <a:xfrm>
            <a:off x="4502175" y="1903237"/>
            <a:ext cx="4641825" cy="2866775"/>
          </a:xfrm>
          <a:prstGeom prst="rect">
            <a:avLst/>
          </a:prstGeom>
          <a:noFill/>
          <a:ln>
            <a:noFill/>
          </a:ln>
        </p:spPr>
      </p:pic>
      <p:cxnSp>
        <p:nvCxnSpPr>
          <p:cNvPr id="192" name="Google Shape;192;p20"/>
          <p:cNvCxnSpPr/>
          <p:nvPr/>
        </p:nvCxnSpPr>
        <p:spPr>
          <a:xfrm>
            <a:off x="1158050" y="10473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layfair Display"/>
                <a:ea typeface="Playfair Display"/>
                <a:cs typeface="Playfair Display"/>
                <a:sym typeface="Playfair Display"/>
              </a:rPr>
              <a:t>Los Angeles and New York City</a:t>
            </a:r>
            <a:endParaRPr b="1" sz="3000">
              <a:latin typeface="Playfair Display"/>
              <a:ea typeface="Playfair Display"/>
              <a:cs typeface="Playfair Display"/>
              <a:sym typeface="Playfair Display"/>
            </a:endParaRPr>
          </a:p>
        </p:txBody>
      </p:sp>
      <p:pic>
        <p:nvPicPr>
          <p:cNvPr id="198" name="Google Shape;198;p21" title="Chart"/>
          <p:cNvPicPr preferRelativeResize="0"/>
          <p:nvPr/>
        </p:nvPicPr>
        <p:blipFill>
          <a:blip r:embed="rId3">
            <a:alphaModFix/>
          </a:blip>
          <a:stretch>
            <a:fillRect/>
          </a:stretch>
        </p:blipFill>
        <p:spPr>
          <a:xfrm>
            <a:off x="0" y="1792875"/>
            <a:ext cx="4572000" cy="2758800"/>
          </a:xfrm>
          <a:prstGeom prst="rect">
            <a:avLst/>
          </a:prstGeom>
          <a:noFill/>
          <a:ln>
            <a:noFill/>
          </a:ln>
        </p:spPr>
      </p:pic>
      <p:pic>
        <p:nvPicPr>
          <p:cNvPr id="199" name="Google Shape;199;p21" title="Chart"/>
          <p:cNvPicPr preferRelativeResize="0"/>
          <p:nvPr/>
        </p:nvPicPr>
        <p:blipFill>
          <a:blip r:embed="rId4">
            <a:alphaModFix/>
          </a:blip>
          <a:stretch>
            <a:fillRect/>
          </a:stretch>
        </p:blipFill>
        <p:spPr>
          <a:xfrm>
            <a:off x="4432850" y="1792875"/>
            <a:ext cx="4711150" cy="2758800"/>
          </a:xfrm>
          <a:prstGeom prst="rect">
            <a:avLst/>
          </a:prstGeom>
          <a:noFill/>
          <a:ln>
            <a:noFill/>
          </a:ln>
        </p:spPr>
      </p:pic>
      <p:cxnSp>
        <p:nvCxnSpPr>
          <p:cNvPr id="200" name="Google Shape;200;p21"/>
          <p:cNvCxnSpPr/>
          <p:nvPr/>
        </p:nvCxnSpPr>
        <p:spPr>
          <a:xfrm>
            <a:off x="1158050" y="1047325"/>
            <a:ext cx="9146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