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8" r:id="rId3"/>
    <p:sldId id="261" r:id="rId5"/>
    <p:sldId id="266" r:id="rId6"/>
    <p:sldId id="375" r:id="rId7"/>
    <p:sldId id="448" r:id="rId8"/>
    <p:sldId id="449" r:id="rId9"/>
    <p:sldId id="431" r:id="rId10"/>
    <p:sldId id="432" r:id="rId11"/>
    <p:sldId id="433" r:id="rId12"/>
    <p:sldId id="434" r:id="rId13"/>
    <p:sldId id="450" r:id="rId14"/>
    <p:sldId id="435" r:id="rId15"/>
    <p:sldId id="469" r:id="rId16"/>
    <p:sldId id="467" r:id="rId17"/>
    <p:sldId id="436" r:id="rId18"/>
    <p:sldId id="468" r:id="rId19"/>
    <p:sldId id="470" r:id="rId20"/>
    <p:sldId id="471" r:id="rId21"/>
    <p:sldId id="472" r:id="rId22"/>
    <p:sldId id="473" r:id="rId23"/>
    <p:sldId id="438" r:id="rId24"/>
    <p:sldId id="487" r:id="rId25"/>
    <p:sldId id="439" r:id="rId26"/>
    <p:sldId id="474" r:id="rId27"/>
    <p:sldId id="475" r:id="rId28"/>
    <p:sldId id="442" r:id="rId29"/>
    <p:sldId id="476" r:id="rId30"/>
    <p:sldId id="445" r:id="rId31"/>
    <p:sldId id="446" r:id="rId32"/>
    <p:sldId id="26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CF"/>
    <a:srgbClr val="0188ED"/>
    <a:srgbClr val="0171C9"/>
    <a:srgbClr val="016EBF"/>
    <a:srgbClr val="F3B417"/>
    <a:srgbClr val="4388F7"/>
    <a:srgbClr val="3E86FC"/>
    <a:srgbClr val="0351CF"/>
    <a:srgbClr val="0036E2"/>
    <a:srgbClr val="024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82973" autoAdjust="0"/>
  </p:normalViewPr>
  <p:slideViewPr>
    <p:cSldViewPr showGuides="1">
      <p:cViewPr varScale="1">
        <p:scale>
          <a:sx n="127" d="100"/>
          <a:sy n="127" d="100"/>
        </p:scale>
        <p:origin x="888" y="184"/>
      </p:cViewPr>
      <p:guideLst>
        <p:guide orient="horz" pos="2290"/>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053C9-8990-4AE3-9369-F178EBDE321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335EA-D737-419D-9934-BEEAD5F2E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Tin</a:t>
            </a:r>
            <a:r>
              <a:rPr lang="en-US" altLang="zh-CN">
                <a:sym typeface="+mn-ea"/>
              </a:rPr>
              <a:t>y</a:t>
            </a:r>
            <a:r>
              <a:rPr lang="zh-CN" altLang="en-US">
                <a:sym typeface="+mn-ea"/>
              </a:rPr>
              <a:t>Log 如果同时从表中读取和写入数据，则读取操作将抛出异常；如果同时写入多个查询中的表，则数据将被破坏。</a:t>
            </a:r>
            <a:endParaRPr lang="zh-CN" altLang="en-US">
              <a:sym typeface="+mn-ea"/>
            </a:endParaRPr>
          </a:p>
          <a:p>
            <a:r>
              <a:rPr lang="zh-CN" altLang="en-US">
                <a:sym typeface="+mn-ea"/>
              </a:rPr>
              <a:t>StripeLog是将数据放在一个文件中</a:t>
            </a:r>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默认情况下主键跟排序键（由 ORDER BY 子句指定）相同。因此，大部分情况下不需要再专门指定一个 PRIMARY KEY 子句。</a:t>
            </a:r>
            <a:endParaRPr lang="zh-CN" altLang="en-US"/>
          </a:p>
          <a:p>
            <a:r>
              <a:rPr lang="zh-CN" altLang="en-US"/>
              <a:t>SETTINGS — 控制 MergeTree 行为的额外参数：</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ver</a:t>
            </a:r>
            <a:r>
              <a:rPr kumimoji="1" lang="en-US" altLang="zh-CN" dirty="0"/>
              <a:t>-</a:t>
            </a:r>
            <a:r>
              <a:rPr kumimoji="1" lang="zh-CN" altLang="en-US" dirty="0"/>
              <a:t>版本列。类型为 UInt*, Date 或 DateTime。可选参数。</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在数据合并的时候，ReplacingMergeTree 从所有具有相同排序键的行中选择一行留下：</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如果 ver 列未指定，保留最后一条。</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如果 ver 列已指定，保留 ver 值最大的版本。</a:t>
            </a: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columns - 包含了将要被汇总的列的列名的元组。可选参数。所选的列必须是数值类型，并且不可位于主键中。</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如果没有指定 `columns`，ClickHouse 会把所有不在主键中的数值类型的列都进行汇总。</a:t>
            </a: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在分布式表上执行</a:t>
            </a:r>
            <a:r>
              <a:rPr kumimoji="1" lang="en-US" altLang="zh-CN" dirty="0"/>
              <a:t>insert</a:t>
            </a:r>
            <a:r>
              <a:rPr kumimoji="1" lang="zh-CN" altLang="en-US" dirty="0"/>
              <a:t>必须配置分片键</a:t>
            </a: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11/21/31</a:t>
            </a:r>
            <a:r>
              <a:rPr kumimoji="1" lang="zh-CN" altLang="en-US" dirty="0"/>
              <a:t>为副本关系</a:t>
            </a: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sym typeface="+mn-ea"/>
              </a:rPr>
              <a:t>对于存储而言，列式数据库总是将同一列的数据存储在一起，不同列的数据也总是分开存储。</a:t>
            </a:r>
            <a:endParaRPr lang="en-US" altLang="zh-CN" b="0" i="0" kern="1200" dirty="0">
              <a:solidFill>
                <a:schemeClr val="tx1"/>
              </a:solidFill>
              <a:effectLst/>
              <a:latin typeface="+mn-lt"/>
              <a:ea typeface="+mn-ea"/>
              <a:cs typeface="+mn-cs"/>
            </a:endParaRPr>
          </a:p>
          <a:p>
            <a:r>
              <a:rPr lang="zh-CN" altLang="en-US" dirty="0">
                <a:effectLst/>
                <a:sym typeface="+mn-ea"/>
              </a:rPr>
              <a:t>在分析类查询，通常只需要读取表的一小部分列，在列式数据库中可以只读取需要的数据</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0" i="0" kern="1200" dirty="0" err="1">
                <a:solidFill>
                  <a:schemeClr val="tx1"/>
                </a:solidFill>
                <a:effectLst/>
                <a:latin typeface="+mn-lt"/>
                <a:ea typeface="+mn-ea"/>
                <a:cs typeface="+mn-cs"/>
              </a:rPr>
              <a:t>ClickHouse</a:t>
            </a:r>
            <a:r>
              <a:rPr lang="zh-CN" altLang="en-US" sz="1400" b="0" i="0" kern="1200" dirty="0">
                <a:solidFill>
                  <a:schemeClr val="tx1"/>
                </a:solidFill>
                <a:effectLst/>
                <a:latin typeface="+mn-lt"/>
                <a:ea typeface="+mn-ea"/>
                <a:cs typeface="+mn-cs"/>
              </a:rPr>
              <a:t>支持基于</a:t>
            </a:r>
            <a:r>
              <a:rPr lang="en-US" altLang="zh-CN" sz="1400" b="0" i="0" kern="1200" dirty="0">
                <a:solidFill>
                  <a:schemeClr val="tx1"/>
                </a:solidFill>
                <a:effectLst/>
                <a:latin typeface="+mn-lt"/>
                <a:ea typeface="+mn-ea"/>
                <a:cs typeface="+mn-cs"/>
              </a:rPr>
              <a:t>SQL</a:t>
            </a:r>
            <a:r>
              <a:rPr lang="zh-CN" altLang="en-US" sz="1400" b="0" i="0" kern="1200" dirty="0">
                <a:solidFill>
                  <a:schemeClr val="tx1"/>
                </a:solidFill>
                <a:effectLst/>
                <a:latin typeface="+mn-lt"/>
                <a:ea typeface="+mn-ea"/>
                <a:cs typeface="+mn-cs"/>
              </a:rPr>
              <a:t>的查询语言，该语言大部分情况下是与</a:t>
            </a:r>
            <a:r>
              <a:rPr lang="en-US" altLang="zh-CN" sz="1400" b="0" i="0" kern="1200" dirty="0">
                <a:solidFill>
                  <a:schemeClr val="tx1"/>
                </a:solidFill>
                <a:effectLst/>
                <a:latin typeface="+mn-lt"/>
                <a:ea typeface="+mn-ea"/>
                <a:cs typeface="+mn-cs"/>
              </a:rPr>
              <a:t>SQL</a:t>
            </a:r>
            <a:r>
              <a:rPr lang="zh-CN" altLang="en-US" sz="1400" b="0" i="0" kern="1200" dirty="0">
                <a:solidFill>
                  <a:schemeClr val="tx1"/>
                </a:solidFill>
                <a:effectLst/>
                <a:latin typeface="+mn-lt"/>
                <a:ea typeface="+mn-ea"/>
                <a:cs typeface="+mn-cs"/>
              </a:rPr>
              <a:t>标准兼容的。 支持的查询包括 </a:t>
            </a:r>
            <a:r>
              <a:rPr lang="en-US" altLang="zh-CN" sz="1400" b="0" i="0" kern="1200" dirty="0">
                <a:solidFill>
                  <a:schemeClr val="tx1"/>
                </a:solidFill>
                <a:effectLst/>
                <a:latin typeface="+mn-lt"/>
                <a:ea typeface="+mn-ea"/>
                <a:cs typeface="+mn-cs"/>
              </a:rPr>
              <a:t>GROUP BY</a:t>
            </a:r>
            <a:r>
              <a:rPr lang="zh-CN" altLang="en-US" sz="1400" b="0" i="0" kern="1200" dirty="0">
                <a:solidFill>
                  <a:schemeClr val="tx1"/>
                </a:solidFill>
                <a:effectLst/>
                <a:latin typeface="+mn-lt"/>
                <a:ea typeface="+mn-ea"/>
                <a:cs typeface="+mn-cs"/>
              </a:rPr>
              <a:t>，</a:t>
            </a:r>
            <a:r>
              <a:rPr lang="en-US" altLang="zh-CN" sz="1400" b="0" i="0" kern="1200" dirty="0">
                <a:solidFill>
                  <a:schemeClr val="tx1"/>
                </a:solidFill>
                <a:effectLst/>
                <a:latin typeface="+mn-lt"/>
                <a:ea typeface="+mn-ea"/>
                <a:cs typeface="+mn-cs"/>
              </a:rPr>
              <a:t>ORDER BY</a:t>
            </a:r>
            <a:r>
              <a:rPr lang="zh-CN" altLang="en-US" sz="1400" b="0" i="0" kern="1200" dirty="0">
                <a:solidFill>
                  <a:schemeClr val="tx1"/>
                </a:solidFill>
                <a:effectLst/>
                <a:latin typeface="+mn-lt"/>
                <a:ea typeface="+mn-ea"/>
                <a:cs typeface="+mn-cs"/>
              </a:rPr>
              <a:t>，</a:t>
            </a:r>
            <a:r>
              <a:rPr lang="en-US" altLang="zh-CN" sz="1400" b="0" i="0" kern="1200" dirty="0">
                <a:solidFill>
                  <a:schemeClr val="tx1"/>
                </a:solidFill>
                <a:effectLst/>
                <a:latin typeface="+mn-lt"/>
                <a:ea typeface="+mn-ea"/>
                <a:cs typeface="+mn-cs"/>
              </a:rPr>
              <a:t>IN</a:t>
            </a:r>
            <a:r>
              <a:rPr lang="zh-CN" altLang="en-US" sz="1400" b="0" i="0" kern="1200" dirty="0">
                <a:solidFill>
                  <a:schemeClr val="tx1"/>
                </a:solidFill>
                <a:effectLst/>
                <a:latin typeface="+mn-lt"/>
                <a:ea typeface="+mn-ea"/>
                <a:cs typeface="+mn-cs"/>
              </a:rPr>
              <a:t>，</a:t>
            </a:r>
            <a:r>
              <a:rPr lang="en-US" altLang="zh-CN" sz="1400" b="0" i="0" kern="1200" dirty="0">
                <a:solidFill>
                  <a:schemeClr val="tx1"/>
                </a:solidFill>
                <a:effectLst/>
                <a:latin typeface="+mn-lt"/>
                <a:ea typeface="+mn-ea"/>
                <a:cs typeface="+mn-cs"/>
              </a:rPr>
              <a:t>JOIN</a:t>
            </a:r>
            <a:r>
              <a:rPr lang="zh-CN" altLang="en-US" sz="1400" b="0" i="0" kern="1200" dirty="0">
                <a:solidFill>
                  <a:schemeClr val="tx1"/>
                </a:solidFill>
                <a:effectLst/>
                <a:latin typeface="+mn-lt"/>
                <a:ea typeface="+mn-ea"/>
                <a:cs typeface="+mn-cs"/>
              </a:rPr>
              <a:t>以及非相关子查询。不支持窗口函数和相关子查询。</a:t>
            </a:r>
            <a:endParaRPr lang="en-US" altLang="zh-CN" sz="1400" b="0" i="0" kern="1200" dirty="0">
              <a:solidFill>
                <a:schemeClr val="tx1"/>
              </a:solidFill>
              <a:effectLst/>
              <a:latin typeface="+mn-lt"/>
              <a:ea typeface="+mn-ea"/>
              <a:cs typeface="+mn-cs"/>
            </a:endParaRPr>
          </a:p>
          <a:p>
            <a:r>
              <a:rPr lang="zh-CN" altLang="en-US" sz="1400" b="0" i="0" kern="1200" dirty="0">
                <a:solidFill>
                  <a:schemeClr val="tx1"/>
                </a:solidFill>
                <a:effectLst/>
                <a:latin typeface="+mn-lt"/>
                <a:ea typeface="+mn-ea"/>
                <a:cs typeface="+mn-cs"/>
              </a:rPr>
              <a:t>实时数据更新：数据写入过程不会存在加锁行为。</a:t>
            </a:r>
            <a:endParaRPr lang="en-US" altLang="zh-CN" sz="1400" b="0" i="0" kern="1200" dirty="0">
              <a:solidFill>
                <a:schemeClr val="tx1"/>
              </a:solidFill>
              <a:effectLst/>
              <a:latin typeface="+mn-lt"/>
              <a:ea typeface="+mn-ea"/>
              <a:cs typeface="+mn-cs"/>
            </a:endParaRPr>
          </a:p>
          <a:p>
            <a:r>
              <a:rPr kumimoji="1" lang="zh-CN" altLang="en-US" sz="1400" dirty="0"/>
              <a:t>按照主键对数据进行排序，这将帮助</a:t>
            </a:r>
            <a:r>
              <a:rPr kumimoji="1" lang="en-US" altLang="zh-CN" sz="1400" dirty="0" err="1"/>
              <a:t>ClickHouse</a:t>
            </a:r>
            <a:r>
              <a:rPr kumimoji="1" lang="zh-CN" altLang="en-US" sz="1400" dirty="0"/>
              <a:t>以几十毫秒的低延迟对数据进行特定值查找或范围查找。</a:t>
            </a:r>
            <a:endParaRPr kumimoji="1" lang="en-US" altLang="zh-CN" sz="1400" dirty="0"/>
          </a:p>
          <a:p>
            <a:r>
              <a:rPr lang="en-US" altLang="zh-CN" sz="1400" b="0" i="0" kern="1200" dirty="0" err="1">
                <a:solidFill>
                  <a:schemeClr val="tx1"/>
                </a:solidFill>
                <a:effectLst/>
                <a:latin typeface="+mn-lt"/>
                <a:ea typeface="+mn-ea"/>
                <a:cs typeface="+mn-cs"/>
              </a:rPr>
              <a:t>ClickHouse</a:t>
            </a:r>
            <a:r>
              <a:rPr lang="zh-CN" altLang="en-US" sz="1400" b="0" i="0" kern="1200" dirty="0">
                <a:solidFill>
                  <a:schemeClr val="tx1"/>
                </a:solidFill>
                <a:effectLst/>
                <a:latin typeface="+mn-lt"/>
                <a:ea typeface="+mn-ea"/>
                <a:cs typeface="+mn-cs"/>
              </a:rPr>
              <a:t>使用异步的多主复制技术。当数据被写入任何一个可用副本后，系统会在后台将数据分发给其他副本，以保证系统在不同副本上保持相同的数据。在大多数情况下</a:t>
            </a:r>
            <a:r>
              <a:rPr lang="en-US" altLang="zh-CN" sz="1400" b="0" i="0" kern="1200" dirty="0" err="1">
                <a:solidFill>
                  <a:schemeClr val="tx1"/>
                </a:solidFill>
                <a:effectLst/>
                <a:latin typeface="+mn-lt"/>
                <a:ea typeface="+mn-ea"/>
                <a:cs typeface="+mn-cs"/>
              </a:rPr>
              <a:t>ClickHouse</a:t>
            </a:r>
            <a:r>
              <a:rPr lang="zh-CN" altLang="en-US" sz="1400" b="0" i="0" kern="1200" dirty="0">
                <a:solidFill>
                  <a:schemeClr val="tx1"/>
                </a:solidFill>
                <a:effectLst/>
                <a:latin typeface="+mn-lt"/>
                <a:ea typeface="+mn-ea"/>
                <a:cs typeface="+mn-cs"/>
              </a:rPr>
              <a:t>能在故障后自动恢复，在一些复杂的情况下需要少量的手动恢复。</a:t>
            </a:r>
            <a:endParaRPr kumimoji="1" lang="zh-CN" altLang="en-US" sz="1400"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Insert</a:t>
            </a:r>
            <a:r>
              <a:rPr kumimoji="1" lang="zh-CN" altLang="en-US" dirty="0"/>
              <a:t>的时候</a:t>
            </a:r>
            <a:r>
              <a:rPr kumimoji="1" lang="en-US" altLang="zh-CN" dirty="0" err="1"/>
              <a:t>ClickHouse</a:t>
            </a:r>
            <a:r>
              <a:rPr kumimoji="1" lang="zh-CN" altLang="en-US" dirty="0"/>
              <a:t>会不断的做异步的数据合并，会影响查询性能</a:t>
            </a: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Decimal(P, 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精度，决定可以有多少个十进制数字，</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小数点后位数</a:t>
            </a:r>
            <a:endParaRPr lang="en-US" altLang="zh-CN" sz="1200" b="0" i="0" kern="1200" dirty="0">
              <a:solidFill>
                <a:schemeClr val="tx1"/>
              </a:solidFill>
              <a:effectLst/>
              <a:latin typeface="+mn-lt"/>
              <a:ea typeface="+mn-ea"/>
              <a:cs typeface="+mn-cs"/>
            </a:endParaRPr>
          </a:p>
          <a:p>
            <a:r>
              <a:rPr lang="en-US" altLang="zh-CN" dirty="0" err="1"/>
              <a:t>FixedString</a:t>
            </a:r>
            <a:r>
              <a:rPr lang="en-US" altLang="zh-CN" dirty="0"/>
              <a:t>(N)</a:t>
            </a:r>
            <a:r>
              <a:rPr lang="zh-CN" altLang="en-US" dirty="0"/>
              <a:t>：固定长度 </a:t>
            </a:r>
            <a:r>
              <a:rPr lang="en-US" altLang="zh-CN" dirty="0"/>
              <a:t>N </a:t>
            </a:r>
            <a:r>
              <a:rPr lang="zh-CN" altLang="en-US" dirty="0"/>
              <a:t>的字符串。</a:t>
            </a: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860335EA-D737-419D-9934-BEEAD5F2E26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grpSp>
        <p:nvGrpSpPr>
          <p:cNvPr id="2" name="组合 1"/>
          <p:cNvGrpSpPr/>
          <p:nvPr userDrawn="1"/>
        </p:nvGrpSpPr>
        <p:grpSpPr>
          <a:xfrm>
            <a:off x="263352" y="224644"/>
            <a:ext cx="1296144" cy="432048"/>
            <a:chOff x="119336" y="116632"/>
            <a:chExt cx="1296144" cy="576064"/>
          </a:xfrm>
        </p:grpSpPr>
        <p:sp>
          <p:nvSpPr>
            <p:cNvPr id="3" name="矩形 2"/>
            <p:cNvSpPr/>
            <p:nvPr/>
          </p:nvSpPr>
          <p:spPr>
            <a:xfrm>
              <a:off x="119336" y="116632"/>
              <a:ext cx="864096" cy="576064"/>
            </a:xfrm>
            <a:prstGeom prst="rect">
              <a:avLst/>
            </a:prstGeom>
            <a:noFill/>
            <a:ln>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8" name="矩形 7"/>
            <p:cNvSpPr/>
            <p:nvPr/>
          </p:nvSpPr>
          <p:spPr>
            <a:xfrm>
              <a:off x="983432" y="116632"/>
              <a:ext cx="432048" cy="576064"/>
            </a:xfrm>
            <a:prstGeom prst="rect">
              <a:avLst/>
            </a:prstGeom>
            <a:solidFill>
              <a:srgbClr val="0043CF"/>
            </a:solidFill>
            <a:ln>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9" name="矩形 8"/>
          <p:cNvSpPr/>
          <p:nvPr userDrawn="1"/>
        </p:nvSpPr>
        <p:spPr>
          <a:xfrm>
            <a:off x="288911" y="209835"/>
            <a:ext cx="812979" cy="461665"/>
          </a:xfrm>
          <a:prstGeom prst="rect">
            <a:avLst/>
          </a:prstGeom>
        </p:spPr>
        <p:txBody>
          <a:bodyPr wrap="none">
            <a:spAutoFit/>
          </a:bodyPr>
          <a:lstStyle/>
          <a:p>
            <a:r>
              <a:rPr lang="zh-CN" altLang="en-US" sz="2400" dirty="0">
                <a:solidFill>
                  <a:srgbClr val="0043CF"/>
                </a:solidFill>
                <a:ea typeface="微软雅黑" panose="020B0503020204020204" pitchFamily="34" charset="-122"/>
              </a:rPr>
              <a:t>PART</a:t>
            </a:r>
            <a:endParaRPr lang="zh-CN" altLang="en-US" sz="2400" dirty="0">
              <a:solidFill>
                <a:srgbClr val="0043CF"/>
              </a:solidFill>
              <a:ea typeface="微软雅黑" panose="020B0503020204020204" pitchFamily="34" charset="-122"/>
            </a:endParaRPr>
          </a:p>
        </p:txBody>
      </p:sp>
      <p:cxnSp>
        <p:nvCxnSpPr>
          <p:cNvPr id="10" name="直接连接符 9"/>
          <p:cNvCxnSpPr/>
          <p:nvPr userDrawn="1"/>
        </p:nvCxnSpPr>
        <p:spPr>
          <a:xfrm>
            <a:off x="1703512" y="652330"/>
            <a:ext cx="10488488"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0" y="6773822"/>
            <a:ext cx="12192000" cy="72008"/>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grpSp>
        <p:nvGrpSpPr>
          <p:cNvPr id="2" name="组合 1"/>
          <p:cNvGrpSpPr/>
          <p:nvPr userDrawn="1"/>
        </p:nvGrpSpPr>
        <p:grpSpPr>
          <a:xfrm>
            <a:off x="263352" y="224644"/>
            <a:ext cx="1296144" cy="432048"/>
            <a:chOff x="119336" y="116632"/>
            <a:chExt cx="1296144" cy="576064"/>
          </a:xfrm>
        </p:grpSpPr>
        <p:sp>
          <p:nvSpPr>
            <p:cNvPr id="3" name="矩形 2"/>
            <p:cNvSpPr/>
            <p:nvPr/>
          </p:nvSpPr>
          <p:spPr>
            <a:xfrm>
              <a:off x="119336" y="116632"/>
              <a:ext cx="864096" cy="576064"/>
            </a:xfrm>
            <a:prstGeom prst="rect">
              <a:avLst/>
            </a:prstGeom>
            <a:noFill/>
            <a:ln>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8" name="矩形 7"/>
            <p:cNvSpPr/>
            <p:nvPr/>
          </p:nvSpPr>
          <p:spPr>
            <a:xfrm>
              <a:off x="983432" y="116632"/>
              <a:ext cx="432048" cy="576064"/>
            </a:xfrm>
            <a:prstGeom prst="rect">
              <a:avLst/>
            </a:prstGeom>
            <a:solidFill>
              <a:srgbClr val="0043CF"/>
            </a:solidFill>
            <a:ln>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9" name="矩形 8"/>
          <p:cNvSpPr/>
          <p:nvPr userDrawn="1"/>
        </p:nvSpPr>
        <p:spPr>
          <a:xfrm>
            <a:off x="288911" y="209835"/>
            <a:ext cx="812979" cy="461665"/>
          </a:xfrm>
          <a:prstGeom prst="rect">
            <a:avLst/>
          </a:prstGeom>
        </p:spPr>
        <p:txBody>
          <a:bodyPr wrap="none">
            <a:spAutoFit/>
          </a:bodyPr>
          <a:lstStyle/>
          <a:p>
            <a:r>
              <a:rPr lang="zh-CN" altLang="en-US" sz="2400" dirty="0">
                <a:solidFill>
                  <a:srgbClr val="0043CF"/>
                </a:solidFill>
                <a:ea typeface="微软雅黑" panose="020B0503020204020204" pitchFamily="34" charset="-122"/>
              </a:rPr>
              <a:t>PART</a:t>
            </a:r>
            <a:endParaRPr lang="zh-CN" altLang="en-US" sz="2400" dirty="0">
              <a:solidFill>
                <a:srgbClr val="0043CF"/>
              </a:solidFill>
              <a:ea typeface="微软雅黑" panose="020B0503020204020204" pitchFamily="34" charset="-122"/>
            </a:endParaRPr>
          </a:p>
        </p:txBody>
      </p:sp>
      <p:cxnSp>
        <p:nvCxnSpPr>
          <p:cNvPr id="10" name="直接连接符 9"/>
          <p:cNvCxnSpPr/>
          <p:nvPr userDrawn="1"/>
        </p:nvCxnSpPr>
        <p:spPr>
          <a:xfrm>
            <a:off x="1703512" y="652330"/>
            <a:ext cx="10488488"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0" y="6773822"/>
            <a:ext cx="12192000" cy="72008"/>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356350"/>
            <a:ext cx="2743200" cy="365125"/>
          </a:xfrm>
          <a:prstGeom prst="rect">
            <a:avLst/>
          </a:prstGeom>
        </p:spPr>
        <p:txBody>
          <a:bodyPr/>
          <a:lstStyle/>
          <a:p>
            <a:fld id="{9EDB1C25-004A-40D2-A7AF-2B6BCCF2FAE3}" type="datetimeFigureOut">
              <a:rPr lang="zh-CN" altLang="en-US" smtClean="0"/>
            </a:fld>
            <a:endParaRPr lang="zh-CN" altLang="en-US"/>
          </a:p>
        </p:txBody>
      </p:sp>
      <p:sp>
        <p:nvSpPr>
          <p:cNvPr id="3" name="页脚占位符 4"/>
          <p:cNvSpPr>
            <a:spLocks noGrp="1"/>
          </p:cNvSpPr>
          <p:nvPr>
            <p:ph type="ftr" sz="quarter" idx="3"/>
          </p:nvPr>
        </p:nvSpPr>
        <p:spPr>
          <a:xfrm>
            <a:off x="4038600" y="6356350"/>
            <a:ext cx="4114800" cy="365125"/>
          </a:xfrm>
          <a:prstGeom prst="rect">
            <a:avLst/>
          </a:prstGeom>
        </p:spPr>
        <p:txBody>
          <a:bodyPr/>
          <a:lstStyle/>
          <a:p>
            <a:endParaRPr lang="zh-CN" altLang="en-US"/>
          </a:p>
        </p:txBody>
      </p:sp>
      <p:sp>
        <p:nvSpPr>
          <p:cNvPr id="4" name="灯片编号占位符 5"/>
          <p:cNvSpPr>
            <a:spLocks noGrp="1"/>
          </p:cNvSpPr>
          <p:nvPr>
            <p:ph type="sldNum" sz="quarter" idx="4"/>
          </p:nvPr>
        </p:nvSpPr>
        <p:spPr>
          <a:xfrm>
            <a:off x="8610600" y="6356350"/>
            <a:ext cx="2743200" cy="365125"/>
          </a:xfrm>
          <a:prstGeom prst="rect">
            <a:avLst/>
          </a:prstGeom>
        </p:spPr>
        <p:txBody>
          <a:bodyPr/>
          <a:lstStyle/>
          <a:p>
            <a:fld id="{8ADED938-D10C-4E5A-A481-CD33C95F8A3A}" type="slidenum">
              <a:rPr lang="zh-CN" altLang="en-US" smtClean="0"/>
            </a:fld>
            <a:endParaRPr lang="zh-CN" altLang="en-US"/>
          </a:p>
        </p:txBody>
      </p:sp>
      <p:grpSp>
        <p:nvGrpSpPr>
          <p:cNvPr id="6" name="组合 5"/>
          <p:cNvGrpSpPr/>
          <p:nvPr userDrawn="1"/>
        </p:nvGrpSpPr>
        <p:grpSpPr>
          <a:xfrm>
            <a:off x="263352" y="224644"/>
            <a:ext cx="1296144" cy="432048"/>
            <a:chOff x="119336" y="116632"/>
            <a:chExt cx="1296144" cy="576064"/>
          </a:xfrm>
        </p:grpSpPr>
        <p:sp>
          <p:nvSpPr>
            <p:cNvPr id="7" name="矩形 6"/>
            <p:cNvSpPr/>
            <p:nvPr/>
          </p:nvSpPr>
          <p:spPr>
            <a:xfrm>
              <a:off x="119336" y="116632"/>
              <a:ext cx="864096" cy="576064"/>
            </a:xfrm>
            <a:prstGeom prst="rect">
              <a:avLst/>
            </a:prstGeom>
            <a:noFill/>
            <a:ln>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8" name="矩形 7"/>
            <p:cNvSpPr/>
            <p:nvPr/>
          </p:nvSpPr>
          <p:spPr>
            <a:xfrm>
              <a:off x="983432" y="116632"/>
              <a:ext cx="432048" cy="576064"/>
            </a:xfrm>
            <a:prstGeom prst="rect">
              <a:avLst/>
            </a:prstGeom>
            <a:solidFill>
              <a:srgbClr val="0043CF"/>
            </a:solidFill>
            <a:ln>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9" name="矩形 8"/>
          <p:cNvSpPr/>
          <p:nvPr userDrawn="1"/>
        </p:nvSpPr>
        <p:spPr>
          <a:xfrm>
            <a:off x="288911" y="209835"/>
            <a:ext cx="812979" cy="461665"/>
          </a:xfrm>
          <a:prstGeom prst="rect">
            <a:avLst/>
          </a:prstGeom>
        </p:spPr>
        <p:txBody>
          <a:bodyPr wrap="none">
            <a:spAutoFit/>
          </a:bodyPr>
          <a:lstStyle/>
          <a:p>
            <a:r>
              <a:rPr lang="zh-CN" altLang="en-US" sz="2400" dirty="0">
                <a:solidFill>
                  <a:srgbClr val="0043CF"/>
                </a:solidFill>
                <a:ea typeface="微软雅黑" panose="020B0503020204020204" pitchFamily="34" charset="-122"/>
              </a:rPr>
              <a:t>PART</a:t>
            </a:r>
            <a:endParaRPr lang="zh-CN" altLang="en-US" sz="2400" dirty="0">
              <a:solidFill>
                <a:srgbClr val="0043CF"/>
              </a:solidFill>
              <a:ea typeface="微软雅黑" panose="020B0503020204020204" pitchFamily="34" charset="-122"/>
            </a:endParaRPr>
          </a:p>
        </p:txBody>
      </p:sp>
      <p:cxnSp>
        <p:nvCxnSpPr>
          <p:cNvPr id="10" name="直接连接符 9"/>
          <p:cNvCxnSpPr/>
          <p:nvPr userDrawn="1"/>
        </p:nvCxnSpPr>
        <p:spPr>
          <a:xfrm>
            <a:off x="1703512" y="652330"/>
            <a:ext cx="10488488"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0" y="6773822"/>
            <a:ext cx="12192000" cy="72008"/>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hyperlink" Target="http://www.clickhouse.com.cn/topic/5c453371389ad55f127768ea" TargetMode="External"/><Relationship Id="rId1" Type="http://schemas.openxmlformats.org/officeDocument/2006/relationships/hyperlink" Target="https://clickhouse.yandex/benchmark.html"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508" r="4336"/>
          <a:stretch>
            <a:fillRect/>
          </a:stretch>
        </p:blipFill>
        <p:spPr>
          <a:xfrm>
            <a:off x="-14913" y="0"/>
            <a:ext cx="12205356" cy="6858000"/>
          </a:xfrm>
          <a:prstGeom prst="rect">
            <a:avLst/>
          </a:prstGeom>
        </p:spPr>
      </p:pic>
      <p:sp>
        <p:nvSpPr>
          <p:cNvPr id="3" name="文本框 2"/>
          <p:cNvSpPr txBox="1"/>
          <p:nvPr/>
        </p:nvSpPr>
        <p:spPr>
          <a:xfrm>
            <a:off x="1570037" y="2015847"/>
            <a:ext cx="9051925" cy="1106805"/>
          </a:xfrm>
          <a:prstGeom prst="rect">
            <a:avLst/>
          </a:prstGeom>
          <a:noFill/>
        </p:spPr>
        <p:txBody>
          <a:bodyPr wrap="none" rtlCol="0">
            <a:spAutoFit/>
          </a:bodyPr>
          <a:lstStyle/>
          <a:p>
            <a:pPr algn="ctr"/>
            <a:r>
              <a:rPr lang="en-US" altLang="zh-CN" sz="6600" b="1" dirty="0" err="1">
                <a:solidFill>
                  <a:schemeClr val="bg1"/>
                </a:solidFill>
                <a:latin typeface="微软雅黑" panose="020B0503020204020204" pitchFamily="34" charset="-122"/>
                <a:ea typeface="微软雅黑" panose="020B0503020204020204" pitchFamily="34" charset="-122"/>
              </a:rPr>
              <a:t>ClickHouse</a:t>
            </a:r>
            <a:r>
              <a:rPr lang="zh-CN" altLang="en-US" sz="6600" b="1" dirty="0" err="1">
                <a:solidFill>
                  <a:schemeClr val="bg1"/>
                </a:solidFill>
                <a:latin typeface="微软雅黑" panose="020B0503020204020204" pitchFamily="34" charset="-122"/>
                <a:ea typeface="微软雅黑" panose="020B0503020204020204" pitchFamily="34" charset="-122"/>
              </a:rPr>
              <a:t>概念</a:t>
            </a:r>
            <a:r>
              <a:rPr lang="zh-CN" altLang="en-US" sz="6600" b="1" dirty="0" err="1">
                <a:solidFill>
                  <a:schemeClr val="bg1"/>
                </a:solidFill>
                <a:latin typeface="微软雅黑" panose="020B0503020204020204" pitchFamily="34" charset="-122"/>
                <a:ea typeface="微软雅黑" panose="020B0503020204020204" pitchFamily="34" charset="-122"/>
              </a:rPr>
              <a:t>及使用</a:t>
            </a:r>
            <a:endParaRPr lang="zh-CN" altLang="en-US" sz="6600" b="1" dirty="0" err="1">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366991" y="4288155"/>
            <a:ext cx="3422650" cy="337185"/>
            <a:chOff x="6848" y="6753"/>
            <a:chExt cx="5390" cy="531"/>
          </a:xfrm>
        </p:grpSpPr>
        <p:sp>
          <p:nvSpPr>
            <p:cNvPr id="9" name="文本框 8"/>
            <p:cNvSpPr txBox="1"/>
            <p:nvPr/>
          </p:nvSpPr>
          <p:spPr>
            <a:xfrm>
              <a:off x="6848" y="6753"/>
              <a:ext cx="2701" cy="531"/>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分享人：万庆华</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823" y="6753"/>
              <a:ext cx="2415" cy="531"/>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2020.11.11</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05</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75441" y="836712"/>
            <a:ext cx="1338828" cy="369332"/>
          </a:xfrm>
          <a:prstGeom prst="rect">
            <a:avLst/>
          </a:prstGeom>
        </p:spPr>
        <p:txBody>
          <a:bodyPr wrap="none">
            <a:spAutoFit/>
          </a:bodyPr>
          <a:lstStyle/>
          <a:p>
            <a:r>
              <a:rPr lang="zh-CN" altLang="en-US" dirty="0">
                <a:solidFill>
                  <a:srgbClr val="000000"/>
                </a:solidFill>
                <a:latin typeface="Yandex Sans Display Web"/>
              </a:rPr>
              <a:t>数据库引擎</a:t>
            </a:r>
            <a:endParaRPr lang="en-US" altLang="zh-CN" dirty="0">
              <a:solidFill>
                <a:srgbClr val="000000"/>
              </a:solidFill>
              <a:latin typeface="Yandex Sans Display Web"/>
            </a:endParaRPr>
          </a:p>
        </p:txBody>
      </p:sp>
      <p:sp>
        <p:nvSpPr>
          <p:cNvPr id="2" name="矩形 1"/>
          <p:cNvSpPr/>
          <p:nvPr/>
        </p:nvSpPr>
        <p:spPr>
          <a:xfrm>
            <a:off x="839416" y="1412318"/>
            <a:ext cx="10369152" cy="133794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err="1"/>
              <a:t>默认情况下，ClickHouse使用自己的数据库引擎</a:t>
            </a:r>
            <a:endParaRPr lang="zh-CN" altLang="en-US" dirty="0" err="1"/>
          </a:p>
          <a:p>
            <a:pPr marL="285750" indent="-285750">
              <a:lnSpc>
                <a:spcPct val="150000"/>
              </a:lnSpc>
              <a:buFont typeface="Arial" panose="020B0604020202020204" pitchFamily="34" charset="0"/>
              <a:buChar char="•"/>
            </a:pPr>
            <a:r>
              <a:rPr lang="en-US" altLang="zh-CN" dirty="0" err="1"/>
              <a:t>MySql</a:t>
            </a:r>
            <a:r>
              <a:rPr lang="zh-CN" altLang="en-US" dirty="0" err="1"/>
              <a:t>引擎，</a:t>
            </a:r>
            <a:r>
              <a:rPr lang="zh-CN" altLang="en-US" dirty="0"/>
              <a:t>将远程的</a:t>
            </a:r>
            <a:r>
              <a:rPr lang="en-US" altLang="zh-CN" dirty="0"/>
              <a:t>MySQL</a:t>
            </a:r>
            <a:r>
              <a:rPr lang="zh-CN" altLang="en-US" dirty="0"/>
              <a:t>服务器中的表映射到</a:t>
            </a:r>
            <a:r>
              <a:rPr lang="en-US" altLang="zh-CN" dirty="0" err="1"/>
              <a:t>ClickHouse</a:t>
            </a:r>
            <a:r>
              <a:rPr lang="zh-CN" altLang="en-US" dirty="0"/>
              <a:t>中，并允许对表进行</a:t>
            </a:r>
            <a:r>
              <a:rPr lang="en-US" altLang="zh-CN" dirty="0"/>
              <a:t>INSERT</a:t>
            </a:r>
            <a:r>
              <a:rPr lang="zh-CN" altLang="en-US" dirty="0"/>
              <a:t>和</a:t>
            </a:r>
            <a:r>
              <a:rPr lang="en-US" altLang="zh-CN" dirty="0"/>
              <a:t>SELECT</a:t>
            </a:r>
            <a:r>
              <a:rPr lang="zh-CN" altLang="en-US" dirty="0"/>
              <a:t>查询，</a:t>
            </a:r>
            <a:r>
              <a:rPr lang="zh-CN" altLang="en-US" dirty="0">
                <a:sym typeface="+mn-ea"/>
              </a:rPr>
              <a:t>不支持</a:t>
            </a:r>
            <a:r>
              <a:rPr lang="en-US" altLang="zh-CN" dirty="0">
                <a:sym typeface="+mn-ea"/>
              </a:rPr>
              <a:t>CREATE TABLE</a:t>
            </a:r>
            <a:r>
              <a:rPr lang="zh-CN" altLang="en-US" dirty="0">
                <a:sym typeface="+mn-ea"/>
              </a:rPr>
              <a:t>、</a:t>
            </a:r>
            <a:r>
              <a:rPr lang="en-US" altLang="zh-CN" dirty="0">
                <a:sym typeface="+mn-ea"/>
              </a:rPr>
              <a:t>ALTER</a:t>
            </a:r>
            <a:r>
              <a:rPr lang="zh-CN" altLang="en-US" dirty="0">
                <a:sym typeface="+mn-ea"/>
              </a:rPr>
              <a:t>、</a:t>
            </a:r>
            <a:r>
              <a:rPr lang="en-US" altLang="zh-CN" dirty="0">
                <a:sym typeface="+mn-ea"/>
              </a:rPr>
              <a:t>ATTACH/DETACH</a:t>
            </a:r>
            <a:r>
              <a:rPr lang="zh-CN" altLang="en-US" dirty="0">
                <a:sym typeface="+mn-ea"/>
              </a:rPr>
              <a:t>、</a:t>
            </a:r>
            <a:r>
              <a:rPr lang="en-US" altLang="zh-CN" dirty="0">
                <a:sym typeface="+mn-ea"/>
              </a:rPr>
              <a:t>DROP</a:t>
            </a:r>
            <a:r>
              <a:rPr lang="zh-CN" altLang="en-US" dirty="0">
                <a:sym typeface="+mn-ea"/>
              </a:rPr>
              <a:t>、</a:t>
            </a:r>
            <a:r>
              <a:rPr lang="en-US" altLang="zh-CN" dirty="0">
                <a:sym typeface="+mn-ea"/>
              </a:rPr>
              <a:t>RENAME</a:t>
            </a:r>
            <a:endParaRPr lang="en-US" altLang="zh-CN" dirty="0"/>
          </a:p>
        </p:txBody>
      </p:sp>
      <p:sp>
        <p:nvSpPr>
          <p:cNvPr id="14" name="文本框 13"/>
          <p:cNvSpPr txBox="1"/>
          <p:nvPr/>
        </p:nvSpPr>
        <p:spPr>
          <a:xfrm>
            <a:off x="1626820" y="3070324"/>
            <a:ext cx="6264696" cy="645160"/>
          </a:xfrm>
          <a:prstGeom prst="rect">
            <a:avLst/>
          </a:prstGeom>
          <a:noFill/>
        </p:spPr>
        <p:txBody>
          <a:bodyPr wrap="square" rtlCol="0">
            <a:spAutoFit/>
          </a:bodyPr>
          <a:lstStyle/>
          <a:p>
            <a:r>
              <a:rPr lang="en-US" altLang="zh-CN" dirty="0"/>
              <a:t>CREATE DATABASE [IF NOT EXISTS] </a:t>
            </a:r>
            <a:r>
              <a:rPr lang="en-US" altLang="zh-CN" dirty="0" err="1"/>
              <a:t>db_name</a:t>
            </a:r>
            <a:r>
              <a:rPr lang="en-US" altLang="zh-CN" dirty="0"/>
              <a:t> [ON CLUSTER cluster] ENGINE = MySQL('</a:t>
            </a:r>
            <a:r>
              <a:rPr lang="en-US" altLang="zh-CN" dirty="0" err="1"/>
              <a:t>host:port</a:t>
            </a:r>
            <a:r>
              <a:rPr lang="en-US" altLang="zh-CN" dirty="0"/>
              <a:t>', 'database', 'user', 'password')</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06</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75441" y="836712"/>
            <a:ext cx="877163" cy="369332"/>
          </a:xfrm>
          <a:prstGeom prst="rect">
            <a:avLst/>
          </a:prstGeom>
        </p:spPr>
        <p:txBody>
          <a:bodyPr wrap="none">
            <a:spAutoFit/>
          </a:bodyPr>
          <a:lstStyle/>
          <a:p>
            <a:r>
              <a:rPr lang="zh-CN" altLang="en-US" dirty="0">
                <a:solidFill>
                  <a:srgbClr val="000000"/>
                </a:solidFill>
                <a:latin typeface="Yandex Sans Display Web"/>
              </a:rPr>
              <a:t>表引擎</a:t>
            </a:r>
            <a:endParaRPr lang="en-US" altLang="zh-CN" dirty="0">
              <a:solidFill>
                <a:srgbClr val="000000"/>
              </a:solidFill>
              <a:latin typeface="Yandex Sans Display Web"/>
            </a:endParaRPr>
          </a:p>
        </p:txBody>
      </p:sp>
      <p:sp>
        <p:nvSpPr>
          <p:cNvPr id="2" name="矩形 1"/>
          <p:cNvSpPr/>
          <p:nvPr/>
        </p:nvSpPr>
        <p:spPr>
          <a:xfrm>
            <a:off x="767408" y="1234616"/>
            <a:ext cx="10369152" cy="2999740"/>
          </a:xfrm>
          <a:prstGeom prst="rect">
            <a:avLst/>
          </a:prstGeom>
        </p:spPr>
        <p:txBody>
          <a:bodyPr wrap="square">
            <a:spAutoFit/>
          </a:bodyPr>
          <a:lstStyle/>
          <a:p>
            <a:pPr>
              <a:lnSpc>
                <a:spcPct val="150000"/>
              </a:lnSpc>
            </a:pPr>
            <a:r>
              <a:rPr lang="zh-CN" altLang="en-US" dirty="0"/>
              <a:t>表引擎</a:t>
            </a:r>
            <a:r>
              <a:rPr lang="en-US" altLang="zh-CN" dirty="0"/>
              <a:t>(</a:t>
            </a:r>
            <a:r>
              <a:rPr lang="zh-CN" altLang="en-US" dirty="0"/>
              <a:t>即表的类型</a:t>
            </a:r>
            <a:r>
              <a:rPr lang="en-US" altLang="zh-CN" dirty="0"/>
              <a:t>)</a:t>
            </a:r>
            <a:r>
              <a:rPr lang="zh-CN" altLang="en-US" dirty="0"/>
              <a:t>决定了</a:t>
            </a:r>
            <a:r>
              <a:rPr lang="en-US" altLang="zh-CN" dirty="0"/>
              <a:t>:</a:t>
            </a:r>
            <a:endParaRPr lang="en-US" altLang="zh-CN" dirty="0"/>
          </a:p>
          <a:p>
            <a:pPr marL="342900" indent="-342900">
              <a:lnSpc>
                <a:spcPct val="150000"/>
              </a:lnSpc>
              <a:buFont typeface="+mj-lt"/>
              <a:buAutoNum type="arabicPeriod"/>
            </a:pPr>
            <a:r>
              <a:rPr lang="zh-CN" altLang="en-US" dirty="0"/>
              <a:t>数据的存储方式和位置，写到哪里以及从哪里读取数据</a:t>
            </a:r>
            <a:endParaRPr lang="zh-CN" altLang="en-US" dirty="0"/>
          </a:p>
          <a:p>
            <a:pPr marL="342900" indent="-342900">
              <a:lnSpc>
                <a:spcPct val="150000"/>
              </a:lnSpc>
              <a:buFont typeface="+mj-lt"/>
              <a:buAutoNum type="arabicPeriod"/>
            </a:pPr>
            <a:r>
              <a:rPr lang="zh-CN" altLang="en-US" dirty="0"/>
              <a:t>支持哪些查询以及如何支持。</a:t>
            </a:r>
            <a:endParaRPr lang="zh-CN" altLang="en-US" dirty="0"/>
          </a:p>
          <a:p>
            <a:pPr marL="342900" indent="-342900">
              <a:lnSpc>
                <a:spcPct val="150000"/>
              </a:lnSpc>
              <a:buFont typeface="+mj-lt"/>
              <a:buAutoNum type="arabicPeriod"/>
            </a:pPr>
            <a:r>
              <a:rPr lang="zh-CN" altLang="en-US" dirty="0"/>
              <a:t>并发数据访问</a:t>
            </a:r>
            <a:endParaRPr lang="zh-CN" altLang="en-US" dirty="0"/>
          </a:p>
          <a:p>
            <a:pPr marL="342900" indent="-342900">
              <a:lnSpc>
                <a:spcPct val="150000"/>
              </a:lnSpc>
              <a:buFont typeface="+mj-lt"/>
              <a:buAutoNum type="arabicPeriod"/>
            </a:pPr>
            <a:r>
              <a:rPr lang="zh-CN" altLang="en-US" dirty="0"/>
              <a:t>索引的使用（如果存在）</a:t>
            </a:r>
            <a:endParaRPr lang="zh-CN" altLang="en-US" dirty="0"/>
          </a:p>
          <a:p>
            <a:pPr marL="342900" indent="-342900">
              <a:lnSpc>
                <a:spcPct val="150000"/>
              </a:lnSpc>
              <a:buFont typeface="+mj-lt"/>
              <a:buAutoNum type="arabicPeriod"/>
            </a:pPr>
            <a:r>
              <a:rPr lang="zh-CN" altLang="en-US" dirty="0"/>
              <a:t>是否可以执行多线程请求。</a:t>
            </a:r>
            <a:endParaRPr lang="zh-CN" altLang="en-US" dirty="0"/>
          </a:p>
          <a:p>
            <a:pPr marL="342900" indent="-342900">
              <a:lnSpc>
                <a:spcPct val="150000"/>
              </a:lnSpc>
              <a:buFont typeface="+mj-lt"/>
              <a:buAutoNum type="arabicPeriod"/>
            </a:pPr>
            <a:r>
              <a:rPr lang="zh-CN" altLang="en-US" dirty="0"/>
              <a:t>数据复制参数</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06</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75441" y="836712"/>
            <a:ext cx="1325880" cy="368300"/>
          </a:xfrm>
          <a:prstGeom prst="rect">
            <a:avLst/>
          </a:prstGeom>
        </p:spPr>
        <p:txBody>
          <a:bodyPr wrap="none">
            <a:spAutoFit/>
          </a:bodyPr>
          <a:lstStyle/>
          <a:p>
            <a:r>
              <a:rPr lang="zh-CN" altLang="en-US" dirty="0">
                <a:solidFill>
                  <a:srgbClr val="000000"/>
                </a:solidFill>
                <a:latin typeface="Yandex Sans Display Web"/>
              </a:rPr>
              <a:t>表引擎类型</a:t>
            </a:r>
            <a:endParaRPr lang="en-US" altLang="zh-CN" dirty="0">
              <a:solidFill>
                <a:srgbClr val="000000"/>
              </a:solidFill>
              <a:latin typeface="Yandex Sans Display Web"/>
            </a:endParaRPr>
          </a:p>
        </p:txBody>
      </p:sp>
      <p:sp>
        <p:nvSpPr>
          <p:cNvPr id="2" name="矩形 1"/>
          <p:cNvSpPr/>
          <p:nvPr/>
        </p:nvSpPr>
        <p:spPr>
          <a:xfrm>
            <a:off x="767408" y="1234616"/>
            <a:ext cx="10369152" cy="175323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ym typeface="+mn-ea"/>
              </a:rPr>
              <a:t>Log</a:t>
            </a:r>
            <a:r>
              <a:rPr lang="zh-CN" altLang="en-US" dirty="0">
                <a:sym typeface="+mn-ea"/>
              </a:rPr>
              <a:t>系列：具有最小功能的轻量级引擎，适用于需要使用许多小表（最多约</a:t>
            </a:r>
            <a:r>
              <a:rPr lang="en-US" altLang="zh-CN" dirty="0">
                <a:sym typeface="+mn-ea"/>
              </a:rPr>
              <a:t>100</a:t>
            </a:r>
            <a:r>
              <a:rPr lang="zh-CN" altLang="en-US" dirty="0">
                <a:sym typeface="+mn-ea"/>
              </a:rPr>
              <a:t>万行）的场景</a:t>
            </a:r>
            <a:endParaRPr lang="en-US" altLang="zh-CN" dirty="0" err="1"/>
          </a:p>
          <a:p>
            <a:pPr marL="285750" indent="-285750">
              <a:lnSpc>
                <a:spcPct val="150000"/>
              </a:lnSpc>
              <a:buFont typeface="Arial" panose="020B0604020202020204" pitchFamily="34" charset="0"/>
              <a:buChar char="•"/>
            </a:pPr>
            <a:r>
              <a:rPr lang="en-US" altLang="zh-CN" dirty="0" err="1"/>
              <a:t>MergeTree</a:t>
            </a:r>
            <a:r>
              <a:rPr lang="zh-CN" altLang="en-US" dirty="0"/>
              <a:t>系列：</a:t>
            </a:r>
            <a:r>
              <a:rPr lang="en-US" altLang="zh-CN" dirty="0" err="1"/>
              <a:t>Clickhouse</a:t>
            </a:r>
            <a:r>
              <a:rPr lang="zh-CN" altLang="en-US" dirty="0"/>
              <a:t>中最常用、最强大的表引擎</a:t>
            </a:r>
            <a:endParaRPr lang="en-US" altLang="zh-CN" dirty="0"/>
          </a:p>
          <a:p>
            <a:pPr marL="285750" indent="-285750">
              <a:lnSpc>
                <a:spcPct val="150000"/>
              </a:lnSpc>
              <a:buFont typeface="Arial" panose="020B0604020202020204" pitchFamily="34" charset="0"/>
              <a:buChar char="•"/>
            </a:pPr>
            <a:r>
              <a:rPr lang="zh-CN" altLang="en-US" dirty="0"/>
              <a:t>集成引擎：</a:t>
            </a:r>
            <a:r>
              <a:rPr lang="en-US" altLang="zh-CN" dirty="0"/>
              <a:t>Kafka</a:t>
            </a:r>
            <a:r>
              <a:rPr lang="zh-CN" altLang="en-US" dirty="0"/>
              <a:t>、</a:t>
            </a:r>
            <a:r>
              <a:rPr lang="en-US" altLang="zh-CN" dirty="0"/>
              <a:t>MySQL</a:t>
            </a:r>
            <a:r>
              <a:rPr lang="zh-CN" altLang="en-US" dirty="0"/>
              <a:t>、</a:t>
            </a:r>
            <a:r>
              <a:rPr lang="en-US" altLang="zh-CN" dirty="0"/>
              <a:t>JDBC</a:t>
            </a:r>
            <a:r>
              <a:rPr lang="zh-CN" altLang="en-US" dirty="0"/>
              <a:t>、</a:t>
            </a:r>
            <a:r>
              <a:rPr lang="en-US" altLang="zh-CN" dirty="0"/>
              <a:t>ODBC</a:t>
            </a:r>
            <a:r>
              <a:rPr lang="zh-CN" altLang="en-US" dirty="0"/>
              <a:t>、</a:t>
            </a:r>
            <a:r>
              <a:rPr lang="en-US" altLang="zh-CN" dirty="0"/>
              <a:t>HDFS</a:t>
            </a:r>
            <a:endParaRPr lang="en-US" altLang="zh-CN" dirty="0"/>
          </a:p>
          <a:p>
            <a:pPr marL="285750" indent="-285750">
              <a:lnSpc>
                <a:spcPct val="150000"/>
              </a:lnSpc>
              <a:buFont typeface="Arial" panose="020B0604020202020204" pitchFamily="34" charset="0"/>
              <a:buChar char="•"/>
            </a:pPr>
            <a:r>
              <a:rPr lang="zh-CN" altLang="en-US" dirty="0"/>
              <a:t>用于其他特定功能的引擎：</a:t>
            </a:r>
            <a:r>
              <a:rPr lang="en-US" altLang="zh-CN" dirty="0"/>
              <a:t>Distributed</a:t>
            </a:r>
            <a:r>
              <a:rPr lang="zh-CN" altLang="en-US" dirty="0"/>
              <a:t>、</a:t>
            </a:r>
            <a:r>
              <a:rPr lang="en-US" altLang="zh-CN" dirty="0"/>
              <a:t>Merge</a:t>
            </a:r>
            <a:r>
              <a:rPr lang="zh-CN" altLang="en-US" dirty="0"/>
              <a:t>、</a:t>
            </a:r>
            <a:r>
              <a:rPr lang="en-US" altLang="zh-CN" dirty="0"/>
              <a:t>File</a:t>
            </a:r>
            <a:r>
              <a:rPr lang="zh-CN" altLang="en-US" dirty="0"/>
              <a:t>、Memory、MaterializedView</a:t>
            </a:r>
            <a:r>
              <a:rPr lang="zh-CN" altLang="en-US" dirty="0"/>
              <a:t>等</a:t>
            </a: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4990" y="904875"/>
            <a:ext cx="2940050" cy="368300"/>
          </a:xfrm>
          <a:prstGeom prst="rect">
            <a:avLst/>
          </a:prstGeom>
          <a:noFill/>
        </p:spPr>
        <p:txBody>
          <a:bodyPr wrap="square" rtlCol="0">
            <a:spAutoFit/>
          </a:bodyPr>
          <a:p>
            <a:r>
              <a:rPr lang="en-US" altLang="zh-CN">
                <a:sym typeface="+mn-ea"/>
              </a:rPr>
              <a:t>Log</a:t>
            </a:r>
            <a:r>
              <a:rPr lang="zh-CN" altLang="en-US">
                <a:sym typeface="+mn-ea"/>
              </a:rPr>
              <a:t>系列</a:t>
            </a:r>
            <a:endParaRPr lang="zh-CN" altLang="en-US">
              <a:sym typeface="+mn-ea"/>
            </a:endParaRPr>
          </a:p>
        </p:txBody>
      </p:sp>
      <p:sp>
        <p:nvSpPr>
          <p:cNvPr id="3" name="文本框 2"/>
          <p:cNvSpPr txBox="1"/>
          <p:nvPr/>
        </p:nvSpPr>
        <p:spPr>
          <a:xfrm>
            <a:off x="955040" y="1443990"/>
            <a:ext cx="10298430" cy="2030095"/>
          </a:xfrm>
          <a:prstGeom prst="rect">
            <a:avLst/>
          </a:prstGeom>
          <a:noFill/>
        </p:spPr>
        <p:txBody>
          <a:bodyPr wrap="square" rtlCol="0" anchor="t">
            <a:spAutoFit/>
          </a:bodyPr>
          <a:p>
            <a:r>
              <a:rPr lang="zh-CN" altLang="en-US"/>
              <a:t>这些引擎是为了需要写入许多小数据量（少于一百万行）的表的场景而开发的</a:t>
            </a:r>
            <a:endParaRPr lang="zh-CN" altLang="en-US"/>
          </a:p>
          <a:p>
            <a:pPr marL="285750" indent="-285750">
              <a:buFont typeface="Arial" panose="020B0604020202020204" pitchFamily="34" charset="0"/>
              <a:buChar char="•"/>
            </a:pPr>
            <a:r>
              <a:rPr lang="zh-CN" altLang="en-US"/>
              <a:t>数据存储在磁盘上。</a:t>
            </a:r>
            <a:endParaRPr lang="zh-CN" altLang="en-US"/>
          </a:p>
          <a:p>
            <a:pPr marL="285750" indent="-285750">
              <a:buFont typeface="Arial" panose="020B0604020202020204" pitchFamily="34" charset="0"/>
              <a:buChar char="•"/>
            </a:pPr>
            <a:r>
              <a:rPr lang="zh-CN" altLang="en-US"/>
              <a:t>写入时将数据追加在文件末尾。</a:t>
            </a:r>
            <a:endParaRPr lang="zh-CN" altLang="en-US"/>
          </a:p>
          <a:p>
            <a:pPr marL="285750" indent="-285750">
              <a:buFont typeface="Arial" panose="020B0604020202020204" pitchFamily="34" charset="0"/>
              <a:buChar char="•"/>
            </a:pPr>
            <a:r>
              <a:rPr lang="zh-CN" altLang="en-US"/>
              <a:t>不支持突变操作。</a:t>
            </a:r>
            <a:endParaRPr lang="zh-CN" altLang="en-US"/>
          </a:p>
          <a:p>
            <a:pPr marL="285750" indent="-285750">
              <a:buFont typeface="Arial" panose="020B0604020202020204" pitchFamily="34" charset="0"/>
              <a:buChar char="•"/>
            </a:pPr>
            <a:r>
              <a:rPr lang="zh-CN" altLang="en-US"/>
              <a:t>不支持索引。</a:t>
            </a:r>
            <a:endParaRPr lang="zh-CN" altLang="en-US"/>
          </a:p>
          <a:p>
            <a:pPr marL="285750" indent="-285750">
              <a:buFont typeface="Arial" panose="020B0604020202020204" pitchFamily="34" charset="0"/>
              <a:buChar char="•"/>
            </a:pPr>
            <a:r>
              <a:rPr lang="zh-CN" altLang="en-US"/>
              <a:t>非原子地写入数据。</a:t>
            </a:r>
            <a:endParaRPr lang="zh-CN" altLang="en-US"/>
          </a:p>
          <a:p>
            <a:pPr marL="285750" indent="-285750">
              <a:buFont typeface="Arial" panose="020B0604020202020204" pitchFamily="34" charset="0"/>
              <a:buChar char="•"/>
            </a:pPr>
            <a:r>
              <a:rPr lang="zh-CN" altLang="en-US"/>
              <a:t>有StripeLog、</a:t>
            </a:r>
            <a:r>
              <a:rPr lang="en-US" altLang="zh-CN"/>
              <a:t>Log</a:t>
            </a:r>
            <a:r>
              <a:rPr lang="zh-CN" altLang="en-US"/>
              <a:t>、Tin</a:t>
            </a:r>
            <a:r>
              <a:rPr lang="en-US" altLang="zh-CN"/>
              <a:t>y</a:t>
            </a:r>
            <a:r>
              <a:rPr lang="zh-CN" altLang="en-US"/>
              <a:t>Log 三种引擎</a:t>
            </a:r>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4990" y="904875"/>
            <a:ext cx="2940050" cy="368300"/>
          </a:xfrm>
          <a:prstGeom prst="rect">
            <a:avLst/>
          </a:prstGeom>
          <a:noFill/>
        </p:spPr>
        <p:txBody>
          <a:bodyPr wrap="square" rtlCol="0">
            <a:spAutoFit/>
          </a:bodyPr>
          <a:p>
            <a:r>
              <a:rPr lang="en-US" altLang="zh-CN">
                <a:sym typeface="+mn-ea"/>
              </a:rPr>
              <a:t>MergeTree</a:t>
            </a:r>
            <a:r>
              <a:rPr lang="zh-CN" altLang="en-US">
                <a:sym typeface="+mn-ea"/>
              </a:rPr>
              <a:t>系列</a:t>
            </a:r>
            <a:endParaRPr lang="zh-CN" altLang="en-US">
              <a:sym typeface="+mn-ea"/>
            </a:endParaRPr>
          </a:p>
        </p:txBody>
      </p:sp>
      <p:sp>
        <p:nvSpPr>
          <p:cNvPr id="3" name="文本框 2"/>
          <p:cNvSpPr txBox="1"/>
          <p:nvPr/>
        </p:nvSpPr>
        <p:spPr>
          <a:xfrm>
            <a:off x="994410" y="1424940"/>
            <a:ext cx="10243185" cy="645160"/>
          </a:xfrm>
          <a:prstGeom prst="rect">
            <a:avLst/>
          </a:prstGeom>
          <a:noFill/>
        </p:spPr>
        <p:txBody>
          <a:bodyPr wrap="square" rtlCol="0">
            <a:spAutoFit/>
          </a:bodyPr>
          <a:p>
            <a:pPr indent="0">
              <a:buNone/>
            </a:pPr>
            <a:r>
              <a:rPr lang="en-US" altLang="zh-CN"/>
              <a:t>MergeTree</a:t>
            </a:r>
            <a:r>
              <a:rPr lang="zh-CN" altLang="en-US"/>
              <a:t>：适用于高负载任务的最通用和功能最强大的表引擎。这些引擎的共同特点是可以快速插入数据并进行后续的后台数据处理。 </a:t>
            </a:r>
            <a:endParaRPr lang="zh-CN" altLang="en-US"/>
          </a:p>
        </p:txBody>
      </p:sp>
      <p:pic>
        <p:nvPicPr>
          <p:cNvPr id="9" name="图片 8"/>
          <p:cNvPicPr>
            <a:picLocks noChangeAspect="1"/>
          </p:cNvPicPr>
          <p:nvPr/>
        </p:nvPicPr>
        <p:blipFill>
          <a:blip r:embed="rId1"/>
          <a:stretch>
            <a:fillRect/>
          </a:stretch>
        </p:blipFill>
        <p:spPr>
          <a:xfrm>
            <a:off x="4648200" y="3034030"/>
            <a:ext cx="7153910" cy="3576955"/>
          </a:xfrm>
          <a:prstGeom prst="rect">
            <a:avLst/>
          </a:prstGeom>
        </p:spPr>
      </p:pic>
      <p:sp>
        <p:nvSpPr>
          <p:cNvPr id="10" name="文本框 9"/>
          <p:cNvSpPr txBox="1"/>
          <p:nvPr/>
        </p:nvSpPr>
        <p:spPr>
          <a:xfrm>
            <a:off x="1133475" y="2174240"/>
            <a:ext cx="3827145" cy="175323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dirty="0">
                <a:solidFill>
                  <a:srgbClr val="000000"/>
                </a:solidFill>
                <a:latin typeface="Yandex Sans Display Web"/>
                <a:sym typeface="+mn-ea"/>
              </a:rPr>
              <a:t>存储的数据按主键排序</a:t>
            </a:r>
            <a:endParaRPr lang="en-US" altLang="zh-CN" dirty="0">
              <a:solidFill>
                <a:srgbClr val="000000"/>
              </a:solidFill>
              <a:latin typeface="Yandex Sans Display Web"/>
            </a:endParaRPr>
          </a:p>
          <a:p>
            <a:pPr marL="285750" indent="-285750">
              <a:lnSpc>
                <a:spcPct val="150000"/>
              </a:lnSpc>
              <a:buFont typeface="Arial" panose="020B0604020202020204" pitchFamily="34" charset="0"/>
              <a:buChar char="•"/>
            </a:pPr>
            <a:r>
              <a:rPr lang="en-US" altLang="zh-CN" dirty="0">
                <a:solidFill>
                  <a:srgbClr val="000000"/>
                </a:solidFill>
                <a:latin typeface="Yandex Sans Display Web"/>
              </a:rPr>
              <a:t>支持数据分区</a:t>
            </a:r>
            <a:endParaRPr lang="en-US" altLang="zh-CN" dirty="0">
              <a:solidFill>
                <a:srgbClr val="000000"/>
              </a:solidFill>
              <a:latin typeface="Yandex Sans Display Web"/>
            </a:endParaRPr>
          </a:p>
          <a:p>
            <a:pPr marL="285750" indent="-285750">
              <a:lnSpc>
                <a:spcPct val="150000"/>
              </a:lnSpc>
              <a:buFont typeface="Arial" panose="020B0604020202020204" pitchFamily="34" charset="0"/>
              <a:buChar char="•"/>
            </a:pPr>
            <a:r>
              <a:rPr lang="zh-CN" altLang="en-US" dirty="0">
                <a:solidFill>
                  <a:srgbClr val="000000"/>
                </a:solidFill>
                <a:latin typeface="Yandex Sans Display Web"/>
                <a:sym typeface="+mn-ea"/>
              </a:rPr>
              <a:t>支持数据副本</a:t>
            </a:r>
            <a:endParaRPr lang="en-US" altLang="zh-CN" dirty="0">
              <a:solidFill>
                <a:srgbClr val="000000"/>
              </a:solidFill>
              <a:latin typeface="Yandex Sans Display Web"/>
            </a:endParaRPr>
          </a:p>
          <a:p>
            <a:pPr marL="285750" indent="-285750">
              <a:lnSpc>
                <a:spcPct val="150000"/>
              </a:lnSpc>
              <a:buFont typeface="Arial" panose="020B0604020202020204" pitchFamily="34" charset="0"/>
              <a:buChar char="•"/>
            </a:pPr>
            <a:r>
              <a:rPr lang="zh-CN" altLang="en-US" dirty="0">
                <a:solidFill>
                  <a:srgbClr val="000000"/>
                </a:solidFill>
                <a:latin typeface="Yandex Sans Display Web"/>
                <a:sym typeface="+mn-ea"/>
              </a:rPr>
              <a:t>支持数据采样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07</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619675" y="869293"/>
            <a:ext cx="2080260" cy="506730"/>
          </a:xfrm>
          <a:prstGeom prst="rect">
            <a:avLst/>
          </a:prstGeom>
        </p:spPr>
        <p:txBody>
          <a:bodyPr wrap="none">
            <a:spAutoFit/>
          </a:bodyPr>
          <a:lstStyle/>
          <a:p>
            <a:pPr algn="l">
              <a:lnSpc>
                <a:spcPct val="150000"/>
              </a:lnSpc>
            </a:pPr>
            <a:r>
              <a:rPr lang="zh-CN" altLang="en-US">
                <a:sym typeface="+mn-ea"/>
              </a:rPr>
              <a:t>ReplacingMergeTree</a:t>
            </a: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3" name="文本框 2"/>
          <p:cNvSpPr txBox="1"/>
          <p:nvPr/>
        </p:nvSpPr>
        <p:spPr>
          <a:xfrm>
            <a:off x="912495" y="1484630"/>
            <a:ext cx="10748645" cy="1198880"/>
          </a:xfrm>
          <a:prstGeom prst="rect">
            <a:avLst/>
          </a:prstGeom>
          <a:noFill/>
        </p:spPr>
        <p:txBody>
          <a:bodyPr wrap="square" rtlCol="0" anchor="t">
            <a:spAutoFit/>
          </a:bodyPr>
          <a:p>
            <a:r>
              <a:rPr lang="zh-CN" altLang="en-US"/>
              <a:t>这个引擎是在 MergeTree 的基础上，添加了“处理重复数据”的功能，该引擎和MergeTree 的不同之处在于它会删除具有相同主键的重复项。数据的去重只会在合并的过程中出现。合并会在未知的时间在后台进行，所以你无法预先作出计划。有一些数据可能仍未被处理。因此，ReplacingMergeTree 适用于在后台清除重复的数据以节省空间，但是它不保证没有重复的数据出现。</a:t>
            </a:r>
            <a:endParaRPr lang="zh-CN" altLang="en-US"/>
          </a:p>
        </p:txBody>
      </p:sp>
      <p:pic>
        <p:nvPicPr>
          <p:cNvPr id="8" name="图片 7"/>
          <p:cNvPicPr>
            <a:picLocks noChangeAspect="1"/>
          </p:cNvPicPr>
          <p:nvPr/>
        </p:nvPicPr>
        <p:blipFill>
          <a:blip r:embed="rId1"/>
          <a:stretch>
            <a:fillRect/>
          </a:stretch>
        </p:blipFill>
        <p:spPr>
          <a:xfrm>
            <a:off x="1526540" y="2951480"/>
            <a:ext cx="8849995" cy="30429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07</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619675" y="869293"/>
            <a:ext cx="2011680" cy="506730"/>
          </a:xfrm>
          <a:prstGeom prst="rect">
            <a:avLst/>
          </a:prstGeom>
        </p:spPr>
        <p:txBody>
          <a:bodyPr wrap="none">
            <a:spAutoFit/>
          </a:bodyPr>
          <a:lstStyle/>
          <a:p>
            <a:pPr algn="l">
              <a:lnSpc>
                <a:spcPct val="150000"/>
              </a:lnSpc>
            </a:pPr>
            <a:r>
              <a:rPr lang="zh-CN" altLang="en-US" dirty="0">
                <a:solidFill>
                  <a:srgbClr val="000000"/>
                </a:solidFill>
                <a:latin typeface="宋体" panose="02010600030101010101" pitchFamily="2" charset="-122"/>
                <a:ea typeface="宋体" panose="02010600030101010101" pitchFamily="2" charset="-122"/>
              </a:rPr>
              <a:t>SummingMergeTree</a:t>
            </a: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3" name="文本框 2"/>
          <p:cNvSpPr txBox="1"/>
          <p:nvPr/>
        </p:nvSpPr>
        <p:spPr>
          <a:xfrm>
            <a:off x="912495" y="1484630"/>
            <a:ext cx="10748645" cy="1198880"/>
          </a:xfrm>
          <a:prstGeom prst="rect">
            <a:avLst/>
          </a:prstGeom>
          <a:noFill/>
        </p:spPr>
        <p:txBody>
          <a:bodyPr wrap="square" rtlCol="0" anchor="t">
            <a:spAutoFit/>
          </a:bodyPr>
          <a:p>
            <a:r>
              <a:rPr lang="zh-CN" altLang="en-US"/>
              <a:t>该引擎继承自 MergeTree。区别在于，当合并 SummingMergeTree 表的数据片段时，ClickHouse 会把所有具有相同排序键的行合并为一行，该行包含了被合并的行中具有数值数据类型的列的汇总值。如果主键的组合方式使得单个键值对应于大量的行，则可以显著的减少存储空间并加快数据查询的速度，对于不可加的列，会取一个最先出现的值。</a:t>
            </a:r>
            <a:endParaRPr lang="zh-CN" altLang="en-US"/>
          </a:p>
        </p:txBody>
      </p:sp>
      <p:pic>
        <p:nvPicPr>
          <p:cNvPr id="2" name="图片 1"/>
          <p:cNvPicPr>
            <a:picLocks noChangeAspect="1"/>
          </p:cNvPicPr>
          <p:nvPr/>
        </p:nvPicPr>
        <p:blipFill>
          <a:blip r:embed="rId1"/>
          <a:stretch>
            <a:fillRect/>
          </a:stretch>
        </p:blipFill>
        <p:spPr>
          <a:xfrm>
            <a:off x="1699260" y="3051175"/>
            <a:ext cx="8516620" cy="29368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08</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551776" y="991674"/>
            <a:ext cx="1325880" cy="506730"/>
          </a:xfrm>
          <a:prstGeom prst="rect">
            <a:avLst/>
          </a:prstGeom>
        </p:spPr>
        <p:txBody>
          <a:bodyPr wrap="none">
            <a:spAutoFit/>
          </a:bodyPr>
          <a:lstStyle/>
          <a:p>
            <a:pPr algn="l">
              <a:lnSpc>
                <a:spcPct val="150000"/>
              </a:lnSpc>
            </a:pPr>
            <a:r>
              <a:rPr lang="zh-CN" altLang="en-US" dirty="0">
                <a:solidFill>
                  <a:srgbClr val="000000"/>
                </a:solidFill>
                <a:latin typeface="宋体" panose="02010600030101010101" pitchFamily="2" charset="-122"/>
                <a:ea typeface="宋体" panose="02010600030101010101" pitchFamily="2" charset="-122"/>
              </a:rPr>
              <a:t>Memory</a:t>
            </a:r>
            <a:r>
              <a:rPr lang="zh-CN" altLang="en-US" dirty="0">
                <a:solidFill>
                  <a:srgbClr val="000000"/>
                </a:solidFill>
                <a:latin typeface="Yandex Sans Display Web"/>
              </a:rPr>
              <a:t>引擎</a:t>
            </a:r>
            <a:endParaRPr lang="en-US" altLang="zh-CN" dirty="0">
              <a:solidFill>
                <a:srgbClr val="000000"/>
              </a:solidFill>
              <a:latin typeface="Yandex Sans Display Web"/>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2" name="矩形 1"/>
          <p:cNvSpPr/>
          <p:nvPr/>
        </p:nvSpPr>
        <p:spPr>
          <a:xfrm>
            <a:off x="983432" y="1695416"/>
            <a:ext cx="9721080" cy="1753235"/>
          </a:xfrm>
          <a:prstGeom prst="rect">
            <a:avLst/>
          </a:prstGeom>
        </p:spPr>
        <p:txBody>
          <a:bodyPr wrap="square">
            <a:spAutoFit/>
          </a:bodyPr>
          <a:lstStyle/>
          <a:p>
            <a:pPr>
              <a:lnSpc>
                <a:spcPct val="150000"/>
              </a:lnSpc>
            </a:pPr>
            <a:r>
              <a:rPr lang="en-US" dirty="0">
                <a:latin typeface="宋体" panose="02010600030101010101" pitchFamily="2" charset="-122"/>
                <a:ea typeface="宋体" panose="02010600030101010101" pitchFamily="2" charset="-122"/>
                <a:cs typeface="宋体" panose="02010600030101010101" pitchFamily="2" charset="-122"/>
              </a:rPr>
              <a:t>    </a:t>
            </a:r>
            <a:r>
              <a:rPr dirty="0">
                <a:latin typeface="宋体" panose="02010600030101010101" pitchFamily="2" charset="-122"/>
                <a:ea typeface="宋体" panose="02010600030101010101" pitchFamily="2" charset="-122"/>
                <a:cs typeface="宋体" panose="02010600030101010101" pitchFamily="2" charset="-122"/>
              </a:rPr>
              <a:t>内存引擎，数据以未压缩的原始形式直接保存在内存当中，服务器重启数据就会消失。读写操作不会相互阻塞，不支持索引。简单查询下有非常非常高的性能表现（超过 10G/s）。一般用到它的地方不多，除了用来测试，就是在需要非常高的性能，同时数据量又不太大（上限大概 1 亿行）的场景。</a:t>
            </a:r>
            <a:endParaRPr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08</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551776" y="991674"/>
            <a:ext cx="1211580" cy="506730"/>
          </a:xfrm>
          <a:prstGeom prst="rect">
            <a:avLst/>
          </a:prstGeom>
        </p:spPr>
        <p:txBody>
          <a:bodyPr wrap="none">
            <a:spAutoFit/>
          </a:bodyPr>
          <a:lstStyle/>
          <a:p>
            <a:pPr algn="l">
              <a:lnSpc>
                <a:spcPct val="150000"/>
              </a:lnSpc>
            </a:pPr>
            <a:r>
              <a:rPr lang="en-US" altLang="zh-CN" dirty="0">
                <a:solidFill>
                  <a:srgbClr val="000000"/>
                </a:solidFill>
                <a:latin typeface="宋体" panose="02010600030101010101" pitchFamily="2" charset="-122"/>
                <a:ea typeface="宋体" panose="02010600030101010101" pitchFamily="2" charset="-122"/>
              </a:rPr>
              <a:t>Merge</a:t>
            </a:r>
            <a:r>
              <a:rPr lang="zh-CN" altLang="en-US" dirty="0">
                <a:solidFill>
                  <a:srgbClr val="000000"/>
                </a:solidFill>
                <a:latin typeface="Yandex Sans Display Web"/>
              </a:rPr>
              <a:t>引擎</a:t>
            </a:r>
            <a:endParaRPr lang="en-US" altLang="zh-CN" dirty="0">
              <a:solidFill>
                <a:srgbClr val="000000"/>
              </a:solidFill>
              <a:latin typeface="Yandex Sans Display Web"/>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2" name="矩形 1"/>
          <p:cNvSpPr/>
          <p:nvPr/>
        </p:nvSpPr>
        <p:spPr>
          <a:xfrm>
            <a:off x="730250" y="1695450"/>
            <a:ext cx="10725150" cy="1753235"/>
          </a:xfrm>
          <a:prstGeom prst="rect">
            <a:avLst/>
          </a:prstGeom>
        </p:spPr>
        <p:txBody>
          <a:bodyPr wrap="square">
            <a:spAutoFit/>
          </a:bodyPr>
          <a:lstStyle/>
          <a:p>
            <a:pPr>
              <a:lnSpc>
                <a:spcPct val="150000"/>
              </a:lnSpc>
            </a:pPr>
            <a:r>
              <a:rPr lang="en-US" dirty="0">
                <a:latin typeface="宋体" panose="02010600030101010101" pitchFamily="2" charset="-122"/>
                <a:ea typeface="宋体" panose="02010600030101010101" pitchFamily="2" charset="-122"/>
                <a:cs typeface="宋体" panose="02010600030101010101" pitchFamily="2" charset="-122"/>
              </a:rPr>
              <a:t>    </a:t>
            </a:r>
            <a:r>
              <a:rPr dirty="0">
                <a:latin typeface="宋体" panose="02010600030101010101" pitchFamily="2" charset="-122"/>
                <a:ea typeface="宋体" panose="02010600030101010101" pitchFamily="2" charset="-122"/>
                <a:cs typeface="宋体" panose="02010600030101010101" pitchFamily="2" charset="-122"/>
              </a:rPr>
              <a:t>Merge 引擎 (不要跟 MergeTree 引擎混淆) 本身不存储数据，但可用于同时从任意多个其他的表中读取数据。 读是自动并行的，不支持写入。读取时，那些被真正读取到数据的表的索引（如果有的话）会被使用。</a:t>
            </a:r>
            <a:endParaRPr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dirty="0">
                <a:latin typeface="宋体" panose="02010600030101010101" pitchFamily="2" charset="-122"/>
                <a:ea typeface="宋体" panose="02010600030101010101" pitchFamily="2" charset="-122"/>
                <a:cs typeface="宋体" panose="02010600030101010101" pitchFamily="2" charset="-122"/>
              </a:rPr>
              <a:t>    Merge 引擎的参数：一个数据库名和一个用于匹配表名的正则表达式。</a:t>
            </a:r>
            <a:endParaRPr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08</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551776" y="991674"/>
            <a:ext cx="1211580" cy="506730"/>
          </a:xfrm>
          <a:prstGeom prst="rect">
            <a:avLst/>
          </a:prstGeom>
        </p:spPr>
        <p:txBody>
          <a:bodyPr wrap="none">
            <a:spAutoFit/>
          </a:bodyPr>
          <a:lstStyle/>
          <a:p>
            <a:pPr algn="l">
              <a:lnSpc>
                <a:spcPct val="150000"/>
              </a:lnSpc>
            </a:pPr>
            <a:r>
              <a:rPr dirty="0">
                <a:latin typeface="宋体" panose="02010600030101010101" pitchFamily="2" charset="-122"/>
                <a:ea typeface="宋体" panose="02010600030101010101" pitchFamily="2" charset="-122"/>
                <a:cs typeface="宋体" panose="02010600030101010101" pitchFamily="2" charset="-122"/>
                <a:sym typeface="+mn-ea"/>
              </a:rPr>
              <a:t>Merge</a:t>
            </a:r>
            <a:r>
              <a:rPr lang="zh-CN" altLang="en-US" dirty="0">
                <a:solidFill>
                  <a:srgbClr val="000000"/>
                </a:solidFill>
                <a:latin typeface="Yandex Sans Display Web"/>
              </a:rPr>
              <a:t>引擎</a:t>
            </a:r>
            <a:endParaRPr lang="en-US" altLang="zh-CN" dirty="0">
              <a:solidFill>
                <a:srgbClr val="000000"/>
              </a:solidFill>
              <a:latin typeface="Yandex Sans Display Web"/>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2" name="矩形 1"/>
          <p:cNvSpPr/>
          <p:nvPr/>
        </p:nvSpPr>
        <p:spPr>
          <a:xfrm>
            <a:off x="730250" y="1695450"/>
            <a:ext cx="10725150" cy="1753235"/>
          </a:xfrm>
          <a:prstGeom prst="rect">
            <a:avLst/>
          </a:prstGeom>
        </p:spPr>
        <p:txBody>
          <a:bodyPr wrap="square">
            <a:spAutoFit/>
          </a:bodyPr>
          <a:lstStyle/>
          <a:p>
            <a:pPr>
              <a:lnSpc>
                <a:spcPct val="150000"/>
              </a:lnSpc>
            </a:pPr>
            <a:r>
              <a:rPr lang="en-US" dirty="0">
                <a:latin typeface="宋体" panose="02010600030101010101" pitchFamily="2" charset="-122"/>
                <a:ea typeface="宋体" panose="02010600030101010101" pitchFamily="2" charset="-122"/>
                <a:cs typeface="宋体" panose="02010600030101010101" pitchFamily="2" charset="-122"/>
              </a:rPr>
              <a:t>    </a:t>
            </a:r>
            <a:r>
              <a:rPr dirty="0">
                <a:latin typeface="宋体" panose="02010600030101010101" pitchFamily="2" charset="-122"/>
                <a:ea typeface="宋体" panose="02010600030101010101" pitchFamily="2" charset="-122"/>
                <a:cs typeface="宋体" panose="02010600030101010101" pitchFamily="2" charset="-122"/>
              </a:rPr>
              <a:t>Merge 引擎 (不要跟 MergeTree 引擎混淆) 本身不存储数据，但可用于同时从任意多个其他的表中读取数据。 读是自动并行的，不支持写入。读取时，那些被真正读取到数据的表的索引（如果有的话）会被使用。</a:t>
            </a:r>
            <a:endParaRPr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dirty="0">
                <a:latin typeface="宋体" panose="02010600030101010101" pitchFamily="2" charset="-122"/>
                <a:ea typeface="宋体" panose="02010600030101010101" pitchFamily="2" charset="-122"/>
                <a:cs typeface="宋体" panose="02010600030101010101" pitchFamily="2" charset="-122"/>
              </a:rPr>
              <a:t>    Merge 引擎的参数：一个数据库名和一个用于匹配表名的正则表达式。</a:t>
            </a:r>
            <a:endParaRPr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91" y="697852"/>
            <a:ext cx="12201471" cy="5508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1" name="矩形 70"/>
          <p:cNvSpPr/>
          <p:nvPr/>
        </p:nvSpPr>
        <p:spPr>
          <a:xfrm>
            <a:off x="4762500" y="1003886"/>
            <a:ext cx="6662092" cy="4896544"/>
          </a:xfrm>
          <a:custGeom>
            <a:avLst/>
            <a:gdLst>
              <a:gd name="connsiteX0" fmla="*/ 0 w 6660740"/>
              <a:gd name="connsiteY0" fmla="*/ 0 h 4896544"/>
              <a:gd name="connsiteX1" fmla="*/ 6660740 w 6660740"/>
              <a:gd name="connsiteY1" fmla="*/ 0 h 4896544"/>
              <a:gd name="connsiteX2" fmla="*/ 6660740 w 6660740"/>
              <a:gd name="connsiteY2" fmla="*/ 4896544 h 4896544"/>
              <a:gd name="connsiteX3" fmla="*/ 0 w 6660740"/>
              <a:gd name="connsiteY3" fmla="*/ 4896544 h 4896544"/>
              <a:gd name="connsiteX4" fmla="*/ 0 w 6660740"/>
              <a:gd name="connsiteY4" fmla="*/ 0 h 4896544"/>
              <a:gd name="connsiteX0-1" fmla="*/ 1352 w 6662092"/>
              <a:gd name="connsiteY0-2" fmla="*/ 0 h 4896544"/>
              <a:gd name="connsiteX1-3" fmla="*/ 6662092 w 6662092"/>
              <a:gd name="connsiteY1-4" fmla="*/ 0 h 4896544"/>
              <a:gd name="connsiteX2-5" fmla="*/ 6662092 w 6662092"/>
              <a:gd name="connsiteY2-6" fmla="*/ 4896544 h 4896544"/>
              <a:gd name="connsiteX3-7" fmla="*/ 1352 w 6662092"/>
              <a:gd name="connsiteY3-8" fmla="*/ 4896544 h 4896544"/>
              <a:gd name="connsiteX4-9" fmla="*/ 0 w 6662092"/>
              <a:gd name="connsiteY4-10" fmla="*/ 901114 h 4896544"/>
              <a:gd name="connsiteX5" fmla="*/ 1352 w 6662092"/>
              <a:gd name="connsiteY5" fmla="*/ 0 h 48965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6662092" h="4896544">
                <a:moveTo>
                  <a:pt x="1352" y="0"/>
                </a:moveTo>
                <a:lnTo>
                  <a:pt x="6662092" y="0"/>
                </a:lnTo>
                <a:lnTo>
                  <a:pt x="6662092" y="4896544"/>
                </a:lnTo>
                <a:lnTo>
                  <a:pt x="1352" y="4896544"/>
                </a:lnTo>
                <a:cubicBezTo>
                  <a:pt x="901" y="3564734"/>
                  <a:pt x="451" y="2232924"/>
                  <a:pt x="0" y="901114"/>
                </a:cubicBezTo>
                <a:cubicBezTo>
                  <a:pt x="451" y="600743"/>
                  <a:pt x="901" y="300371"/>
                  <a:pt x="1352" y="0"/>
                </a:cubicBezTo>
                <a:close/>
              </a:path>
            </a:pathLst>
          </a:custGeom>
          <a:noFill/>
          <a:ln w="38100">
            <a:solidFill>
              <a:srgbClr val="004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cxnSp>
        <p:nvCxnSpPr>
          <p:cNvPr id="51" name="直接连接符 50"/>
          <p:cNvCxnSpPr/>
          <p:nvPr/>
        </p:nvCxnSpPr>
        <p:spPr>
          <a:xfrm>
            <a:off x="6868922" y="1470146"/>
            <a:ext cx="0" cy="49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004224" y="1532978"/>
            <a:ext cx="1097280" cy="368300"/>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基础概念</a:t>
            </a:r>
            <a:endParaRPr lang="zh-CN" altLang="en-US" b="1"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6868922" y="2307300"/>
            <a:ext cx="0" cy="49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004224" y="2376482"/>
            <a:ext cx="1198880" cy="368300"/>
          </a:xfrm>
          <a:prstGeom prst="rect">
            <a:avLst/>
          </a:prstGeom>
        </p:spPr>
        <p:txBody>
          <a:bodyPr wrap="none">
            <a:spAutoFit/>
          </a:bodyPr>
          <a:lstStyle/>
          <a:p>
            <a:r>
              <a:rPr lang="zh-CN" altLang="en-US" b="1" spc="200" dirty="0">
                <a:latin typeface="微软雅黑" panose="020B0503020204020204" pitchFamily="34" charset="-122"/>
                <a:ea typeface="微软雅黑" panose="020B0503020204020204" pitchFamily="34" charset="-122"/>
              </a:rPr>
              <a:t>部署配置</a:t>
            </a:r>
            <a:endParaRPr lang="zh-CN" altLang="en-US" b="1" spc="200"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6868922" y="3144454"/>
            <a:ext cx="0" cy="49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7004224" y="3244116"/>
            <a:ext cx="1198880" cy="368300"/>
          </a:xfrm>
          <a:prstGeom prst="rect">
            <a:avLst/>
          </a:prstGeom>
        </p:spPr>
        <p:txBody>
          <a:bodyPr wrap="none">
            <a:spAutoFit/>
          </a:bodyPr>
          <a:lstStyle/>
          <a:p>
            <a:r>
              <a:rPr lang="zh-CN" altLang="en-US" b="1" spc="200" dirty="0">
                <a:latin typeface="微软雅黑" panose="020B0503020204020204" pitchFamily="34" charset="-122"/>
                <a:ea typeface="微软雅黑" panose="020B0503020204020204" pitchFamily="34" charset="-122"/>
              </a:rPr>
              <a:t>代码集成</a:t>
            </a:r>
            <a:endParaRPr lang="zh-CN" altLang="en-US" b="1" spc="200" dirty="0">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6312024" y="2034793"/>
            <a:ext cx="167290"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12024" y="2885625"/>
            <a:ext cx="167290"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312024" y="3736457"/>
            <a:ext cx="167290"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rotWithShape="1">
          <a:blip r:embed="rId1" cstate="print">
            <a:extLst>
              <a:ext uri="{28A0092B-C50C-407E-A947-70E740481C1C}">
                <a14:useLocalDpi xmlns:a14="http://schemas.microsoft.com/office/drawing/2010/main" val="0"/>
              </a:ext>
            </a:extLst>
          </a:blip>
          <a:srcRect l="11940" r="13341"/>
          <a:stretch>
            <a:fillRect/>
          </a:stretch>
        </p:blipFill>
        <p:spPr>
          <a:xfrm>
            <a:off x="0" y="728700"/>
            <a:ext cx="5303912" cy="5472608"/>
          </a:xfrm>
          <a:prstGeom prst="rect">
            <a:avLst/>
          </a:prstGeom>
        </p:spPr>
      </p:pic>
      <p:sp>
        <p:nvSpPr>
          <p:cNvPr id="3" name="椭圆 2"/>
          <p:cNvSpPr/>
          <p:nvPr/>
        </p:nvSpPr>
        <p:spPr>
          <a:xfrm>
            <a:off x="1379476" y="1964537"/>
            <a:ext cx="2792205" cy="2792205"/>
          </a:xfrm>
          <a:prstGeom prst="ellipse">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文本框 6"/>
          <p:cNvSpPr txBox="1"/>
          <p:nvPr/>
        </p:nvSpPr>
        <p:spPr>
          <a:xfrm>
            <a:off x="1927171" y="2885625"/>
            <a:ext cx="1649811"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目  录</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013638" y="3585374"/>
            <a:ext cx="1476879" cy="369332"/>
          </a:xfrm>
          <a:prstGeom prst="rect">
            <a:avLst/>
          </a:prstGeom>
        </p:spPr>
        <p:txBody>
          <a:bodyPr wrap="none">
            <a:spAutoFit/>
          </a:bodyPr>
          <a:lstStyle/>
          <a:p>
            <a:pPr lvl="0" algn="ctr"/>
            <a:r>
              <a:rPr lang="en-US" altLang="zh-CN" b="1" dirty="0">
                <a:solidFill>
                  <a:schemeClr val="bg1"/>
                </a:solidFill>
                <a:latin typeface="微软雅黑" panose="020B0503020204020204" pitchFamily="34" charset="-122"/>
                <a:ea typeface="微软雅黑" panose="020B0503020204020204" pitchFamily="34" charset="-122"/>
              </a:rPr>
              <a:t>CONTENTS</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1554308" y="2139369"/>
            <a:ext cx="2442541" cy="2442541"/>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椭圆 8"/>
          <p:cNvSpPr/>
          <p:nvPr/>
        </p:nvSpPr>
        <p:spPr>
          <a:xfrm>
            <a:off x="1701393" y="2286454"/>
            <a:ext cx="2148371" cy="214837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文本框 1"/>
          <p:cNvSpPr txBox="1"/>
          <p:nvPr/>
        </p:nvSpPr>
        <p:spPr>
          <a:xfrm>
            <a:off x="6096000" y="1470025"/>
            <a:ext cx="621030" cy="521970"/>
          </a:xfrm>
          <a:prstGeom prst="rect">
            <a:avLst/>
          </a:prstGeom>
          <a:noFill/>
        </p:spPr>
        <p:txBody>
          <a:bodyPr wrap="none" rtlCol="0">
            <a:spAutoFit/>
          </a:bodyPr>
          <a:lstStyle/>
          <a:p>
            <a:r>
              <a:rPr lang="en-US" altLang="zh-CN" sz="2800" b="1">
                <a:solidFill>
                  <a:srgbClr val="0043CF"/>
                </a:solidFill>
                <a:latin typeface="微软雅黑" panose="020B0503020204020204" pitchFamily="34" charset="-122"/>
                <a:ea typeface="微软雅黑" panose="020B0503020204020204" pitchFamily="34" charset="-122"/>
              </a:rPr>
              <a:t>01</a:t>
            </a:r>
            <a:endParaRPr lang="en-US" altLang="zh-CN" sz="2800" b="1">
              <a:solidFill>
                <a:srgbClr val="0043C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96000" y="2307590"/>
            <a:ext cx="621030" cy="521970"/>
          </a:xfrm>
          <a:prstGeom prst="rect">
            <a:avLst/>
          </a:prstGeom>
          <a:noFill/>
        </p:spPr>
        <p:txBody>
          <a:bodyPr wrap="none" rtlCol="0">
            <a:spAutoFit/>
          </a:bodyPr>
          <a:lstStyle/>
          <a:p>
            <a:r>
              <a:rPr lang="en-US" altLang="zh-CN" sz="2800" b="1" dirty="0">
                <a:solidFill>
                  <a:srgbClr val="0043CF"/>
                </a:solidFill>
                <a:latin typeface="微软雅黑" panose="020B0503020204020204" pitchFamily="34" charset="-122"/>
                <a:ea typeface="微软雅黑" panose="020B0503020204020204" pitchFamily="34" charset="-122"/>
              </a:rPr>
              <a:t>02</a:t>
            </a:r>
            <a:endParaRPr lang="en-US" altLang="zh-CN" sz="2800" b="1" dirty="0">
              <a:solidFill>
                <a:srgbClr val="0043C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096000" y="3113405"/>
            <a:ext cx="621030" cy="521970"/>
          </a:xfrm>
          <a:prstGeom prst="rect">
            <a:avLst/>
          </a:prstGeom>
          <a:noFill/>
        </p:spPr>
        <p:txBody>
          <a:bodyPr wrap="none" rtlCol="0">
            <a:spAutoFit/>
          </a:bodyPr>
          <a:lstStyle/>
          <a:p>
            <a:r>
              <a:rPr lang="en-US" altLang="zh-CN" sz="2800" b="1">
                <a:solidFill>
                  <a:srgbClr val="0043CF"/>
                </a:solidFill>
                <a:latin typeface="微软雅黑" panose="020B0503020204020204" pitchFamily="34" charset="-122"/>
                <a:ea typeface="微软雅黑" panose="020B0503020204020204" pitchFamily="34" charset="-122"/>
              </a:rPr>
              <a:t>03</a:t>
            </a:r>
            <a:endParaRPr lang="en-US" altLang="zh-CN" sz="2800" b="1">
              <a:solidFill>
                <a:srgbClr val="0043CF"/>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868922" y="3966779"/>
            <a:ext cx="0" cy="49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004224" y="4066441"/>
            <a:ext cx="1198880" cy="368300"/>
          </a:xfrm>
          <a:prstGeom prst="rect">
            <a:avLst/>
          </a:prstGeom>
        </p:spPr>
        <p:txBody>
          <a:bodyPr wrap="none">
            <a:spAutoFit/>
          </a:bodyPr>
          <a:p>
            <a:r>
              <a:rPr lang="zh-CN" altLang="en-US" b="1" spc="200" dirty="0">
                <a:latin typeface="微软雅黑" panose="020B0503020204020204" pitchFamily="34" charset="-122"/>
                <a:ea typeface="微软雅黑" panose="020B0503020204020204" pitchFamily="34" charset="-122"/>
              </a:rPr>
              <a:t>性能对比</a:t>
            </a:r>
            <a:endParaRPr lang="zh-CN" altLang="en-US" b="1" spc="2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312024" y="4558782"/>
            <a:ext cx="167290" cy="0"/>
          </a:xfrm>
          <a:prstGeom prst="line">
            <a:avLst/>
          </a:prstGeom>
          <a:ln>
            <a:solidFill>
              <a:srgbClr val="0043CF"/>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096000" y="3935730"/>
            <a:ext cx="621030" cy="521970"/>
          </a:xfrm>
          <a:prstGeom prst="rect">
            <a:avLst/>
          </a:prstGeom>
          <a:noFill/>
        </p:spPr>
        <p:txBody>
          <a:bodyPr wrap="none" rtlCol="0">
            <a:spAutoFit/>
          </a:bodyPr>
          <a:p>
            <a:r>
              <a:rPr lang="en-US" altLang="zh-CN" sz="2800" b="1">
                <a:solidFill>
                  <a:srgbClr val="0043CF"/>
                </a:solidFill>
                <a:latin typeface="微软雅黑" panose="020B0503020204020204" pitchFamily="34" charset="-122"/>
                <a:ea typeface="微软雅黑" panose="020B0503020204020204" pitchFamily="34" charset="-122"/>
              </a:rPr>
              <a:t>04</a:t>
            </a:r>
            <a:endParaRPr lang="en-US" altLang="zh-CN" sz="2800" b="1">
              <a:solidFill>
                <a:srgbClr val="0043C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08</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551776" y="991674"/>
            <a:ext cx="1211580" cy="506730"/>
          </a:xfrm>
          <a:prstGeom prst="rect">
            <a:avLst/>
          </a:prstGeom>
        </p:spPr>
        <p:txBody>
          <a:bodyPr wrap="none">
            <a:spAutoFit/>
          </a:bodyPr>
          <a:lstStyle/>
          <a:p>
            <a:pPr algn="l">
              <a:lnSpc>
                <a:spcPct val="150000"/>
              </a:lnSpc>
            </a:pPr>
            <a:r>
              <a:rPr lang="en-US" dirty="0">
                <a:latin typeface="宋体" panose="02010600030101010101" pitchFamily="2" charset="-122"/>
                <a:ea typeface="宋体" panose="02010600030101010101" pitchFamily="2" charset="-122"/>
                <a:cs typeface="宋体" panose="02010600030101010101" pitchFamily="2" charset="-122"/>
                <a:sym typeface="+mn-ea"/>
              </a:rPr>
              <a:t>MySQL</a:t>
            </a:r>
            <a:r>
              <a:rPr lang="zh-CN" altLang="en-US" dirty="0">
                <a:solidFill>
                  <a:srgbClr val="000000"/>
                </a:solidFill>
                <a:latin typeface="Yandex Sans Display Web"/>
              </a:rPr>
              <a:t>引擎</a:t>
            </a:r>
            <a:endParaRPr lang="en-US" altLang="zh-CN" dirty="0">
              <a:solidFill>
                <a:srgbClr val="000000"/>
              </a:solidFill>
              <a:latin typeface="Yandex Sans Display Web"/>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2" name="矩形 1"/>
          <p:cNvSpPr/>
          <p:nvPr/>
        </p:nvSpPr>
        <p:spPr>
          <a:xfrm>
            <a:off x="730250" y="1695450"/>
            <a:ext cx="10725150" cy="1753235"/>
          </a:xfrm>
          <a:prstGeom prst="rect">
            <a:avLst/>
          </a:prstGeom>
        </p:spPr>
        <p:txBody>
          <a:bodyPr wrap="square">
            <a:spAutoFit/>
          </a:bodyPr>
          <a:lstStyle/>
          <a:p>
            <a:pPr>
              <a:lnSpc>
                <a:spcPct val="150000"/>
              </a:lnSpc>
            </a:pPr>
            <a:r>
              <a:rPr lang="en-US" dirty="0">
                <a:latin typeface="宋体" panose="02010600030101010101" pitchFamily="2" charset="-122"/>
                <a:ea typeface="宋体" panose="02010600030101010101" pitchFamily="2" charset="-122"/>
                <a:cs typeface="宋体" panose="02010600030101010101" pitchFamily="2" charset="-122"/>
              </a:rPr>
              <a:t>    MySQL 引擎可以对存储在远程 MySQL 服务器上的数据执行 SELECT 查询。</a:t>
            </a:r>
            <a:r>
              <a:rPr lang="zh-CN" altLang="en-US" dirty="0">
                <a:latin typeface="宋体" panose="02010600030101010101" pitchFamily="2" charset="-122"/>
                <a:ea typeface="宋体" panose="02010600030101010101" pitchFamily="2" charset="-122"/>
                <a:cs typeface="宋体" panose="02010600030101010101" pitchFamily="2" charset="-122"/>
              </a:rPr>
              <a:t>简单的</a:t>
            </a:r>
            <a:r>
              <a:rPr lang="en-US" altLang="zh-CN" dirty="0">
                <a:latin typeface="宋体" panose="02010600030101010101" pitchFamily="2" charset="-122"/>
                <a:ea typeface="宋体" panose="02010600030101010101" pitchFamily="2" charset="-122"/>
                <a:cs typeface="宋体" panose="02010600030101010101" pitchFamily="2" charset="-122"/>
              </a:rPr>
              <a:t>where</a:t>
            </a:r>
            <a:r>
              <a:rPr lang="zh-CN" altLang="en-US" dirty="0">
                <a:latin typeface="宋体" panose="02010600030101010101" pitchFamily="2" charset="-122"/>
                <a:ea typeface="宋体" panose="02010600030101010101" pitchFamily="2" charset="-122"/>
                <a:cs typeface="宋体" panose="02010600030101010101" pitchFamily="2" charset="-122"/>
              </a:rPr>
              <a:t>子句（例如：=, !=, &gt;, &gt;=, &lt;, &lt;=）是在 MySQL 服务器上执行。其余条件以及 LIMIT 采样约束语句仅在对MySQL的查询完成后才在ClickHouse中执行。MySQL 引擎不支持 可为空 数据类型，因此，当从MySQL表中读取数据时，NULL 将转换为指定列类型的默认值（通常为0或空字符串）</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08</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551776" y="991674"/>
            <a:ext cx="1897380" cy="506730"/>
          </a:xfrm>
          <a:prstGeom prst="rect">
            <a:avLst/>
          </a:prstGeom>
        </p:spPr>
        <p:txBody>
          <a:bodyPr wrap="none">
            <a:spAutoFit/>
          </a:bodyPr>
          <a:lstStyle/>
          <a:p>
            <a:pPr>
              <a:lnSpc>
                <a:spcPct val="150000"/>
              </a:lnSpc>
            </a:pPr>
            <a:r>
              <a:rPr lang="en-US" altLang="zh-CN" dirty="0">
                <a:solidFill>
                  <a:srgbClr val="000000"/>
                </a:solidFill>
                <a:latin typeface="宋体" panose="02010600030101010101" pitchFamily="2" charset="-122"/>
                <a:ea typeface="宋体" panose="02010600030101010101" pitchFamily="2" charset="-122"/>
              </a:rPr>
              <a:t>Distributed</a:t>
            </a:r>
            <a:r>
              <a:rPr lang="zh-CN" altLang="en-US" dirty="0">
                <a:solidFill>
                  <a:srgbClr val="000000"/>
                </a:solidFill>
                <a:latin typeface="Yandex Sans Display Web"/>
              </a:rPr>
              <a:t>引擎</a:t>
            </a:r>
            <a:endParaRPr lang="en-US" altLang="zh-CN" dirty="0">
              <a:solidFill>
                <a:srgbClr val="000000"/>
              </a:solidFill>
              <a:latin typeface="Yandex Sans Display Web"/>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2" name="矩形 1"/>
          <p:cNvSpPr/>
          <p:nvPr/>
        </p:nvSpPr>
        <p:spPr>
          <a:xfrm>
            <a:off x="983432" y="1695416"/>
            <a:ext cx="9721080" cy="1337945"/>
          </a:xfrm>
          <a:prstGeom prst="rect">
            <a:avLst/>
          </a:prstGeom>
        </p:spPr>
        <p:txBody>
          <a:bodyPr wrap="square">
            <a:spAutoFit/>
          </a:bodyPr>
          <a:lstStyle/>
          <a:p>
            <a:pPr>
              <a:lnSpc>
                <a:spcPct val="150000"/>
              </a:lnSpc>
            </a:pPr>
            <a:r>
              <a:rPr lang="zh-CN" altLang="en-US" dirty="0">
                <a:latin typeface="Yandex Sans Text Web"/>
              </a:rPr>
              <a:t>分布式引擎本身不存储数据，但可以在多个服务器上进行分布式查询。 读是自动并行的。读取时，远程服务器表的索引（如果有的话）会被使用。 </a:t>
            </a:r>
            <a:endParaRPr lang="zh-CN" altLang="en-US" dirty="0">
              <a:latin typeface="Yandex Sans Text Web"/>
            </a:endParaRPr>
          </a:p>
          <a:p>
            <a:pPr>
              <a:lnSpc>
                <a:spcPct val="150000"/>
              </a:lnSpc>
            </a:pPr>
            <a:r>
              <a:rPr lang="zh-CN" altLang="en-US" dirty="0">
                <a:latin typeface="Yandex Sans Text Web"/>
              </a:rPr>
              <a:t>分布式引擎参数：服务器配置文件中的集群名，远程数据库名，远程表名，数据分片键（可选）</a:t>
            </a:r>
            <a:endParaRPr lang="zh-CN" altLang="en-US" dirty="0"/>
          </a:p>
        </p:txBody>
      </p:sp>
      <p:sp>
        <p:nvSpPr>
          <p:cNvPr id="3" name="文本框 2"/>
          <p:cNvSpPr txBox="1"/>
          <p:nvPr/>
        </p:nvSpPr>
        <p:spPr>
          <a:xfrm>
            <a:off x="551815" y="4410075"/>
            <a:ext cx="9242425" cy="645160"/>
          </a:xfrm>
          <a:prstGeom prst="rect">
            <a:avLst/>
          </a:prstGeom>
          <a:noFill/>
        </p:spPr>
        <p:txBody>
          <a:bodyPr wrap="square" rtlCol="0" anchor="t">
            <a:spAutoFit/>
          </a:bodyPr>
          <a:p>
            <a:r>
              <a:rPr lang="zh-CN" altLang="en-US"/>
              <a:t>create table shard_test.shard_all on cluster clouter_1shards_0replicas as shard_test.shard_local</a:t>
            </a:r>
            <a:endParaRPr lang="zh-CN" altLang="en-US"/>
          </a:p>
          <a:p>
            <a:r>
              <a:rPr lang="zh-CN" altLang="en-US"/>
              <a:t>    engine Distributed(clouter_1shards_0replicas, shard_test, shard_test.shard_local</a:t>
            </a:r>
            <a:r>
              <a:rPr lang="en-US" altLang="zh-CN"/>
              <a:t>, id</a:t>
            </a:r>
            <a:r>
              <a:rPr lang="zh-CN" altLang="en-US"/>
              <a:t>);</a:t>
            </a:r>
            <a:endParaRPr lang="zh-CN" altLang="en-US"/>
          </a:p>
        </p:txBody>
      </p:sp>
      <p:sp>
        <p:nvSpPr>
          <p:cNvPr id="7" name="文本框 6"/>
          <p:cNvSpPr txBox="1"/>
          <p:nvPr/>
        </p:nvSpPr>
        <p:spPr>
          <a:xfrm>
            <a:off x="2016760" y="3596640"/>
            <a:ext cx="7499350" cy="368300"/>
          </a:xfrm>
          <a:prstGeom prst="rect">
            <a:avLst/>
          </a:prstGeom>
          <a:noFill/>
        </p:spPr>
        <p:txBody>
          <a:bodyPr wrap="square" rtlCol="0" anchor="t">
            <a:spAutoFit/>
          </a:bodyPr>
          <a:p>
            <a:r>
              <a:rPr lang="zh-CN" altLang="en-US"/>
              <a:t>Distributed(logs, default, hits[, sharding_key])</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4540" y="648335"/>
            <a:ext cx="2540000" cy="368300"/>
          </a:xfrm>
          <a:prstGeom prst="rect">
            <a:avLst/>
          </a:prstGeom>
          <a:noFill/>
        </p:spPr>
        <p:txBody>
          <a:bodyPr wrap="square" rtlCol="0" anchor="t">
            <a:spAutoFit/>
          </a:bodyPr>
          <a:p>
            <a:r>
              <a:rPr lang="zh-CN" altLang="en-US"/>
              <a:t>SQL 语法</a:t>
            </a:r>
            <a:endParaRPr lang="zh-CN" altLang="en-US"/>
          </a:p>
        </p:txBody>
      </p:sp>
      <p:sp>
        <p:nvSpPr>
          <p:cNvPr id="3" name="文本框 2"/>
          <p:cNvSpPr txBox="1"/>
          <p:nvPr/>
        </p:nvSpPr>
        <p:spPr>
          <a:xfrm>
            <a:off x="991870" y="1002030"/>
            <a:ext cx="2540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 CREATE DATABASE</a:t>
            </a:r>
            <a:endParaRPr lang="zh-CN" altLang="en-US"/>
          </a:p>
        </p:txBody>
      </p:sp>
      <p:sp>
        <p:nvSpPr>
          <p:cNvPr id="4" name="文本框 3"/>
          <p:cNvSpPr txBox="1"/>
          <p:nvPr/>
        </p:nvSpPr>
        <p:spPr>
          <a:xfrm>
            <a:off x="1426845" y="1428115"/>
            <a:ext cx="6363335" cy="368300"/>
          </a:xfrm>
          <a:prstGeom prst="rect">
            <a:avLst/>
          </a:prstGeom>
          <a:solidFill>
            <a:schemeClr val="bg2"/>
          </a:solidFill>
        </p:spPr>
        <p:txBody>
          <a:bodyPr wrap="square" rtlCol="0" anchor="t">
            <a:spAutoFit/>
          </a:bodyPr>
          <a:p>
            <a:r>
              <a:rPr lang="zh-CN" altLang="en-US"/>
              <a:t>CREATE DATABASE [IF NOT EXISTS] db_name</a:t>
            </a:r>
            <a:endParaRPr lang="zh-CN" altLang="en-US"/>
          </a:p>
        </p:txBody>
      </p:sp>
      <p:sp>
        <p:nvSpPr>
          <p:cNvPr id="5" name="文本框 4"/>
          <p:cNvSpPr txBox="1"/>
          <p:nvPr/>
        </p:nvSpPr>
        <p:spPr>
          <a:xfrm>
            <a:off x="991870" y="1897380"/>
            <a:ext cx="2540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CREATE TABLE</a:t>
            </a:r>
            <a:endParaRPr lang="zh-CN" altLang="en-US"/>
          </a:p>
        </p:txBody>
      </p:sp>
      <p:sp>
        <p:nvSpPr>
          <p:cNvPr id="6" name="文本框 5"/>
          <p:cNvSpPr txBox="1"/>
          <p:nvPr/>
        </p:nvSpPr>
        <p:spPr>
          <a:xfrm>
            <a:off x="1426845" y="2330450"/>
            <a:ext cx="6937375" cy="1753235"/>
          </a:xfrm>
          <a:prstGeom prst="rect">
            <a:avLst/>
          </a:prstGeom>
          <a:solidFill>
            <a:schemeClr val="bg2"/>
          </a:solidFill>
        </p:spPr>
        <p:txBody>
          <a:bodyPr wrap="square" rtlCol="0" anchor="t">
            <a:spAutoFit/>
          </a:bodyPr>
          <a:p>
            <a:r>
              <a:rPr lang="zh-CN" altLang="en-US"/>
              <a:t>CREATE TABLE [IF NOT EXISTS] [db.]table_name [ON CLUSTER cluster]</a:t>
            </a:r>
            <a:endParaRPr lang="zh-CN" altLang="en-US"/>
          </a:p>
          <a:p>
            <a:r>
              <a:rPr lang="zh-CN" altLang="en-US"/>
              <a:t>(</a:t>
            </a:r>
            <a:endParaRPr lang="zh-CN" altLang="en-US"/>
          </a:p>
          <a:p>
            <a:r>
              <a:rPr lang="zh-CN" altLang="en-US"/>
              <a:t> name1 [type1] [DEFAULT|MATERIALIZED|ALIAS expr1],</a:t>
            </a:r>
            <a:endParaRPr lang="zh-CN" altLang="en-US"/>
          </a:p>
          <a:p>
            <a:r>
              <a:rPr lang="zh-CN" altLang="en-US"/>
              <a:t> name2 [type2] [DEFAULT|MATERIALIZED|ALIAS expr2],</a:t>
            </a:r>
            <a:endParaRPr lang="zh-CN" altLang="en-US"/>
          </a:p>
          <a:p>
            <a:r>
              <a:rPr lang="zh-CN" altLang="en-US"/>
              <a:t> ...</a:t>
            </a:r>
            <a:endParaRPr lang="zh-CN" altLang="en-US"/>
          </a:p>
          <a:p>
            <a:r>
              <a:rPr lang="zh-CN" altLang="en-US"/>
              <a:t>) ENGINE = engine</a:t>
            </a:r>
            <a:endParaRPr lang="zh-CN" altLang="en-US"/>
          </a:p>
        </p:txBody>
      </p:sp>
      <p:sp>
        <p:nvSpPr>
          <p:cNvPr id="8" name="文本框 7"/>
          <p:cNvSpPr txBox="1"/>
          <p:nvPr/>
        </p:nvSpPr>
        <p:spPr>
          <a:xfrm>
            <a:off x="991870" y="4159885"/>
            <a:ext cx="2540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INSERT INTO</a:t>
            </a:r>
            <a:endParaRPr lang="zh-CN" altLang="en-US"/>
          </a:p>
        </p:txBody>
      </p:sp>
      <p:sp>
        <p:nvSpPr>
          <p:cNvPr id="9" name="文本框 8"/>
          <p:cNvSpPr txBox="1"/>
          <p:nvPr/>
        </p:nvSpPr>
        <p:spPr>
          <a:xfrm>
            <a:off x="1426845" y="4528185"/>
            <a:ext cx="7502525" cy="368300"/>
          </a:xfrm>
          <a:prstGeom prst="rect">
            <a:avLst/>
          </a:prstGeom>
          <a:solidFill>
            <a:schemeClr val="bg2"/>
          </a:solidFill>
        </p:spPr>
        <p:txBody>
          <a:bodyPr wrap="square" rtlCol="0" anchor="t">
            <a:spAutoFit/>
          </a:bodyPr>
          <a:p>
            <a:r>
              <a:rPr lang="zh-CN" altLang="en-US"/>
              <a:t>INSERT INTO [db.]table [(c1, c2, c3)] VALUES (v11, v12, v13), (v21, v22, v23), ...</a:t>
            </a:r>
            <a:endParaRPr lang="zh-CN" altLang="en-US"/>
          </a:p>
        </p:txBody>
      </p:sp>
      <p:sp>
        <p:nvSpPr>
          <p:cNvPr id="10" name="文本框 9"/>
          <p:cNvSpPr txBox="1"/>
          <p:nvPr/>
        </p:nvSpPr>
        <p:spPr>
          <a:xfrm>
            <a:off x="991870" y="4911725"/>
            <a:ext cx="2540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ALTER</a:t>
            </a:r>
            <a:endParaRPr lang="zh-CN" altLang="en-US"/>
          </a:p>
        </p:txBody>
      </p:sp>
      <p:sp>
        <p:nvSpPr>
          <p:cNvPr id="11" name="文本框 10"/>
          <p:cNvSpPr txBox="1"/>
          <p:nvPr/>
        </p:nvSpPr>
        <p:spPr>
          <a:xfrm>
            <a:off x="1426845" y="5280025"/>
            <a:ext cx="7502525" cy="368300"/>
          </a:xfrm>
          <a:prstGeom prst="rect">
            <a:avLst/>
          </a:prstGeom>
          <a:solidFill>
            <a:schemeClr val="bg2"/>
          </a:solidFill>
        </p:spPr>
        <p:txBody>
          <a:bodyPr wrap="square" rtlCol="0" anchor="t">
            <a:spAutoFit/>
          </a:bodyPr>
          <a:p>
            <a:r>
              <a:rPr lang="zh-CN" altLang="en-US"/>
              <a:t>ALTER TABLE [db].name [ON CLUSTER cluster] ADD|DROP|MODIFY COLUMN ...</a:t>
            </a:r>
            <a:endParaRPr lang="zh-CN" altLang="en-US"/>
          </a:p>
        </p:txBody>
      </p:sp>
      <p:sp>
        <p:nvSpPr>
          <p:cNvPr id="12" name="文本框 11"/>
          <p:cNvSpPr txBox="1"/>
          <p:nvPr/>
        </p:nvSpPr>
        <p:spPr>
          <a:xfrm>
            <a:off x="991870" y="5841365"/>
            <a:ext cx="2540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DESCRIBE TABLE</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grpId="5" nodeType="click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500" fill="hold">
                                          <p:stCondLst>
                                            <p:cond delay="0"/>
                                          </p:stCondLst>
                                        </p:cTn>
                                        <p:tgtEl>
                                          <p:spTgt spid="3"/>
                                        </p:tgtEl>
                                      </p:cBhvr>
                                      <p:from x="0" y="0"/>
                                      <p:to x="100000" y="100000"/>
                                    </p:animScale>
                                    <p:anim to="" calcmode="lin" valueType="num">
                                      <p:cBhvr>
                                        <p:cTn id="8" dur="500" fill="hold">
                                          <p:stCondLst>
                                            <p:cond delay="0"/>
                                          </p:stCondLst>
                                        </p:cTn>
                                        <p:tgtEl>
                                          <p:spTgt spid="3"/>
                                        </p:tgtEl>
                                        <p:attrNameLst>
                                          <p:attrName>ppt_y</p:attrName>
                                        </p:attrNameLst>
                                      </p:cBhvr>
                                      <p:tavLst>
                                        <p:tav tm="0">
                                          <p:val>
                                            <p:strVal val="#ppt_y-0.5"/>
                                          </p:val>
                                        </p:tav>
                                        <p:tav tm="100000">
                                          <p:val>
                                            <p:fltVal val="0.525787"/>
                                          </p:val>
                                        </p:tav>
                                      </p:tavLst>
                                    </p:anim>
                                    <p:animEffect filter="fade">
                                      <p:cBhvr>
                                        <p:cTn id="9" dur="500">
                                          <p:stCondLst>
                                            <p:cond delay="0"/>
                                          </p:stCondLst>
                                        </p:cTn>
                                        <p:tgtEl>
                                          <p:spTgt spid="3"/>
                                        </p:tgtEl>
                                      </p:cBhvr>
                                    </p:animEffect>
                                    <p:anim to="" calcmode="lin" valueType="num">
                                      <p:cBhvr>
                                        <p:cTn id="10" dur="500" fill="hold">
                                          <p:stCondLst>
                                            <p:cond delay="0"/>
                                          </p:stCondLst>
                                        </p:cTn>
                                        <p:tgtEl>
                                          <p:spTgt spid="3"/>
                                        </p:tgtEl>
                                        <p:attrNameLst>
                                          <p:attrName>ppt_x</p:attrName>
                                        </p:attrNameLst>
                                      </p:cBhvr>
                                      <p:tavLst>
                                        <p:tav tm="0">
                                          <p:val>
                                            <p:fltVal val="0.578"/>
                                          </p:val>
                                        </p:tav>
                                        <p:tav tm="100000">
                                          <p:val>
                                            <p:fltVal val="0.406875"/>
                                          </p:val>
                                        </p:tav>
                                      </p:tavLst>
                                    </p:anim>
                                  </p:childTnLst>
                                </p:cTn>
                              </p:par>
                            </p:childTnLst>
                          </p:cTn>
                        </p:par>
                      </p:childTnLst>
                    </p:cTn>
                  </p:par>
                  <p:par>
                    <p:cTn id="11" fill="hold">
                      <p:stCondLst>
                        <p:cond delay="indefinite"/>
                      </p:stCondLst>
                      <p:childTnLst>
                        <p:par>
                          <p:cTn id="12" fill="hold">
                            <p:stCondLst>
                              <p:cond delay="0"/>
                            </p:stCondLst>
                            <p:childTnLst>
                              <p:par>
                                <p:cTn id="13" presetID="0" presetClass="entr" presetSubtype="0" accel="50000" fill="hold" grpId="6" nodeType="clickEffect">
                                  <p:stCondLst>
                                    <p:cond delay="0"/>
                                  </p:stCondLst>
                                  <p:childTnLst>
                                    <p:set>
                                      <p:cBhvr>
                                        <p:cTn id="14" dur="1" fill="hold">
                                          <p:stCondLst>
                                            <p:cond delay="0"/>
                                          </p:stCondLst>
                                        </p:cTn>
                                        <p:tgtEl>
                                          <p:spTgt spid="4"/>
                                        </p:tgtEl>
                                        <p:attrNameLst>
                                          <p:attrName>style.visibility</p:attrName>
                                        </p:attrNameLst>
                                      </p:cBhvr>
                                      <p:to>
                                        <p:strVal val="visible"/>
                                      </p:to>
                                    </p:set>
                                    <p:animScale>
                                      <p:cBhvr>
                                        <p:cTn id="15" dur="500" fill="hold">
                                          <p:stCondLst>
                                            <p:cond delay="0"/>
                                          </p:stCondLst>
                                        </p:cTn>
                                        <p:tgtEl>
                                          <p:spTgt spid="4"/>
                                        </p:tgtEl>
                                      </p:cBhvr>
                                      <p:from x="0" y="0"/>
                                      <p:to x="100000" y="100000"/>
                                    </p:animScale>
                                    <p:anim to="" calcmode="lin" valueType="num">
                                      <p:cBhvr>
                                        <p:cTn id="16" dur="500" fill="hold">
                                          <p:stCondLst>
                                            <p:cond delay="0"/>
                                          </p:stCondLst>
                                        </p:cTn>
                                        <p:tgtEl>
                                          <p:spTgt spid="4"/>
                                        </p:tgtEl>
                                        <p:attrNameLst>
                                          <p:attrName>ppt_y</p:attrName>
                                        </p:attrNameLst>
                                      </p:cBhvr>
                                      <p:tavLst>
                                        <p:tav tm="0">
                                          <p:val>
                                            <p:strVal val="#ppt_y-0.5"/>
                                          </p:val>
                                        </p:tav>
                                        <p:tav tm="100000">
                                          <p:val>
                                            <p:fltVal val="0.556852"/>
                                          </p:val>
                                        </p:tav>
                                      </p:tavLst>
                                    </p:anim>
                                    <p:animEffect filter="fade">
                                      <p:cBhvr>
                                        <p:cTn id="17" dur="500">
                                          <p:stCondLst>
                                            <p:cond delay="0"/>
                                          </p:stCondLst>
                                        </p:cTn>
                                        <p:tgtEl>
                                          <p:spTgt spid="4"/>
                                        </p:tgtEl>
                                      </p:cBhvr>
                                    </p:animEffect>
                                    <p:anim to="" calcmode="lin" valueType="num">
                                      <p:cBhvr>
                                        <p:cTn id="18" dur="500" fill="hold">
                                          <p:stCondLst>
                                            <p:cond delay="0"/>
                                          </p:stCondLst>
                                        </p:cTn>
                                        <p:tgtEl>
                                          <p:spTgt spid="4"/>
                                        </p:tgtEl>
                                        <p:attrNameLst>
                                          <p:attrName>ppt_x</p:attrName>
                                        </p:attrNameLst>
                                      </p:cBhvr>
                                      <p:tavLst>
                                        <p:tav tm="0">
                                          <p:val>
                                            <p:fltVal val="0.578"/>
                                          </p:val>
                                        </p:tav>
                                        <p:tav tm="100000">
                                          <p:val>
                                            <p:fltVal val="0.424714"/>
                                          </p:val>
                                        </p:tav>
                                      </p:tavLst>
                                    </p:anim>
                                  </p:childTnLst>
                                </p:cTn>
                              </p:par>
                              <p:par>
                                <p:cTn id="19" presetID="35" presetClass="path" presetSubtype="0" accel="50000" decel="50000" fill="hold" grpId="6" nodeType="withEffect">
                                  <p:stCondLst>
                                    <p:cond delay="0"/>
                                  </p:stCondLst>
                                  <p:childTnLst>
                                    <p:anim calcmode="lin" valueType="num">
                                      <p:cBhvr additive="base">
                                        <p:cTn id="20" dur="500" fill="hold">
                                          <p:stCondLst>
                                            <p:cond delay="0"/>
                                          </p:stCondLst>
                                        </p:cTn>
                                        <p:tgtEl>
                                          <p:spTgt spid="3"/>
                                        </p:tgtEl>
                                        <p:attrNameLst>
                                          <p:attrName>ppt_x</p:attrName>
                                        </p:attrNameLst>
                                      </p:cBhvr>
                                      <p:tavLst>
                                        <p:tav tm="0">
                                          <p:val>
                                            <p:strVal val="ppt_x"/>
                                          </p:val>
                                        </p:tav>
                                        <p:tav tm="100000">
                                          <p:val>
                                            <p:fltVal val="0.23224"/>
                                          </p:val>
                                        </p:tav>
                                      </p:tavLst>
                                    </p:anim>
                                    <p:anim calcmode="lin" valueType="num">
                                      <p:cBhvr additive="base">
                                        <p:cTn id="21" dur="500" fill="hold">
                                          <p:stCondLst>
                                            <p:cond delay="0"/>
                                          </p:stCondLst>
                                        </p:cTn>
                                        <p:tgtEl>
                                          <p:spTgt spid="3"/>
                                        </p:tgtEl>
                                        <p:attrNameLst>
                                          <p:attrName>ppt_y</p:attrName>
                                        </p:attrNameLst>
                                      </p:cBhvr>
                                      <p:tavLst>
                                        <p:tav tm="0">
                                          <p:val>
                                            <p:strVal val="ppt_y"/>
                                          </p:val>
                                        </p:tav>
                                        <p:tav tm="100000">
                                          <p:val>
                                            <p:fltVal val="0.494722"/>
                                          </p:val>
                                        </p:tav>
                                      </p:tavLst>
                                    </p:anim>
                                    <p:anim calcmode="lin" valueType="num">
                                      <p:cBhvr additive="base">
                                        <p:cTn id="22"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23" dur="500" fill="hold">
                                          <p:stCondLst>
                                            <p:cond delay="0"/>
                                          </p:stCondLst>
                                        </p:cTn>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0" presetClass="entr" presetSubtype="0" accel="50000" fill="hold" grpId="5" nodeType="clickEffect">
                                  <p:stCondLst>
                                    <p:cond delay="0"/>
                                  </p:stCondLst>
                                  <p:childTnLst>
                                    <p:set>
                                      <p:cBhvr>
                                        <p:cTn id="27" dur="1" fill="hold">
                                          <p:stCondLst>
                                            <p:cond delay="0"/>
                                          </p:stCondLst>
                                        </p:cTn>
                                        <p:tgtEl>
                                          <p:spTgt spid="5"/>
                                        </p:tgtEl>
                                        <p:attrNameLst>
                                          <p:attrName>style.visibility</p:attrName>
                                        </p:attrNameLst>
                                      </p:cBhvr>
                                      <p:to>
                                        <p:strVal val="visible"/>
                                      </p:to>
                                    </p:set>
                                    <p:animScale>
                                      <p:cBhvr>
                                        <p:cTn id="28" dur="500" fill="hold">
                                          <p:stCondLst>
                                            <p:cond delay="0"/>
                                          </p:stCondLst>
                                        </p:cTn>
                                        <p:tgtEl>
                                          <p:spTgt spid="5"/>
                                        </p:tgtEl>
                                      </p:cBhvr>
                                      <p:from x="0" y="0"/>
                                      <p:to x="100000" y="100000"/>
                                    </p:animScale>
                                    <p:anim to="" calcmode="lin" valueType="num">
                                      <p:cBhvr>
                                        <p:cTn id="29" dur="500" fill="hold">
                                          <p:stCondLst>
                                            <p:cond delay="0"/>
                                          </p:stCondLst>
                                        </p:cTn>
                                        <p:tgtEl>
                                          <p:spTgt spid="5"/>
                                        </p:tgtEl>
                                        <p:attrNameLst>
                                          <p:attrName>ppt_y</p:attrName>
                                        </p:attrNameLst>
                                      </p:cBhvr>
                                      <p:tavLst>
                                        <p:tav tm="0">
                                          <p:val>
                                            <p:strVal val="#ppt_y-0.5"/>
                                          </p:val>
                                        </p:tav>
                                        <p:tav tm="100000">
                                          <p:val>
                                            <p:fltVal val="0.591065"/>
                                          </p:val>
                                        </p:tav>
                                      </p:tavLst>
                                    </p:anim>
                                    <p:animEffect filter="fade">
                                      <p:cBhvr>
                                        <p:cTn id="30" dur="500">
                                          <p:stCondLst>
                                            <p:cond delay="0"/>
                                          </p:stCondLst>
                                        </p:cTn>
                                        <p:tgtEl>
                                          <p:spTgt spid="5"/>
                                        </p:tgtEl>
                                      </p:cBhvr>
                                    </p:animEffect>
                                    <p:anim to="" calcmode="lin" valueType="num">
                                      <p:cBhvr>
                                        <p:cTn id="31" dur="500" fill="hold">
                                          <p:stCondLst>
                                            <p:cond delay="0"/>
                                          </p:stCondLst>
                                        </p:cTn>
                                        <p:tgtEl>
                                          <p:spTgt spid="5"/>
                                        </p:tgtEl>
                                        <p:attrNameLst>
                                          <p:attrName>ppt_x</p:attrName>
                                        </p:attrNameLst>
                                      </p:cBhvr>
                                      <p:tavLst>
                                        <p:tav tm="0">
                                          <p:val>
                                            <p:fltVal val="0.578"/>
                                          </p:val>
                                        </p:tav>
                                        <p:tav tm="100000">
                                          <p:val>
                                            <p:fltVal val="0.23224"/>
                                          </p:val>
                                        </p:tav>
                                      </p:tavLst>
                                    </p:anim>
                                  </p:childTnLst>
                                </p:cTn>
                              </p:par>
                              <p:par>
                                <p:cTn id="32" presetID="35" presetClass="path" presetSubtype="0" accel="50000" decel="50000" fill="hold" grpId="7" nodeType="withEffect">
                                  <p:stCondLst>
                                    <p:cond delay="0"/>
                                  </p:stCondLst>
                                  <p:childTnLst>
                                    <p:anim calcmode="lin" valueType="num">
                                      <p:cBhvr additive="base">
                                        <p:cTn id="33" dur="500" fill="hold">
                                          <p:stCondLst>
                                            <p:cond delay="0"/>
                                          </p:stCondLst>
                                        </p:cTn>
                                        <p:tgtEl>
                                          <p:spTgt spid="3"/>
                                        </p:tgtEl>
                                        <p:attrNameLst>
                                          <p:attrName>ppt_x</p:attrName>
                                        </p:attrNameLst>
                                      </p:cBhvr>
                                      <p:tavLst>
                                        <p:tav tm="0">
                                          <p:val>
                                            <p:strVal val="ppt_x"/>
                                          </p:val>
                                        </p:tav>
                                        <p:tav tm="100000">
                                          <p:val>
                                            <p:fltVal val="0.23224"/>
                                          </p:val>
                                        </p:tav>
                                      </p:tavLst>
                                    </p:anim>
                                    <p:anim calcmode="lin" valueType="num">
                                      <p:cBhvr additive="base">
                                        <p:cTn id="34" dur="500" fill="hold">
                                          <p:stCondLst>
                                            <p:cond delay="0"/>
                                          </p:stCondLst>
                                        </p:cTn>
                                        <p:tgtEl>
                                          <p:spTgt spid="3"/>
                                        </p:tgtEl>
                                        <p:attrNameLst>
                                          <p:attrName>ppt_y</p:attrName>
                                        </p:attrNameLst>
                                      </p:cBhvr>
                                      <p:tavLst>
                                        <p:tav tm="0">
                                          <p:val>
                                            <p:strVal val="ppt_y"/>
                                          </p:val>
                                        </p:tav>
                                        <p:tav tm="100000">
                                          <p:val>
                                            <p:fltVal val="0.460509"/>
                                          </p:val>
                                        </p:tav>
                                      </p:tavLst>
                                    </p:anim>
                                    <p:anim calcmode="lin" valueType="num">
                                      <p:cBhvr additive="base">
                                        <p:cTn id="35"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36"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37" presetID="35" presetClass="path" presetSubtype="0" accel="50000" decel="50000" fill="hold" grpId="7" nodeType="withEffect">
                                  <p:stCondLst>
                                    <p:cond delay="0"/>
                                  </p:stCondLst>
                                  <p:childTnLst>
                                    <p:anim calcmode="lin" valueType="num">
                                      <p:cBhvr additive="base">
                                        <p:cTn id="38" dur="500" fill="hold">
                                          <p:stCondLst>
                                            <p:cond delay="0"/>
                                          </p:stCondLst>
                                        </p:cTn>
                                        <p:tgtEl>
                                          <p:spTgt spid="4"/>
                                        </p:tgtEl>
                                        <p:attrNameLst>
                                          <p:attrName>ppt_x</p:attrName>
                                        </p:attrNameLst>
                                      </p:cBhvr>
                                      <p:tavLst>
                                        <p:tav tm="0">
                                          <p:val>
                                            <p:strVal val="ppt_x"/>
                                          </p:val>
                                        </p:tav>
                                        <p:tav tm="100000">
                                          <p:val>
                                            <p:fltVal val="0.424714"/>
                                          </p:val>
                                        </p:tav>
                                      </p:tavLst>
                                    </p:anim>
                                    <p:anim calcmode="lin" valueType="num">
                                      <p:cBhvr additive="base">
                                        <p:cTn id="39" dur="500" fill="hold">
                                          <p:stCondLst>
                                            <p:cond delay="0"/>
                                          </p:stCondLst>
                                        </p:cTn>
                                        <p:tgtEl>
                                          <p:spTgt spid="4"/>
                                        </p:tgtEl>
                                        <p:attrNameLst>
                                          <p:attrName>ppt_y</p:attrName>
                                        </p:attrNameLst>
                                      </p:cBhvr>
                                      <p:tavLst>
                                        <p:tav tm="0">
                                          <p:val>
                                            <p:strVal val="ppt_y"/>
                                          </p:val>
                                        </p:tav>
                                        <p:tav tm="100000">
                                          <p:val>
                                            <p:fltVal val="0.522639"/>
                                          </p:val>
                                        </p:tav>
                                      </p:tavLst>
                                    </p:anim>
                                    <p:anim calcmode="lin" valueType="num">
                                      <p:cBhvr additive="base">
                                        <p:cTn id="40"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41" dur="500" fill="hold">
                                          <p:stCondLst>
                                            <p:cond delay="0"/>
                                          </p:stCondLst>
                                        </p:cTn>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0" presetClass="entr" presetSubtype="0" accel="50000" fill="hold" grpId="2" nodeType="clickEffect">
                                  <p:stCondLst>
                                    <p:cond delay="0"/>
                                  </p:stCondLst>
                                  <p:childTnLst>
                                    <p:set>
                                      <p:cBhvr>
                                        <p:cTn id="45" dur="1" fill="hold">
                                          <p:stCondLst>
                                            <p:cond delay="0"/>
                                          </p:stCondLst>
                                        </p:cTn>
                                        <p:tgtEl>
                                          <p:spTgt spid="6"/>
                                        </p:tgtEl>
                                        <p:attrNameLst>
                                          <p:attrName>style.visibility</p:attrName>
                                        </p:attrNameLst>
                                      </p:cBhvr>
                                      <p:to>
                                        <p:strVal val="visible"/>
                                      </p:to>
                                    </p:set>
                                    <p:animScale>
                                      <p:cBhvr>
                                        <p:cTn id="46" dur="500" fill="hold">
                                          <p:stCondLst>
                                            <p:cond delay="0"/>
                                          </p:stCondLst>
                                        </p:cTn>
                                        <p:tgtEl>
                                          <p:spTgt spid="6"/>
                                        </p:tgtEl>
                                      </p:cBhvr>
                                      <p:from x="0" y="0"/>
                                      <p:to x="100000" y="100000"/>
                                    </p:animScale>
                                    <p:anim to="" calcmode="lin" valueType="num">
                                      <p:cBhvr>
                                        <p:cTn id="47" dur="500" fill="hold">
                                          <p:stCondLst>
                                            <p:cond delay="0"/>
                                          </p:stCondLst>
                                        </p:cTn>
                                        <p:tgtEl>
                                          <p:spTgt spid="6"/>
                                        </p:tgtEl>
                                        <p:attrNameLst>
                                          <p:attrName>ppt_y</p:attrName>
                                        </p:attrNameLst>
                                      </p:cBhvr>
                                      <p:tavLst>
                                        <p:tav tm="0">
                                          <p:val>
                                            <p:strVal val="#ppt_y-0.5"/>
                                          </p:val>
                                        </p:tav>
                                        <p:tav tm="100000">
                                          <p:val>
                                            <p:fltVal val="0.622639"/>
                                          </p:val>
                                        </p:tav>
                                      </p:tavLst>
                                    </p:anim>
                                    <p:animEffect filter="fade">
                                      <p:cBhvr>
                                        <p:cTn id="48" dur="500">
                                          <p:stCondLst>
                                            <p:cond delay="0"/>
                                          </p:stCondLst>
                                        </p:cTn>
                                        <p:tgtEl>
                                          <p:spTgt spid="6"/>
                                        </p:tgtEl>
                                      </p:cBhvr>
                                    </p:animEffect>
                                    <p:anim to="" calcmode="lin" valueType="num">
                                      <p:cBhvr>
                                        <p:cTn id="49" dur="500" fill="hold">
                                          <p:stCondLst>
                                            <p:cond delay="0"/>
                                          </p:stCondLst>
                                        </p:cTn>
                                        <p:tgtEl>
                                          <p:spTgt spid="6"/>
                                        </p:tgtEl>
                                        <p:attrNameLst>
                                          <p:attrName>ppt_x</p:attrName>
                                        </p:attrNameLst>
                                      </p:cBhvr>
                                      <p:tavLst>
                                        <p:tav tm="0">
                                          <p:val>
                                            <p:fltVal val="0.578"/>
                                          </p:val>
                                        </p:tav>
                                        <p:tav tm="100000">
                                          <p:val>
                                            <p:fltVal val="0.424714"/>
                                          </p:val>
                                        </p:tav>
                                      </p:tavLst>
                                    </p:anim>
                                  </p:childTnLst>
                                </p:cTn>
                              </p:par>
                              <p:par>
                                <p:cTn id="50" presetID="35" presetClass="path" presetSubtype="0" accel="50000" decel="50000" fill="hold" grpId="8" nodeType="withEffect">
                                  <p:stCondLst>
                                    <p:cond delay="0"/>
                                  </p:stCondLst>
                                  <p:childTnLst>
                                    <p:anim calcmode="lin" valueType="num">
                                      <p:cBhvr additive="base">
                                        <p:cTn id="51" dur="500" fill="hold">
                                          <p:stCondLst>
                                            <p:cond delay="0"/>
                                          </p:stCondLst>
                                        </p:cTn>
                                        <p:tgtEl>
                                          <p:spTgt spid="3"/>
                                        </p:tgtEl>
                                        <p:attrNameLst>
                                          <p:attrName>ppt_x</p:attrName>
                                        </p:attrNameLst>
                                      </p:cBhvr>
                                      <p:tavLst>
                                        <p:tav tm="0">
                                          <p:val>
                                            <p:strVal val="ppt_x"/>
                                          </p:val>
                                        </p:tav>
                                        <p:tav tm="100000">
                                          <p:val>
                                            <p:fltVal val="0.208698"/>
                                          </p:val>
                                        </p:tav>
                                      </p:tavLst>
                                    </p:anim>
                                    <p:anim calcmode="lin" valueType="num">
                                      <p:cBhvr additive="base">
                                        <p:cTn id="52" dur="500" fill="hold">
                                          <p:stCondLst>
                                            <p:cond delay="0"/>
                                          </p:stCondLst>
                                        </p:cTn>
                                        <p:tgtEl>
                                          <p:spTgt spid="3"/>
                                        </p:tgtEl>
                                        <p:attrNameLst>
                                          <p:attrName>ppt_y</p:attrName>
                                        </p:attrNameLst>
                                      </p:cBhvr>
                                      <p:tavLst>
                                        <p:tav tm="0">
                                          <p:val>
                                            <p:strVal val="ppt_y"/>
                                          </p:val>
                                        </p:tav>
                                        <p:tav tm="100000">
                                          <p:val>
                                            <p:fltVal val="0.327963"/>
                                          </p:val>
                                        </p:tav>
                                      </p:tavLst>
                                    </p:anim>
                                    <p:anim calcmode="lin" valueType="num">
                                      <p:cBhvr additive="base">
                                        <p:cTn id="53"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54"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55" presetID="35" presetClass="path" presetSubtype="0" accel="50000" decel="50000" fill="hold" grpId="8" nodeType="withEffect">
                                  <p:stCondLst>
                                    <p:cond delay="0"/>
                                  </p:stCondLst>
                                  <p:childTnLst>
                                    <p:anim calcmode="lin" valueType="num">
                                      <p:cBhvr additive="base">
                                        <p:cTn id="56" dur="500" fill="hold">
                                          <p:stCondLst>
                                            <p:cond delay="0"/>
                                          </p:stCondLst>
                                        </p:cTn>
                                        <p:tgtEl>
                                          <p:spTgt spid="4"/>
                                        </p:tgtEl>
                                        <p:attrNameLst>
                                          <p:attrName>ppt_x</p:attrName>
                                        </p:attrNameLst>
                                      </p:cBhvr>
                                      <p:tavLst>
                                        <p:tav tm="0">
                                          <p:val>
                                            <p:strVal val="ppt_x"/>
                                          </p:val>
                                        </p:tav>
                                        <p:tav tm="100000">
                                          <p:val>
                                            <p:fltVal val="0.401172"/>
                                          </p:val>
                                        </p:tav>
                                      </p:tavLst>
                                    </p:anim>
                                    <p:anim calcmode="lin" valueType="num">
                                      <p:cBhvr additive="base">
                                        <p:cTn id="57" dur="500" fill="hold">
                                          <p:stCondLst>
                                            <p:cond delay="0"/>
                                          </p:stCondLst>
                                        </p:cTn>
                                        <p:tgtEl>
                                          <p:spTgt spid="4"/>
                                        </p:tgtEl>
                                        <p:attrNameLst>
                                          <p:attrName>ppt_y</p:attrName>
                                        </p:attrNameLst>
                                      </p:cBhvr>
                                      <p:tavLst>
                                        <p:tav tm="0">
                                          <p:val>
                                            <p:strVal val="ppt_y"/>
                                          </p:val>
                                        </p:tav>
                                        <p:tav tm="100000">
                                          <p:val>
                                            <p:fltVal val="0.390093"/>
                                          </p:val>
                                        </p:tav>
                                      </p:tavLst>
                                    </p:anim>
                                    <p:anim calcmode="lin" valueType="num">
                                      <p:cBhvr additive="base">
                                        <p:cTn id="58"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59"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grpId="6" nodeType="withEffect">
                                  <p:stCondLst>
                                    <p:cond delay="0"/>
                                  </p:stCondLst>
                                  <p:childTnLst>
                                    <p:anim calcmode="lin" valueType="num">
                                      <p:cBhvr additive="base">
                                        <p:cTn id="61" dur="500" fill="hold">
                                          <p:stCondLst>
                                            <p:cond delay="0"/>
                                          </p:stCondLst>
                                        </p:cTn>
                                        <p:tgtEl>
                                          <p:spTgt spid="5"/>
                                        </p:tgtEl>
                                        <p:attrNameLst>
                                          <p:attrName>ppt_x</p:attrName>
                                        </p:attrNameLst>
                                      </p:cBhvr>
                                      <p:tavLst>
                                        <p:tav tm="0">
                                          <p:val>
                                            <p:strVal val="ppt_x"/>
                                          </p:val>
                                        </p:tav>
                                        <p:tav tm="100000">
                                          <p:val>
                                            <p:fltVal val="0.208698"/>
                                          </p:val>
                                        </p:tav>
                                      </p:tavLst>
                                    </p:anim>
                                    <p:anim calcmode="lin" valueType="num">
                                      <p:cBhvr additive="base">
                                        <p:cTn id="62" dur="500" fill="hold">
                                          <p:stCondLst>
                                            <p:cond delay="0"/>
                                          </p:stCondLst>
                                        </p:cTn>
                                        <p:tgtEl>
                                          <p:spTgt spid="5"/>
                                        </p:tgtEl>
                                        <p:attrNameLst>
                                          <p:attrName>ppt_y</p:attrName>
                                        </p:attrNameLst>
                                      </p:cBhvr>
                                      <p:tavLst>
                                        <p:tav tm="0">
                                          <p:val>
                                            <p:strVal val="ppt_y"/>
                                          </p:val>
                                        </p:tav>
                                        <p:tav tm="100000">
                                          <p:val>
                                            <p:fltVal val="0.458519"/>
                                          </p:val>
                                        </p:tav>
                                      </p:tavLst>
                                    </p:anim>
                                    <p:anim calcmode="lin" valueType="num">
                                      <p:cBhvr additive="base">
                                        <p:cTn id="63"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64" dur="500" fill="hold">
                                          <p:stCondLst>
                                            <p:cond delay="0"/>
                                          </p:stCondLst>
                                        </p:cTn>
                                        <p:tgtEl>
                                          <p:spTgt spid="5"/>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0" presetClass="entr" presetSubtype="0" accel="50000" fill="hold" grpId="2" nodeType="clickEffect">
                                  <p:stCondLst>
                                    <p:cond delay="0"/>
                                  </p:stCondLst>
                                  <p:childTnLst>
                                    <p:set>
                                      <p:cBhvr>
                                        <p:cTn id="68" dur="1" fill="hold">
                                          <p:stCondLst>
                                            <p:cond delay="0"/>
                                          </p:stCondLst>
                                        </p:cTn>
                                        <p:tgtEl>
                                          <p:spTgt spid="8"/>
                                        </p:tgtEl>
                                        <p:attrNameLst>
                                          <p:attrName>style.visibility</p:attrName>
                                        </p:attrNameLst>
                                      </p:cBhvr>
                                      <p:to>
                                        <p:strVal val="visible"/>
                                      </p:to>
                                    </p:set>
                                    <p:animScale>
                                      <p:cBhvr>
                                        <p:cTn id="69" dur="500" fill="hold">
                                          <p:stCondLst>
                                            <p:cond delay="0"/>
                                          </p:stCondLst>
                                        </p:cTn>
                                        <p:tgtEl>
                                          <p:spTgt spid="8"/>
                                        </p:tgtEl>
                                      </p:cBhvr>
                                      <p:from x="0" y="0"/>
                                      <p:to x="100000" y="100000"/>
                                    </p:animScale>
                                    <p:anim to="" calcmode="lin" valueType="num">
                                      <p:cBhvr>
                                        <p:cTn id="70" dur="500" fill="hold">
                                          <p:stCondLst>
                                            <p:cond delay="0"/>
                                          </p:stCondLst>
                                        </p:cTn>
                                        <p:tgtEl>
                                          <p:spTgt spid="8"/>
                                        </p:tgtEl>
                                        <p:attrNameLst>
                                          <p:attrName>ppt_y</p:attrName>
                                        </p:attrNameLst>
                                      </p:cBhvr>
                                      <p:tavLst>
                                        <p:tav tm="0">
                                          <p:val>
                                            <p:strVal val="#ppt_y-0.5"/>
                                          </p:val>
                                        </p:tav>
                                        <p:tav tm="100000">
                                          <p:val>
                                            <p:fltVal val="0.756019"/>
                                          </p:val>
                                        </p:tav>
                                      </p:tavLst>
                                    </p:anim>
                                    <p:animEffect filter="fade">
                                      <p:cBhvr>
                                        <p:cTn id="71" dur="500">
                                          <p:stCondLst>
                                            <p:cond delay="0"/>
                                          </p:stCondLst>
                                        </p:cTn>
                                        <p:tgtEl>
                                          <p:spTgt spid="8"/>
                                        </p:tgtEl>
                                      </p:cBhvr>
                                    </p:animEffect>
                                    <p:anim to="" calcmode="lin" valueType="num">
                                      <p:cBhvr>
                                        <p:cTn id="72" dur="500" fill="hold">
                                          <p:stCondLst>
                                            <p:cond delay="0"/>
                                          </p:stCondLst>
                                        </p:cTn>
                                        <p:tgtEl>
                                          <p:spTgt spid="8"/>
                                        </p:tgtEl>
                                        <p:attrNameLst>
                                          <p:attrName>ppt_x</p:attrName>
                                        </p:attrNameLst>
                                      </p:cBhvr>
                                      <p:tavLst>
                                        <p:tav tm="0">
                                          <p:val>
                                            <p:fltVal val="0.578"/>
                                          </p:val>
                                        </p:tav>
                                        <p:tav tm="100000">
                                          <p:val>
                                            <p:fltVal val="0.208698"/>
                                          </p:val>
                                        </p:tav>
                                      </p:tavLst>
                                    </p:anim>
                                  </p:childTnLst>
                                </p:cTn>
                              </p:par>
                              <p:par>
                                <p:cTn id="73" presetID="35" presetClass="path" presetSubtype="0" accel="50000" decel="50000" fill="hold" grpId="9" nodeType="withEffect">
                                  <p:stCondLst>
                                    <p:cond delay="0"/>
                                  </p:stCondLst>
                                  <p:childTnLst>
                                    <p:anim calcmode="lin" valueType="num">
                                      <p:cBhvr additive="base">
                                        <p:cTn id="74" dur="500" fill="hold">
                                          <p:stCondLst>
                                            <p:cond delay="0"/>
                                          </p:stCondLst>
                                        </p:cTn>
                                        <p:tgtEl>
                                          <p:spTgt spid="3"/>
                                        </p:tgtEl>
                                        <p:attrNameLst>
                                          <p:attrName>ppt_x</p:attrName>
                                        </p:attrNameLst>
                                      </p:cBhvr>
                                      <p:tavLst>
                                        <p:tav tm="0">
                                          <p:val>
                                            <p:strVal val="ppt_x"/>
                                          </p:val>
                                        </p:tav>
                                        <p:tav tm="100000">
                                          <p:val>
                                            <p:fltVal val="0.208698"/>
                                          </p:val>
                                        </p:tav>
                                      </p:tavLst>
                                    </p:anim>
                                    <p:anim calcmode="lin" valueType="num">
                                      <p:cBhvr additive="base">
                                        <p:cTn id="75" dur="500" fill="hold">
                                          <p:stCondLst>
                                            <p:cond delay="0"/>
                                          </p:stCondLst>
                                        </p:cTn>
                                        <p:tgtEl>
                                          <p:spTgt spid="3"/>
                                        </p:tgtEl>
                                        <p:attrNameLst>
                                          <p:attrName>ppt_y</p:attrName>
                                        </p:attrNameLst>
                                      </p:cBhvr>
                                      <p:tavLst>
                                        <p:tav tm="0">
                                          <p:val>
                                            <p:strVal val="ppt_y"/>
                                          </p:val>
                                        </p:tav>
                                        <p:tav tm="100000">
                                          <p:val>
                                            <p:fltVal val="0.295556"/>
                                          </p:val>
                                        </p:tav>
                                      </p:tavLst>
                                    </p:anim>
                                    <p:anim calcmode="lin" valueType="num">
                                      <p:cBhvr additive="base">
                                        <p:cTn id="76"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77"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78" presetID="35" presetClass="path" presetSubtype="0" accel="50000" decel="50000" fill="hold" grpId="9" nodeType="withEffect">
                                  <p:stCondLst>
                                    <p:cond delay="0"/>
                                  </p:stCondLst>
                                  <p:childTnLst>
                                    <p:anim calcmode="lin" valueType="num">
                                      <p:cBhvr additive="base">
                                        <p:cTn id="79" dur="500" fill="hold">
                                          <p:stCondLst>
                                            <p:cond delay="0"/>
                                          </p:stCondLst>
                                        </p:cTn>
                                        <p:tgtEl>
                                          <p:spTgt spid="4"/>
                                        </p:tgtEl>
                                        <p:attrNameLst>
                                          <p:attrName>ppt_x</p:attrName>
                                        </p:attrNameLst>
                                      </p:cBhvr>
                                      <p:tavLst>
                                        <p:tav tm="0">
                                          <p:val>
                                            <p:strVal val="ppt_x"/>
                                          </p:val>
                                        </p:tav>
                                        <p:tav tm="100000">
                                          <p:val>
                                            <p:fltVal val="0.401172"/>
                                          </p:val>
                                        </p:tav>
                                      </p:tavLst>
                                    </p:anim>
                                    <p:anim calcmode="lin" valueType="num">
                                      <p:cBhvr additive="base">
                                        <p:cTn id="80" dur="500" fill="hold">
                                          <p:stCondLst>
                                            <p:cond delay="0"/>
                                          </p:stCondLst>
                                        </p:cTn>
                                        <p:tgtEl>
                                          <p:spTgt spid="4"/>
                                        </p:tgtEl>
                                        <p:attrNameLst>
                                          <p:attrName>ppt_y</p:attrName>
                                        </p:attrNameLst>
                                      </p:cBhvr>
                                      <p:tavLst>
                                        <p:tav tm="0">
                                          <p:val>
                                            <p:strVal val="ppt_y"/>
                                          </p:val>
                                        </p:tav>
                                        <p:tav tm="100000">
                                          <p:val>
                                            <p:fltVal val="0.357685"/>
                                          </p:val>
                                        </p:tav>
                                      </p:tavLst>
                                    </p:anim>
                                    <p:anim calcmode="lin" valueType="num">
                                      <p:cBhvr additive="base">
                                        <p:cTn id="81"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82"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grpId="7" nodeType="withEffect">
                                  <p:stCondLst>
                                    <p:cond delay="0"/>
                                  </p:stCondLst>
                                  <p:childTnLst>
                                    <p:anim calcmode="lin" valueType="num">
                                      <p:cBhvr additive="base">
                                        <p:cTn id="84" dur="500" fill="hold">
                                          <p:stCondLst>
                                            <p:cond delay="0"/>
                                          </p:stCondLst>
                                        </p:cTn>
                                        <p:tgtEl>
                                          <p:spTgt spid="5"/>
                                        </p:tgtEl>
                                        <p:attrNameLst>
                                          <p:attrName>ppt_x</p:attrName>
                                        </p:attrNameLst>
                                      </p:cBhvr>
                                      <p:tavLst>
                                        <p:tav tm="0">
                                          <p:val>
                                            <p:strVal val="ppt_x"/>
                                          </p:val>
                                        </p:tav>
                                        <p:tav tm="100000">
                                          <p:val>
                                            <p:fltVal val="0.208698"/>
                                          </p:val>
                                        </p:tav>
                                      </p:tavLst>
                                    </p:anim>
                                    <p:anim calcmode="lin" valueType="num">
                                      <p:cBhvr additive="base">
                                        <p:cTn id="85" dur="500" fill="hold">
                                          <p:stCondLst>
                                            <p:cond delay="0"/>
                                          </p:stCondLst>
                                        </p:cTn>
                                        <p:tgtEl>
                                          <p:spTgt spid="5"/>
                                        </p:tgtEl>
                                        <p:attrNameLst>
                                          <p:attrName>ppt_y</p:attrName>
                                        </p:attrNameLst>
                                      </p:cBhvr>
                                      <p:tavLst>
                                        <p:tav tm="0">
                                          <p:val>
                                            <p:strVal val="ppt_y"/>
                                          </p:val>
                                        </p:tav>
                                        <p:tav tm="100000">
                                          <p:val>
                                            <p:fltVal val="0.426111"/>
                                          </p:val>
                                        </p:tav>
                                      </p:tavLst>
                                    </p:anim>
                                    <p:anim calcmode="lin" valueType="num">
                                      <p:cBhvr additive="base">
                                        <p:cTn id="86"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87"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grpId="3" nodeType="withEffect">
                                  <p:stCondLst>
                                    <p:cond delay="0"/>
                                  </p:stCondLst>
                                  <p:childTnLst>
                                    <p:anim calcmode="lin" valueType="num">
                                      <p:cBhvr additive="base">
                                        <p:cTn id="89" dur="500" fill="hold">
                                          <p:stCondLst>
                                            <p:cond delay="0"/>
                                          </p:stCondLst>
                                        </p:cTn>
                                        <p:tgtEl>
                                          <p:spTgt spid="6"/>
                                        </p:tgtEl>
                                        <p:attrNameLst>
                                          <p:attrName>ppt_x</p:attrName>
                                        </p:attrNameLst>
                                      </p:cBhvr>
                                      <p:tavLst>
                                        <p:tav tm="0">
                                          <p:val>
                                            <p:strVal val="ppt_x"/>
                                          </p:val>
                                        </p:tav>
                                        <p:tav tm="100000">
                                          <p:val>
                                            <p:fltVal val="0.424714"/>
                                          </p:val>
                                        </p:tav>
                                      </p:tavLst>
                                    </p:anim>
                                    <p:anim calcmode="lin" valueType="num">
                                      <p:cBhvr additive="base">
                                        <p:cTn id="90" dur="500" fill="hold">
                                          <p:stCondLst>
                                            <p:cond delay="0"/>
                                          </p:stCondLst>
                                        </p:cTn>
                                        <p:tgtEl>
                                          <p:spTgt spid="6"/>
                                        </p:tgtEl>
                                        <p:attrNameLst>
                                          <p:attrName>ppt_y</p:attrName>
                                        </p:attrNameLst>
                                      </p:cBhvr>
                                      <p:tavLst>
                                        <p:tav tm="0">
                                          <p:val>
                                            <p:strVal val="ppt_y"/>
                                          </p:val>
                                        </p:tav>
                                        <p:tav tm="100000">
                                          <p:val>
                                            <p:fltVal val="0.590231"/>
                                          </p:val>
                                        </p:tav>
                                      </p:tavLst>
                                    </p:anim>
                                    <p:anim calcmode="lin" valueType="num">
                                      <p:cBhvr additive="base">
                                        <p:cTn id="91"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92"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0" presetClass="entr" presetSubtype="0" accel="5000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Scale>
                                      <p:cBhvr>
                                        <p:cTn id="97" dur="500" fill="hold">
                                          <p:stCondLst>
                                            <p:cond delay="0"/>
                                          </p:stCondLst>
                                        </p:cTn>
                                        <p:tgtEl>
                                          <p:spTgt spid="9"/>
                                        </p:tgtEl>
                                      </p:cBhvr>
                                      <p:from x="0" y="0"/>
                                      <p:to x="100000" y="100000"/>
                                    </p:animScale>
                                    <p:anim to="" calcmode="lin" valueType="num">
                                      <p:cBhvr>
                                        <p:cTn id="98" dur="500" fill="hold">
                                          <p:stCondLst>
                                            <p:cond delay="0"/>
                                          </p:stCondLst>
                                        </p:cTn>
                                        <p:tgtEl>
                                          <p:spTgt spid="9"/>
                                        </p:tgtEl>
                                        <p:attrNameLst>
                                          <p:attrName>ppt_y</p:attrName>
                                        </p:attrNameLst>
                                      </p:cBhvr>
                                      <p:tavLst>
                                        <p:tav tm="0">
                                          <p:val>
                                            <p:strVal val="#ppt_y-0.5"/>
                                          </p:val>
                                        </p:tav>
                                        <p:tav tm="100000">
                                          <p:val>
                                            <p:fltVal val="0.78287"/>
                                          </p:val>
                                        </p:tav>
                                      </p:tavLst>
                                    </p:anim>
                                    <p:animEffect filter="fade">
                                      <p:cBhvr>
                                        <p:cTn id="99" dur="500">
                                          <p:stCondLst>
                                            <p:cond delay="0"/>
                                          </p:stCondLst>
                                        </p:cTn>
                                        <p:tgtEl>
                                          <p:spTgt spid="9"/>
                                        </p:tgtEl>
                                      </p:cBhvr>
                                    </p:animEffect>
                                    <p:anim to="" calcmode="lin" valueType="num">
                                      <p:cBhvr>
                                        <p:cTn id="100" dur="500" fill="hold">
                                          <p:stCondLst>
                                            <p:cond delay="0"/>
                                          </p:stCondLst>
                                        </p:cTn>
                                        <p:tgtEl>
                                          <p:spTgt spid="9"/>
                                        </p:tgtEl>
                                        <p:attrNameLst>
                                          <p:attrName>ppt_x</p:attrName>
                                        </p:attrNameLst>
                                      </p:cBhvr>
                                      <p:tavLst>
                                        <p:tav tm="0">
                                          <p:val>
                                            <p:fltVal val="0.578"/>
                                          </p:val>
                                        </p:tav>
                                        <p:tav tm="100000">
                                          <p:val>
                                            <p:fltVal val="0.424714"/>
                                          </p:val>
                                        </p:tav>
                                      </p:tavLst>
                                    </p:anim>
                                  </p:childTnLst>
                                </p:cTn>
                              </p:par>
                              <p:par>
                                <p:cTn id="101" presetID="35" presetClass="path" presetSubtype="0" accel="50000" decel="50000" fill="hold" grpId="10" nodeType="withEffect">
                                  <p:stCondLst>
                                    <p:cond delay="0"/>
                                  </p:stCondLst>
                                  <p:childTnLst>
                                    <p:anim calcmode="lin" valueType="num">
                                      <p:cBhvr additive="base">
                                        <p:cTn id="102" dur="500" fill="hold">
                                          <p:stCondLst>
                                            <p:cond delay="0"/>
                                          </p:stCondLst>
                                        </p:cTn>
                                        <p:tgtEl>
                                          <p:spTgt spid="3"/>
                                        </p:tgtEl>
                                        <p:attrNameLst>
                                          <p:attrName>ppt_x</p:attrName>
                                        </p:attrNameLst>
                                      </p:cBhvr>
                                      <p:tavLst>
                                        <p:tav tm="0">
                                          <p:val>
                                            <p:strVal val="ppt_x"/>
                                          </p:val>
                                        </p:tav>
                                        <p:tav tm="100000">
                                          <p:val>
                                            <p:fltVal val="0.185521"/>
                                          </p:val>
                                        </p:tav>
                                      </p:tavLst>
                                    </p:anim>
                                    <p:anim calcmode="lin" valueType="num">
                                      <p:cBhvr additive="base">
                                        <p:cTn id="103" dur="500" fill="hold">
                                          <p:stCondLst>
                                            <p:cond delay="0"/>
                                          </p:stCondLst>
                                        </p:cTn>
                                        <p:tgtEl>
                                          <p:spTgt spid="3"/>
                                        </p:tgtEl>
                                        <p:attrNameLst>
                                          <p:attrName>ppt_y</p:attrName>
                                        </p:attrNameLst>
                                      </p:cBhvr>
                                      <p:tavLst>
                                        <p:tav tm="0">
                                          <p:val>
                                            <p:strVal val="ppt_y"/>
                                          </p:val>
                                        </p:tav>
                                        <p:tav tm="100000">
                                          <p:val>
                                            <p:fltVal val="0.268704"/>
                                          </p:val>
                                        </p:tav>
                                      </p:tavLst>
                                    </p:anim>
                                    <p:anim calcmode="lin" valueType="num">
                                      <p:cBhvr additive="base">
                                        <p:cTn id="104"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05"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06" presetID="35" presetClass="path" presetSubtype="0" accel="50000" decel="50000" fill="hold" grpId="10" nodeType="withEffect">
                                  <p:stCondLst>
                                    <p:cond delay="0"/>
                                  </p:stCondLst>
                                  <p:childTnLst>
                                    <p:anim calcmode="lin" valueType="num">
                                      <p:cBhvr additive="base">
                                        <p:cTn id="107" dur="500" fill="hold">
                                          <p:stCondLst>
                                            <p:cond delay="0"/>
                                          </p:stCondLst>
                                        </p:cTn>
                                        <p:tgtEl>
                                          <p:spTgt spid="4"/>
                                        </p:tgtEl>
                                        <p:attrNameLst>
                                          <p:attrName>ppt_x</p:attrName>
                                        </p:attrNameLst>
                                      </p:cBhvr>
                                      <p:tavLst>
                                        <p:tav tm="0">
                                          <p:val>
                                            <p:strVal val="ppt_x"/>
                                          </p:val>
                                        </p:tav>
                                        <p:tav tm="100000">
                                          <p:val>
                                            <p:fltVal val="0.377995"/>
                                          </p:val>
                                        </p:tav>
                                      </p:tavLst>
                                    </p:anim>
                                    <p:anim calcmode="lin" valueType="num">
                                      <p:cBhvr additive="base">
                                        <p:cTn id="108" dur="500" fill="hold">
                                          <p:stCondLst>
                                            <p:cond delay="0"/>
                                          </p:stCondLst>
                                        </p:cTn>
                                        <p:tgtEl>
                                          <p:spTgt spid="4"/>
                                        </p:tgtEl>
                                        <p:attrNameLst>
                                          <p:attrName>ppt_y</p:attrName>
                                        </p:attrNameLst>
                                      </p:cBhvr>
                                      <p:tavLst>
                                        <p:tav tm="0">
                                          <p:val>
                                            <p:strVal val="ppt_y"/>
                                          </p:val>
                                        </p:tav>
                                        <p:tav tm="100000">
                                          <p:val>
                                            <p:fltVal val="0.330833"/>
                                          </p:val>
                                        </p:tav>
                                      </p:tavLst>
                                    </p:anim>
                                    <p:anim calcmode="lin" valueType="num">
                                      <p:cBhvr additive="base">
                                        <p:cTn id="109"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110"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11" presetID="35" presetClass="path" presetSubtype="0" accel="50000" decel="50000" fill="hold" grpId="8" nodeType="withEffect">
                                  <p:stCondLst>
                                    <p:cond delay="0"/>
                                  </p:stCondLst>
                                  <p:childTnLst>
                                    <p:anim calcmode="lin" valueType="num">
                                      <p:cBhvr additive="base">
                                        <p:cTn id="112" dur="500" fill="hold">
                                          <p:stCondLst>
                                            <p:cond delay="0"/>
                                          </p:stCondLst>
                                        </p:cTn>
                                        <p:tgtEl>
                                          <p:spTgt spid="5"/>
                                        </p:tgtEl>
                                        <p:attrNameLst>
                                          <p:attrName>ppt_x</p:attrName>
                                        </p:attrNameLst>
                                      </p:cBhvr>
                                      <p:tavLst>
                                        <p:tav tm="0">
                                          <p:val>
                                            <p:strVal val="ppt_x"/>
                                          </p:val>
                                        </p:tav>
                                        <p:tav tm="100000">
                                          <p:val>
                                            <p:fltVal val="0.185521"/>
                                          </p:val>
                                        </p:tav>
                                      </p:tavLst>
                                    </p:anim>
                                    <p:anim calcmode="lin" valueType="num">
                                      <p:cBhvr additive="base">
                                        <p:cTn id="113" dur="500" fill="hold">
                                          <p:stCondLst>
                                            <p:cond delay="0"/>
                                          </p:stCondLst>
                                        </p:cTn>
                                        <p:tgtEl>
                                          <p:spTgt spid="5"/>
                                        </p:tgtEl>
                                        <p:attrNameLst>
                                          <p:attrName>ppt_y</p:attrName>
                                        </p:attrNameLst>
                                      </p:cBhvr>
                                      <p:tavLst>
                                        <p:tav tm="0">
                                          <p:val>
                                            <p:strVal val="ppt_y"/>
                                          </p:val>
                                        </p:tav>
                                        <p:tav tm="100000">
                                          <p:val>
                                            <p:fltVal val="0.399259"/>
                                          </p:val>
                                        </p:tav>
                                      </p:tavLst>
                                    </p:anim>
                                    <p:anim calcmode="lin" valueType="num">
                                      <p:cBhvr additive="base">
                                        <p:cTn id="114"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15"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16" presetID="35" presetClass="path" presetSubtype="0" accel="50000" decel="50000" fill="hold" grpId="4" nodeType="withEffect">
                                  <p:stCondLst>
                                    <p:cond delay="0"/>
                                  </p:stCondLst>
                                  <p:childTnLst>
                                    <p:anim calcmode="lin" valueType="num">
                                      <p:cBhvr additive="base">
                                        <p:cTn id="117" dur="500" fill="hold">
                                          <p:stCondLst>
                                            <p:cond delay="0"/>
                                          </p:stCondLst>
                                        </p:cTn>
                                        <p:tgtEl>
                                          <p:spTgt spid="6"/>
                                        </p:tgtEl>
                                        <p:attrNameLst>
                                          <p:attrName>ppt_x</p:attrName>
                                        </p:attrNameLst>
                                      </p:cBhvr>
                                      <p:tavLst>
                                        <p:tav tm="0">
                                          <p:val>
                                            <p:strVal val="ppt_x"/>
                                          </p:val>
                                        </p:tav>
                                        <p:tav tm="100000">
                                          <p:val>
                                            <p:fltVal val="0.401536"/>
                                          </p:val>
                                        </p:tav>
                                      </p:tavLst>
                                    </p:anim>
                                    <p:anim calcmode="lin" valueType="num">
                                      <p:cBhvr additive="base">
                                        <p:cTn id="118" dur="500" fill="hold">
                                          <p:stCondLst>
                                            <p:cond delay="0"/>
                                          </p:stCondLst>
                                        </p:cTn>
                                        <p:tgtEl>
                                          <p:spTgt spid="6"/>
                                        </p:tgtEl>
                                        <p:attrNameLst>
                                          <p:attrName>ppt_y</p:attrName>
                                        </p:attrNameLst>
                                      </p:cBhvr>
                                      <p:tavLst>
                                        <p:tav tm="0">
                                          <p:val>
                                            <p:strVal val="ppt_y"/>
                                          </p:val>
                                        </p:tav>
                                        <p:tav tm="100000">
                                          <p:val>
                                            <p:fltVal val="0.56338"/>
                                          </p:val>
                                        </p:tav>
                                      </p:tavLst>
                                    </p:anim>
                                    <p:anim calcmode="lin" valueType="num">
                                      <p:cBhvr additive="base">
                                        <p:cTn id="119"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20"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21" presetID="35" presetClass="path" presetSubtype="0" accel="50000" decel="50000" fill="hold" grpId="3" nodeType="withEffect">
                                  <p:stCondLst>
                                    <p:cond delay="0"/>
                                  </p:stCondLst>
                                  <p:childTnLst>
                                    <p:anim calcmode="lin" valueType="num">
                                      <p:cBhvr additive="base">
                                        <p:cTn id="122" dur="500" fill="hold">
                                          <p:stCondLst>
                                            <p:cond delay="0"/>
                                          </p:stCondLst>
                                        </p:cTn>
                                        <p:tgtEl>
                                          <p:spTgt spid="8"/>
                                        </p:tgtEl>
                                        <p:attrNameLst>
                                          <p:attrName>ppt_x</p:attrName>
                                        </p:attrNameLst>
                                      </p:cBhvr>
                                      <p:tavLst>
                                        <p:tav tm="0">
                                          <p:val>
                                            <p:strVal val="ppt_x"/>
                                          </p:val>
                                        </p:tav>
                                        <p:tav tm="100000">
                                          <p:val>
                                            <p:fltVal val="0.185521"/>
                                          </p:val>
                                        </p:tav>
                                      </p:tavLst>
                                    </p:anim>
                                    <p:anim calcmode="lin" valueType="num">
                                      <p:cBhvr additive="base">
                                        <p:cTn id="123" dur="500" fill="hold">
                                          <p:stCondLst>
                                            <p:cond delay="0"/>
                                          </p:stCondLst>
                                        </p:cTn>
                                        <p:tgtEl>
                                          <p:spTgt spid="8"/>
                                        </p:tgtEl>
                                        <p:attrNameLst>
                                          <p:attrName>ppt_y</p:attrName>
                                        </p:attrNameLst>
                                      </p:cBhvr>
                                      <p:tavLst>
                                        <p:tav tm="0">
                                          <p:val>
                                            <p:strVal val="ppt_y"/>
                                          </p:val>
                                        </p:tav>
                                        <p:tav tm="100000">
                                          <p:val>
                                            <p:fltVal val="0.729167"/>
                                          </p:val>
                                        </p:tav>
                                      </p:tavLst>
                                    </p:anim>
                                    <p:anim calcmode="lin" valueType="num">
                                      <p:cBhvr additive="base">
                                        <p:cTn id="124"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125" dur="500" fill="hold">
                                          <p:stCondLst>
                                            <p:cond delay="0"/>
                                          </p:stCondLst>
                                        </p:cTn>
                                        <p:tgtEl>
                                          <p:spTgt spid="8"/>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0" presetClass="entr" presetSubtype="0" accel="50000" fill="hold" grpId="0" nodeType="clickEffect">
                                  <p:stCondLst>
                                    <p:cond delay="0"/>
                                  </p:stCondLst>
                                  <p:childTnLst>
                                    <p:set>
                                      <p:cBhvr>
                                        <p:cTn id="129" dur="1" fill="hold">
                                          <p:stCondLst>
                                            <p:cond delay="0"/>
                                          </p:stCondLst>
                                        </p:cTn>
                                        <p:tgtEl>
                                          <p:spTgt spid="10"/>
                                        </p:tgtEl>
                                        <p:attrNameLst>
                                          <p:attrName>style.visibility</p:attrName>
                                        </p:attrNameLst>
                                      </p:cBhvr>
                                      <p:to>
                                        <p:strVal val="visible"/>
                                      </p:to>
                                    </p:set>
                                    <p:animScale>
                                      <p:cBhvr>
                                        <p:cTn id="130" dur="500" fill="hold">
                                          <p:stCondLst>
                                            <p:cond delay="0"/>
                                          </p:stCondLst>
                                        </p:cTn>
                                        <p:tgtEl>
                                          <p:spTgt spid="10"/>
                                        </p:tgtEl>
                                      </p:cBhvr>
                                      <p:from x="0" y="0"/>
                                      <p:to x="100000" y="100000"/>
                                    </p:animScale>
                                    <p:anim to="" calcmode="lin" valueType="num">
                                      <p:cBhvr>
                                        <p:cTn id="131" dur="500" fill="hold">
                                          <p:stCondLst>
                                            <p:cond delay="0"/>
                                          </p:stCondLst>
                                        </p:cTn>
                                        <p:tgtEl>
                                          <p:spTgt spid="10"/>
                                        </p:tgtEl>
                                        <p:attrNameLst>
                                          <p:attrName>ppt_y</p:attrName>
                                        </p:attrNameLst>
                                      </p:cBhvr>
                                      <p:tavLst>
                                        <p:tav tm="0">
                                          <p:val>
                                            <p:strVal val="#ppt_y-0.5"/>
                                          </p:val>
                                        </p:tav>
                                        <p:tav tm="100000">
                                          <p:val>
                                            <p:fltVal val="0.810833"/>
                                          </p:val>
                                        </p:tav>
                                      </p:tavLst>
                                    </p:anim>
                                    <p:animEffect filter="fade">
                                      <p:cBhvr>
                                        <p:cTn id="132" dur="500">
                                          <p:stCondLst>
                                            <p:cond delay="0"/>
                                          </p:stCondLst>
                                        </p:cTn>
                                        <p:tgtEl>
                                          <p:spTgt spid="10"/>
                                        </p:tgtEl>
                                      </p:cBhvr>
                                    </p:animEffect>
                                    <p:anim to="" calcmode="lin" valueType="num">
                                      <p:cBhvr>
                                        <p:cTn id="133" dur="500" fill="hold">
                                          <p:stCondLst>
                                            <p:cond delay="0"/>
                                          </p:stCondLst>
                                        </p:cTn>
                                        <p:tgtEl>
                                          <p:spTgt spid="10"/>
                                        </p:tgtEl>
                                        <p:attrNameLst>
                                          <p:attrName>ppt_x</p:attrName>
                                        </p:attrNameLst>
                                      </p:cBhvr>
                                      <p:tavLst>
                                        <p:tav tm="0">
                                          <p:val>
                                            <p:fltVal val="0.578"/>
                                          </p:val>
                                        </p:tav>
                                        <p:tav tm="100000">
                                          <p:val>
                                            <p:fltVal val="0.185521"/>
                                          </p:val>
                                        </p:tav>
                                      </p:tavLst>
                                    </p:anim>
                                  </p:childTnLst>
                                </p:cTn>
                              </p:par>
                              <p:par>
                                <p:cTn id="134" presetID="35" presetClass="path" presetSubtype="0" accel="50000" decel="50000" fill="hold" grpId="11" nodeType="withEffect">
                                  <p:stCondLst>
                                    <p:cond delay="0"/>
                                  </p:stCondLst>
                                  <p:childTnLst>
                                    <p:anim calcmode="lin" valueType="num">
                                      <p:cBhvr additive="base">
                                        <p:cTn id="135" dur="500" fill="hold">
                                          <p:stCondLst>
                                            <p:cond delay="0"/>
                                          </p:stCondLst>
                                        </p:cTn>
                                        <p:tgtEl>
                                          <p:spTgt spid="3"/>
                                        </p:tgtEl>
                                        <p:attrNameLst>
                                          <p:attrName>ppt_x</p:attrName>
                                        </p:attrNameLst>
                                      </p:cBhvr>
                                      <p:tavLst>
                                        <p:tav tm="0">
                                          <p:val>
                                            <p:strVal val="ppt_x"/>
                                          </p:val>
                                        </p:tav>
                                        <p:tav tm="100000">
                                          <p:val>
                                            <p:fltVal val="0.185521"/>
                                          </p:val>
                                        </p:tav>
                                      </p:tavLst>
                                    </p:anim>
                                    <p:anim calcmode="lin" valueType="num">
                                      <p:cBhvr additive="base">
                                        <p:cTn id="136" dur="500" fill="hold">
                                          <p:stCondLst>
                                            <p:cond delay="0"/>
                                          </p:stCondLst>
                                        </p:cTn>
                                        <p:tgtEl>
                                          <p:spTgt spid="3"/>
                                        </p:tgtEl>
                                        <p:attrNameLst>
                                          <p:attrName>ppt_y</p:attrName>
                                        </p:attrNameLst>
                                      </p:cBhvr>
                                      <p:tavLst>
                                        <p:tav tm="0">
                                          <p:val>
                                            <p:strVal val="ppt_y"/>
                                          </p:val>
                                        </p:tav>
                                        <p:tav tm="100000">
                                          <p:val>
                                            <p:fltVal val="0.240741"/>
                                          </p:val>
                                        </p:tav>
                                      </p:tavLst>
                                    </p:anim>
                                    <p:anim calcmode="lin" valueType="num">
                                      <p:cBhvr additive="base">
                                        <p:cTn id="137"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38"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39" presetID="35" presetClass="path" presetSubtype="0" accel="50000" decel="50000" fill="hold" grpId="11" nodeType="withEffect">
                                  <p:stCondLst>
                                    <p:cond delay="0"/>
                                  </p:stCondLst>
                                  <p:childTnLst>
                                    <p:anim calcmode="lin" valueType="num">
                                      <p:cBhvr additive="base">
                                        <p:cTn id="140" dur="500" fill="hold">
                                          <p:stCondLst>
                                            <p:cond delay="0"/>
                                          </p:stCondLst>
                                        </p:cTn>
                                        <p:tgtEl>
                                          <p:spTgt spid="4"/>
                                        </p:tgtEl>
                                        <p:attrNameLst>
                                          <p:attrName>ppt_x</p:attrName>
                                        </p:attrNameLst>
                                      </p:cBhvr>
                                      <p:tavLst>
                                        <p:tav tm="0">
                                          <p:val>
                                            <p:strVal val="ppt_x"/>
                                          </p:val>
                                        </p:tav>
                                        <p:tav tm="100000">
                                          <p:val>
                                            <p:fltVal val="0.377995"/>
                                          </p:val>
                                        </p:tav>
                                      </p:tavLst>
                                    </p:anim>
                                    <p:anim calcmode="lin" valueType="num">
                                      <p:cBhvr additive="base">
                                        <p:cTn id="141" dur="500" fill="hold">
                                          <p:stCondLst>
                                            <p:cond delay="0"/>
                                          </p:stCondLst>
                                        </p:cTn>
                                        <p:tgtEl>
                                          <p:spTgt spid="4"/>
                                        </p:tgtEl>
                                        <p:attrNameLst>
                                          <p:attrName>ppt_y</p:attrName>
                                        </p:attrNameLst>
                                      </p:cBhvr>
                                      <p:tavLst>
                                        <p:tav tm="0">
                                          <p:val>
                                            <p:strVal val="ppt_y"/>
                                          </p:val>
                                        </p:tav>
                                        <p:tav tm="100000">
                                          <p:val>
                                            <p:fltVal val="0.30287"/>
                                          </p:val>
                                        </p:tav>
                                      </p:tavLst>
                                    </p:anim>
                                    <p:anim calcmode="lin" valueType="num">
                                      <p:cBhvr additive="base">
                                        <p:cTn id="142"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14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44" presetID="35" presetClass="path" presetSubtype="0" accel="50000" decel="50000" fill="hold" grpId="9" nodeType="withEffect">
                                  <p:stCondLst>
                                    <p:cond delay="0"/>
                                  </p:stCondLst>
                                  <p:childTnLst>
                                    <p:anim calcmode="lin" valueType="num">
                                      <p:cBhvr additive="base">
                                        <p:cTn id="145" dur="500" fill="hold">
                                          <p:stCondLst>
                                            <p:cond delay="0"/>
                                          </p:stCondLst>
                                        </p:cTn>
                                        <p:tgtEl>
                                          <p:spTgt spid="5"/>
                                        </p:tgtEl>
                                        <p:attrNameLst>
                                          <p:attrName>ppt_x</p:attrName>
                                        </p:attrNameLst>
                                      </p:cBhvr>
                                      <p:tavLst>
                                        <p:tav tm="0">
                                          <p:val>
                                            <p:strVal val="ppt_x"/>
                                          </p:val>
                                        </p:tav>
                                        <p:tav tm="100000">
                                          <p:val>
                                            <p:fltVal val="0.185521"/>
                                          </p:val>
                                        </p:tav>
                                      </p:tavLst>
                                    </p:anim>
                                    <p:anim calcmode="lin" valueType="num">
                                      <p:cBhvr additive="base">
                                        <p:cTn id="146" dur="500" fill="hold">
                                          <p:stCondLst>
                                            <p:cond delay="0"/>
                                          </p:stCondLst>
                                        </p:cTn>
                                        <p:tgtEl>
                                          <p:spTgt spid="5"/>
                                        </p:tgtEl>
                                        <p:attrNameLst>
                                          <p:attrName>ppt_y</p:attrName>
                                        </p:attrNameLst>
                                      </p:cBhvr>
                                      <p:tavLst>
                                        <p:tav tm="0">
                                          <p:val>
                                            <p:strVal val="ppt_y"/>
                                          </p:val>
                                        </p:tav>
                                        <p:tav tm="100000">
                                          <p:val>
                                            <p:fltVal val="0.371296"/>
                                          </p:val>
                                        </p:tav>
                                      </p:tavLst>
                                    </p:anim>
                                    <p:anim calcmode="lin" valueType="num">
                                      <p:cBhvr additive="base">
                                        <p:cTn id="147"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4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49" presetID="35" presetClass="path" presetSubtype="0" accel="50000" decel="50000" fill="hold" grpId="5" nodeType="withEffect">
                                  <p:stCondLst>
                                    <p:cond delay="0"/>
                                  </p:stCondLst>
                                  <p:childTnLst>
                                    <p:anim calcmode="lin" valueType="num">
                                      <p:cBhvr additive="base">
                                        <p:cTn id="150" dur="500" fill="hold">
                                          <p:stCondLst>
                                            <p:cond delay="0"/>
                                          </p:stCondLst>
                                        </p:cTn>
                                        <p:tgtEl>
                                          <p:spTgt spid="6"/>
                                        </p:tgtEl>
                                        <p:attrNameLst>
                                          <p:attrName>ppt_x</p:attrName>
                                        </p:attrNameLst>
                                      </p:cBhvr>
                                      <p:tavLst>
                                        <p:tav tm="0">
                                          <p:val>
                                            <p:strVal val="ppt_x"/>
                                          </p:val>
                                        </p:tav>
                                        <p:tav tm="100000">
                                          <p:val>
                                            <p:fltVal val="0.401536"/>
                                          </p:val>
                                        </p:tav>
                                      </p:tavLst>
                                    </p:anim>
                                    <p:anim calcmode="lin" valueType="num">
                                      <p:cBhvr additive="base">
                                        <p:cTn id="151" dur="500" fill="hold">
                                          <p:stCondLst>
                                            <p:cond delay="0"/>
                                          </p:stCondLst>
                                        </p:cTn>
                                        <p:tgtEl>
                                          <p:spTgt spid="6"/>
                                        </p:tgtEl>
                                        <p:attrNameLst>
                                          <p:attrName>ppt_y</p:attrName>
                                        </p:attrNameLst>
                                      </p:cBhvr>
                                      <p:tavLst>
                                        <p:tav tm="0">
                                          <p:val>
                                            <p:strVal val="ppt_y"/>
                                          </p:val>
                                        </p:tav>
                                        <p:tav tm="100000">
                                          <p:val>
                                            <p:fltVal val="0.535417"/>
                                          </p:val>
                                        </p:tav>
                                      </p:tavLst>
                                    </p:anim>
                                    <p:anim calcmode="lin" valueType="num">
                                      <p:cBhvr additive="base">
                                        <p:cTn id="152"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53"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54" presetID="35" presetClass="path" presetSubtype="0" accel="50000" decel="50000" fill="hold" grpId="4" nodeType="withEffect">
                                  <p:stCondLst>
                                    <p:cond delay="0"/>
                                  </p:stCondLst>
                                  <p:childTnLst>
                                    <p:anim calcmode="lin" valueType="num">
                                      <p:cBhvr additive="base">
                                        <p:cTn id="155" dur="500" fill="hold">
                                          <p:stCondLst>
                                            <p:cond delay="0"/>
                                          </p:stCondLst>
                                        </p:cTn>
                                        <p:tgtEl>
                                          <p:spTgt spid="8"/>
                                        </p:tgtEl>
                                        <p:attrNameLst>
                                          <p:attrName>ppt_x</p:attrName>
                                        </p:attrNameLst>
                                      </p:cBhvr>
                                      <p:tavLst>
                                        <p:tav tm="0">
                                          <p:val>
                                            <p:strVal val="ppt_x"/>
                                          </p:val>
                                        </p:tav>
                                        <p:tav tm="100000">
                                          <p:val>
                                            <p:fltVal val="0.185521"/>
                                          </p:val>
                                        </p:tav>
                                      </p:tavLst>
                                    </p:anim>
                                    <p:anim calcmode="lin" valueType="num">
                                      <p:cBhvr additive="base">
                                        <p:cTn id="156" dur="500" fill="hold">
                                          <p:stCondLst>
                                            <p:cond delay="0"/>
                                          </p:stCondLst>
                                        </p:cTn>
                                        <p:tgtEl>
                                          <p:spTgt spid="8"/>
                                        </p:tgtEl>
                                        <p:attrNameLst>
                                          <p:attrName>ppt_y</p:attrName>
                                        </p:attrNameLst>
                                      </p:cBhvr>
                                      <p:tavLst>
                                        <p:tav tm="0">
                                          <p:val>
                                            <p:strVal val="ppt_y"/>
                                          </p:val>
                                        </p:tav>
                                        <p:tav tm="100000">
                                          <p:val>
                                            <p:fltVal val="0.701204"/>
                                          </p:val>
                                        </p:tav>
                                      </p:tavLst>
                                    </p:anim>
                                    <p:anim calcmode="lin" valueType="num">
                                      <p:cBhvr additive="base">
                                        <p:cTn id="157"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158"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59" presetID="35" presetClass="path" presetSubtype="0" accel="50000" decel="50000" fill="hold" grpId="1" nodeType="withEffect">
                                  <p:stCondLst>
                                    <p:cond delay="0"/>
                                  </p:stCondLst>
                                  <p:childTnLst>
                                    <p:anim calcmode="lin" valueType="num">
                                      <p:cBhvr additive="base">
                                        <p:cTn id="160" dur="500" fill="hold">
                                          <p:stCondLst>
                                            <p:cond delay="0"/>
                                          </p:stCondLst>
                                        </p:cTn>
                                        <p:tgtEl>
                                          <p:spTgt spid="9"/>
                                        </p:tgtEl>
                                        <p:attrNameLst>
                                          <p:attrName>ppt_x</p:attrName>
                                        </p:attrNameLst>
                                      </p:cBhvr>
                                      <p:tavLst>
                                        <p:tav tm="0">
                                          <p:val>
                                            <p:strVal val="ppt_x"/>
                                          </p:val>
                                        </p:tav>
                                        <p:tav tm="100000">
                                          <p:val>
                                            <p:fltVal val="0.424714"/>
                                          </p:val>
                                        </p:tav>
                                      </p:tavLst>
                                    </p:anim>
                                    <p:anim calcmode="lin" valueType="num">
                                      <p:cBhvr additive="base">
                                        <p:cTn id="161" dur="500" fill="hold">
                                          <p:stCondLst>
                                            <p:cond delay="0"/>
                                          </p:stCondLst>
                                        </p:cTn>
                                        <p:tgtEl>
                                          <p:spTgt spid="9"/>
                                        </p:tgtEl>
                                        <p:attrNameLst>
                                          <p:attrName>ppt_y</p:attrName>
                                        </p:attrNameLst>
                                      </p:cBhvr>
                                      <p:tavLst>
                                        <p:tav tm="0">
                                          <p:val>
                                            <p:strVal val="ppt_y"/>
                                          </p:val>
                                        </p:tav>
                                        <p:tav tm="100000">
                                          <p:val>
                                            <p:fltVal val="0.754907"/>
                                          </p:val>
                                        </p:tav>
                                      </p:tavLst>
                                    </p:anim>
                                    <p:anim calcmode="lin" valueType="num">
                                      <p:cBhvr additive="base">
                                        <p:cTn id="162" dur="500" fill="hold">
                                          <p:stCondLst>
                                            <p:cond delay="0"/>
                                          </p:stCondLst>
                                        </p:cTn>
                                        <p:tgtEl>
                                          <p:spTgt spid="9"/>
                                        </p:tgtEl>
                                        <p:attrNameLst>
                                          <p:attrName>ppt_w</p:attrName>
                                        </p:attrNameLst>
                                      </p:cBhvr>
                                      <p:tavLst>
                                        <p:tav tm="0">
                                          <p:val>
                                            <p:strVal val="ppt_w"/>
                                          </p:val>
                                        </p:tav>
                                        <p:tav tm="100000">
                                          <p:val>
                                            <p:strVal val="#ppt_w"/>
                                          </p:val>
                                        </p:tav>
                                      </p:tavLst>
                                    </p:anim>
                                    <p:anim calcmode="lin" valueType="num">
                                      <p:cBhvr additive="base">
                                        <p:cTn id="163" dur="500" fill="hold">
                                          <p:stCondLst>
                                            <p:cond delay="0"/>
                                          </p:stCondLst>
                                        </p:cTn>
                                        <p:tgtEl>
                                          <p:spTgt spid="9"/>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0" presetClass="entr" presetSubtype="0" accel="50000" fill="hold" grpId="0" nodeType="clickEffect">
                                  <p:stCondLst>
                                    <p:cond delay="0"/>
                                  </p:stCondLst>
                                  <p:childTnLst>
                                    <p:set>
                                      <p:cBhvr>
                                        <p:cTn id="167" dur="1" fill="hold">
                                          <p:stCondLst>
                                            <p:cond delay="0"/>
                                          </p:stCondLst>
                                        </p:cTn>
                                        <p:tgtEl>
                                          <p:spTgt spid="11"/>
                                        </p:tgtEl>
                                        <p:attrNameLst>
                                          <p:attrName>style.visibility</p:attrName>
                                        </p:attrNameLst>
                                      </p:cBhvr>
                                      <p:to>
                                        <p:strVal val="visible"/>
                                      </p:to>
                                    </p:set>
                                    <p:animScale>
                                      <p:cBhvr>
                                        <p:cTn id="168" dur="500" fill="hold">
                                          <p:stCondLst>
                                            <p:cond delay="0"/>
                                          </p:stCondLst>
                                        </p:cTn>
                                        <p:tgtEl>
                                          <p:spTgt spid="11"/>
                                        </p:tgtEl>
                                      </p:cBhvr>
                                      <p:from x="0" y="0"/>
                                      <p:to x="100000" y="100000"/>
                                    </p:animScale>
                                    <p:anim to="" calcmode="lin" valueType="num">
                                      <p:cBhvr>
                                        <p:cTn id="169" dur="500" fill="hold">
                                          <p:stCondLst>
                                            <p:cond delay="0"/>
                                          </p:stCondLst>
                                        </p:cTn>
                                        <p:tgtEl>
                                          <p:spTgt spid="11"/>
                                        </p:tgtEl>
                                        <p:attrNameLst>
                                          <p:attrName>ppt_y</p:attrName>
                                        </p:attrNameLst>
                                      </p:cBhvr>
                                      <p:tavLst>
                                        <p:tav tm="0">
                                          <p:val>
                                            <p:strVal val="#ppt_y-0.5"/>
                                          </p:val>
                                        </p:tav>
                                        <p:tav tm="100000">
                                          <p:val>
                                            <p:fltVal val="0.837685"/>
                                          </p:val>
                                        </p:tav>
                                      </p:tavLst>
                                    </p:anim>
                                    <p:animEffect filter="fade">
                                      <p:cBhvr>
                                        <p:cTn id="170" dur="500">
                                          <p:stCondLst>
                                            <p:cond delay="0"/>
                                          </p:stCondLst>
                                        </p:cTn>
                                        <p:tgtEl>
                                          <p:spTgt spid="11"/>
                                        </p:tgtEl>
                                      </p:cBhvr>
                                    </p:animEffect>
                                    <p:anim to="" calcmode="lin" valueType="num">
                                      <p:cBhvr>
                                        <p:cTn id="171" dur="500" fill="hold">
                                          <p:stCondLst>
                                            <p:cond delay="0"/>
                                          </p:stCondLst>
                                        </p:cTn>
                                        <p:tgtEl>
                                          <p:spTgt spid="11"/>
                                        </p:tgtEl>
                                        <p:attrNameLst>
                                          <p:attrName>ppt_x</p:attrName>
                                        </p:attrNameLst>
                                      </p:cBhvr>
                                      <p:tavLst>
                                        <p:tav tm="0">
                                          <p:val>
                                            <p:fltVal val="0.578"/>
                                          </p:val>
                                        </p:tav>
                                        <p:tav tm="100000">
                                          <p:val>
                                            <p:fltVal val="0.424714"/>
                                          </p:val>
                                        </p:tav>
                                      </p:tavLst>
                                    </p:anim>
                                  </p:childTnLst>
                                </p:cTn>
                              </p:par>
                              <p:par>
                                <p:cTn id="172" presetID="35" presetClass="path" presetSubtype="0" accel="50000" decel="50000" fill="hold" grpId="12" nodeType="withEffect">
                                  <p:stCondLst>
                                    <p:cond delay="0"/>
                                  </p:stCondLst>
                                  <p:childTnLst>
                                    <p:anim calcmode="lin" valueType="num">
                                      <p:cBhvr additive="base">
                                        <p:cTn id="173" dur="500" fill="hold">
                                          <p:stCondLst>
                                            <p:cond delay="0"/>
                                          </p:stCondLst>
                                        </p:cTn>
                                        <p:tgtEl>
                                          <p:spTgt spid="3"/>
                                        </p:tgtEl>
                                        <p:attrNameLst>
                                          <p:attrName>ppt_x</p:attrName>
                                        </p:attrNameLst>
                                      </p:cBhvr>
                                      <p:tavLst>
                                        <p:tav tm="0">
                                          <p:val>
                                            <p:strVal val="ppt_x"/>
                                          </p:val>
                                        </p:tav>
                                        <p:tav tm="100000">
                                          <p:val>
                                            <p:fltVal val="0.185521"/>
                                          </p:val>
                                        </p:tav>
                                      </p:tavLst>
                                    </p:anim>
                                    <p:anim calcmode="lin" valueType="num">
                                      <p:cBhvr additive="base">
                                        <p:cTn id="174" dur="500" fill="hold">
                                          <p:stCondLst>
                                            <p:cond delay="0"/>
                                          </p:stCondLst>
                                        </p:cTn>
                                        <p:tgtEl>
                                          <p:spTgt spid="3"/>
                                        </p:tgtEl>
                                        <p:attrNameLst>
                                          <p:attrName>ppt_y</p:attrName>
                                        </p:attrNameLst>
                                      </p:cBhvr>
                                      <p:tavLst>
                                        <p:tav tm="0">
                                          <p:val>
                                            <p:strVal val="ppt_y"/>
                                          </p:val>
                                        </p:tav>
                                        <p:tav tm="100000">
                                          <p:val>
                                            <p:fltVal val="0.213889"/>
                                          </p:val>
                                        </p:tav>
                                      </p:tavLst>
                                    </p:anim>
                                    <p:anim calcmode="lin" valueType="num">
                                      <p:cBhvr additive="base">
                                        <p:cTn id="175"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76"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12" nodeType="withEffect">
                                  <p:stCondLst>
                                    <p:cond delay="0"/>
                                  </p:stCondLst>
                                  <p:childTnLst>
                                    <p:anim calcmode="lin" valueType="num">
                                      <p:cBhvr additive="base">
                                        <p:cTn id="178" dur="500" fill="hold">
                                          <p:stCondLst>
                                            <p:cond delay="0"/>
                                          </p:stCondLst>
                                        </p:cTn>
                                        <p:tgtEl>
                                          <p:spTgt spid="4"/>
                                        </p:tgtEl>
                                        <p:attrNameLst>
                                          <p:attrName>ppt_x</p:attrName>
                                        </p:attrNameLst>
                                      </p:cBhvr>
                                      <p:tavLst>
                                        <p:tav tm="0">
                                          <p:val>
                                            <p:strVal val="ppt_x"/>
                                          </p:val>
                                        </p:tav>
                                        <p:tav tm="100000">
                                          <p:val>
                                            <p:fltVal val="0.377995"/>
                                          </p:val>
                                        </p:tav>
                                      </p:tavLst>
                                    </p:anim>
                                    <p:anim calcmode="lin" valueType="num">
                                      <p:cBhvr additive="base">
                                        <p:cTn id="179" dur="500" fill="hold">
                                          <p:stCondLst>
                                            <p:cond delay="0"/>
                                          </p:stCondLst>
                                        </p:cTn>
                                        <p:tgtEl>
                                          <p:spTgt spid="4"/>
                                        </p:tgtEl>
                                        <p:attrNameLst>
                                          <p:attrName>ppt_y</p:attrName>
                                        </p:attrNameLst>
                                      </p:cBhvr>
                                      <p:tavLst>
                                        <p:tav tm="0">
                                          <p:val>
                                            <p:strVal val="ppt_y"/>
                                          </p:val>
                                        </p:tav>
                                        <p:tav tm="100000">
                                          <p:val>
                                            <p:fltVal val="0.276019"/>
                                          </p:val>
                                        </p:tav>
                                      </p:tavLst>
                                    </p:anim>
                                    <p:anim calcmode="lin" valueType="num">
                                      <p:cBhvr additive="base">
                                        <p:cTn id="180"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181"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10" nodeType="withEffect">
                                  <p:stCondLst>
                                    <p:cond delay="0"/>
                                  </p:stCondLst>
                                  <p:childTnLst>
                                    <p:anim calcmode="lin" valueType="num">
                                      <p:cBhvr additive="base">
                                        <p:cTn id="183" dur="500" fill="hold">
                                          <p:stCondLst>
                                            <p:cond delay="0"/>
                                          </p:stCondLst>
                                        </p:cTn>
                                        <p:tgtEl>
                                          <p:spTgt spid="5"/>
                                        </p:tgtEl>
                                        <p:attrNameLst>
                                          <p:attrName>ppt_x</p:attrName>
                                        </p:attrNameLst>
                                      </p:cBhvr>
                                      <p:tavLst>
                                        <p:tav tm="0">
                                          <p:val>
                                            <p:strVal val="ppt_x"/>
                                          </p:val>
                                        </p:tav>
                                        <p:tav tm="100000">
                                          <p:val>
                                            <p:fltVal val="0.185521"/>
                                          </p:val>
                                        </p:tav>
                                      </p:tavLst>
                                    </p:anim>
                                    <p:anim calcmode="lin" valueType="num">
                                      <p:cBhvr additive="base">
                                        <p:cTn id="184" dur="500" fill="hold">
                                          <p:stCondLst>
                                            <p:cond delay="0"/>
                                          </p:stCondLst>
                                        </p:cTn>
                                        <p:tgtEl>
                                          <p:spTgt spid="5"/>
                                        </p:tgtEl>
                                        <p:attrNameLst>
                                          <p:attrName>ppt_y</p:attrName>
                                        </p:attrNameLst>
                                      </p:cBhvr>
                                      <p:tavLst>
                                        <p:tav tm="0">
                                          <p:val>
                                            <p:strVal val="ppt_y"/>
                                          </p:val>
                                        </p:tav>
                                        <p:tav tm="100000">
                                          <p:val>
                                            <p:fltVal val="0.344444"/>
                                          </p:val>
                                        </p:tav>
                                      </p:tavLst>
                                    </p:anim>
                                    <p:anim calcmode="lin" valueType="num">
                                      <p:cBhvr additive="base">
                                        <p:cTn id="185"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86"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6" nodeType="withEffect">
                                  <p:stCondLst>
                                    <p:cond delay="0"/>
                                  </p:stCondLst>
                                  <p:childTnLst>
                                    <p:anim calcmode="lin" valueType="num">
                                      <p:cBhvr additive="base">
                                        <p:cTn id="188" dur="500" fill="hold">
                                          <p:stCondLst>
                                            <p:cond delay="0"/>
                                          </p:stCondLst>
                                        </p:cTn>
                                        <p:tgtEl>
                                          <p:spTgt spid="6"/>
                                        </p:tgtEl>
                                        <p:attrNameLst>
                                          <p:attrName>ppt_x</p:attrName>
                                        </p:attrNameLst>
                                      </p:cBhvr>
                                      <p:tavLst>
                                        <p:tav tm="0">
                                          <p:val>
                                            <p:strVal val="ppt_x"/>
                                          </p:val>
                                        </p:tav>
                                        <p:tav tm="100000">
                                          <p:val>
                                            <p:fltVal val="0.401536"/>
                                          </p:val>
                                        </p:tav>
                                      </p:tavLst>
                                    </p:anim>
                                    <p:anim calcmode="lin" valueType="num">
                                      <p:cBhvr additive="base">
                                        <p:cTn id="189" dur="500" fill="hold">
                                          <p:stCondLst>
                                            <p:cond delay="0"/>
                                          </p:stCondLst>
                                        </p:cTn>
                                        <p:tgtEl>
                                          <p:spTgt spid="6"/>
                                        </p:tgtEl>
                                        <p:attrNameLst>
                                          <p:attrName>ppt_y</p:attrName>
                                        </p:attrNameLst>
                                      </p:cBhvr>
                                      <p:tavLst>
                                        <p:tav tm="0">
                                          <p:val>
                                            <p:strVal val="ppt_y"/>
                                          </p:val>
                                        </p:tav>
                                        <p:tav tm="100000">
                                          <p:val>
                                            <p:fltVal val="0.508565"/>
                                          </p:val>
                                        </p:tav>
                                      </p:tavLst>
                                    </p:anim>
                                    <p:anim calcmode="lin" valueType="num">
                                      <p:cBhvr additive="base">
                                        <p:cTn id="190"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9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grpId="5" nodeType="withEffect">
                                  <p:stCondLst>
                                    <p:cond delay="0"/>
                                  </p:stCondLst>
                                  <p:childTnLst>
                                    <p:anim calcmode="lin" valueType="num">
                                      <p:cBhvr additive="base">
                                        <p:cTn id="193" dur="500" fill="hold">
                                          <p:stCondLst>
                                            <p:cond delay="0"/>
                                          </p:stCondLst>
                                        </p:cTn>
                                        <p:tgtEl>
                                          <p:spTgt spid="8"/>
                                        </p:tgtEl>
                                        <p:attrNameLst>
                                          <p:attrName>ppt_x</p:attrName>
                                        </p:attrNameLst>
                                      </p:cBhvr>
                                      <p:tavLst>
                                        <p:tav tm="0">
                                          <p:val>
                                            <p:strVal val="ppt_x"/>
                                          </p:val>
                                        </p:tav>
                                        <p:tav tm="100000">
                                          <p:val>
                                            <p:fltVal val="0.185521"/>
                                          </p:val>
                                        </p:tav>
                                      </p:tavLst>
                                    </p:anim>
                                    <p:anim calcmode="lin" valueType="num">
                                      <p:cBhvr additive="base">
                                        <p:cTn id="194" dur="500" fill="hold">
                                          <p:stCondLst>
                                            <p:cond delay="0"/>
                                          </p:stCondLst>
                                        </p:cTn>
                                        <p:tgtEl>
                                          <p:spTgt spid="8"/>
                                        </p:tgtEl>
                                        <p:attrNameLst>
                                          <p:attrName>ppt_y</p:attrName>
                                        </p:attrNameLst>
                                      </p:cBhvr>
                                      <p:tavLst>
                                        <p:tav tm="0">
                                          <p:val>
                                            <p:strVal val="ppt_y"/>
                                          </p:val>
                                        </p:tav>
                                        <p:tav tm="100000">
                                          <p:val>
                                            <p:fltVal val="0.674352"/>
                                          </p:val>
                                        </p:tav>
                                      </p:tavLst>
                                    </p:anim>
                                    <p:anim calcmode="lin" valueType="num">
                                      <p:cBhvr additive="base">
                                        <p:cTn id="195"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196"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2" nodeType="withEffect">
                                  <p:stCondLst>
                                    <p:cond delay="0"/>
                                  </p:stCondLst>
                                  <p:childTnLst>
                                    <p:anim calcmode="lin" valueType="num">
                                      <p:cBhvr additive="base">
                                        <p:cTn id="198" dur="500" fill="hold">
                                          <p:stCondLst>
                                            <p:cond delay="0"/>
                                          </p:stCondLst>
                                        </p:cTn>
                                        <p:tgtEl>
                                          <p:spTgt spid="9"/>
                                        </p:tgtEl>
                                        <p:attrNameLst>
                                          <p:attrName>ppt_x</p:attrName>
                                        </p:attrNameLst>
                                      </p:cBhvr>
                                      <p:tavLst>
                                        <p:tav tm="0">
                                          <p:val>
                                            <p:strVal val="ppt_x"/>
                                          </p:val>
                                        </p:tav>
                                        <p:tav tm="100000">
                                          <p:val>
                                            <p:fltVal val="0.424714"/>
                                          </p:val>
                                        </p:tav>
                                      </p:tavLst>
                                    </p:anim>
                                    <p:anim calcmode="lin" valueType="num">
                                      <p:cBhvr additive="base">
                                        <p:cTn id="199" dur="500" fill="hold">
                                          <p:stCondLst>
                                            <p:cond delay="0"/>
                                          </p:stCondLst>
                                        </p:cTn>
                                        <p:tgtEl>
                                          <p:spTgt spid="9"/>
                                        </p:tgtEl>
                                        <p:attrNameLst>
                                          <p:attrName>ppt_y</p:attrName>
                                        </p:attrNameLst>
                                      </p:cBhvr>
                                      <p:tavLst>
                                        <p:tav tm="0">
                                          <p:val>
                                            <p:strVal val="ppt_y"/>
                                          </p:val>
                                        </p:tav>
                                        <p:tav tm="100000">
                                          <p:val>
                                            <p:fltVal val="0.728056"/>
                                          </p:val>
                                        </p:tav>
                                      </p:tavLst>
                                    </p:anim>
                                    <p:anim calcmode="lin" valueType="num">
                                      <p:cBhvr additive="base">
                                        <p:cTn id="200" dur="500" fill="hold">
                                          <p:stCondLst>
                                            <p:cond delay="0"/>
                                          </p:stCondLst>
                                        </p:cTn>
                                        <p:tgtEl>
                                          <p:spTgt spid="9"/>
                                        </p:tgtEl>
                                        <p:attrNameLst>
                                          <p:attrName>ppt_w</p:attrName>
                                        </p:attrNameLst>
                                      </p:cBhvr>
                                      <p:tavLst>
                                        <p:tav tm="0">
                                          <p:val>
                                            <p:strVal val="ppt_w"/>
                                          </p:val>
                                        </p:tav>
                                        <p:tav tm="100000">
                                          <p:val>
                                            <p:strVal val="#ppt_w"/>
                                          </p:val>
                                        </p:tav>
                                      </p:tavLst>
                                    </p:anim>
                                    <p:anim calcmode="lin" valueType="num">
                                      <p:cBhvr additive="base">
                                        <p:cTn id="201"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calcmode="lin" valueType="num">
                                      <p:cBhvr additive="base">
                                        <p:cTn id="203" dur="500" fill="hold">
                                          <p:stCondLst>
                                            <p:cond delay="0"/>
                                          </p:stCondLst>
                                        </p:cTn>
                                        <p:tgtEl>
                                          <p:spTgt spid="10"/>
                                        </p:tgtEl>
                                        <p:attrNameLst>
                                          <p:attrName>ppt_x</p:attrName>
                                        </p:attrNameLst>
                                      </p:cBhvr>
                                      <p:tavLst>
                                        <p:tav tm="0">
                                          <p:val>
                                            <p:strVal val="ppt_x"/>
                                          </p:val>
                                        </p:tav>
                                        <p:tav tm="100000">
                                          <p:val>
                                            <p:fltVal val="0.185521"/>
                                          </p:val>
                                        </p:tav>
                                      </p:tavLst>
                                    </p:anim>
                                    <p:anim calcmode="lin" valueType="num">
                                      <p:cBhvr additive="base">
                                        <p:cTn id="204" dur="500" fill="hold">
                                          <p:stCondLst>
                                            <p:cond delay="0"/>
                                          </p:stCondLst>
                                        </p:cTn>
                                        <p:tgtEl>
                                          <p:spTgt spid="10"/>
                                        </p:tgtEl>
                                        <p:attrNameLst>
                                          <p:attrName>ppt_y</p:attrName>
                                        </p:attrNameLst>
                                      </p:cBhvr>
                                      <p:tavLst>
                                        <p:tav tm="0">
                                          <p:val>
                                            <p:strVal val="ppt_y"/>
                                          </p:val>
                                        </p:tav>
                                        <p:tav tm="100000">
                                          <p:val>
                                            <p:fltVal val="0.783981"/>
                                          </p:val>
                                        </p:tav>
                                      </p:tavLst>
                                    </p:anim>
                                    <p:anim calcmode="lin" valueType="num">
                                      <p:cBhvr additive="base">
                                        <p:cTn id="205"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206" dur="500" fill="hold">
                                          <p:stCondLst>
                                            <p:cond delay="0"/>
                                          </p:stCondLst>
                                        </p:cTn>
                                        <p:tgtEl>
                                          <p:spTgt spid="10"/>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0" presetClass="entr" presetSubtype="0" accel="50000" fill="hold" grpId="0" nodeType="clickEffect">
                                  <p:stCondLst>
                                    <p:cond delay="0"/>
                                  </p:stCondLst>
                                  <p:childTnLst>
                                    <p:set>
                                      <p:cBhvr>
                                        <p:cTn id="210" dur="1" fill="hold">
                                          <p:stCondLst>
                                            <p:cond delay="0"/>
                                          </p:stCondLst>
                                        </p:cTn>
                                        <p:tgtEl>
                                          <p:spTgt spid="12"/>
                                        </p:tgtEl>
                                        <p:attrNameLst>
                                          <p:attrName>style.visibility</p:attrName>
                                        </p:attrNameLst>
                                      </p:cBhvr>
                                      <p:to>
                                        <p:strVal val="visible"/>
                                      </p:to>
                                    </p:set>
                                    <p:animScale>
                                      <p:cBhvr>
                                        <p:cTn id="211" dur="500" fill="hold">
                                          <p:stCondLst>
                                            <p:cond delay="0"/>
                                          </p:stCondLst>
                                        </p:cTn>
                                        <p:tgtEl>
                                          <p:spTgt spid="12"/>
                                        </p:tgtEl>
                                      </p:cBhvr>
                                      <p:from x="0" y="0"/>
                                      <p:to x="100000" y="100000"/>
                                    </p:animScale>
                                    <p:anim to="" calcmode="lin" valueType="num">
                                      <p:cBhvr>
                                        <p:cTn id="212" dur="500" fill="hold">
                                          <p:stCondLst>
                                            <p:cond delay="0"/>
                                          </p:stCondLst>
                                        </p:cTn>
                                        <p:tgtEl>
                                          <p:spTgt spid="12"/>
                                        </p:tgtEl>
                                        <p:attrNameLst>
                                          <p:attrName>ppt_y</p:attrName>
                                        </p:attrNameLst>
                                      </p:cBhvr>
                                      <p:tavLst>
                                        <p:tav tm="0">
                                          <p:val>
                                            <p:strVal val="#ppt_y-0.5"/>
                                          </p:val>
                                        </p:tav>
                                        <p:tav tm="100000">
                                          <p:val>
                                            <p:fltVal val="0.878611"/>
                                          </p:val>
                                        </p:tav>
                                      </p:tavLst>
                                    </p:anim>
                                    <p:animEffect filter="fade">
                                      <p:cBhvr>
                                        <p:cTn id="213" dur="500">
                                          <p:stCondLst>
                                            <p:cond delay="0"/>
                                          </p:stCondLst>
                                        </p:cTn>
                                        <p:tgtEl>
                                          <p:spTgt spid="12"/>
                                        </p:tgtEl>
                                      </p:cBhvr>
                                    </p:animEffect>
                                    <p:anim to="" calcmode="lin" valueType="num">
                                      <p:cBhvr>
                                        <p:cTn id="214" dur="500" fill="hold">
                                          <p:stCondLst>
                                            <p:cond delay="0"/>
                                          </p:stCondLst>
                                        </p:cTn>
                                        <p:tgtEl>
                                          <p:spTgt spid="12"/>
                                        </p:tgtEl>
                                        <p:attrNameLst>
                                          <p:attrName>ppt_x</p:attrName>
                                        </p:attrNameLst>
                                      </p:cBhvr>
                                      <p:tavLst>
                                        <p:tav tm="0">
                                          <p:val>
                                            <p:fltVal val="0.578"/>
                                          </p:val>
                                        </p:tav>
                                        <p:tav tm="100000">
                                          <p:val>
                                            <p:fltVal val="0.185521"/>
                                          </p:val>
                                        </p:tav>
                                      </p:tavLst>
                                    </p:anim>
                                  </p:childTnLst>
                                </p:cTn>
                              </p:par>
                              <p:par>
                                <p:cTn id="215" presetID="35" presetClass="path" presetSubtype="0" accel="50000" decel="50000" fill="hold" grpId="13" nodeType="withEffect">
                                  <p:stCondLst>
                                    <p:cond delay="0"/>
                                  </p:stCondLst>
                                  <p:childTnLst>
                                    <p:anim calcmode="lin" valueType="num">
                                      <p:cBhvr additive="base">
                                        <p:cTn id="216" dur="500" fill="hold">
                                          <p:stCondLst>
                                            <p:cond delay="0"/>
                                          </p:stCondLst>
                                        </p:cTn>
                                        <p:tgtEl>
                                          <p:spTgt spid="3"/>
                                        </p:tgtEl>
                                        <p:attrNameLst>
                                          <p:attrName>ppt_x</p:attrName>
                                        </p:attrNameLst>
                                      </p:cBhvr>
                                      <p:tavLst>
                                        <p:tav tm="0">
                                          <p:val>
                                            <p:strVal val="ppt_x"/>
                                          </p:val>
                                        </p:tav>
                                        <p:tav tm="100000">
                                          <p:val>
                                            <p:fltVal val="0.185521"/>
                                          </p:val>
                                        </p:tav>
                                      </p:tavLst>
                                    </p:anim>
                                    <p:anim calcmode="lin" valueType="num">
                                      <p:cBhvr additive="base">
                                        <p:cTn id="217" dur="500" fill="hold">
                                          <p:stCondLst>
                                            <p:cond delay="0"/>
                                          </p:stCondLst>
                                        </p:cTn>
                                        <p:tgtEl>
                                          <p:spTgt spid="3"/>
                                        </p:tgtEl>
                                        <p:attrNameLst>
                                          <p:attrName>ppt_y</p:attrName>
                                        </p:attrNameLst>
                                      </p:cBhvr>
                                      <p:tavLst>
                                        <p:tav tm="0">
                                          <p:val>
                                            <p:strVal val="ppt_y"/>
                                          </p:val>
                                        </p:tav>
                                        <p:tav tm="100000">
                                          <p:val>
                                            <p:fltVal val="0.172963"/>
                                          </p:val>
                                        </p:tav>
                                      </p:tavLst>
                                    </p:anim>
                                    <p:anim calcmode="lin" valueType="num">
                                      <p:cBhvr additive="base">
                                        <p:cTn id="218"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219"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220" presetID="35" presetClass="path" presetSubtype="0" accel="50000" decel="50000" fill="hold" grpId="13" nodeType="withEffect">
                                  <p:stCondLst>
                                    <p:cond delay="0"/>
                                  </p:stCondLst>
                                  <p:childTnLst>
                                    <p:anim calcmode="lin" valueType="num">
                                      <p:cBhvr additive="base">
                                        <p:cTn id="221" dur="500" fill="hold">
                                          <p:stCondLst>
                                            <p:cond delay="0"/>
                                          </p:stCondLst>
                                        </p:cTn>
                                        <p:tgtEl>
                                          <p:spTgt spid="4"/>
                                        </p:tgtEl>
                                        <p:attrNameLst>
                                          <p:attrName>ppt_x</p:attrName>
                                        </p:attrNameLst>
                                      </p:cBhvr>
                                      <p:tavLst>
                                        <p:tav tm="0">
                                          <p:val>
                                            <p:strVal val="ppt_x"/>
                                          </p:val>
                                        </p:tav>
                                        <p:tav tm="100000">
                                          <p:val>
                                            <p:fltVal val="0.377995"/>
                                          </p:val>
                                        </p:tav>
                                      </p:tavLst>
                                    </p:anim>
                                    <p:anim calcmode="lin" valueType="num">
                                      <p:cBhvr additive="base">
                                        <p:cTn id="222" dur="500" fill="hold">
                                          <p:stCondLst>
                                            <p:cond delay="0"/>
                                          </p:stCondLst>
                                        </p:cTn>
                                        <p:tgtEl>
                                          <p:spTgt spid="4"/>
                                        </p:tgtEl>
                                        <p:attrNameLst>
                                          <p:attrName>ppt_y</p:attrName>
                                        </p:attrNameLst>
                                      </p:cBhvr>
                                      <p:tavLst>
                                        <p:tav tm="0">
                                          <p:val>
                                            <p:strVal val="ppt_y"/>
                                          </p:val>
                                        </p:tav>
                                        <p:tav tm="100000">
                                          <p:val>
                                            <p:fltVal val="0.235093"/>
                                          </p:val>
                                        </p:tav>
                                      </p:tavLst>
                                    </p:anim>
                                    <p:anim calcmode="lin" valueType="num">
                                      <p:cBhvr additive="base">
                                        <p:cTn id="223" dur="500" fill="hold">
                                          <p:stCondLst>
                                            <p:cond delay="0"/>
                                          </p:stCondLst>
                                        </p:cTn>
                                        <p:tgtEl>
                                          <p:spTgt spid="4"/>
                                        </p:tgtEl>
                                        <p:attrNameLst>
                                          <p:attrName>ppt_w</p:attrName>
                                        </p:attrNameLst>
                                      </p:cBhvr>
                                      <p:tavLst>
                                        <p:tav tm="0">
                                          <p:val>
                                            <p:strVal val="ppt_w"/>
                                          </p:val>
                                        </p:tav>
                                        <p:tav tm="100000">
                                          <p:val>
                                            <p:strVal val="#ppt_w"/>
                                          </p:val>
                                        </p:tav>
                                      </p:tavLst>
                                    </p:anim>
                                    <p:anim calcmode="lin" valueType="num">
                                      <p:cBhvr additive="base">
                                        <p:cTn id="224"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25" presetID="35" presetClass="path" presetSubtype="0" accel="50000" decel="50000" fill="hold" grpId="11" nodeType="withEffect">
                                  <p:stCondLst>
                                    <p:cond delay="0"/>
                                  </p:stCondLst>
                                  <p:childTnLst>
                                    <p:anim calcmode="lin" valueType="num">
                                      <p:cBhvr additive="base">
                                        <p:cTn id="226" dur="500" fill="hold">
                                          <p:stCondLst>
                                            <p:cond delay="0"/>
                                          </p:stCondLst>
                                        </p:cTn>
                                        <p:tgtEl>
                                          <p:spTgt spid="5"/>
                                        </p:tgtEl>
                                        <p:attrNameLst>
                                          <p:attrName>ppt_x</p:attrName>
                                        </p:attrNameLst>
                                      </p:cBhvr>
                                      <p:tavLst>
                                        <p:tav tm="0">
                                          <p:val>
                                            <p:strVal val="ppt_x"/>
                                          </p:val>
                                        </p:tav>
                                        <p:tav tm="100000">
                                          <p:val>
                                            <p:fltVal val="0.185521"/>
                                          </p:val>
                                        </p:tav>
                                      </p:tavLst>
                                    </p:anim>
                                    <p:anim calcmode="lin" valueType="num">
                                      <p:cBhvr additive="base">
                                        <p:cTn id="227" dur="500" fill="hold">
                                          <p:stCondLst>
                                            <p:cond delay="0"/>
                                          </p:stCondLst>
                                        </p:cTn>
                                        <p:tgtEl>
                                          <p:spTgt spid="5"/>
                                        </p:tgtEl>
                                        <p:attrNameLst>
                                          <p:attrName>ppt_y</p:attrName>
                                        </p:attrNameLst>
                                      </p:cBhvr>
                                      <p:tavLst>
                                        <p:tav tm="0">
                                          <p:val>
                                            <p:strVal val="ppt_y"/>
                                          </p:val>
                                        </p:tav>
                                        <p:tav tm="100000">
                                          <p:val>
                                            <p:fltVal val="0.303519"/>
                                          </p:val>
                                        </p:tav>
                                      </p:tavLst>
                                    </p:anim>
                                    <p:anim calcmode="lin" valueType="num">
                                      <p:cBhvr additive="base">
                                        <p:cTn id="228"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229"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30" presetID="35" presetClass="path" presetSubtype="0" accel="50000" decel="50000" fill="hold" grpId="7" nodeType="withEffect">
                                  <p:stCondLst>
                                    <p:cond delay="0"/>
                                  </p:stCondLst>
                                  <p:childTnLst>
                                    <p:anim calcmode="lin" valueType="num">
                                      <p:cBhvr additive="base">
                                        <p:cTn id="231" dur="500" fill="hold">
                                          <p:stCondLst>
                                            <p:cond delay="0"/>
                                          </p:stCondLst>
                                        </p:cTn>
                                        <p:tgtEl>
                                          <p:spTgt spid="6"/>
                                        </p:tgtEl>
                                        <p:attrNameLst>
                                          <p:attrName>ppt_x</p:attrName>
                                        </p:attrNameLst>
                                      </p:cBhvr>
                                      <p:tavLst>
                                        <p:tav tm="0">
                                          <p:val>
                                            <p:strVal val="ppt_x"/>
                                          </p:val>
                                        </p:tav>
                                        <p:tav tm="100000">
                                          <p:val>
                                            <p:fltVal val="0.401536"/>
                                          </p:val>
                                        </p:tav>
                                      </p:tavLst>
                                    </p:anim>
                                    <p:anim calcmode="lin" valueType="num">
                                      <p:cBhvr additive="base">
                                        <p:cTn id="232" dur="500" fill="hold">
                                          <p:stCondLst>
                                            <p:cond delay="0"/>
                                          </p:stCondLst>
                                        </p:cTn>
                                        <p:tgtEl>
                                          <p:spTgt spid="6"/>
                                        </p:tgtEl>
                                        <p:attrNameLst>
                                          <p:attrName>ppt_y</p:attrName>
                                        </p:attrNameLst>
                                      </p:cBhvr>
                                      <p:tavLst>
                                        <p:tav tm="0">
                                          <p:val>
                                            <p:strVal val="ppt_y"/>
                                          </p:val>
                                        </p:tav>
                                        <p:tav tm="100000">
                                          <p:val>
                                            <p:fltVal val="0.467639"/>
                                          </p:val>
                                        </p:tav>
                                      </p:tavLst>
                                    </p:anim>
                                    <p:anim calcmode="lin" valueType="num">
                                      <p:cBhvr additive="base">
                                        <p:cTn id="233"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234"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235" presetID="35" presetClass="path" presetSubtype="0" accel="50000" decel="50000" fill="hold" grpId="6" nodeType="withEffect">
                                  <p:stCondLst>
                                    <p:cond delay="0"/>
                                  </p:stCondLst>
                                  <p:childTnLst>
                                    <p:anim calcmode="lin" valueType="num">
                                      <p:cBhvr additive="base">
                                        <p:cTn id="236" dur="500" fill="hold">
                                          <p:stCondLst>
                                            <p:cond delay="0"/>
                                          </p:stCondLst>
                                        </p:cTn>
                                        <p:tgtEl>
                                          <p:spTgt spid="8"/>
                                        </p:tgtEl>
                                        <p:attrNameLst>
                                          <p:attrName>ppt_x</p:attrName>
                                        </p:attrNameLst>
                                      </p:cBhvr>
                                      <p:tavLst>
                                        <p:tav tm="0">
                                          <p:val>
                                            <p:strVal val="ppt_x"/>
                                          </p:val>
                                        </p:tav>
                                        <p:tav tm="100000">
                                          <p:val>
                                            <p:fltVal val="0.185521"/>
                                          </p:val>
                                        </p:tav>
                                      </p:tavLst>
                                    </p:anim>
                                    <p:anim calcmode="lin" valueType="num">
                                      <p:cBhvr additive="base">
                                        <p:cTn id="237" dur="500" fill="hold">
                                          <p:stCondLst>
                                            <p:cond delay="0"/>
                                          </p:stCondLst>
                                        </p:cTn>
                                        <p:tgtEl>
                                          <p:spTgt spid="8"/>
                                        </p:tgtEl>
                                        <p:attrNameLst>
                                          <p:attrName>ppt_y</p:attrName>
                                        </p:attrNameLst>
                                      </p:cBhvr>
                                      <p:tavLst>
                                        <p:tav tm="0">
                                          <p:val>
                                            <p:strVal val="ppt_y"/>
                                          </p:val>
                                        </p:tav>
                                        <p:tav tm="100000">
                                          <p:val>
                                            <p:fltVal val="0.633426"/>
                                          </p:val>
                                        </p:tav>
                                      </p:tavLst>
                                    </p:anim>
                                    <p:anim calcmode="lin" valueType="num">
                                      <p:cBhvr additive="base">
                                        <p:cTn id="238"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239"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40" presetID="35" presetClass="path" presetSubtype="0" accel="50000" decel="50000" fill="hold" grpId="3" nodeType="withEffect">
                                  <p:stCondLst>
                                    <p:cond delay="0"/>
                                  </p:stCondLst>
                                  <p:childTnLst>
                                    <p:anim calcmode="lin" valueType="num">
                                      <p:cBhvr additive="base">
                                        <p:cTn id="241" dur="500" fill="hold">
                                          <p:stCondLst>
                                            <p:cond delay="0"/>
                                          </p:stCondLst>
                                        </p:cTn>
                                        <p:tgtEl>
                                          <p:spTgt spid="9"/>
                                        </p:tgtEl>
                                        <p:attrNameLst>
                                          <p:attrName>ppt_x</p:attrName>
                                        </p:attrNameLst>
                                      </p:cBhvr>
                                      <p:tavLst>
                                        <p:tav tm="0">
                                          <p:val>
                                            <p:strVal val="ppt_x"/>
                                          </p:val>
                                        </p:tav>
                                        <p:tav tm="100000">
                                          <p:val>
                                            <p:fltVal val="0.424714"/>
                                          </p:val>
                                        </p:tav>
                                      </p:tavLst>
                                    </p:anim>
                                    <p:anim calcmode="lin" valueType="num">
                                      <p:cBhvr additive="base">
                                        <p:cTn id="242" dur="500" fill="hold">
                                          <p:stCondLst>
                                            <p:cond delay="0"/>
                                          </p:stCondLst>
                                        </p:cTn>
                                        <p:tgtEl>
                                          <p:spTgt spid="9"/>
                                        </p:tgtEl>
                                        <p:attrNameLst>
                                          <p:attrName>ppt_y</p:attrName>
                                        </p:attrNameLst>
                                      </p:cBhvr>
                                      <p:tavLst>
                                        <p:tav tm="0">
                                          <p:val>
                                            <p:strVal val="ppt_y"/>
                                          </p:val>
                                        </p:tav>
                                        <p:tav tm="100000">
                                          <p:val>
                                            <p:fltVal val="0.68713"/>
                                          </p:val>
                                        </p:tav>
                                      </p:tavLst>
                                    </p:anim>
                                    <p:anim calcmode="lin" valueType="num">
                                      <p:cBhvr additive="base">
                                        <p:cTn id="243" dur="500" fill="hold">
                                          <p:stCondLst>
                                            <p:cond delay="0"/>
                                          </p:stCondLst>
                                        </p:cTn>
                                        <p:tgtEl>
                                          <p:spTgt spid="9"/>
                                        </p:tgtEl>
                                        <p:attrNameLst>
                                          <p:attrName>ppt_w</p:attrName>
                                        </p:attrNameLst>
                                      </p:cBhvr>
                                      <p:tavLst>
                                        <p:tav tm="0">
                                          <p:val>
                                            <p:strVal val="ppt_w"/>
                                          </p:val>
                                        </p:tav>
                                        <p:tav tm="100000">
                                          <p:val>
                                            <p:strVal val="#ppt_w"/>
                                          </p:val>
                                        </p:tav>
                                      </p:tavLst>
                                    </p:anim>
                                    <p:anim calcmode="lin" valueType="num">
                                      <p:cBhvr additive="base">
                                        <p:cTn id="244"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45" presetID="35" presetClass="path" presetSubtype="0" accel="50000" decel="50000" fill="hold" grpId="2" nodeType="withEffect">
                                  <p:stCondLst>
                                    <p:cond delay="0"/>
                                  </p:stCondLst>
                                  <p:childTnLst>
                                    <p:anim calcmode="lin" valueType="num">
                                      <p:cBhvr additive="base">
                                        <p:cTn id="246" dur="500" fill="hold">
                                          <p:stCondLst>
                                            <p:cond delay="0"/>
                                          </p:stCondLst>
                                        </p:cTn>
                                        <p:tgtEl>
                                          <p:spTgt spid="10"/>
                                        </p:tgtEl>
                                        <p:attrNameLst>
                                          <p:attrName>ppt_x</p:attrName>
                                        </p:attrNameLst>
                                      </p:cBhvr>
                                      <p:tavLst>
                                        <p:tav tm="0">
                                          <p:val>
                                            <p:strVal val="ppt_x"/>
                                          </p:val>
                                        </p:tav>
                                        <p:tav tm="100000">
                                          <p:val>
                                            <p:fltVal val="0.185521"/>
                                          </p:val>
                                        </p:tav>
                                      </p:tavLst>
                                    </p:anim>
                                    <p:anim calcmode="lin" valueType="num">
                                      <p:cBhvr additive="base">
                                        <p:cTn id="247" dur="500" fill="hold">
                                          <p:stCondLst>
                                            <p:cond delay="0"/>
                                          </p:stCondLst>
                                        </p:cTn>
                                        <p:tgtEl>
                                          <p:spTgt spid="10"/>
                                        </p:tgtEl>
                                        <p:attrNameLst>
                                          <p:attrName>ppt_y</p:attrName>
                                        </p:attrNameLst>
                                      </p:cBhvr>
                                      <p:tavLst>
                                        <p:tav tm="0">
                                          <p:val>
                                            <p:strVal val="ppt_y"/>
                                          </p:val>
                                        </p:tav>
                                        <p:tav tm="100000">
                                          <p:val>
                                            <p:fltVal val="0.743056"/>
                                          </p:val>
                                        </p:tav>
                                      </p:tavLst>
                                    </p:anim>
                                    <p:anim calcmode="lin" valueType="num">
                                      <p:cBhvr additive="base">
                                        <p:cTn id="248"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249"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50" presetID="35" presetClass="path" presetSubtype="0" accel="50000" decel="50000" fill="hold" grpId="1" nodeType="withEffect">
                                  <p:stCondLst>
                                    <p:cond delay="0"/>
                                  </p:stCondLst>
                                  <p:childTnLst>
                                    <p:anim calcmode="lin" valueType="num">
                                      <p:cBhvr additive="base">
                                        <p:cTn id="251" dur="500" fill="hold">
                                          <p:stCondLst>
                                            <p:cond delay="0"/>
                                          </p:stCondLst>
                                        </p:cTn>
                                        <p:tgtEl>
                                          <p:spTgt spid="11"/>
                                        </p:tgtEl>
                                        <p:attrNameLst>
                                          <p:attrName>ppt_x</p:attrName>
                                        </p:attrNameLst>
                                      </p:cBhvr>
                                      <p:tavLst>
                                        <p:tav tm="0">
                                          <p:val>
                                            <p:strVal val="ppt_x"/>
                                          </p:val>
                                        </p:tav>
                                        <p:tav tm="100000">
                                          <p:val>
                                            <p:fltVal val="0.424714"/>
                                          </p:val>
                                        </p:tav>
                                      </p:tavLst>
                                    </p:anim>
                                    <p:anim calcmode="lin" valueType="num">
                                      <p:cBhvr additive="base">
                                        <p:cTn id="252" dur="500" fill="hold">
                                          <p:stCondLst>
                                            <p:cond delay="0"/>
                                          </p:stCondLst>
                                        </p:cTn>
                                        <p:tgtEl>
                                          <p:spTgt spid="11"/>
                                        </p:tgtEl>
                                        <p:attrNameLst>
                                          <p:attrName>ppt_y</p:attrName>
                                        </p:attrNameLst>
                                      </p:cBhvr>
                                      <p:tavLst>
                                        <p:tav tm="0">
                                          <p:val>
                                            <p:strVal val="ppt_y"/>
                                          </p:val>
                                        </p:tav>
                                        <p:tav tm="100000">
                                          <p:val>
                                            <p:fltVal val="0.796759"/>
                                          </p:val>
                                        </p:tav>
                                      </p:tavLst>
                                    </p:anim>
                                    <p:anim calcmode="lin" valueType="num">
                                      <p:cBhvr additive="base">
                                        <p:cTn id="253" dur="500" fill="hold">
                                          <p:stCondLst>
                                            <p:cond delay="0"/>
                                          </p:stCondLst>
                                        </p:cTn>
                                        <p:tgtEl>
                                          <p:spTgt spid="11"/>
                                        </p:tgtEl>
                                        <p:attrNameLst>
                                          <p:attrName>ppt_w</p:attrName>
                                        </p:attrNameLst>
                                      </p:cBhvr>
                                      <p:tavLst>
                                        <p:tav tm="0">
                                          <p:val>
                                            <p:strVal val="ppt_w"/>
                                          </p:val>
                                        </p:tav>
                                        <p:tav tm="100000">
                                          <p:val>
                                            <p:strVal val="#ppt_w"/>
                                          </p:val>
                                        </p:tav>
                                      </p:tavLst>
                                    </p:anim>
                                    <p:anim calcmode="lin" valueType="num">
                                      <p:cBhvr additive="base">
                                        <p:cTn id="254"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par>
                    <p:cTn id="255" fill="hold">
                      <p:stCondLst>
                        <p:cond delay="indefinite"/>
                      </p:stCondLst>
                      <p:childTnLst>
                        <p:par>
                          <p:cTn id="256" fill="hold">
                            <p:stCondLst>
                              <p:cond delay="0"/>
                            </p:stCondLst>
                            <p:childTnLst>
                              <p:par>
                                <p:cTn id="257" presetID="35" presetClass="path" presetSubtype="0" accel="50000" decel="50000" fill="hold" grpId="1" nodeType="clickEffect">
                                  <p:stCondLst>
                                    <p:cond delay="0"/>
                                  </p:stCondLst>
                                  <p:childTnLst>
                                    <p:anim calcmode="lin" valueType="num">
                                      <p:cBhvr additive="base">
                                        <p:cTn id="258" dur="250" fill="hold">
                                          <p:stCondLst>
                                            <p:cond delay="0"/>
                                          </p:stCondLst>
                                        </p:cTn>
                                        <p:tgtEl>
                                          <p:spTgt spid="12"/>
                                        </p:tgtEl>
                                        <p:attrNameLst>
                                          <p:attrName>ppt_x</p:attrName>
                                        </p:attrNameLst>
                                      </p:cBhvr>
                                      <p:tavLst>
                                        <p:tav tm="0">
                                          <p:val>
                                            <p:strVal val="ppt_x"/>
                                          </p:val>
                                        </p:tav>
                                        <p:tav tm="100000">
                                          <p:val>
                                            <p:fltVal val="0.185521"/>
                                          </p:val>
                                        </p:tav>
                                      </p:tavLst>
                                    </p:anim>
                                    <p:anim calcmode="lin" valueType="num">
                                      <p:cBhvr additive="base">
                                        <p:cTn id="259" dur="250" fill="hold">
                                          <p:stCondLst>
                                            <p:cond delay="0"/>
                                          </p:stCondLst>
                                        </p:cTn>
                                        <p:tgtEl>
                                          <p:spTgt spid="12"/>
                                        </p:tgtEl>
                                        <p:attrNameLst>
                                          <p:attrName>ppt_y</p:attrName>
                                        </p:attrNameLst>
                                      </p:cBhvr>
                                      <p:tavLst>
                                        <p:tav tm="0">
                                          <p:val>
                                            <p:strVal val="ppt_y"/>
                                          </p:val>
                                        </p:tav>
                                        <p:tav tm="100000">
                                          <p:val>
                                            <p:fltVal val="0.878611"/>
                                          </p:val>
                                        </p:tav>
                                      </p:tavLst>
                                    </p:anim>
                                    <p:anim calcmode="lin" valueType="num">
                                      <p:cBhvr additive="base">
                                        <p:cTn id="260" dur="250" fill="hold">
                                          <p:stCondLst>
                                            <p:cond delay="0"/>
                                          </p:stCondLst>
                                        </p:cTn>
                                        <p:tgtEl>
                                          <p:spTgt spid="12"/>
                                        </p:tgtEl>
                                        <p:attrNameLst>
                                          <p:attrName>ppt_w</p:attrName>
                                        </p:attrNameLst>
                                      </p:cBhvr>
                                      <p:tavLst>
                                        <p:tav tm="0">
                                          <p:val>
                                            <p:strVal val="ppt_w"/>
                                          </p:val>
                                        </p:tav>
                                        <p:tav tm="100000">
                                          <p:val>
                                            <p:strVal val="#ppt_w"/>
                                          </p:val>
                                        </p:tav>
                                      </p:tavLst>
                                    </p:anim>
                                    <p:anim calcmode="lin" valueType="num">
                                      <p:cBhvr additive="base">
                                        <p:cTn id="261" dur="250" fill="hold">
                                          <p:stCondLst>
                                            <p:cond delay="0"/>
                                          </p:stCondLst>
                                        </p:cTn>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4" grpId="1" animBg="1"/>
      <p:bldP spid="3" grpId="1"/>
      <p:bldP spid="5" grpId="0"/>
      <p:bldP spid="4" grpId="2" animBg="1"/>
      <p:bldP spid="5" grpId="1"/>
      <p:bldP spid="3" grpId="2"/>
      <p:bldP spid="5" grpId="2"/>
      <p:bldP spid="4" grpId="3" animBg="1"/>
      <p:bldP spid="6" grpId="0" animBg="1"/>
      <p:bldP spid="5" grpId="3"/>
      <p:bldP spid="4" grpId="4" animBg="1"/>
      <p:bldP spid="3" grpId="3"/>
      <p:bldP spid="8" grpId="0"/>
      <p:bldP spid="5" grpId="4"/>
      <p:bldP spid="4" grpId="5" animBg="1"/>
      <p:bldP spid="3" grpId="4"/>
      <p:bldP spid="6" grpId="1" animBg="1"/>
      <p:bldP spid="8" grpId="1"/>
      <p:bldP spid="3" grpId="5"/>
      <p:bldP spid="4" grpId="6" animBg="1"/>
      <p:bldP spid="3" grpId="6"/>
      <p:bldP spid="5" grpId="5"/>
      <p:bldP spid="3" grpId="7"/>
      <p:bldP spid="4" grpId="7" animBg="1"/>
      <p:bldP spid="6" grpId="2" animBg="1"/>
      <p:bldP spid="3" grpId="8"/>
      <p:bldP spid="4" grpId="8" animBg="1"/>
      <p:bldP spid="5" grpId="6"/>
      <p:bldP spid="8" grpId="2"/>
      <p:bldP spid="3" grpId="9"/>
      <p:bldP spid="4" grpId="9" animBg="1"/>
      <p:bldP spid="5" grpId="7"/>
      <p:bldP spid="6" grpId="3" animBg="1"/>
      <p:bldP spid="9" grpId="0" animBg="1"/>
      <p:bldP spid="3" grpId="10"/>
      <p:bldP spid="4" grpId="10" animBg="1"/>
      <p:bldP spid="5" grpId="8"/>
      <p:bldP spid="6" grpId="4" animBg="1"/>
      <p:bldP spid="8" grpId="3"/>
      <p:bldP spid="10" grpId="0"/>
      <p:bldP spid="3" grpId="11"/>
      <p:bldP spid="4" grpId="11" animBg="1"/>
      <p:bldP spid="5" grpId="9"/>
      <p:bldP spid="6" grpId="5" animBg="1"/>
      <p:bldP spid="8" grpId="4"/>
      <p:bldP spid="9" grpId="1" animBg="1"/>
      <p:bldP spid="11" grpId="0" animBg="1"/>
      <p:bldP spid="3" grpId="12"/>
      <p:bldP spid="4" grpId="12" animBg="1"/>
      <p:bldP spid="5" grpId="10"/>
      <p:bldP spid="6" grpId="6" animBg="1"/>
      <p:bldP spid="8" grpId="5"/>
      <p:bldP spid="9" grpId="2" animBg="1"/>
      <p:bldP spid="10" grpId="1"/>
      <p:bldP spid="12" grpId="0"/>
      <p:bldP spid="3" grpId="13"/>
      <p:bldP spid="4" grpId="13" animBg="1"/>
      <p:bldP spid="5" grpId="11"/>
      <p:bldP spid="6" grpId="7" animBg="1"/>
      <p:bldP spid="8" grpId="6"/>
      <p:bldP spid="9" grpId="3" animBg="1"/>
      <p:bldP spid="10" grpId="2"/>
      <p:bldP spid="11" grpId="1" animBg="1"/>
      <p:bldP spid="1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1"/>
          <p:cNvPicPr>
            <a:picLocks noChangeAspect="1"/>
          </p:cNvPicPr>
          <p:nvPr/>
        </p:nvPicPr>
        <p:blipFill>
          <a:blip r:embed="rId1" cstate="print"/>
          <a:stretch>
            <a:fillRect/>
          </a:stretch>
        </p:blipFill>
        <p:spPr>
          <a:xfrm>
            <a:off x="-36830" y="-28575"/>
            <a:ext cx="12265660" cy="6915150"/>
          </a:xfrm>
          <a:prstGeom prst="rect">
            <a:avLst/>
          </a:prstGeom>
        </p:spPr>
      </p:pic>
      <p:sp>
        <p:nvSpPr>
          <p:cNvPr id="4" name="矩形 3"/>
          <p:cNvSpPr/>
          <p:nvPr/>
        </p:nvSpPr>
        <p:spPr>
          <a:xfrm>
            <a:off x="6631997" y="1713730"/>
            <a:ext cx="1620180" cy="16201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矩形 4"/>
          <p:cNvSpPr/>
          <p:nvPr/>
        </p:nvSpPr>
        <p:spPr>
          <a:xfrm>
            <a:off x="8254060" y="1713730"/>
            <a:ext cx="1620180" cy="1620180"/>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矩形 5"/>
          <p:cNvSpPr/>
          <p:nvPr/>
        </p:nvSpPr>
        <p:spPr>
          <a:xfrm>
            <a:off x="6785016" y="1592796"/>
            <a:ext cx="1314142" cy="1862048"/>
          </a:xfrm>
          <a:prstGeom prst="rect">
            <a:avLst/>
          </a:prstGeom>
        </p:spPr>
        <p:txBody>
          <a:bodyPr wrap="none">
            <a:spAutoFit/>
          </a:bodyPr>
          <a:lstStyle/>
          <a:p>
            <a:r>
              <a:rPr lang="zh-CN" altLang="en-US" sz="11500" dirty="0">
                <a:solidFill>
                  <a:schemeClr val="bg1"/>
                </a:solidFill>
                <a:ea typeface="微软雅黑" panose="020B0503020204020204" pitchFamily="34" charset="-122"/>
              </a:rPr>
              <a:t>P</a:t>
            </a:r>
            <a:r>
              <a:rPr lang="zh-CN" altLang="en-US" dirty="0">
                <a:solidFill>
                  <a:schemeClr val="bg1"/>
                </a:solidFill>
                <a:ea typeface="微软雅黑" panose="020B0503020204020204" pitchFamily="34" charset="-122"/>
              </a:rPr>
              <a:t>ART</a:t>
            </a:r>
            <a:endParaRPr lang="zh-CN" altLang="en-US" dirty="0">
              <a:solidFill>
                <a:schemeClr val="bg1"/>
              </a:solidFill>
              <a:ea typeface="微软雅黑" panose="020B0503020204020204" pitchFamily="34" charset="-122"/>
            </a:endParaRPr>
          </a:p>
        </p:txBody>
      </p:sp>
      <p:sp>
        <p:nvSpPr>
          <p:cNvPr id="10" name="矩形 9"/>
          <p:cNvSpPr/>
          <p:nvPr/>
        </p:nvSpPr>
        <p:spPr>
          <a:xfrm>
            <a:off x="6523687" y="3771443"/>
            <a:ext cx="1910080" cy="583565"/>
          </a:xfrm>
          <a:prstGeom prst="rect">
            <a:avLst/>
          </a:prstGeom>
        </p:spPr>
        <p:txBody>
          <a:bodyPr wrap="none">
            <a:spAutoFit/>
          </a:bodyPr>
          <a:lstStyle/>
          <a:p>
            <a:r>
              <a:rPr lang="zh-CN" altLang="en-US" sz="3200" b="1" spc="200" dirty="0">
                <a:solidFill>
                  <a:schemeClr val="bg1"/>
                </a:solidFill>
                <a:latin typeface="微软雅黑" panose="020B0503020204020204" pitchFamily="34" charset="-122"/>
                <a:ea typeface="微软雅黑" panose="020B0503020204020204" pitchFamily="34" charset="-122"/>
              </a:rPr>
              <a:t>部署配置</a:t>
            </a:r>
            <a:endParaRPr lang="zh-CN" altLang="en-US" sz="3200" b="1" spc="2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631699" y="4441270"/>
            <a:ext cx="5040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48835" y="1862150"/>
            <a:ext cx="1386918" cy="1323439"/>
          </a:xfrm>
          <a:prstGeom prst="rect">
            <a:avLst/>
          </a:prstGeom>
          <a:noFill/>
        </p:spPr>
        <p:txBody>
          <a:bodyPr wrap="none" rtlCol="0">
            <a:spAutoFit/>
          </a:bodyPr>
          <a:lstStyle/>
          <a:p>
            <a:r>
              <a:rPr lang="en-US" altLang="zh-CN" sz="8000" dirty="0">
                <a:solidFill>
                  <a:schemeClr val="bg1"/>
                </a:solidFill>
                <a:latin typeface="微软雅黑" panose="020B0503020204020204" pitchFamily="34" charset="-122"/>
                <a:ea typeface="微软雅黑" panose="020B0503020204020204" pitchFamily="34" charset="-122"/>
              </a:rPr>
              <a:t>02</a:t>
            </a:r>
            <a:endParaRPr lang="en-US" altLang="zh-CN" sz="8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5295" y="1041400"/>
            <a:ext cx="8717915" cy="1476375"/>
          </a:xfrm>
          <a:prstGeom prst="rect">
            <a:avLst/>
          </a:prstGeom>
          <a:noFill/>
        </p:spPr>
        <p:txBody>
          <a:bodyPr wrap="square" rtlCol="0">
            <a:spAutoFit/>
          </a:bodyPr>
          <a:p>
            <a:r>
              <a:rPr lang="zh-CN" altLang="en-US"/>
              <a:t>安装部署</a:t>
            </a:r>
            <a:endParaRPr lang="en-US" altLang="zh-CN"/>
          </a:p>
          <a:p>
            <a:r>
              <a:rPr lang="en-US" altLang="zh-CN"/>
              <a:t>sudo yum install yum-utils</a:t>
            </a:r>
            <a:endParaRPr lang="en-US" altLang="zh-CN"/>
          </a:p>
          <a:p>
            <a:r>
              <a:rPr lang="en-US" altLang="zh-CN"/>
              <a:t>sudo rpm --import https://repo.clickhouse.tech/CLICKHOUSE-KEY.GPG</a:t>
            </a:r>
            <a:endParaRPr lang="en-US" altLang="zh-CN"/>
          </a:p>
          <a:p>
            <a:r>
              <a:rPr lang="en-US" altLang="zh-CN"/>
              <a:t>sudo yum-config-manager --add-repo https://repo.clickhouse.tech/rpm/stable/x86_64</a:t>
            </a:r>
            <a:endParaRPr lang="en-US" altLang="zh-CN"/>
          </a:p>
          <a:p>
            <a:r>
              <a:rPr lang="en-US" altLang="zh-CN"/>
              <a:t>sudo yum install clickhouse-server clickhouse-client</a:t>
            </a:r>
            <a:endParaRPr lang="en-US" altLang="zh-CN"/>
          </a:p>
        </p:txBody>
      </p:sp>
      <p:pic>
        <p:nvPicPr>
          <p:cNvPr id="4" name="图片 3"/>
          <p:cNvPicPr>
            <a:picLocks noChangeAspect="1"/>
          </p:cNvPicPr>
          <p:nvPr/>
        </p:nvPicPr>
        <p:blipFill>
          <a:blip r:embed="rId1"/>
          <a:stretch>
            <a:fillRect/>
          </a:stretch>
        </p:blipFill>
        <p:spPr>
          <a:xfrm>
            <a:off x="718820" y="3097530"/>
            <a:ext cx="7286625" cy="1638300"/>
          </a:xfrm>
          <a:prstGeom prst="rect">
            <a:avLst/>
          </a:prstGeom>
        </p:spPr>
      </p:pic>
      <p:sp>
        <p:nvSpPr>
          <p:cNvPr id="3" name="文本框 2"/>
          <p:cNvSpPr txBox="1"/>
          <p:nvPr/>
        </p:nvSpPr>
        <p:spPr>
          <a:xfrm>
            <a:off x="1113790" y="5096510"/>
            <a:ext cx="2317750" cy="368300"/>
          </a:xfrm>
          <a:prstGeom prst="rect">
            <a:avLst/>
          </a:prstGeom>
          <a:noFill/>
        </p:spPr>
        <p:txBody>
          <a:bodyPr wrap="square" rtlCol="0">
            <a:spAutoFit/>
          </a:bodyPr>
          <a:p>
            <a:r>
              <a:rPr lang="en-US" altLang="zh-CN"/>
              <a:t>rpm -ivh *.rpm</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3285" y="1085215"/>
            <a:ext cx="3844290" cy="645160"/>
          </a:xfrm>
          <a:prstGeom prst="rect">
            <a:avLst/>
          </a:prstGeom>
          <a:noFill/>
        </p:spPr>
        <p:txBody>
          <a:bodyPr wrap="square" rtlCol="0">
            <a:spAutoFit/>
          </a:bodyPr>
          <a:p>
            <a:r>
              <a:rPr lang="zh-CN" altLang="en-US"/>
              <a:t>配置文件：</a:t>
            </a:r>
            <a:endParaRPr lang="zh-CN" altLang="en-US"/>
          </a:p>
          <a:p>
            <a:r>
              <a:rPr lang="zh-CN" altLang="en-US"/>
              <a:t>/etc/clickhouse-server 目录</a:t>
            </a:r>
            <a:endParaRPr lang="zh-CN" altLang="en-US"/>
          </a:p>
        </p:txBody>
      </p:sp>
      <p:pic>
        <p:nvPicPr>
          <p:cNvPr id="3" name="图片 2"/>
          <p:cNvPicPr>
            <a:picLocks noChangeAspect="1"/>
          </p:cNvPicPr>
          <p:nvPr/>
        </p:nvPicPr>
        <p:blipFill>
          <a:blip r:embed="rId1"/>
          <a:stretch>
            <a:fillRect/>
          </a:stretch>
        </p:blipFill>
        <p:spPr>
          <a:xfrm>
            <a:off x="1342390" y="1925320"/>
            <a:ext cx="10136505" cy="823595"/>
          </a:xfrm>
          <a:prstGeom prst="rect">
            <a:avLst/>
          </a:prstGeom>
        </p:spPr>
      </p:pic>
      <p:sp>
        <p:nvSpPr>
          <p:cNvPr id="4" name="文本框 3"/>
          <p:cNvSpPr txBox="1"/>
          <p:nvPr/>
        </p:nvSpPr>
        <p:spPr>
          <a:xfrm>
            <a:off x="730250" y="3345180"/>
            <a:ext cx="8564880" cy="368300"/>
          </a:xfrm>
          <a:prstGeom prst="rect">
            <a:avLst/>
          </a:prstGeom>
          <a:noFill/>
        </p:spPr>
        <p:txBody>
          <a:bodyPr wrap="square" rtlCol="0">
            <a:spAutoFit/>
          </a:bodyPr>
          <a:p>
            <a:r>
              <a:rPr lang="zh-CN" altLang="en-US"/>
              <a:t>集群部署需要在集群中每台机器的</a:t>
            </a:r>
            <a:r>
              <a:rPr lang="en-US" altLang="zh-CN"/>
              <a:t>etc</a:t>
            </a:r>
            <a:r>
              <a:rPr lang="zh-CN" altLang="en-US"/>
              <a:t>目录下面新建 metrika.xml 文件</a:t>
            </a:r>
            <a:endParaRPr lang="zh-CN" altLang="en-US"/>
          </a:p>
        </p:txBody>
      </p:sp>
      <p:graphicFrame>
        <p:nvGraphicFramePr>
          <p:cNvPr id="5" name="对象 4">
            <a:hlinkClick r:id="" action="ppaction://ole?verb="/>
          </p:cNvPr>
          <p:cNvGraphicFramePr>
            <a:graphicFrameLocks noChangeAspect="1"/>
          </p:cNvGraphicFramePr>
          <p:nvPr/>
        </p:nvGraphicFramePr>
        <p:xfrm>
          <a:off x="2921635" y="4049395"/>
          <a:ext cx="971550" cy="800100"/>
        </p:xfrm>
        <a:graphic>
          <a:graphicData uri="http://schemas.openxmlformats.org/presentationml/2006/ole">
            <mc:AlternateContent xmlns:mc="http://schemas.openxmlformats.org/markup-compatibility/2006">
              <mc:Choice xmlns:v="urn:schemas-microsoft-com:vml" Requires="v">
                <p:oleObj spid="_x0000_s1025" name="" showAsIcon="1" r:id="rId2" imgW="971550" imgH="800100" progId="Package">
                  <p:embed/>
                </p:oleObj>
              </mc:Choice>
              <mc:Fallback>
                <p:oleObj name="" showAsIcon="1" r:id="rId2" imgW="971550" imgH="800100" progId="Package">
                  <p:embed/>
                  <p:pic>
                    <p:nvPicPr>
                      <p:cNvPr id="0" name="图片 1024"/>
                      <p:cNvPicPr/>
                      <p:nvPr/>
                    </p:nvPicPr>
                    <p:blipFill>
                      <a:blip r:embed="rId3"/>
                      <a:stretch>
                        <a:fillRect/>
                      </a:stretch>
                    </p:blipFill>
                    <p:spPr>
                      <a:xfrm>
                        <a:off x="2921635" y="4049395"/>
                        <a:ext cx="971550" cy="80010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11</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pic>
        <p:nvPicPr>
          <p:cNvPr id="7" name="图片 6"/>
          <p:cNvPicPr>
            <a:picLocks noChangeAspect="1"/>
          </p:cNvPicPr>
          <p:nvPr/>
        </p:nvPicPr>
        <p:blipFill>
          <a:blip r:embed="rId1"/>
          <a:stretch>
            <a:fillRect/>
          </a:stretch>
        </p:blipFill>
        <p:spPr>
          <a:xfrm>
            <a:off x="1073150" y="825500"/>
            <a:ext cx="10045700" cy="5207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1"/>
          <p:cNvPicPr>
            <a:picLocks noChangeAspect="1"/>
          </p:cNvPicPr>
          <p:nvPr/>
        </p:nvPicPr>
        <p:blipFill>
          <a:blip r:embed="rId1" cstate="print"/>
          <a:stretch>
            <a:fillRect/>
          </a:stretch>
        </p:blipFill>
        <p:spPr>
          <a:xfrm>
            <a:off x="-36830" y="-28575"/>
            <a:ext cx="12265660" cy="6915150"/>
          </a:xfrm>
          <a:prstGeom prst="rect">
            <a:avLst/>
          </a:prstGeom>
        </p:spPr>
      </p:pic>
      <p:sp>
        <p:nvSpPr>
          <p:cNvPr id="4" name="矩形 3"/>
          <p:cNvSpPr/>
          <p:nvPr/>
        </p:nvSpPr>
        <p:spPr>
          <a:xfrm>
            <a:off x="6631997" y="1713730"/>
            <a:ext cx="1620180" cy="16201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矩形 4"/>
          <p:cNvSpPr/>
          <p:nvPr/>
        </p:nvSpPr>
        <p:spPr>
          <a:xfrm>
            <a:off x="8254060" y="1713730"/>
            <a:ext cx="1620180" cy="1620180"/>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矩形 5"/>
          <p:cNvSpPr/>
          <p:nvPr/>
        </p:nvSpPr>
        <p:spPr>
          <a:xfrm>
            <a:off x="6785016" y="1592796"/>
            <a:ext cx="1314142" cy="1862048"/>
          </a:xfrm>
          <a:prstGeom prst="rect">
            <a:avLst/>
          </a:prstGeom>
        </p:spPr>
        <p:txBody>
          <a:bodyPr wrap="none">
            <a:spAutoFit/>
          </a:bodyPr>
          <a:lstStyle/>
          <a:p>
            <a:r>
              <a:rPr lang="zh-CN" altLang="en-US" sz="11500" dirty="0">
                <a:solidFill>
                  <a:schemeClr val="bg1"/>
                </a:solidFill>
                <a:ea typeface="微软雅黑" panose="020B0503020204020204" pitchFamily="34" charset="-122"/>
              </a:rPr>
              <a:t>P</a:t>
            </a:r>
            <a:r>
              <a:rPr lang="zh-CN" altLang="en-US" dirty="0">
                <a:solidFill>
                  <a:schemeClr val="bg1"/>
                </a:solidFill>
                <a:ea typeface="微软雅黑" panose="020B0503020204020204" pitchFamily="34" charset="-122"/>
              </a:rPr>
              <a:t>ART</a:t>
            </a:r>
            <a:endParaRPr lang="zh-CN" altLang="en-US" dirty="0">
              <a:solidFill>
                <a:schemeClr val="bg1"/>
              </a:solidFill>
              <a:ea typeface="微软雅黑" panose="020B0503020204020204" pitchFamily="34" charset="-122"/>
            </a:endParaRPr>
          </a:p>
        </p:txBody>
      </p:sp>
      <p:sp>
        <p:nvSpPr>
          <p:cNvPr id="10" name="矩形 9"/>
          <p:cNvSpPr/>
          <p:nvPr/>
        </p:nvSpPr>
        <p:spPr>
          <a:xfrm>
            <a:off x="6523687" y="3771443"/>
            <a:ext cx="1910080" cy="583565"/>
          </a:xfrm>
          <a:prstGeom prst="rect">
            <a:avLst/>
          </a:prstGeom>
        </p:spPr>
        <p:txBody>
          <a:bodyPr wrap="none">
            <a:spAutoFit/>
          </a:bodyPr>
          <a:lstStyle/>
          <a:p>
            <a:r>
              <a:rPr lang="zh-CN" altLang="en-US" sz="3200" b="1" spc="200" dirty="0">
                <a:solidFill>
                  <a:schemeClr val="bg1"/>
                </a:solidFill>
                <a:latin typeface="微软雅黑" panose="020B0503020204020204" pitchFamily="34" charset="-122"/>
                <a:ea typeface="微软雅黑" panose="020B0503020204020204" pitchFamily="34" charset="-122"/>
              </a:rPr>
              <a:t>代码集成</a:t>
            </a:r>
            <a:endParaRPr lang="zh-CN" altLang="en-US" sz="3200" b="1" spc="2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631699" y="4441270"/>
            <a:ext cx="5040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48835" y="1862150"/>
            <a:ext cx="1386918" cy="1323439"/>
          </a:xfrm>
          <a:prstGeom prst="rect">
            <a:avLst/>
          </a:prstGeom>
          <a:noFill/>
        </p:spPr>
        <p:txBody>
          <a:bodyPr wrap="none" rtlCol="0">
            <a:spAutoFit/>
          </a:bodyPr>
          <a:lstStyle/>
          <a:p>
            <a:r>
              <a:rPr lang="en-US" altLang="zh-CN" sz="8000" dirty="0">
                <a:solidFill>
                  <a:schemeClr val="bg1"/>
                </a:solidFill>
                <a:latin typeface="微软雅黑" panose="020B0503020204020204" pitchFamily="34" charset="-122"/>
                <a:ea typeface="微软雅黑" panose="020B0503020204020204" pitchFamily="34" charset="-122"/>
              </a:rPr>
              <a:t>03</a:t>
            </a:r>
            <a:endParaRPr lang="en-US" altLang="zh-CN" sz="8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1"/>
          <p:cNvPicPr>
            <a:picLocks noChangeAspect="1"/>
          </p:cNvPicPr>
          <p:nvPr/>
        </p:nvPicPr>
        <p:blipFill>
          <a:blip r:embed="rId1" cstate="print"/>
          <a:stretch>
            <a:fillRect/>
          </a:stretch>
        </p:blipFill>
        <p:spPr>
          <a:xfrm>
            <a:off x="-36830" y="-28575"/>
            <a:ext cx="12265660" cy="6915150"/>
          </a:xfrm>
          <a:prstGeom prst="rect">
            <a:avLst/>
          </a:prstGeom>
        </p:spPr>
      </p:pic>
      <p:sp>
        <p:nvSpPr>
          <p:cNvPr id="4" name="矩形 3"/>
          <p:cNvSpPr/>
          <p:nvPr/>
        </p:nvSpPr>
        <p:spPr>
          <a:xfrm>
            <a:off x="6631997" y="1713730"/>
            <a:ext cx="1620180" cy="16201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矩形 4"/>
          <p:cNvSpPr/>
          <p:nvPr/>
        </p:nvSpPr>
        <p:spPr>
          <a:xfrm>
            <a:off x="8254060" y="1713730"/>
            <a:ext cx="1620180" cy="1620180"/>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矩形 5"/>
          <p:cNvSpPr/>
          <p:nvPr/>
        </p:nvSpPr>
        <p:spPr>
          <a:xfrm>
            <a:off x="6785016" y="1592796"/>
            <a:ext cx="1314142" cy="1862048"/>
          </a:xfrm>
          <a:prstGeom prst="rect">
            <a:avLst/>
          </a:prstGeom>
        </p:spPr>
        <p:txBody>
          <a:bodyPr wrap="none">
            <a:spAutoFit/>
          </a:bodyPr>
          <a:lstStyle/>
          <a:p>
            <a:r>
              <a:rPr lang="zh-CN" altLang="en-US" sz="11500" dirty="0">
                <a:solidFill>
                  <a:schemeClr val="bg1"/>
                </a:solidFill>
                <a:ea typeface="微软雅黑" panose="020B0503020204020204" pitchFamily="34" charset="-122"/>
              </a:rPr>
              <a:t>P</a:t>
            </a:r>
            <a:r>
              <a:rPr lang="zh-CN" altLang="en-US" dirty="0">
                <a:solidFill>
                  <a:schemeClr val="bg1"/>
                </a:solidFill>
                <a:ea typeface="微软雅黑" panose="020B0503020204020204" pitchFamily="34" charset="-122"/>
              </a:rPr>
              <a:t>ART</a:t>
            </a:r>
            <a:endParaRPr lang="zh-CN" altLang="en-US" dirty="0">
              <a:solidFill>
                <a:schemeClr val="bg1"/>
              </a:solidFill>
              <a:ea typeface="微软雅黑" panose="020B0503020204020204" pitchFamily="34" charset="-122"/>
            </a:endParaRPr>
          </a:p>
        </p:txBody>
      </p:sp>
      <p:sp>
        <p:nvSpPr>
          <p:cNvPr id="10" name="矩形 9"/>
          <p:cNvSpPr/>
          <p:nvPr/>
        </p:nvSpPr>
        <p:spPr>
          <a:xfrm>
            <a:off x="6523687" y="3771443"/>
            <a:ext cx="1910080" cy="583565"/>
          </a:xfrm>
          <a:prstGeom prst="rect">
            <a:avLst/>
          </a:prstGeom>
        </p:spPr>
        <p:txBody>
          <a:bodyPr wrap="none">
            <a:spAutoFit/>
          </a:bodyPr>
          <a:lstStyle/>
          <a:p>
            <a:r>
              <a:rPr lang="zh-CN" altLang="en-US" sz="3200" b="1" spc="200" dirty="0">
                <a:solidFill>
                  <a:schemeClr val="bg1"/>
                </a:solidFill>
                <a:latin typeface="微软雅黑" panose="020B0503020204020204" pitchFamily="34" charset="-122"/>
                <a:ea typeface="微软雅黑" panose="020B0503020204020204" pitchFamily="34" charset="-122"/>
              </a:rPr>
              <a:t>性能对比</a:t>
            </a:r>
            <a:endParaRPr lang="en-US" altLang="zh-CN" sz="3200" b="1" spc="2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631699" y="4441270"/>
            <a:ext cx="5040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48835" y="1862150"/>
            <a:ext cx="1374140" cy="1322070"/>
          </a:xfrm>
          <a:prstGeom prst="rect">
            <a:avLst/>
          </a:prstGeom>
          <a:noFill/>
        </p:spPr>
        <p:txBody>
          <a:bodyPr wrap="none" rtlCol="0">
            <a:spAutoFit/>
          </a:bodyPr>
          <a:lstStyle/>
          <a:p>
            <a:r>
              <a:rPr lang="en-US" altLang="zh-CN" sz="8000" dirty="0">
                <a:solidFill>
                  <a:schemeClr val="bg1"/>
                </a:solidFill>
                <a:latin typeface="微软雅黑" panose="020B0503020204020204" pitchFamily="34" charset="-122"/>
                <a:ea typeface="微软雅黑" panose="020B0503020204020204" pitchFamily="34" charset="-122"/>
              </a:rPr>
              <a:t>04</a:t>
            </a:r>
            <a:endParaRPr lang="en-US" altLang="zh-CN" sz="8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14</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983432" y="1484784"/>
            <a:ext cx="184731" cy="369332"/>
          </a:xfrm>
          <a:prstGeom prst="rect">
            <a:avLst/>
          </a:prstGeom>
          <a:noFill/>
        </p:spPr>
        <p:txBody>
          <a:bodyPr wrap="none" rtlCol="0">
            <a:spAutoFit/>
          </a:bodyPr>
          <a:lstStyle/>
          <a:p>
            <a:endParaRPr lang="zh-CN" altLang="en-US" dirty="0"/>
          </a:p>
        </p:txBody>
      </p:sp>
      <p:sp>
        <p:nvSpPr>
          <p:cNvPr id="3" name="文本框 2"/>
          <p:cNvSpPr txBox="1"/>
          <p:nvPr/>
        </p:nvSpPr>
        <p:spPr>
          <a:xfrm>
            <a:off x="1967023" y="2424223"/>
            <a:ext cx="184731"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935665" y="5571460"/>
            <a:ext cx="184731" cy="369332"/>
          </a:xfrm>
          <a:prstGeom prst="rect">
            <a:avLst/>
          </a:prstGeom>
          <a:noFill/>
        </p:spPr>
        <p:txBody>
          <a:bodyPr wrap="none" rtlCol="0">
            <a:spAutoFit/>
          </a:bodyPr>
          <a:lstStyle/>
          <a:p>
            <a:endParaRPr kumimoji="1" lang="zh-CN" altLang="en-US" dirty="0"/>
          </a:p>
        </p:txBody>
      </p:sp>
      <p:sp>
        <p:nvSpPr>
          <p:cNvPr id="9" name="文本框 8"/>
          <p:cNvSpPr txBox="1"/>
          <p:nvPr/>
        </p:nvSpPr>
        <p:spPr>
          <a:xfrm>
            <a:off x="695400" y="980728"/>
            <a:ext cx="9276080" cy="922020"/>
          </a:xfrm>
          <a:prstGeom prst="rect">
            <a:avLst/>
          </a:prstGeom>
          <a:noFill/>
        </p:spPr>
        <p:txBody>
          <a:bodyPr wrap="none" rtlCol="0">
            <a:spAutoFit/>
          </a:bodyPr>
          <a:lstStyle/>
          <a:p>
            <a:pPr>
              <a:lnSpc>
                <a:spcPct val="150000"/>
              </a:lnSpc>
            </a:pPr>
            <a:r>
              <a:rPr kumimoji="1" lang="en-US" altLang="zh-CN" dirty="0"/>
              <a:t>1</a:t>
            </a:r>
            <a:r>
              <a:rPr kumimoji="1" lang="zh-CN" altLang="en-US" dirty="0"/>
              <a:t>、官方测试：</a:t>
            </a:r>
            <a:r>
              <a:rPr lang="en-GB" altLang="zh-CN" dirty="0">
                <a:hlinkClick r:id="rId1"/>
              </a:rPr>
              <a:t> https://clickhouse.yandex/benchmark.html</a:t>
            </a:r>
            <a:endParaRPr lang="en-GB" altLang="zh-CN" dirty="0"/>
          </a:p>
          <a:p>
            <a:pPr>
              <a:lnSpc>
                <a:spcPct val="150000"/>
              </a:lnSpc>
            </a:pPr>
            <a:r>
              <a:rPr kumimoji="1" lang="en-US" altLang="zh-CN" dirty="0"/>
              <a:t>2</a:t>
            </a:r>
            <a:r>
              <a:rPr kumimoji="1" lang="zh-CN" altLang="en-US" dirty="0"/>
              <a:t>、开源</a:t>
            </a:r>
            <a:r>
              <a:rPr kumimoji="1" lang="en-GB" altLang="zh-CN" dirty="0"/>
              <a:t>OLAP</a:t>
            </a:r>
            <a:r>
              <a:rPr kumimoji="1" lang="zh-CN" altLang="en-US" dirty="0"/>
              <a:t>引擎测评报告</a:t>
            </a:r>
            <a:r>
              <a:rPr kumimoji="1" lang="zh-CN" dirty="0"/>
              <a:t>：</a:t>
            </a:r>
            <a:r>
              <a:rPr lang="en-GB" altLang="zh-CN" dirty="0">
                <a:hlinkClick r:id="rId2"/>
              </a:rPr>
              <a:t>http://www.clickhouse.com.cn/topic/5c453371389ad55f127768ea</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1"/>
          <p:cNvPicPr>
            <a:picLocks noChangeAspect="1"/>
          </p:cNvPicPr>
          <p:nvPr/>
        </p:nvPicPr>
        <p:blipFill>
          <a:blip r:embed="rId1" cstate="print"/>
          <a:stretch>
            <a:fillRect/>
          </a:stretch>
        </p:blipFill>
        <p:spPr>
          <a:xfrm>
            <a:off x="-36830" y="-28575"/>
            <a:ext cx="12265660" cy="6915150"/>
          </a:xfrm>
          <a:prstGeom prst="rect">
            <a:avLst/>
          </a:prstGeom>
        </p:spPr>
      </p:pic>
      <p:sp>
        <p:nvSpPr>
          <p:cNvPr id="4" name="矩形 3"/>
          <p:cNvSpPr/>
          <p:nvPr/>
        </p:nvSpPr>
        <p:spPr>
          <a:xfrm>
            <a:off x="6631997" y="1713730"/>
            <a:ext cx="1620180" cy="16201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矩形 4"/>
          <p:cNvSpPr/>
          <p:nvPr/>
        </p:nvSpPr>
        <p:spPr>
          <a:xfrm>
            <a:off x="8254060" y="1713730"/>
            <a:ext cx="1620180" cy="1620180"/>
          </a:xfrm>
          <a:prstGeom prst="rect">
            <a:avLst/>
          </a:prstGeom>
          <a:solidFill>
            <a:srgbClr val="004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矩形 5"/>
          <p:cNvSpPr/>
          <p:nvPr/>
        </p:nvSpPr>
        <p:spPr>
          <a:xfrm>
            <a:off x="6785016" y="1592796"/>
            <a:ext cx="1314142" cy="1862048"/>
          </a:xfrm>
          <a:prstGeom prst="rect">
            <a:avLst/>
          </a:prstGeom>
        </p:spPr>
        <p:txBody>
          <a:bodyPr wrap="none">
            <a:spAutoFit/>
          </a:bodyPr>
          <a:lstStyle/>
          <a:p>
            <a:r>
              <a:rPr lang="zh-CN" altLang="en-US" sz="11500" dirty="0">
                <a:solidFill>
                  <a:schemeClr val="bg1"/>
                </a:solidFill>
                <a:ea typeface="微软雅黑" panose="020B0503020204020204" pitchFamily="34" charset="-122"/>
              </a:rPr>
              <a:t>P</a:t>
            </a:r>
            <a:r>
              <a:rPr lang="zh-CN" altLang="en-US" dirty="0">
                <a:solidFill>
                  <a:schemeClr val="bg1"/>
                </a:solidFill>
                <a:ea typeface="微软雅黑" panose="020B0503020204020204" pitchFamily="34" charset="-122"/>
              </a:rPr>
              <a:t>ART</a:t>
            </a:r>
            <a:endParaRPr lang="zh-CN" altLang="en-US" dirty="0">
              <a:solidFill>
                <a:schemeClr val="bg1"/>
              </a:solidFill>
              <a:ea typeface="微软雅黑" panose="020B0503020204020204" pitchFamily="34" charset="-122"/>
            </a:endParaRPr>
          </a:p>
        </p:txBody>
      </p:sp>
      <p:sp>
        <p:nvSpPr>
          <p:cNvPr id="10" name="矩形 9"/>
          <p:cNvSpPr/>
          <p:nvPr/>
        </p:nvSpPr>
        <p:spPr>
          <a:xfrm>
            <a:off x="6523687" y="3771443"/>
            <a:ext cx="1910080" cy="583565"/>
          </a:xfrm>
          <a:prstGeom prst="rect">
            <a:avLst/>
          </a:prstGeom>
        </p:spPr>
        <p:txBody>
          <a:bodyPr wrap="none">
            <a:spAutoFit/>
          </a:bodyPr>
          <a:lstStyle/>
          <a:p>
            <a:r>
              <a:rPr lang="zh-CN" altLang="en-GB" sz="3200" b="1" spc="200" dirty="0" err="1">
                <a:solidFill>
                  <a:schemeClr val="bg1"/>
                </a:solidFill>
                <a:latin typeface="微软雅黑" panose="020B0503020204020204" pitchFamily="34" charset="-122"/>
                <a:ea typeface="微软雅黑" panose="020B0503020204020204" pitchFamily="34" charset="-122"/>
              </a:rPr>
              <a:t>基础概念</a:t>
            </a:r>
            <a:endParaRPr lang="zh-CN" altLang="en-GB" sz="3200" b="1" spc="200" dirty="0" err="1">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631699" y="4441270"/>
            <a:ext cx="5040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448835" y="1862150"/>
            <a:ext cx="1374140" cy="1322070"/>
          </a:xfrm>
          <a:prstGeom prst="rect">
            <a:avLst/>
          </a:prstGeom>
          <a:noFill/>
        </p:spPr>
        <p:txBody>
          <a:bodyPr wrap="none" rtlCol="0">
            <a:spAutoFit/>
          </a:bodyPr>
          <a:lstStyle/>
          <a:p>
            <a:r>
              <a:rPr lang="en-US" altLang="zh-CN" sz="8000">
                <a:solidFill>
                  <a:schemeClr val="bg1"/>
                </a:solidFill>
                <a:latin typeface="微软雅黑" panose="020B0503020204020204" pitchFamily="34" charset="-122"/>
                <a:ea typeface="微软雅黑" panose="020B0503020204020204" pitchFamily="34" charset="-122"/>
              </a:rPr>
              <a:t>01</a:t>
            </a:r>
            <a:endParaRPr lang="en-US" altLang="zh-CN" sz="8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6508" r="4336"/>
          <a:stretch>
            <a:fillRect/>
          </a:stretch>
        </p:blipFill>
        <p:spPr>
          <a:xfrm>
            <a:off x="-24680" y="0"/>
            <a:ext cx="12205356" cy="6858000"/>
          </a:xfrm>
          <a:prstGeom prst="rect">
            <a:avLst/>
          </a:prstGeom>
          <a:ln>
            <a:noFill/>
          </a:ln>
        </p:spPr>
      </p:pic>
      <p:sp>
        <p:nvSpPr>
          <p:cNvPr id="11" name="椭圆 10"/>
          <p:cNvSpPr/>
          <p:nvPr/>
        </p:nvSpPr>
        <p:spPr>
          <a:xfrm>
            <a:off x="4259796" y="1448780"/>
            <a:ext cx="3672408" cy="3672408"/>
          </a:xfrm>
          <a:prstGeom prst="ellipse">
            <a:avLst/>
          </a:prstGeom>
          <a:noFill/>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椭圆 11"/>
          <p:cNvSpPr/>
          <p:nvPr/>
        </p:nvSpPr>
        <p:spPr>
          <a:xfrm>
            <a:off x="4358807" y="1565793"/>
            <a:ext cx="3438382" cy="343838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文本框 12"/>
          <p:cNvSpPr txBox="1"/>
          <p:nvPr/>
        </p:nvSpPr>
        <p:spPr>
          <a:xfrm>
            <a:off x="4772561" y="3291170"/>
            <a:ext cx="2646878"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谢谢关注</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4760169" y="2659559"/>
            <a:ext cx="2635658" cy="769441"/>
          </a:xfrm>
          <a:prstGeom prst="rect">
            <a:avLst/>
          </a:prstGeom>
        </p:spPr>
        <p:txBody>
          <a:bodyPr wrap="none">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THANK</a:t>
            </a:r>
            <a:r>
              <a:rPr lang="en-US" altLang="zh-CN" sz="4400" b="1" dirty="0">
                <a:solidFill>
                  <a:schemeClr val="bg1"/>
                </a:solidFill>
                <a:latin typeface="微软雅黑" panose="020B0503020204020204" pitchFamily="34" charset="-122"/>
                <a:ea typeface="微软雅黑" panose="020B0503020204020204" pitchFamily="34" charset="-122"/>
              </a:rPr>
              <a:t>S</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27448" y="260648"/>
            <a:ext cx="499110" cy="36830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01</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95400" y="791749"/>
            <a:ext cx="2111375" cy="368300"/>
          </a:xfrm>
          <a:prstGeom prst="rect">
            <a:avLst/>
          </a:prstGeom>
          <a:noFill/>
        </p:spPr>
        <p:txBody>
          <a:bodyPr wrap="none" rtlCol="0">
            <a:spAutoFit/>
          </a:bodyPr>
          <a:lstStyle/>
          <a:p>
            <a:pPr algn="l"/>
            <a:r>
              <a:rPr kumimoji="1"/>
              <a:t>什么是ClickHouse？</a:t>
            </a:r>
            <a:endParaRPr kumimoji="1"/>
          </a:p>
        </p:txBody>
      </p:sp>
      <p:sp>
        <p:nvSpPr>
          <p:cNvPr id="7" name="文本框 6"/>
          <p:cNvSpPr txBox="1"/>
          <p:nvPr/>
        </p:nvSpPr>
        <p:spPr>
          <a:xfrm>
            <a:off x="839416" y="1323882"/>
            <a:ext cx="10765155" cy="737235"/>
          </a:xfrm>
          <a:prstGeom prst="rect">
            <a:avLst/>
          </a:prstGeom>
          <a:noFill/>
        </p:spPr>
        <p:txBody>
          <a:bodyPr wrap="none" rtlCol="0">
            <a:spAutoFit/>
          </a:bodyPr>
          <a:lstStyle/>
          <a:p>
            <a:pPr>
              <a:lnSpc>
                <a:spcPct val="150000"/>
              </a:lnSpc>
            </a:pPr>
            <a:r>
              <a:rPr kumimoji="1" lang="en-US" altLang="zh-CN" sz="1400" dirty="0" err="1"/>
              <a:t>ClickHouse</a:t>
            </a:r>
            <a:r>
              <a:rPr kumimoji="1" lang="zh-CN" altLang="en-US" sz="1400" dirty="0"/>
              <a:t>是由俄罗斯的</a:t>
            </a:r>
            <a:r>
              <a:rPr kumimoji="1" lang="en-US" altLang="zh-CN" sz="1400" dirty="0"/>
              <a:t>Yandex</a:t>
            </a:r>
            <a:r>
              <a:rPr kumimoji="1" lang="zh-CN" altLang="en-US" sz="1400" dirty="0"/>
              <a:t>公司于</a:t>
            </a:r>
            <a:r>
              <a:rPr kumimoji="1" lang="en-US" altLang="zh-CN" sz="1400" dirty="0"/>
              <a:t>2016</a:t>
            </a:r>
            <a:r>
              <a:rPr kumimoji="1" lang="zh-CN" altLang="en-US" sz="1400" dirty="0"/>
              <a:t>年开源的列式存储数据（</a:t>
            </a:r>
            <a:r>
              <a:rPr kumimoji="1" lang="en-US" altLang="zh-CN" sz="1400" dirty="0"/>
              <a:t>DBMS</a:t>
            </a:r>
            <a:r>
              <a:rPr kumimoji="1" lang="zh-CN" altLang="en-US" sz="1400" dirty="0"/>
              <a:t>），主要是用户在线分析处理查询（</a:t>
            </a:r>
            <a:r>
              <a:rPr kumimoji="1" lang="en-US" altLang="zh-CN" sz="1400" dirty="0"/>
              <a:t>OLAP</a:t>
            </a:r>
            <a:r>
              <a:rPr kumimoji="1" lang="zh-CN" altLang="en-US" sz="1400" dirty="0"/>
              <a:t>），能够使用</a:t>
            </a:r>
            <a:r>
              <a:rPr kumimoji="1" lang="en-US" altLang="zh-CN" sz="1400" dirty="0"/>
              <a:t>SQL</a:t>
            </a:r>
            <a:r>
              <a:rPr kumimoji="1" lang="zh-CN" altLang="en-US" sz="1400" dirty="0"/>
              <a:t>实时</a:t>
            </a:r>
            <a:endParaRPr kumimoji="1" lang="zh-CN" altLang="en-US" sz="1400" dirty="0"/>
          </a:p>
          <a:p>
            <a:pPr>
              <a:lnSpc>
                <a:spcPct val="150000"/>
              </a:lnSpc>
            </a:pPr>
            <a:r>
              <a:rPr kumimoji="1" lang="zh-CN" altLang="en-US" sz="1400" dirty="0"/>
              <a:t>查询生成分析数据报告。</a:t>
            </a:r>
            <a:endParaRPr kumimoji="1" lang="zh-CN" altLang="en-US" sz="1400" dirty="0"/>
          </a:p>
        </p:txBody>
      </p:sp>
      <p:pic>
        <p:nvPicPr>
          <p:cNvPr id="4" name="图片 3"/>
          <p:cNvPicPr>
            <a:picLocks noChangeAspect="1"/>
          </p:cNvPicPr>
          <p:nvPr>
            <p:custDataLst>
              <p:tags r:id="rId1"/>
            </p:custDataLst>
          </p:nvPr>
        </p:nvPicPr>
        <p:blipFill>
          <a:blip r:embed="rId2"/>
          <a:stretch>
            <a:fillRect/>
          </a:stretch>
        </p:blipFill>
        <p:spPr>
          <a:xfrm>
            <a:off x="934720" y="2390775"/>
            <a:ext cx="10322560" cy="28790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27448" y="260648"/>
            <a:ext cx="499110" cy="36830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01</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95400" y="791749"/>
            <a:ext cx="2011680" cy="368300"/>
          </a:xfrm>
          <a:prstGeom prst="rect">
            <a:avLst/>
          </a:prstGeom>
          <a:noFill/>
        </p:spPr>
        <p:txBody>
          <a:bodyPr wrap="none" rtlCol="0">
            <a:spAutoFit/>
          </a:bodyPr>
          <a:lstStyle/>
          <a:p>
            <a:pPr algn="l"/>
            <a:r>
              <a:rPr kumimoji="1" lang="zh-CN" altLang="en-US"/>
              <a:t>什么是列式存储？</a:t>
            </a:r>
            <a:endParaRPr kumimoji="1" lang="zh-CN" altLang="en-US"/>
          </a:p>
        </p:txBody>
      </p:sp>
      <p:sp>
        <p:nvSpPr>
          <p:cNvPr id="4" name="文本框 3"/>
          <p:cNvSpPr txBox="1"/>
          <p:nvPr/>
        </p:nvSpPr>
        <p:spPr>
          <a:xfrm>
            <a:off x="985520" y="1274445"/>
            <a:ext cx="2540000" cy="368300"/>
          </a:xfrm>
          <a:prstGeom prst="rect">
            <a:avLst/>
          </a:prstGeom>
          <a:noFill/>
        </p:spPr>
        <p:txBody>
          <a:bodyPr wrap="square" rtlCol="0" anchor="t">
            <a:spAutoFit/>
          </a:bodyPr>
          <a:p>
            <a:r>
              <a:rPr lang="zh-CN" altLang="en-US"/>
              <a:t>以下面的表为例：</a:t>
            </a:r>
            <a:endParaRPr lang="zh-CN" altLang="en-US"/>
          </a:p>
        </p:txBody>
      </p:sp>
      <p:graphicFrame>
        <p:nvGraphicFramePr>
          <p:cNvPr id="6" name="表格 5"/>
          <p:cNvGraphicFramePr/>
          <p:nvPr>
            <p:custDataLst>
              <p:tags r:id="rId1"/>
            </p:custDataLst>
          </p:nvPr>
        </p:nvGraphicFramePr>
        <p:xfrm>
          <a:off x="1127760" y="1796415"/>
          <a:ext cx="853249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US" altLang="zh-CN"/>
                        <a:t>ID</a:t>
                      </a:r>
                      <a:endParaRPr lang="en-US" altLang="zh-CN"/>
                    </a:p>
                  </a:txBody>
                  <a:tcPr/>
                </a:tc>
                <a:tc>
                  <a:txBody>
                    <a:bodyPr/>
                    <a:p>
                      <a:pPr>
                        <a:buNone/>
                      </a:pPr>
                      <a:r>
                        <a:rPr lang="en-US" altLang="zh-CN"/>
                        <a:t>NAME</a:t>
                      </a:r>
                      <a:endParaRPr lang="en-US" altLang="zh-CN"/>
                    </a:p>
                  </a:txBody>
                  <a:tcPr/>
                </a:tc>
                <a:tc>
                  <a:txBody>
                    <a:bodyPr/>
                    <a:p>
                      <a:pPr>
                        <a:buNone/>
                      </a:pPr>
                      <a:r>
                        <a:rPr lang="en-US" altLang="zh-CN"/>
                        <a:t>AGE</a:t>
                      </a:r>
                      <a:endParaRPr lang="en-US" altLang="zh-CN"/>
                    </a:p>
                  </a:txBody>
                  <a:tcPr/>
                </a:tc>
              </a:tr>
              <a:tr h="381000">
                <a:tc>
                  <a:txBody>
                    <a:bodyPr/>
                    <a:p>
                      <a:pPr>
                        <a:buNone/>
                      </a:pPr>
                      <a:r>
                        <a:rPr lang="en-US" altLang="zh-CN"/>
                        <a:t>1</a:t>
                      </a:r>
                      <a:endParaRPr lang="en-US" altLang="zh-CN"/>
                    </a:p>
                  </a:txBody>
                  <a:tcPr/>
                </a:tc>
                <a:tc>
                  <a:txBody>
                    <a:bodyPr/>
                    <a:p>
                      <a:pPr>
                        <a:buNone/>
                      </a:pPr>
                      <a:r>
                        <a:rPr lang="zh-CN" altLang="en-US"/>
                        <a:t>张三</a:t>
                      </a:r>
                      <a:endParaRPr lang="zh-CN" altLang="en-US"/>
                    </a:p>
                  </a:txBody>
                  <a:tcPr/>
                </a:tc>
                <a:tc>
                  <a:txBody>
                    <a:bodyPr/>
                    <a:p>
                      <a:pPr>
                        <a:buNone/>
                      </a:pPr>
                      <a:r>
                        <a:rPr lang="en-US" altLang="zh-CN"/>
                        <a:t>18</a:t>
                      </a:r>
                      <a:endParaRPr lang="en-US" altLang="zh-CN"/>
                    </a:p>
                  </a:txBody>
                  <a:tcPr/>
                </a:tc>
              </a:tr>
              <a:tr h="381000">
                <a:tc>
                  <a:txBody>
                    <a:bodyPr/>
                    <a:p>
                      <a:pPr>
                        <a:buNone/>
                      </a:pPr>
                      <a:r>
                        <a:rPr lang="en-US" altLang="zh-CN"/>
                        <a:t>2</a:t>
                      </a:r>
                      <a:endParaRPr lang="en-US" altLang="zh-CN"/>
                    </a:p>
                  </a:txBody>
                  <a:tcPr/>
                </a:tc>
                <a:tc>
                  <a:txBody>
                    <a:bodyPr/>
                    <a:p>
                      <a:pPr>
                        <a:buNone/>
                      </a:pPr>
                      <a:r>
                        <a:rPr lang="zh-CN" altLang="en-US"/>
                        <a:t>李四</a:t>
                      </a:r>
                      <a:endParaRPr lang="zh-CN" altLang="en-US"/>
                    </a:p>
                  </a:txBody>
                  <a:tcPr/>
                </a:tc>
                <a:tc>
                  <a:txBody>
                    <a:bodyPr/>
                    <a:p>
                      <a:pPr>
                        <a:buNone/>
                      </a:pPr>
                      <a:r>
                        <a:rPr lang="en-US" altLang="zh-CN"/>
                        <a:t>22</a:t>
                      </a:r>
                      <a:endParaRPr lang="en-US" altLang="zh-CN"/>
                    </a:p>
                  </a:txBody>
                  <a:tcPr/>
                </a:tc>
              </a:tr>
              <a:tr h="381000">
                <a:tc>
                  <a:txBody>
                    <a:bodyPr/>
                    <a:p>
                      <a:pPr>
                        <a:buNone/>
                      </a:pPr>
                      <a:r>
                        <a:rPr lang="en-US" altLang="zh-CN"/>
                        <a:t>3</a:t>
                      </a:r>
                      <a:endParaRPr lang="en-US" altLang="zh-CN"/>
                    </a:p>
                  </a:txBody>
                  <a:tcPr/>
                </a:tc>
                <a:tc>
                  <a:txBody>
                    <a:bodyPr/>
                    <a:p>
                      <a:pPr>
                        <a:buNone/>
                      </a:pPr>
                      <a:r>
                        <a:rPr lang="zh-CN" altLang="en-US"/>
                        <a:t>王五</a:t>
                      </a:r>
                      <a:endParaRPr lang="zh-CN" altLang="en-US"/>
                    </a:p>
                  </a:txBody>
                  <a:tcPr/>
                </a:tc>
                <a:tc>
                  <a:txBody>
                    <a:bodyPr/>
                    <a:p>
                      <a:pPr>
                        <a:buNone/>
                      </a:pPr>
                      <a:r>
                        <a:rPr lang="en-US" altLang="zh-CN"/>
                        <a:t>34</a:t>
                      </a:r>
                      <a:endParaRPr lang="en-US" altLang="zh-CN"/>
                    </a:p>
                  </a:txBody>
                  <a:tcPr/>
                </a:tc>
              </a:tr>
            </a:tbl>
          </a:graphicData>
        </a:graphic>
      </p:graphicFrame>
      <p:sp>
        <p:nvSpPr>
          <p:cNvPr id="9" name="文本框 8"/>
          <p:cNvSpPr txBox="1"/>
          <p:nvPr/>
        </p:nvSpPr>
        <p:spPr>
          <a:xfrm>
            <a:off x="984250" y="3485515"/>
            <a:ext cx="7474585" cy="368300"/>
          </a:xfrm>
          <a:prstGeom prst="rect">
            <a:avLst/>
          </a:prstGeom>
          <a:noFill/>
        </p:spPr>
        <p:txBody>
          <a:bodyPr wrap="square" rtlCol="0">
            <a:spAutoFit/>
          </a:bodyPr>
          <a:p>
            <a:r>
              <a:rPr lang="zh-CN" altLang="en-US"/>
              <a:t>采用行式存储时，数据在磁盘上的组织结构为：</a:t>
            </a:r>
            <a:endParaRPr lang="zh-CN" altLang="en-US"/>
          </a:p>
        </p:txBody>
      </p:sp>
      <p:graphicFrame>
        <p:nvGraphicFramePr>
          <p:cNvPr id="10" name="表格 9"/>
          <p:cNvGraphicFramePr/>
          <p:nvPr/>
        </p:nvGraphicFramePr>
        <p:xfrm>
          <a:off x="1127760" y="3853815"/>
          <a:ext cx="8533765" cy="381000"/>
        </p:xfrm>
        <a:graphic>
          <a:graphicData uri="http://schemas.openxmlformats.org/drawingml/2006/table">
            <a:tbl>
              <a:tblPr firstRow="1" bandRow="1">
                <a:tableStyleId>{5C22544A-7EE6-4342-B048-85BDC9FD1C3A}</a:tableStyleId>
              </a:tblPr>
              <a:tblGrid>
                <a:gridCol w="948055"/>
                <a:gridCol w="948055"/>
                <a:gridCol w="948055"/>
                <a:gridCol w="948055"/>
                <a:gridCol w="948055"/>
                <a:gridCol w="948055"/>
                <a:gridCol w="948055"/>
                <a:gridCol w="948055"/>
                <a:gridCol w="948055"/>
              </a:tblGrid>
              <a:tr h="381000">
                <a:tc>
                  <a:txBody>
                    <a:bodyPr/>
                    <a:p>
                      <a:pPr>
                        <a:buNone/>
                      </a:pPr>
                      <a:r>
                        <a:rPr lang="en-US" altLang="zh-CN" b="0">
                          <a:solidFill>
                            <a:schemeClr val="tx1"/>
                          </a:solidFill>
                        </a:rPr>
                        <a:t>1</a:t>
                      </a:r>
                      <a:endParaRPr lang="en-US" altLang="zh-CN" b="0">
                        <a:solidFill>
                          <a:schemeClr val="tx1"/>
                        </a:solidFill>
                      </a:endParaRPr>
                    </a:p>
                  </a:txBody>
                  <a:tcPr/>
                </a:tc>
                <a:tc>
                  <a:txBody>
                    <a:bodyPr/>
                    <a:p>
                      <a:pPr>
                        <a:buNone/>
                      </a:pPr>
                      <a:r>
                        <a:rPr lang="zh-CN" altLang="en-US" b="0">
                          <a:solidFill>
                            <a:schemeClr val="tx1"/>
                          </a:solidFill>
                        </a:rPr>
                        <a:t>张三</a:t>
                      </a:r>
                      <a:endParaRPr lang="zh-CN" altLang="en-US" b="0">
                        <a:solidFill>
                          <a:schemeClr val="tx1"/>
                        </a:solidFill>
                      </a:endParaRPr>
                    </a:p>
                  </a:txBody>
                  <a:tcPr/>
                </a:tc>
                <a:tc>
                  <a:txBody>
                    <a:bodyPr/>
                    <a:p>
                      <a:pPr>
                        <a:buNone/>
                      </a:pPr>
                      <a:r>
                        <a:rPr lang="en-US" altLang="zh-CN" b="0">
                          <a:solidFill>
                            <a:schemeClr val="tx1"/>
                          </a:solidFill>
                        </a:rPr>
                        <a:t>18</a:t>
                      </a:r>
                      <a:endParaRPr lang="en-US" altLang="zh-CN" b="0">
                        <a:solidFill>
                          <a:schemeClr val="tx1"/>
                        </a:solidFill>
                      </a:endParaRPr>
                    </a:p>
                  </a:txBody>
                  <a:tcPr/>
                </a:tc>
                <a:tc>
                  <a:txBody>
                    <a:bodyPr/>
                    <a:p>
                      <a:pPr>
                        <a:buNone/>
                      </a:pPr>
                      <a:r>
                        <a:rPr lang="en-US" altLang="zh-CN" b="0">
                          <a:solidFill>
                            <a:schemeClr val="tx1"/>
                          </a:solidFill>
                        </a:rPr>
                        <a:t>2</a:t>
                      </a:r>
                      <a:endParaRPr lang="en-US" altLang="zh-CN" b="0">
                        <a:solidFill>
                          <a:schemeClr val="tx1"/>
                        </a:solidFill>
                      </a:endParaRPr>
                    </a:p>
                  </a:txBody>
                  <a:tcPr>
                    <a:solidFill>
                      <a:srgbClr val="92D050"/>
                    </a:solidFill>
                  </a:tcPr>
                </a:tc>
                <a:tc>
                  <a:txBody>
                    <a:bodyPr/>
                    <a:p>
                      <a:pPr>
                        <a:buNone/>
                      </a:pPr>
                      <a:r>
                        <a:rPr lang="zh-CN" altLang="en-US" b="0">
                          <a:solidFill>
                            <a:schemeClr val="tx1"/>
                          </a:solidFill>
                        </a:rPr>
                        <a:t>李四</a:t>
                      </a:r>
                      <a:endParaRPr lang="zh-CN" altLang="en-US" b="0">
                        <a:solidFill>
                          <a:schemeClr val="tx1"/>
                        </a:solidFill>
                      </a:endParaRPr>
                    </a:p>
                  </a:txBody>
                  <a:tcPr>
                    <a:solidFill>
                      <a:srgbClr val="92D050"/>
                    </a:solidFill>
                  </a:tcPr>
                </a:tc>
                <a:tc>
                  <a:txBody>
                    <a:bodyPr/>
                    <a:p>
                      <a:pPr>
                        <a:buNone/>
                      </a:pPr>
                      <a:r>
                        <a:rPr lang="en-US" altLang="zh-CN" b="0">
                          <a:solidFill>
                            <a:schemeClr val="tx1"/>
                          </a:solidFill>
                        </a:rPr>
                        <a:t>22</a:t>
                      </a:r>
                      <a:endParaRPr lang="en-US" altLang="zh-CN" b="0">
                        <a:solidFill>
                          <a:schemeClr val="tx1"/>
                        </a:solidFill>
                      </a:endParaRPr>
                    </a:p>
                  </a:txBody>
                  <a:tcPr>
                    <a:solidFill>
                      <a:srgbClr val="92D050"/>
                    </a:solidFill>
                  </a:tcPr>
                </a:tc>
                <a:tc>
                  <a:txBody>
                    <a:bodyPr/>
                    <a:p>
                      <a:pPr>
                        <a:buNone/>
                      </a:pPr>
                      <a:r>
                        <a:rPr lang="en-US" altLang="zh-CN" b="0">
                          <a:solidFill>
                            <a:schemeClr val="tx1"/>
                          </a:solidFill>
                        </a:rPr>
                        <a:t>3</a:t>
                      </a:r>
                      <a:endParaRPr lang="en-US" altLang="zh-CN" b="0">
                        <a:solidFill>
                          <a:schemeClr val="tx1"/>
                        </a:solidFill>
                      </a:endParaRPr>
                    </a:p>
                  </a:txBody>
                  <a:tcPr>
                    <a:solidFill>
                      <a:schemeClr val="accent4"/>
                    </a:solidFill>
                  </a:tcPr>
                </a:tc>
                <a:tc>
                  <a:txBody>
                    <a:bodyPr/>
                    <a:p>
                      <a:pPr>
                        <a:buNone/>
                      </a:pPr>
                      <a:r>
                        <a:rPr lang="zh-CN" altLang="en-US" b="0">
                          <a:solidFill>
                            <a:schemeClr val="tx1"/>
                          </a:solidFill>
                        </a:rPr>
                        <a:t>王五</a:t>
                      </a:r>
                      <a:endParaRPr lang="zh-CN" altLang="en-US" b="0">
                        <a:solidFill>
                          <a:schemeClr val="tx1"/>
                        </a:solidFill>
                      </a:endParaRPr>
                    </a:p>
                  </a:txBody>
                  <a:tcPr>
                    <a:solidFill>
                      <a:schemeClr val="accent4"/>
                    </a:solidFill>
                  </a:tcPr>
                </a:tc>
                <a:tc>
                  <a:txBody>
                    <a:bodyPr/>
                    <a:p>
                      <a:pPr>
                        <a:buNone/>
                      </a:pPr>
                      <a:r>
                        <a:rPr lang="en-US" altLang="zh-CN" b="0">
                          <a:solidFill>
                            <a:schemeClr val="tx1"/>
                          </a:solidFill>
                        </a:rPr>
                        <a:t>34</a:t>
                      </a:r>
                      <a:endParaRPr lang="en-US" altLang="zh-CN" b="0">
                        <a:solidFill>
                          <a:schemeClr val="tx1"/>
                        </a:solidFill>
                      </a:endParaRPr>
                    </a:p>
                  </a:txBody>
                  <a:tcPr>
                    <a:solidFill>
                      <a:schemeClr val="accent4"/>
                    </a:solidFill>
                  </a:tcPr>
                </a:tc>
              </a:tr>
            </a:tbl>
          </a:graphicData>
        </a:graphic>
      </p:graphicFrame>
      <p:sp>
        <p:nvSpPr>
          <p:cNvPr id="11" name="文本框 10"/>
          <p:cNvSpPr txBox="1"/>
          <p:nvPr/>
        </p:nvSpPr>
        <p:spPr>
          <a:xfrm>
            <a:off x="984250" y="4430395"/>
            <a:ext cx="7966075" cy="368300"/>
          </a:xfrm>
          <a:prstGeom prst="rect">
            <a:avLst/>
          </a:prstGeom>
          <a:noFill/>
        </p:spPr>
        <p:txBody>
          <a:bodyPr wrap="square" rtlCol="0" anchor="t">
            <a:spAutoFit/>
          </a:bodyPr>
          <a:p>
            <a:r>
              <a:rPr lang="zh-CN" altLang="en-US"/>
              <a:t>而采用列式存储时，数据在磁盘上的组织结构为：</a:t>
            </a:r>
            <a:endParaRPr lang="zh-CN" altLang="en-US"/>
          </a:p>
        </p:txBody>
      </p:sp>
      <p:graphicFrame>
        <p:nvGraphicFramePr>
          <p:cNvPr id="12" name="表格 11"/>
          <p:cNvGraphicFramePr/>
          <p:nvPr/>
        </p:nvGraphicFramePr>
        <p:xfrm>
          <a:off x="1127760" y="4798695"/>
          <a:ext cx="8533765" cy="381000"/>
        </p:xfrm>
        <a:graphic>
          <a:graphicData uri="http://schemas.openxmlformats.org/drawingml/2006/table">
            <a:tbl>
              <a:tblPr firstRow="1" bandRow="1">
                <a:tableStyleId>{5C22544A-7EE6-4342-B048-85BDC9FD1C3A}</a:tableStyleId>
              </a:tblPr>
              <a:tblGrid>
                <a:gridCol w="948055"/>
                <a:gridCol w="948055"/>
                <a:gridCol w="948055"/>
                <a:gridCol w="948055"/>
                <a:gridCol w="948055"/>
                <a:gridCol w="948055"/>
                <a:gridCol w="948055"/>
                <a:gridCol w="948055"/>
                <a:gridCol w="948055"/>
              </a:tblGrid>
              <a:tr h="381000">
                <a:tc>
                  <a:txBody>
                    <a:bodyPr/>
                    <a:p>
                      <a:pPr>
                        <a:buNone/>
                      </a:pPr>
                      <a:r>
                        <a:rPr lang="en-US" altLang="zh-CN" b="0">
                          <a:solidFill>
                            <a:schemeClr val="tx1"/>
                          </a:solidFill>
                        </a:rPr>
                        <a:t>1</a:t>
                      </a:r>
                      <a:endParaRPr lang="en-US" altLang="zh-CN" b="0">
                        <a:solidFill>
                          <a:schemeClr val="tx1"/>
                        </a:solidFill>
                      </a:endParaRPr>
                    </a:p>
                  </a:txBody>
                  <a:tcPr/>
                </a:tc>
                <a:tc>
                  <a:txBody>
                    <a:bodyPr/>
                    <a:p>
                      <a:pPr>
                        <a:buNone/>
                      </a:pPr>
                      <a:r>
                        <a:rPr lang="en-US" altLang="zh-CN" b="0">
                          <a:solidFill>
                            <a:schemeClr val="tx1"/>
                          </a:solidFill>
                        </a:rPr>
                        <a:t>2</a:t>
                      </a:r>
                      <a:endParaRPr lang="en-US" altLang="zh-CN" b="0">
                        <a:solidFill>
                          <a:schemeClr val="tx1"/>
                        </a:solidFill>
                      </a:endParaRPr>
                    </a:p>
                  </a:txBody>
                  <a:tcPr/>
                </a:tc>
                <a:tc>
                  <a:txBody>
                    <a:bodyPr/>
                    <a:p>
                      <a:pPr>
                        <a:buNone/>
                      </a:pPr>
                      <a:r>
                        <a:rPr lang="en-US" altLang="zh-CN" b="0">
                          <a:solidFill>
                            <a:schemeClr val="tx1"/>
                          </a:solidFill>
                        </a:rPr>
                        <a:t>3</a:t>
                      </a:r>
                      <a:endParaRPr lang="en-US" altLang="zh-CN" b="0">
                        <a:solidFill>
                          <a:schemeClr val="tx1"/>
                        </a:solidFill>
                      </a:endParaRPr>
                    </a:p>
                  </a:txBody>
                  <a:tcPr/>
                </a:tc>
                <a:tc>
                  <a:txBody>
                    <a:bodyPr/>
                    <a:p>
                      <a:pPr>
                        <a:buNone/>
                      </a:pPr>
                      <a:r>
                        <a:rPr lang="zh-CN" altLang="en-US" b="0">
                          <a:solidFill>
                            <a:schemeClr val="tx1"/>
                          </a:solidFill>
                        </a:rPr>
                        <a:t>张三</a:t>
                      </a:r>
                      <a:endParaRPr lang="zh-CN" altLang="en-US" b="0">
                        <a:solidFill>
                          <a:schemeClr val="tx1"/>
                        </a:solidFill>
                      </a:endParaRPr>
                    </a:p>
                  </a:txBody>
                  <a:tcPr>
                    <a:solidFill>
                      <a:srgbClr val="92D050"/>
                    </a:solidFill>
                  </a:tcPr>
                </a:tc>
                <a:tc>
                  <a:txBody>
                    <a:bodyPr/>
                    <a:p>
                      <a:pPr>
                        <a:buNone/>
                      </a:pPr>
                      <a:r>
                        <a:rPr lang="zh-CN" altLang="en-US" b="0">
                          <a:solidFill>
                            <a:schemeClr val="tx1"/>
                          </a:solidFill>
                        </a:rPr>
                        <a:t>李四</a:t>
                      </a:r>
                      <a:endParaRPr lang="zh-CN" altLang="en-US" b="0">
                        <a:solidFill>
                          <a:schemeClr val="tx1"/>
                        </a:solidFill>
                      </a:endParaRPr>
                    </a:p>
                  </a:txBody>
                  <a:tcPr>
                    <a:solidFill>
                      <a:srgbClr val="92D050"/>
                    </a:solidFill>
                  </a:tcPr>
                </a:tc>
                <a:tc>
                  <a:txBody>
                    <a:bodyPr/>
                    <a:p>
                      <a:pPr>
                        <a:buNone/>
                      </a:pPr>
                      <a:r>
                        <a:rPr lang="zh-CN" altLang="en-US" b="0">
                          <a:solidFill>
                            <a:schemeClr val="tx1"/>
                          </a:solidFill>
                        </a:rPr>
                        <a:t>王五</a:t>
                      </a:r>
                      <a:endParaRPr lang="zh-CN" altLang="en-US" b="0">
                        <a:solidFill>
                          <a:schemeClr val="tx1"/>
                        </a:solidFill>
                      </a:endParaRPr>
                    </a:p>
                  </a:txBody>
                  <a:tcPr>
                    <a:solidFill>
                      <a:srgbClr val="92D050"/>
                    </a:solidFill>
                  </a:tcPr>
                </a:tc>
                <a:tc>
                  <a:txBody>
                    <a:bodyPr/>
                    <a:p>
                      <a:pPr>
                        <a:buNone/>
                      </a:pPr>
                      <a:r>
                        <a:rPr lang="en-US" altLang="zh-CN" b="0">
                          <a:solidFill>
                            <a:schemeClr val="tx1"/>
                          </a:solidFill>
                        </a:rPr>
                        <a:t>18</a:t>
                      </a:r>
                      <a:endParaRPr lang="en-US" altLang="zh-CN" b="0">
                        <a:solidFill>
                          <a:schemeClr val="tx1"/>
                        </a:solidFill>
                      </a:endParaRPr>
                    </a:p>
                  </a:txBody>
                  <a:tcPr>
                    <a:solidFill>
                      <a:schemeClr val="accent4"/>
                    </a:solidFill>
                  </a:tcPr>
                </a:tc>
                <a:tc>
                  <a:txBody>
                    <a:bodyPr/>
                    <a:p>
                      <a:pPr>
                        <a:buNone/>
                      </a:pPr>
                      <a:r>
                        <a:rPr lang="en-US" altLang="zh-CN" b="0">
                          <a:solidFill>
                            <a:schemeClr val="tx1"/>
                          </a:solidFill>
                        </a:rPr>
                        <a:t>22</a:t>
                      </a:r>
                      <a:endParaRPr lang="en-US" altLang="zh-CN" b="0">
                        <a:solidFill>
                          <a:schemeClr val="tx1"/>
                        </a:solidFill>
                      </a:endParaRPr>
                    </a:p>
                  </a:txBody>
                  <a:tcPr>
                    <a:solidFill>
                      <a:schemeClr val="accent4"/>
                    </a:solidFill>
                  </a:tcPr>
                </a:tc>
                <a:tc>
                  <a:txBody>
                    <a:bodyPr/>
                    <a:p>
                      <a:pPr>
                        <a:buNone/>
                      </a:pPr>
                      <a:r>
                        <a:rPr lang="en-US" altLang="zh-CN" b="0">
                          <a:solidFill>
                            <a:schemeClr val="tx1"/>
                          </a:solidFill>
                        </a:rPr>
                        <a:t>34</a:t>
                      </a:r>
                      <a:endParaRPr lang="en-US" altLang="zh-CN" b="0">
                        <a:solidFill>
                          <a:schemeClr val="tx1"/>
                        </a:solidFill>
                      </a:endParaRPr>
                    </a:p>
                  </a:txBody>
                  <a:tcPr>
                    <a:solidFill>
                      <a:schemeClr val="accent4"/>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3565" y="886460"/>
            <a:ext cx="2540000" cy="368300"/>
          </a:xfrm>
          <a:prstGeom prst="rect">
            <a:avLst/>
          </a:prstGeom>
          <a:noFill/>
        </p:spPr>
        <p:txBody>
          <a:bodyPr wrap="square" rtlCol="0" anchor="t">
            <a:spAutoFit/>
          </a:bodyPr>
          <a:p>
            <a:r>
              <a:rPr lang="zh-CN" altLang="en-US"/>
              <a:t>OLAP场景的关键特征</a:t>
            </a:r>
            <a:endParaRPr lang="zh-CN" altLang="en-US"/>
          </a:p>
        </p:txBody>
      </p:sp>
      <p:sp>
        <p:nvSpPr>
          <p:cNvPr id="3" name="文本框 2"/>
          <p:cNvSpPr txBox="1"/>
          <p:nvPr/>
        </p:nvSpPr>
        <p:spPr>
          <a:xfrm>
            <a:off x="954405" y="1443990"/>
            <a:ext cx="10240645" cy="3692525"/>
          </a:xfrm>
          <a:prstGeom prst="rect">
            <a:avLst/>
          </a:prstGeom>
          <a:noFill/>
        </p:spPr>
        <p:txBody>
          <a:bodyPr wrap="square" rtlCol="0" anchor="t">
            <a:spAutoFit/>
          </a:bodyPr>
          <a:p>
            <a:pPr marL="285750" indent="-285750">
              <a:buFont typeface="Arial" panose="020B0604020202020204" pitchFamily="34" charset="0"/>
              <a:buChar char="•"/>
            </a:pPr>
            <a:r>
              <a:rPr lang="zh-CN" altLang="en-US"/>
              <a:t>大多数是读请求</a:t>
            </a:r>
            <a:endParaRPr lang="zh-CN" altLang="en-US"/>
          </a:p>
          <a:p>
            <a:pPr marL="285750" indent="-285750">
              <a:buFont typeface="Arial" panose="020B0604020202020204" pitchFamily="34" charset="0"/>
              <a:buChar char="•"/>
            </a:pPr>
            <a:r>
              <a:rPr lang="zh-CN" altLang="en-US"/>
              <a:t>数据总是以相当大的批(&gt; 1000 rows)进行写入</a:t>
            </a:r>
            <a:endParaRPr lang="zh-CN" altLang="en-US"/>
          </a:p>
          <a:p>
            <a:pPr marL="285750" indent="-285750">
              <a:buFont typeface="Arial" panose="020B0604020202020204" pitchFamily="34" charset="0"/>
              <a:buChar char="•"/>
            </a:pPr>
            <a:r>
              <a:rPr lang="zh-CN" altLang="en-US"/>
              <a:t>不修改已添加的数据</a:t>
            </a:r>
            <a:endParaRPr lang="zh-CN" altLang="en-US"/>
          </a:p>
          <a:p>
            <a:pPr marL="285750" indent="-285750">
              <a:buFont typeface="Arial" panose="020B0604020202020204" pitchFamily="34" charset="0"/>
              <a:buChar char="•"/>
            </a:pPr>
            <a:r>
              <a:rPr lang="zh-CN" altLang="en-US"/>
              <a:t>每次查询都从数据库中读取大量的行，但是同时又仅需要少量的列</a:t>
            </a:r>
            <a:endParaRPr lang="zh-CN" altLang="en-US"/>
          </a:p>
          <a:p>
            <a:pPr marL="285750" indent="-285750">
              <a:buFont typeface="Arial" panose="020B0604020202020204" pitchFamily="34" charset="0"/>
              <a:buChar char="•"/>
            </a:pPr>
            <a:r>
              <a:rPr lang="zh-CN" altLang="en-US"/>
              <a:t>宽表，即每个表包含着大量的列</a:t>
            </a:r>
            <a:endParaRPr lang="zh-CN" altLang="en-US"/>
          </a:p>
          <a:p>
            <a:pPr marL="285750" indent="-285750">
              <a:buFont typeface="Arial" panose="020B0604020202020204" pitchFamily="34" charset="0"/>
              <a:buChar char="•"/>
            </a:pPr>
            <a:r>
              <a:rPr lang="zh-CN" altLang="en-US"/>
              <a:t>较少的查询(通常每台服务器每秒数百个查询或更少)</a:t>
            </a:r>
            <a:endParaRPr lang="zh-CN" altLang="en-US"/>
          </a:p>
          <a:p>
            <a:pPr marL="285750" indent="-285750">
              <a:buFont typeface="Arial" panose="020B0604020202020204" pitchFamily="34" charset="0"/>
              <a:buChar char="•"/>
            </a:pPr>
            <a:r>
              <a:rPr lang="zh-CN" altLang="en-US"/>
              <a:t>对于简单查询，允许延迟大约50毫秒</a:t>
            </a:r>
            <a:endParaRPr lang="zh-CN" altLang="en-US"/>
          </a:p>
          <a:p>
            <a:pPr marL="285750" indent="-285750">
              <a:buFont typeface="Arial" panose="020B0604020202020204" pitchFamily="34" charset="0"/>
              <a:buChar char="•"/>
            </a:pPr>
            <a:r>
              <a:rPr lang="zh-CN" altLang="en-US"/>
              <a:t>列中的数据相对较小： 数字和短字符串(例如，每个URL 60个字节)</a:t>
            </a:r>
            <a:endParaRPr lang="zh-CN" altLang="en-US"/>
          </a:p>
          <a:p>
            <a:pPr marL="285750" indent="-285750">
              <a:buFont typeface="Arial" panose="020B0604020202020204" pitchFamily="34" charset="0"/>
              <a:buChar char="•"/>
            </a:pPr>
            <a:r>
              <a:rPr lang="zh-CN" altLang="en-US"/>
              <a:t>处理单个查询时需要高吞吐量（每个服务器每秒高达数十亿行）</a:t>
            </a:r>
            <a:endParaRPr lang="zh-CN" altLang="en-US"/>
          </a:p>
          <a:p>
            <a:pPr marL="285750" indent="-285750">
              <a:buFont typeface="Arial" panose="020B0604020202020204" pitchFamily="34" charset="0"/>
              <a:buChar char="•"/>
            </a:pPr>
            <a:r>
              <a:rPr lang="zh-CN" altLang="en-US"/>
              <a:t>事务不是必须的</a:t>
            </a:r>
            <a:endParaRPr lang="zh-CN" altLang="en-US"/>
          </a:p>
          <a:p>
            <a:pPr marL="285750" indent="-285750">
              <a:buFont typeface="Arial" panose="020B0604020202020204" pitchFamily="34" charset="0"/>
              <a:buChar char="•"/>
            </a:pPr>
            <a:r>
              <a:rPr lang="zh-CN" altLang="en-US"/>
              <a:t>对数据一致性要求低</a:t>
            </a:r>
            <a:endParaRPr lang="zh-CN" altLang="en-US"/>
          </a:p>
          <a:p>
            <a:pPr marL="285750" indent="-285750">
              <a:buFont typeface="Arial" panose="020B0604020202020204" pitchFamily="34" charset="0"/>
              <a:buChar char="•"/>
            </a:pPr>
            <a:r>
              <a:rPr lang="zh-CN" altLang="en-US"/>
              <a:t>每一个查询除了一个大表外都很小</a:t>
            </a:r>
            <a:endParaRPr lang="zh-CN" altLang="en-US"/>
          </a:p>
          <a:p>
            <a:pPr marL="285750" indent="-285750">
              <a:buFont typeface="Arial" panose="020B0604020202020204" pitchFamily="34" charset="0"/>
              <a:buChar char="•"/>
            </a:pPr>
            <a:r>
              <a:rPr lang="zh-CN" altLang="en-US"/>
              <a:t>查询结果明显小于源数据，换句话说，数据被过滤或聚合后能够被盛放在单台服务器的内存中</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02</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75441" y="836712"/>
            <a:ext cx="1783080" cy="368300"/>
          </a:xfrm>
          <a:prstGeom prst="rect">
            <a:avLst/>
          </a:prstGeom>
        </p:spPr>
        <p:txBody>
          <a:bodyPr wrap="none">
            <a:spAutoFit/>
          </a:bodyPr>
          <a:lstStyle/>
          <a:p>
            <a:r>
              <a:rPr lang="en-US" altLang="zh-CN" b="0" i="0" dirty="0" err="1">
                <a:solidFill>
                  <a:srgbClr val="000000"/>
                </a:solidFill>
                <a:effectLst/>
                <a:latin typeface="+mn-ea"/>
              </a:rPr>
              <a:t>ClickHouse</a:t>
            </a:r>
            <a:r>
              <a:rPr lang="zh-CN" altLang="en-US" dirty="0">
                <a:solidFill>
                  <a:srgbClr val="000000"/>
                </a:solidFill>
                <a:latin typeface="Yandex Sans Display Web"/>
              </a:rPr>
              <a:t>特性</a:t>
            </a:r>
            <a:endParaRPr lang="zh-CN" altLang="en-US" b="0" i="0" dirty="0">
              <a:solidFill>
                <a:srgbClr val="000000"/>
              </a:solidFill>
              <a:effectLst/>
              <a:latin typeface="Yandex Sans Display Web"/>
            </a:endParaRPr>
          </a:p>
        </p:txBody>
      </p:sp>
      <p:sp>
        <p:nvSpPr>
          <p:cNvPr id="2" name="矩形 1"/>
          <p:cNvSpPr/>
          <p:nvPr/>
        </p:nvSpPr>
        <p:spPr>
          <a:xfrm>
            <a:off x="913620" y="1354533"/>
            <a:ext cx="10086668" cy="415417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真正的列式数据库管理系统</a:t>
            </a:r>
            <a:endParaRPr lang="en-US" altLang="zh-CN" sz="1600" dirty="0"/>
          </a:p>
          <a:p>
            <a:pPr marL="285750" indent="-285750">
              <a:lnSpc>
                <a:spcPct val="150000"/>
              </a:lnSpc>
              <a:buFont typeface="Arial" panose="020B0604020202020204" pitchFamily="34" charset="0"/>
              <a:buChar char="•"/>
            </a:pPr>
            <a:r>
              <a:rPr lang="zh-CN" altLang="en-US" sz="1600" dirty="0"/>
              <a:t>数据压缩，支持</a:t>
            </a:r>
            <a:r>
              <a:rPr lang="en-US" altLang="zh-CN" sz="1600" dirty="0"/>
              <a:t>LZ4</a:t>
            </a:r>
            <a:r>
              <a:rPr lang="zh-CN" altLang="en-US" sz="1600" dirty="0"/>
              <a:t>和</a:t>
            </a:r>
            <a:r>
              <a:rPr lang="en-US" altLang="zh-CN" sz="1600" dirty="0"/>
              <a:t>ZSTD</a:t>
            </a:r>
            <a:r>
              <a:rPr lang="zh-CN" altLang="en-US" sz="1600" dirty="0"/>
              <a:t>；默认为</a:t>
            </a:r>
            <a:r>
              <a:rPr lang="en-US" altLang="zh-CN" sz="1600" dirty="0"/>
              <a:t>LZ4</a:t>
            </a:r>
            <a:endParaRPr lang="en-US" altLang="zh-CN" sz="1600" dirty="0"/>
          </a:p>
          <a:p>
            <a:pPr marL="285750" indent="-285750">
              <a:lnSpc>
                <a:spcPct val="150000"/>
              </a:lnSpc>
              <a:buFont typeface="Arial" panose="020B0604020202020204" pitchFamily="34" charset="0"/>
              <a:buChar char="•"/>
            </a:pPr>
            <a:r>
              <a:rPr lang="zh-CN" altLang="en-US" sz="1600" dirty="0"/>
              <a:t>数据的磁盘存储</a:t>
            </a:r>
            <a:endParaRPr lang="en-US" altLang="zh-CN" sz="1600" dirty="0"/>
          </a:p>
          <a:p>
            <a:pPr marL="285750" indent="-285750">
              <a:lnSpc>
                <a:spcPct val="150000"/>
              </a:lnSpc>
              <a:buFont typeface="Arial" panose="020B0604020202020204" pitchFamily="34" charset="0"/>
              <a:buChar char="•"/>
            </a:pPr>
            <a:r>
              <a:rPr lang="zh-CN" altLang="en-US" sz="1600" dirty="0"/>
              <a:t>多核心并行处理</a:t>
            </a:r>
            <a:endParaRPr lang="en-US" altLang="zh-CN" sz="1600" dirty="0"/>
          </a:p>
          <a:p>
            <a:pPr marL="285750" indent="-285750">
              <a:lnSpc>
                <a:spcPct val="150000"/>
              </a:lnSpc>
              <a:buFont typeface="Arial" panose="020B0604020202020204" pitchFamily="34" charset="0"/>
              <a:buChar char="•"/>
            </a:pPr>
            <a:r>
              <a:rPr lang="zh-CN" altLang="en-US" sz="1600" dirty="0"/>
              <a:t>多服务器分布式处理</a:t>
            </a:r>
            <a:endParaRPr lang="zh-CN" altLang="en-US" sz="1600" dirty="0"/>
          </a:p>
          <a:p>
            <a:pPr marL="285750" indent="-285750">
              <a:lnSpc>
                <a:spcPct val="150000"/>
              </a:lnSpc>
              <a:buFont typeface="Arial" panose="020B0604020202020204" pitchFamily="34" charset="0"/>
              <a:buChar char="•"/>
            </a:pPr>
            <a:r>
              <a:rPr lang="zh-CN" altLang="en-US" sz="1600" dirty="0"/>
              <a:t>支持</a:t>
            </a:r>
            <a:r>
              <a:rPr lang="en-US" altLang="zh-CN" sz="1600" dirty="0"/>
              <a:t>SQL</a:t>
            </a:r>
            <a:endParaRPr lang="en-US" altLang="zh-CN" sz="1600" dirty="0"/>
          </a:p>
          <a:p>
            <a:pPr marL="285750" indent="-285750">
              <a:lnSpc>
                <a:spcPct val="150000"/>
              </a:lnSpc>
              <a:buFont typeface="Arial" panose="020B0604020202020204" pitchFamily="34" charset="0"/>
              <a:buChar char="•"/>
            </a:pPr>
            <a:r>
              <a:rPr lang="zh-CN" altLang="en-US" sz="1600" dirty="0"/>
              <a:t>实时的数据更新</a:t>
            </a:r>
            <a:endParaRPr lang="en-US" altLang="zh-CN" sz="1600" dirty="0"/>
          </a:p>
          <a:p>
            <a:pPr marL="285750" indent="-285750">
              <a:lnSpc>
                <a:spcPct val="150000"/>
              </a:lnSpc>
              <a:buFont typeface="Arial" panose="020B0604020202020204" pitchFamily="34" charset="0"/>
              <a:buChar char="•"/>
            </a:pPr>
            <a:r>
              <a:rPr lang="zh-CN" altLang="en-US" sz="1600" dirty="0"/>
              <a:t>索引（稀疏索引）</a:t>
            </a:r>
            <a:endParaRPr lang="en-US" altLang="zh-CN" sz="1600" dirty="0"/>
          </a:p>
          <a:p>
            <a:pPr marL="285750" indent="-285750">
              <a:lnSpc>
                <a:spcPct val="150000"/>
              </a:lnSpc>
              <a:buFont typeface="Arial" panose="020B0604020202020204" pitchFamily="34" charset="0"/>
              <a:buChar char="•"/>
            </a:pPr>
            <a:r>
              <a:rPr lang="zh-CN" altLang="en-US" sz="1600" dirty="0"/>
              <a:t>适合在线查询</a:t>
            </a:r>
            <a:endParaRPr lang="en-US" altLang="zh-CN" sz="1600" dirty="0"/>
          </a:p>
          <a:p>
            <a:pPr marL="285750" indent="-285750">
              <a:lnSpc>
                <a:spcPct val="150000"/>
              </a:lnSpc>
              <a:buFont typeface="Arial" panose="020B0604020202020204" pitchFamily="34" charset="0"/>
              <a:buChar char="•"/>
            </a:pPr>
            <a:r>
              <a:rPr lang="zh-CN" altLang="en-US" sz="1600" dirty="0"/>
              <a:t>支持近似计算</a:t>
            </a:r>
            <a:endParaRPr lang="zh-CN" altLang="en-US" sz="1600" dirty="0"/>
          </a:p>
          <a:p>
            <a:pPr marL="285750" indent="-285750">
              <a:lnSpc>
                <a:spcPct val="150000"/>
              </a:lnSpc>
              <a:buFont typeface="Arial" panose="020B0604020202020204" pitchFamily="34" charset="0"/>
              <a:buChar char="•"/>
            </a:pPr>
            <a:r>
              <a:rPr lang="zh-CN" altLang="en-US" sz="1600" dirty="0"/>
              <a:t>支持数据复制</a:t>
            </a: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03</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75441" y="836712"/>
            <a:ext cx="1783080" cy="368300"/>
          </a:xfrm>
          <a:prstGeom prst="rect">
            <a:avLst/>
          </a:prstGeom>
        </p:spPr>
        <p:txBody>
          <a:bodyPr wrap="none">
            <a:spAutoFit/>
          </a:bodyPr>
          <a:lstStyle/>
          <a:p>
            <a:r>
              <a:rPr lang="en-US" altLang="zh-CN" b="0" i="0" dirty="0" err="1">
                <a:solidFill>
                  <a:srgbClr val="000000"/>
                </a:solidFill>
                <a:effectLst/>
                <a:latin typeface="宋体" panose="02010600030101010101" pitchFamily="2" charset="-122"/>
                <a:ea typeface="宋体" panose="02010600030101010101" pitchFamily="2" charset="-122"/>
              </a:rPr>
              <a:t>ClickHouse</a:t>
            </a:r>
            <a:r>
              <a:rPr lang="zh-CN" altLang="en-US" b="0" i="0" dirty="0">
                <a:solidFill>
                  <a:srgbClr val="000000"/>
                </a:solidFill>
                <a:effectLst/>
                <a:latin typeface="Yandex Sans Display Web"/>
              </a:rPr>
              <a:t>缺点</a:t>
            </a:r>
            <a:endParaRPr lang="zh-CN" altLang="en-US" b="0" i="0" dirty="0">
              <a:solidFill>
                <a:srgbClr val="000000"/>
              </a:solidFill>
              <a:effectLst/>
              <a:latin typeface="Yandex Sans Display Web"/>
            </a:endParaRPr>
          </a:p>
        </p:txBody>
      </p:sp>
      <p:sp>
        <p:nvSpPr>
          <p:cNvPr id="2" name="矩形 1"/>
          <p:cNvSpPr/>
          <p:nvPr/>
        </p:nvSpPr>
        <p:spPr>
          <a:xfrm>
            <a:off x="1121900" y="1412318"/>
            <a:ext cx="10086668" cy="230695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不支持事务</a:t>
            </a:r>
            <a:endParaRPr lang="en-US" altLang="zh-CN" sz="1600" dirty="0"/>
          </a:p>
          <a:p>
            <a:pPr marL="285750" indent="-285750">
              <a:lnSpc>
                <a:spcPct val="150000"/>
              </a:lnSpc>
              <a:buFont typeface="Arial" panose="020B0604020202020204" pitchFamily="34" charset="0"/>
              <a:buChar char="•"/>
            </a:pPr>
            <a:r>
              <a:rPr lang="zh-CN" altLang="en-US" sz="1600" dirty="0"/>
              <a:t>不支持真正的删除</a:t>
            </a:r>
            <a:r>
              <a:rPr lang="en-US" altLang="zh-CN" sz="1600" dirty="0"/>
              <a:t>/</a:t>
            </a:r>
            <a:r>
              <a:rPr lang="zh-CN" altLang="en-US" sz="1600" dirty="0"/>
              <a:t>更新</a:t>
            </a:r>
            <a:endParaRPr lang="zh-CN" altLang="en-US" sz="1600" dirty="0"/>
          </a:p>
          <a:p>
            <a:pPr marL="742950" lvl="1" indent="-285750">
              <a:lnSpc>
                <a:spcPct val="150000"/>
              </a:lnSpc>
              <a:buFont typeface="Arial" panose="020B0604020202020204" pitchFamily="34" charset="0"/>
              <a:buChar char="•"/>
            </a:pPr>
            <a:r>
              <a:rPr lang="en-US" altLang="zh-CN" sz="1600" dirty="0"/>
              <a:t>ALTER TABLE [db.]table DELETE WHERE filter_expr</a:t>
            </a:r>
            <a:endParaRPr lang="en-US" altLang="zh-CN" sz="1600" dirty="0"/>
          </a:p>
          <a:p>
            <a:pPr marL="742950" lvl="1" indent="-285750">
              <a:lnSpc>
                <a:spcPct val="150000"/>
              </a:lnSpc>
              <a:buFont typeface="Arial" panose="020B0604020202020204" pitchFamily="34" charset="0"/>
              <a:buChar char="•"/>
            </a:pPr>
            <a:r>
              <a:rPr lang="en-US" altLang="zh-CN" sz="1600" dirty="0"/>
              <a:t>ALTER TABLE [db.]table UPDATE column1 = expr1 [, ...] WHERE filter_expr</a:t>
            </a:r>
            <a:endParaRPr lang="en-US" altLang="zh-CN" sz="1600" dirty="0"/>
          </a:p>
          <a:p>
            <a:pPr marL="285750" indent="-285750">
              <a:lnSpc>
                <a:spcPct val="150000"/>
              </a:lnSpc>
              <a:buFont typeface="Arial" panose="020B0604020202020204" pitchFamily="34" charset="0"/>
              <a:buChar char="•"/>
            </a:pPr>
            <a:r>
              <a:rPr lang="zh-CN" altLang="en-US" sz="1600" dirty="0"/>
              <a:t>尽量做</a:t>
            </a:r>
            <a:r>
              <a:rPr lang="en-US" altLang="zh-CN" sz="1600" dirty="0"/>
              <a:t>1000</a:t>
            </a:r>
            <a:r>
              <a:rPr lang="zh-CN" altLang="en-US" sz="1600" dirty="0"/>
              <a:t>条以上批量的写入</a:t>
            </a:r>
            <a:endParaRPr lang="en-US" altLang="zh-CN" sz="1600" dirty="0"/>
          </a:p>
          <a:p>
            <a:pPr marL="285750" indent="-285750">
              <a:lnSpc>
                <a:spcPct val="150000"/>
              </a:lnSpc>
              <a:buFont typeface="Arial" panose="020B0604020202020204" pitchFamily="34" charset="0"/>
              <a:buChar char="•"/>
            </a:pPr>
            <a:r>
              <a:rPr lang="zh-CN" altLang="en-US" sz="1600" dirty="0"/>
              <a:t>稀疏索引使得</a:t>
            </a:r>
            <a:r>
              <a:rPr lang="en-US" altLang="zh-CN" sz="1600" dirty="0" err="1"/>
              <a:t>ClickHouse</a:t>
            </a:r>
            <a:r>
              <a:rPr lang="zh-CN" altLang="en-US" sz="1600" dirty="0"/>
              <a:t>不适合通过其键检索单行的点查询。</a:t>
            </a:r>
            <a:endParaRPr lang="en-US" altLang="zh-C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7448" y="260648"/>
            <a:ext cx="49911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sym typeface="+mn-ea"/>
              </a:rPr>
              <a:t>04</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75441" y="836712"/>
            <a:ext cx="2697480" cy="368300"/>
          </a:xfrm>
          <a:prstGeom prst="rect">
            <a:avLst/>
          </a:prstGeom>
        </p:spPr>
        <p:txBody>
          <a:bodyPr wrap="none">
            <a:spAutoFit/>
          </a:bodyPr>
          <a:lstStyle/>
          <a:p>
            <a:r>
              <a:rPr lang="en-US" altLang="zh-CN" b="0" i="0" dirty="0" err="1">
                <a:solidFill>
                  <a:srgbClr val="000000"/>
                </a:solidFill>
                <a:effectLst/>
                <a:latin typeface="宋体" panose="02010600030101010101" pitchFamily="2" charset="-122"/>
                <a:ea typeface="宋体" panose="02010600030101010101" pitchFamily="2" charset="-122"/>
              </a:rPr>
              <a:t>ClickHouse</a:t>
            </a:r>
            <a:r>
              <a:rPr lang="zh-CN" altLang="en-US" b="0" i="0" dirty="0" err="1">
                <a:solidFill>
                  <a:srgbClr val="000000"/>
                </a:solidFill>
                <a:effectLst/>
                <a:latin typeface="宋体" panose="02010600030101010101" pitchFamily="2" charset="-122"/>
                <a:ea typeface="宋体" panose="02010600030101010101" pitchFamily="2" charset="-122"/>
              </a:rPr>
              <a:t>常用</a:t>
            </a:r>
            <a:r>
              <a:rPr lang="zh-CN" altLang="en-US" dirty="0">
                <a:solidFill>
                  <a:srgbClr val="000000"/>
                </a:solidFill>
                <a:latin typeface="Yandex Sans Display Web"/>
              </a:rPr>
              <a:t>数据类型</a:t>
            </a:r>
            <a:endParaRPr lang="en-US" altLang="zh-CN" dirty="0">
              <a:solidFill>
                <a:srgbClr val="000000"/>
              </a:solidFill>
              <a:latin typeface="Yandex Sans Display Web"/>
            </a:endParaRPr>
          </a:p>
        </p:txBody>
      </p:sp>
      <p:sp>
        <p:nvSpPr>
          <p:cNvPr id="2" name="矩形 1"/>
          <p:cNvSpPr/>
          <p:nvPr/>
        </p:nvSpPr>
        <p:spPr>
          <a:xfrm>
            <a:off x="839416" y="1394469"/>
            <a:ext cx="10086668" cy="244538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UUID</a:t>
            </a:r>
            <a:endParaRPr lang="zh-CN" altLang="en-US" sz="1600" dirty="0"/>
          </a:p>
          <a:p>
            <a:pPr marL="285750" indent="-285750">
              <a:lnSpc>
                <a:spcPct val="150000"/>
              </a:lnSpc>
              <a:buFont typeface="Arial" panose="020B0604020202020204" pitchFamily="34" charset="0"/>
              <a:buChar char="•"/>
            </a:pPr>
            <a:r>
              <a:rPr lang="zh-CN" altLang="en-US" sz="1600" dirty="0"/>
              <a:t>整型：</a:t>
            </a:r>
            <a:r>
              <a:rPr lang="en-US" altLang="zh-CN" sz="1600" dirty="0"/>
              <a:t> Int8</a:t>
            </a:r>
            <a:r>
              <a:rPr lang="zh-CN" altLang="en-US" sz="1600" dirty="0"/>
              <a:t>、</a:t>
            </a:r>
            <a:r>
              <a:rPr lang="en-US" altLang="zh-CN" sz="1600" dirty="0"/>
              <a:t> Int16</a:t>
            </a:r>
            <a:r>
              <a:rPr lang="zh-CN" altLang="en-US" sz="1600" dirty="0"/>
              <a:t>、</a:t>
            </a:r>
            <a:r>
              <a:rPr lang="en-US" altLang="zh-CN" sz="1600" dirty="0"/>
              <a:t> Int32</a:t>
            </a:r>
            <a:r>
              <a:rPr lang="zh-CN" altLang="en-US" sz="1600" dirty="0"/>
              <a:t>、</a:t>
            </a:r>
            <a:r>
              <a:rPr lang="en-US" altLang="zh-CN" sz="1600" dirty="0"/>
              <a:t>Int64</a:t>
            </a:r>
            <a:r>
              <a:rPr lang="zh-CN" altLang="en-US" sz="1600" dirty="0"/>
              <a:t>、</a:t>
            </a:r>
            <a:r>
              <a:rPr lang="en-US" altLang="zh-CN" sz="1600" dirty="0"/>
              <a:t> UInt8</a:t>
            </a:r>
            <a:r>
              <a:rPr lang="zh-CN" altLang="en-US" sz="1600" dirty="0"/>
              <a:t>、</a:t>
            </a:r>
            <a:r>
              <a:rPr lang="en-US" altLang="zh-CN" sz="1600" dirty="0"/>
              <a:t>UInt16</a:t>
            </a:r>
            <a:r>
              <a:rPr lang="zh-CN" altLang="en-US" sz="1600" dirty="0"/>
              <a:t>、</a:t>
            </a:r>
            <a:r>
              <a:rPr lang="en-US" altLang="zh-CN" sz="1600" dirty="0"/>
              <a:t>UInt32</a:t>
            </a:r>
            <a:r>
              <a:rPr lang="zh-CN" altLang="en-US" sz="1600" dirty="0"/>
              <a:t>、</a:t>
            </a:r>
            <a:r>
              <a:rPr lang="en-US" altLang="zh-CN" sz="1600" dirty="0"/>
              <a:t>UInt64</a:t>
            </a:r>
            <a:endParaRPr lang="en-US" altLang="zh-CN" sz="1600" dirty="0"/>
          </a:p>
          <a:p>
            <a:pPr marL="285750" indent="-285750">
              <a:lnSpc>
                <a:spcPct val="150000"/>
              </a:lnSpc>
              <a:buFont typeface="Arial" panose="020B0604020202020204" pitchFamily="34" charset="0"/>
              <a:buChar char="•"/>
            </a:pPr>
            <a:r>
              <a:rPr lang="zh-CN" altLang="en-US" sz="1600" dirty="0"/>
              <a:t>浮点数：</a:t>
            </a:r>
            <a:r>
              <a:rPr lang="en-US" altLang="zh-CN" sz="1600" dirty="0"/>
              <a:t>Float32</a:t>
            </a:r>
            <a:r>
              <a:rPr lang="zh-CN" altLang="en-US" sz="1600" dirty="0"/>
              <a:t>、</a:t>
            </a:r>
            <a:r>
              <a:rPr lang="en-US" altLang="zh-CN" sz="1600" dirty="0"/>
              <a:t>Float64</a:t>
            </a:r>
            <a:endParaRPr lang="en-US" altLang="zh-CN" sz="1600" dirty="0"/>
          </a:p>
          <a:p>
            <a:pPr marL="285750" indent="-285750">
              <a:lnSpc>
                <a:spcPct val="150000"/>
              </a:lnSpc>
              <a:buFont typeface="Arial" panose="020B0604020202020204" pitchFamily="34" charset="0"/>
              <a:buChar char="•"/>
            </a:pPr>
            <a:r>
              <a:rPr lang="zh-CN" altLang="en-US" dirty="0"/>
              <a:t>有符号的定点数：</a:t>
            </a:r>
            <a:r>
              <a:rPr lang="pt-BR" altLang="zh-CN" dirty="0"/>
              <a:t>Decimal(P, S)</a:t>
            </a:r>
            <a:r>
              <a:rPr lang="zh-CN" altLang="en-US" dirty="0"/>
              <a:t>、</a:t>
            </a:r>
            <a:r>
              <a:rPr lang="pt-BR" altLang="zh-CN" dirty="0"/>
              <a:t>Decimal32(S)</a:t>
            </a:r>
            <a:r>
              <a:rPr lang="zh-CN" altLang="en-US" dirty="0"/>
              <a:t>、</a:t>
            </a:r>
            <a:r>
              <a:rPr lang="pt-BR" altLang="zh-CN" dirty="0"/>
              <a:t>Decimal64(S)</a:t>
            </a:r>
            <a:r>
              <a:rPr lang="zh-CN" altLang="en-US" dirty="0"/>
              <a:t>、</a:t>
            </a:r>
            <a:r>
              <a:rPr lang="pt-BR" altLang="zh-CN" dirty="0"/>
              <a:t>Decimal128(S)</a:t>
            </a:r>
            <a:endParaRPr lang="pt-BR" altLang="zh-CN" dirty="0"/>
          </a:p>
          <a:p>
            <a:pPr marL="285750" indent="-285750">
              <a:lnSpc>
                <a:spcPct val="150000"/>
              </a:lnSpc>
              <a:buFont typeface="Arial" panose="020B0604020202020204" pitchFamily="34" charset="0"/>
              <a:buChar char="•"/>
            </a:pPr>
            <a:r>
              <a:rPr lang="zh-CN" altLang="en-US" dirty="0"/>
              <a:t>字符串：</a:t>
            </a:r>
            <a:r>
              <a:rPr lang="en-US" altLang="zh-CN" dirty="0"/>
              <a:t>String</a:t>
            </a:r>
            <a:r>
              <a:rPr lang="zh-CN" altLang="en-US" dirty="0"/>
              <a:t>、</a:t>
            </a:r>
            <a:r>
              <a:rPr lang="en-US" altLang="zh-CN" dirty="0" err="1"/>
              <a:t>FixedString</a:t>
            </a:r>
            <a:r>
              <a:rPr lang="en-US" altLang="zh-CN" dirty="0"/>
              <a:t>(N)</a:t>
            </a:r>
            <a:endParaRPr lang="en-US" altLang="zh-CN" dirty="0"/>
          </a:p>
          <a:p>
            <a:pPr marL="285750" indent="-285750">
              <a:lnSpc>
                <a:spcPct val="150000"/>
              </a:lnSpc>
              <a:buFont typeface="Arial" panose="020B0604020202020204" pitchFamily="34" charset="0"/>
              <a:buChar char="•"/>
            </a:pPr>
            <a:r>
              <a:rPr lang="zh-CN" altLang="en-US" dirty="0"/>
              <a:t>时间：</a:t>
            </a:r>
            <a:r>
              <a:rPr lang="en-US" altLang="zh-CN" dirty="0"/>
              <a:t>Date</a:t>
            </a:r>
            <a:r>
              <a:rPr lang="zh-CN" altLang="en-US" dirty="0"/>
              <a:t>、</a:t>
            </a:r>
            <a:r>
              <a:rPr lang="en-US" altLang="zh-CN" dirty="0" err="1"/>
              <a:t>DateTime</a:t>
            </a:r>
            <a:endParaRPr lang="zh-CN" altLang="en-US" dirty="0" err="1"/>
          </a:p>
        </p:txBody>
      </p:sp>
      <p:pic>
        <p:nvPicPr>
          <p:cNvPr id="15" name="图片 14"/>
          <p:cNvPicPr>
            <a:picLocks noChangeAspect="1"/>
          </p:cNvPicPr>
          <p:nvPr/>
        </p:nvPicPr>
        <p:blipFill>
          <a:blip r:embed="rId1"/>
          <a:stretch>
            <a:fillRect/>
          </a:stretch>
        </p:blipFill>
        <p:spPr>
          <a:xfrm>
            <a:off x="6962537" y="-61390"/>
            <a:ext cx="4152637"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316,&quot;width&quot;:8304}"/>
</p:tagLst>
</file>

<file path=ppt/tags/tag2.xml><?xml version="1.0" encoding="utf-8"?>
<p:tagLst xmlns:p="http://schemas.openxmlformats.org/presentationml/2006/main">
  <p:tag name="KSO_WM_UNIT_TABLE_BEAUTIFY" val="smartTable{98052ca1-b406-4291-9d9c-498504c6ccd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4170</Words>
  <Application>WPS 演示</Application>
  <PresentationFormat>宽屏</PresentationFormat>
  <Paragraphs>329</Paragraphs>
  <Slides>30</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Yandex Sans Display Web</vt:lpstr>
      <vt:lpstr>Segoe Print</vt:lpstr>
      <vt:lpstr>Calibri</vt:lpstr>
      <vt:lpstr>Arial Unicode MS</vt:lpstr>
      <vt:lpstr>Yandex Sans Text Web</vt:lpstr>
      <vt:lpstr>Office 主题</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wanqh</cp:lastModifiedBy>
  <cp:revision>206</cp:revision>
  <dcterms:created xsi:type="dcterms:W3CDTF">2019-11-12T12:46:00Z</dcterms:created>
  <dcterms:modified xsi:type="dcterms:W3CDTF">2020-11-19T10:16:20Z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