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2918400" cy="38404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728" userDrawn="1">
          <p15:clr>
            <a:srgbClr val="A4A3A4"/>
          </p15:clr>
        </p15:guide>
        <p15:guide id="2" pos="10368" userDrawn="1">
          <p15:clr>
            <a:srgbClr val="A4A3A4"/>
          </p15:clr>
        </p15:guide>
        <p15:guide id="3" orient="horz" pos="120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3705"/>
    <p:restoredTop sz="94717"/>
  </p:normalViewPr>
  <p:slideViewPr>
    <p:cSldViewPr snapToObjects="1">
      <p:cViewPr>
        <p:scale>
          <a:sx n="20" d="100"/>
          <a:sy n="20" d="100"/>
        </p:scale>
        <p:origin x="3720" y="344"/>
      </p:cViewPr>
      <p:guideLst>
        <p:guide orient="horz" pos="13728"/>
        <p:guide pos="10368"/>
        <p:guide orient="horz" pos="120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960563" y="685800"/>
            <a:ext cx="29368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288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960563" y="685800"/>
            <a:ext cx="29368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63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122150" y="5559493"/>
            <a:ext cx="30674100" cy="15325800"/>
          </a:xfrm>
          <a:prstGeom prst="rect">
            <a:avLst/>
          </a:prstGeom>
        </p:spPr>
        <p:txBody>
          <a:bodyPr lIns="492275" tIns="492275" rIns="492275" bIns="492275" anchor="b" anchorCtr="0"/>
          <a:lstStyle>
            <a:lvl1pPr lvl="0" algn="ctr">
              <a:spcBef>
                <a:spcPts val="0"/>
              </a:spcBef>
              <a:buSzPct val="100000"/>
              <a:defRPr sz="28000"/>
            </a:lvl1pPr>
            <a:lvl2pPr lvl="1" algn="ctr">
              <a:spcBef>
                <a:spcPts val="0"/>
              </a:spcBef>
              <a:buSzPct val="100000"/>
              <a:defRPr sz="28000"/>
            </a:lvl2pPr>
            <a:lvl3pPr lvl="2" algn="ctr">
              <a:spcBef>
                <a:spcPts val="0"/>
              </a:spcBef>
              <a:buSzPct val="100000"/>
              <a:defRPr sz="28000"/>
            </a:lvl3pPr>
            <a:lvl4pPr lvl="3" algn="ctr">
              <a:spcBef>
                <a:spcPts val="0"/>
              </a:spcBef>
              <a:buSzPct val="100000"/>
              <a:defRPr sz="28000"/>
            </a:lvl4pPr>
            <a:lvl5pPr lvl="4" algn="ctr">
              <a:spcBef>
                <a:spcPts val="0"/>
              </a:spcBef>
              <a:buSzPct val="100000"/>
              <a:defRPr sz="28000"/>
            </a:lvl5pPr>
            <a:lvl6pPr lvl="5" algn="ctr">
              <a:spcBef>
                <a:spcPts val="0"/>
              </a:spcBef>
              <a:buSzPct val="100000"/>
              <a:defRPr sz="28000"/>
            </a:lvl6pPr>
            <a:lvl7pPr lvl="6" algn="ctr">
              <a:spcBef>
                <a:spcPts val="0"/>
              </a:spcBef>
              <a:buSzPct val="100000"/>
              <a:defRPr sz="28000"/>
            </a:lvl7pPr>
            <a:lvl8pPr lvl="7" algn="ctr">
              <a:spcBef>
                <a:spcPts val="0"/>
              </a:spcBef>
              <a:buSzPct val="100000"/>
              <a:defRPr sz="28000"/>
            </a:lvl8pPr>
            <a:lvl9pPr lvl="8" algn="ctr">
              <a:spcBef>
                <a:spcPts val="0"/>
              </a:spcBef>
              <a:buSzPct val="100000"/>
              <a:defRPr sz="280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122120" y="21161466"/>
            <a:ext cx="30674100" cy="5918063"/>
          </a:xfrm>
          <a:prstGeom prst="rect">
            <a:avLst/>
          </a:prstGeom>
        </p:spPr>
        <p:txBody>
          <a:bodyPr lIns="492275" tIns="492275" rIns="492275" bIns="4922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30500848" y="34818685"/>
            <a:ext cx="1975200" cy="2938950"/>
          </a:xfrm>
          <a:prstGeom prst="rect">
            <a:avLst/>
          </a:prstGeom>
        </p:spPr>
        <p:txBody>
          <a:bodyPr lIns="492275" tIns="492275" rIns="492275" bIns="492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22120" y="8259066"/>
            <a:ext cx="30674100" cy="14660888"/>
          </a:xfrm>
          <a:prstGeom prst="rect">
            <a:avLst/>
          </a:prstGeom>
        </p:spPr>
        <p:txBody>
          <a:bodyPr lIns="492275" tIns="492275" rIns="492275" bIns="492275" anchor="b" anchorCtr="0"/>
          <a:lstStyle>
            <a:lvl1pPr lvl="0" algn="ctr">
              <a:spcBef>
                <a:spcPts val="0"/>
              </a:spcBef>
              <a:buSzPct val="100000"/>
              <a:defRPr sz="64600"/>
            </a:lvl1pPr>
            <a:lvl2pPr lvl="1" algn="ctr">
              <a:spcBef>
                <a:spcPts val="0"/>
              </a:spcBef>
              <a:buSzPct val="100000"/>
              <a:defRPr sz="64600"/>
            </a:lvl2pPr>
            <a:lvl3pPr lvl="2" algn="ctr">
              <a:spcBef>
                <a:spcPts val="0"/>
              </a:spcBef>
              <a:buSzPct val="100000"/>
              <a:defRPr sz="64600"/>
            </a:lvl3pPr>
            <a:lvl4pPr lvl="3" algn="ctr">
              <a:spcBef>
                <a:spcPts val="0"/>
              </a:spcBef>
              <a:buSzPct val="100000"/>
              <a:defRPr sz="64600"/>
            </a:lvl4pPr>
            <a:lvl5pPr lvl="4" algn="ctr">
              <a:spcBef>
                <a:spcPts val="0"/>
              </a:spcBef>
              <a:buSzPct val="100000"/>
              <a:defRPr sz="64600"/>
            </a:lvl5pPr>
            <a:lvl6pPr lvl="5" algn="ctr">
              <a:spcBef>
                <a:spcPts val="0"/>
              </a:spcBef>
              <a:buSzPct val="100000"/>
              <a:defRPr sz="64600"/>
            </a:lvl6pPr>
            <a:lvl7pPr lvl="6" algn="ctr">
              <a:spcBef>
                <a:spcPts val="0"/>
              </a:spcBef>
              <a:buSzPct val="100000"/>
              <a:defRPr sz="64600"/>
            </a:lvl7pPr>
            <a:lvl8pPr lvl="7" algn="ctr">
              <a:spcBef>
                <a:spcPts val="0"/>
              </a:spcBef>
              <a:buSzPct val="100000"/>
              <a:defRPr sz="64600"/>
            </a:lvl8pPr>
            <a:lvl9pPr lvl="8" algn="ctr">
              <a:spcBef>
                <a:spcPts val="0"/>
              </a:spcBef>
              <a:buSzPct val="100000"/>
              <a:defRPr sz="64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22120" y="23536613"/>
            <a:ext cx="30674100" cy="9712763"/>
          </a:xfrm>
          <a:prstGeom prst="rect">
            <a:avLst/>
          </a:prstGeom>
        </p:spPr>
        <p:txBody>
          <a:bodyPr lIns="492275" tIns="492275" rIns="492275" bIns="49227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0500848" y="34818685"/>
            <a:ext cx="1975200" cy="2938950"/>
          </a:xfrm>
          <a:prstGeom prst="rect">
            <a:avLst/>
          </a:prstGeom>
        </p:spPr>
        <p:txBody>
          <a:bodyPr lIns="492275" tIns="492275" rIns="492275" bIns="492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0500848" y="34818685"/>
            <a:ext cx="1975200" cy="2938950"/>
          </a:xfrm>
          <a:prstGeom prst="rect">
            <a:avLst/>
          </a:prstGeom>
        </p:spPr>
        <p:txBody>
          <a:bodyPr lIns="492275" tIns="492275" rIns="492275" bIns="492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122120" y="16059680"/>
            <a:ext cx="30674100" cy="6285563"/>
          </a:xfrm>
          <a:prstGeom prst="rect">
            <a:avLst/>
          </a:prstGeom>
        </p:spPr>
        <p:txBody>
          <a:bodyPr lIns="492275" tIns="492275" rIns="492275" bIns="492275" anchor="ctr" anchorCtr="0"/>
          <a:lstStyle>
            <a:lvl1pPr lvl="0" algn="ctr">
              <a:spcBef>
                <a:spcPts val="0"/>
              </a:spcBef>
              <a:buSzPct val="100000"/>
              <a:defRPr sz="19300"/>
            </a:lvl1pPr>
            <a:lvl2pPr lvl="1" algn="ctr">
              <a:spcBef>
                <a:spcPts val="0"/>
              </a:spcBef>
              <a:buSzPct val="100000"/>
              <a:defRPr sz="19300"/>
            </a:lvl2pPr>
            <a:lvl3pPr lvl="2" algn="ctr">
              <a:spcBef>
                <a:spcPts val="0"/>
              </a:spcBef>
              <a:buSzPct val="100000"/>
              <a:defRPr sz="19300"/>
            </a:lvl3pPr>
            <a:lvl4pPr lvl="3" algn="ctr">
              <a:spcBef>
                <a:spcPts val="0"/>
              </a:spcBef>
              <a:buSzPct val="100000"/>
              <a:defRPr sz="19300"/>
            </a:lvl4pPr>
            <a:lvl5pPr lvl="4" algn="ctr">
              <a:spcBef>
                <a:spcPts val="0"/>
              </a:spcBef>
              <a:buSzPct val="100000"/>
              <a:defRPr sz="19300"/>
            </a:lvl5pPr>
            <a:lvl6pPr lvl="5" algn="ctr">
              <a:spcBef>
                <a:spcPts val="0"/>
              </a:spcBef>
              <a:buSzPct val="100000"/>
              <a:defRPr sz="19300"/>
            </a:lvl6pPr>
            <a:lvl7pPr lvl="6" algn="ctr">
              <a:spcBef>
                <a:spcPts val="0"/>
              </a:spcBef>
              <a:buSzPct val="100000"/>
              <a:defRPr sz="19300"/>
            </a:lvl7pPr>
            <a:lvl8pPr lvl="7" algn="ctr">
              <a:spcBef>
                <a:spcPts val="0"/>
              </a:spcBef>
              <a:buSzPct val="100000"/>
              <a:defRPr sz="19300"/>
            </a:lvl8pPr>
            <a:lvl9pPr lvl="8" algn="ctr">
              <a:spcBef>
                <a:spcPts val="0"/>
              </a:spcBef>
              <a:buSzPct val="100000"/>
              <a:defRPr sz="193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0500848" y="34818685"/>
            <a:ext cx="1975200" cy="2938950"/>
          </a:xfrm>
          <a:prstGeom prst="rect">
            <a:avLst/>
          </a:prstGeom>
        </p:spPr>
        <p:txBody>
          <a:bodyPr lIns="492275" tIns="492275" rIns="492275" bIns="492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122120" y="3322853"/>
            <a:ext cx="30674100" cy="4275863"/>
          </a:xfrm>
          <a:prstGeom prst="rect">
            <a:avLst/>
          </a:prstGeom>
        </p:spPr>
        <p:txBody>
          <a:bodyPr lIns="492275" tIns="492275" rIns="492275" bIns="4922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122120" y="8605146"/>
            <a:ext cx="30674100" cy="25509488"/>
          </a:xfrm>
          <a:prstGeom prst="rect">
            <a:avLst/>
          </a:prstGeom>
        </p:spPr>
        <p:txBody>
          <a:bodyPr lIns="492275" tIns="492275" rIns="492275" bIns="4922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0500848" y="34818685"/>
            <a:ext cx="1975200" cy="2938950"/>
          </a:xfrm>
          <a:prstGeom prst="rect">
            <a:avLst/>
          </a:prstGeom>
        </p:spPr>
        <p:txBody>
          <a:bodyPr lIns="492275" tIns="492275" rIns="492275" bIns="492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122120" y="3322853"/>
            <a:ext cx="30674100" cy="4275863"/>
          </a:xfrm>
          <a:prstGeom prst="rect">
            <a:avLst/>
          </a:prstGeom>
        </p:spPr>
        <p:txBody>
          <a:bodyPr lIns="492275" tIns="492275" rIns="492275" bIns="4922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122119" y="8605146"/>
            <a:ext cx="14399700" cy="25509488"/>
          </a:xfrm>
          <a:prstGeom prst="rect">
            <a:avLst/>
          </a:prstGeom>
        </p:spPr>
        <p:txBody>
          <a:bodyPr lIns="492275" tIns="492275" rIns="492275" bIns="492275" anchor="t" anchorCtr="0"/>
          <a:lstStyle>
            <a:lvl1pPr lvl="0">
              <a:spcBef>
                <a:spcPts val="0"/>
              </a:spcBef>
              <a:buSzPct val="100000"/>
              <a:defRPr sz="75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17396639" y="8605146"/>
            <a:ext cx="14399700" cy="25509488"/>
          </a:xfrm>
          <a:prstGeom prst="rect">
            <a:avLst/>
          </a:prstGeom>
        </p:spPr>
        <p:txBody>
          <a:bodyPr lIns="492275" tIns="492275" rIns="492275" bIns="492275" anchor="t" anchorCtr="0"/>
          <a:lstStyle>
            <a:lvl1pPr lvl="0">
              <a:spcBef>
                <a:spcPts val="0"/>
              </a:spcBef>
              <a:buSzPct val="100000"/>
              <a:defRPr sz="75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0500848" y="34818685"/>
            <a:ext cx="1975200" cy="2938950"/>
          </a:xfrm>
          <a:prstGeom prst="rect">
            <a:avLst/>
          </a:prstGeom>
        </p:spPr>
        <p:txBody>
          <a:bodyPr lIns="492275" tIns="492275" rIns="492275" bIns="492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22120" y="3322853"/>
            <a:ext cx="30674100" cy="4275863"/>
          </a:xfrm>
          <a:prstGeom prst="rect">
            <a:avLst/>
          </a:prstGeom>
        </p:spPr>
        <p:txBody>
          <a:bodyPr lIns="492275" tIns="492275" rIns="492275" bIns="4922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30500848" y="34818685"/>
            <a:ext cx="1975200" cy="2938950"/>
          </a:xfrm>
          <a:prstGeom prst="rect">
            <a:avLst/>
          </a:prstGeom>
        </p:spPr>
        <p:txBody>
          <a:bodyPr lIns="492275" tIns="492275" rIns="492275" bIns="492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22119" y="4148480"/>
            <a:ext cx="10108800" cy="5642700"/>
          </a:xfrm>
          <a:prstGeom prst="rect">
            <a:avLst/>
          </a:prstGeom>
        </p:spPr>
        <p:txBody>
          <a:bodyPr lIns="492275" tIns="492275" rIns="492275" bIns="492275" anchor="b" anchorCtr="0"/>
          <a:lstStyle>
            <a:lvl1pPr lvl="0">
              <a:spcBef>
                <a:spcPts val="0"/>
              </a:spcBef>
              <a:buSzPct val="100000"/>
              <a:defRPr sz="12900"/>
            </a:lvl1pPr>
            <a:lvl2pPr lvl="1">
              <a:spcBef>
                <a:spcPts val="0"/>
              </a:spcBef>
              <a:buSzPct val="100000"/>
              <a:defRPr sz="12900"/>
            </a:lvl2pPr>
            <a:lvl3pPr lvl="2">
              <a:spcBef>
                <a:spcPts val="0"/>
              </a:spcBef>
              <a:buSzPct val="100000"/>
              <a:defRPr sz="12900"/>
            </a:lvl3pPr>
            <a:lvl4pPr lvl="3">
              <a:spcBef>
                <a:spcPts val="0"/>
              </a:spcBef>
              <a:buSzPct val="100000"/>
              <a:defRPr sz="12900"/>
            </a:lvl4pPr>
            <a:lvl5pPr lvl="4">
              <a:spcBef>
                <a:spcPts val="0"/>
              </a:spcBef>
              <a:buSzPct val="100000"/>
              <a:defRPr sz="12900"/>
            </a:lvl5pPr>
            <a:lvl6pPr lvl="5">
              <a:spcBef>
                <a:spcPts val="0"/>
              </a:spcBef>
              <a:buSzPct val="100000"/>
              <a:defRPr sz="12900"/>
            </a:lvl6pPr>
            <a:lvl7pPr lvl="6">
              <a:spcBef>
                <a:spcPts val="0"/>
              </a:spcBef>
              <a:buSzPct val="100000"/>
              <a:defRPr sz="12900"/>
            </a:lvl7pPr>
            <a:lvl8pPr lvl="7">
              <a:spcBef>
                <a:spcPts val="0"/>
              </a:spcBef>
              <a:buSzPct val="100000"/>
              <a:defRPr sz="12900"/>
            </a:lvl8pPr>
            <a:lvl9pPr lvl="8">
              <a:spcBef>
                <a:spcPts val="0"/>
              </a:spcBef>
              <a:buSzPct val="100000"/>
              <a:defRPr sz="129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22119" y="10375680"/>
            <a:ext cx="10108800" cy="23739450"/>
          </a:xfrm>
          <a:prstGeom prst="rect">
            <a:avLst/>
          </a:prstGeom>
        </p:spPr>
        <p:txBody>
          <a:bodyPr lIns="492275" tIns="492275" rIns="492275" bIns="492275" anchor="t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0500848" y="34818685"/>
            <a:ext cx="1975200" cy="2938950"/>
          </a:xfrm>
          <a:prstGeom prst="rect">
            <a:avLst/>
          </a:prstGeom>
        </p:spPr>
        <p:txBody>
          <a:bodyPr lIns="492275" tIns="492275" rIns="492275" bIns="492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64900" y="3361119"/>
            <a:ext cx="22924200" cy="30544500"/>
          </a:xfrm>
          <a:prstGeom prst="rect">
            <a:avLst/>
          </a:prstGeom>
        </p:spPr>
        <p:txBody>
          <a:bodyPr lIns="492275" tIns="492275" rIns="492275" bIns="492275" anchor="ctr" anchorCtr="0"/>
          <a:lstStyle>
            <a:lvl1pPr lvl="0">
              <a:spcBef>
                <a:spcPts val="0"/>
              </a:spcBef>
              <a:buSzPct val="100000"/>
              <a:defRPr sz="25900"/>
            </a:lvl1pPr>
            <a:lvl2pPr lvl="1">
              <a:spcBef>
                <a:spcPts val="0"/>
              </a:spcBef>
              <a:buSzPct val="100000"/>
              <a:defRPr sz="25900"/>
            </a:lvl2pPr>
            <a:lvl3pPr lvl="2">
              <a:spcBef>
                <a:spcPts val="0"/>
              </a:spcBef>
              <a:buSzPct val="100000"/>
              <a:defRPr sz="25900"/>
            </a:lvl3pPr>
            <a:lvl4pPr lvl="3">
              <a:spcBef>
                <a:spcPts val="0"/>
              </a:spcBef>
              <a:buSzPct val="100000"/>
              <a:defRPr sz="25900"/>
            </a:lvl4pPr>
            <a:lvl5pPr lvl="4">
              <a:spcBef>
                <a:spcPts val="0"/>
              </a:spcBef>
              <a:buSzPct val="100000"/>
              <a:defRPr sz="25900"/>
            </a:lvl5pPr>
            <a:lvl6pPr lvl="5">
              <a:spcBef>
                <a:spcPts val="0"/>
              </a:spcBef>
              <a:buSzPct val="100000"/>
              <a:defRPr sz="25900"/>
            </a:lvl6pPr>
            <a:lvl7pPr lvl="6">
              <a:spcBef>
                <a:spcPts val="0"/>
              </a:spcBef>
              <a:buSzPct val="100000"/>
              <a:defRPr sz="25900"/>
            </a:lvl7pPr>
            <a:lvl8pPr lvl="7">
              <a:spcBef>
                <a:spcPts val="0"/>
              </a:spcBef>
              <a:buSzPct val="100000"/>
              <a:defRPr sz="25900"/>
            </a:lvl8pPr>
            <a:lvl9pPr lvl="8">
              <a:spcBef>
                <a:spcPts val="0"/>
              </a:spcBef>
              <a:buSzPct val="100000"/>
              <a:defRPr sz="259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30500848" y="34818685"/>
            <a:ext cx="1975200" cy="2938950"/>
          </a:xfrm>
          <a:prstGeom prst="rect">
            <a:avLst/>
          </a:prstGeom>
        </p:spPr>
        <p:txBody>
          <a:bodyPr lIns="492275" tIns="492275" rIns="492275" bIns="492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6459200" y="-933"/>
            <a:ext cx="16459200" cy="384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492275" tIns="492275" rIns="492275" bIns="492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955800" y="9207706"/>
            <a:ext cx="14562600" cy="11067788"/>
          </a:xfrm>
          <a:prstGeom prst="rect">
            <a:avLst/>
          </a:prstGeom>
        </p:spPr>
        <p:txBody>
          <a:bodyPr lIns="492275" tIns="492275" rIns="492275" bIns="492275" anchor="b" anchorCtr="0"/>
          <a:lstStyle>
            <a:lvl1pPr lvl="0" algn="ctr">
              <a:spcBef>
                <a:spcPts val="0"/>
              </a:spcBef>
              <a:buSzPct val="100000"/>
              <a:defRPr sz="22600"/>
            </a:lvl1pPr>
            <a:lvl2pPr lvl="1" algn="ctr">
              <a:spcBef>
                <a:spcPts val="0"/>
              </a:spcBef>
              <a:buSzPct val="100000"/>
              <a:defRPr sz="22600"/>
            </a:lvl2pPr>
            <a:lvl3pPr lvl="2" algn="ctr">
              <a:spcBef>
                <a:spcPts val="0"/>
              </a:spcBef>
              <a:buSzPct val="100000"/>
              <a:defRPr sz="22600"/>
            </a:lvl3pPr>
            <a:lvl4pPr lvl="3" algn="ctr">
              <a:spcBef>
                <a:spcPts val="0"/>
              </a:spcBef>
              <a:buSzPct val="100000"/>
              <a:defRPr sz="22600"/>
            </a:lvl4pPr>
            <a:lvl5pPr lvl="4" algn="ctr">
              <a:spcBef>
                <a:spcPts val="0"/>
              </a:spcBef>
              <a:buSzPct val="100000"/>
              <a:defRPr sz="22600"/>
            </a:lvl5pPr>
            <a:lvl6pPr lvl="5" algn="ctr">
              <a:spcBef>
                <a:spcPts val="0"/>
              </a:spcBef>
              <a:buSzPct val="100000"/>
              <a:defRPr sz="22600"/>
            </a:lvl6pPr>
            <a:lvl7pPr lvl="6" algn="ctr">
              <a:spcBef>
                <a:spcPts val="0"/>
              </a:spcBef>
              <a:buSzPct val="100000"/>
              <a:defRPr sz="22600"/>
            </a:lvl7pPr>
            <a:lvl8pPr lvl="7" algn="ctr">
              <a:spcBef>
                <a:spcPts val="0"/>
              </a:spcBef>
              <a:buSzPct val="100000"/>
              <a:defRPr sz="22600"/>
            </a:lvl8pPr>
            <a:lvl9pPr lvl="8" algn="ctr">
              <a:spcBef>
                <a:spcPts val="0"/>
              </a:spcBef>
              <a:buSzPct val="100000"/>
              <a:defRPr sz="22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955800" y="20929626"/>
            <a:ext cx="14562600" cy="9222150"/>
          </a:xfrm>
          <a:prstGeom prst="rect">
            <a:avLst/>
          </a:prstGeom>
        </p:spPr>
        <p:txBody>
          <a:bodyPr lIns="492275" tIns="492275" rIns="492275" bIns="4922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3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7782200" y="5406426"/>
            <a:ext cx="13813200" cy="27590063"/>
          </a:xfrm>
          <a:prstGeom prst="rect">
            <a:avLst/>
          </a:prstGeom>
        </p:spPr>
        <p:txBody>
          <a:bodyPr lIns="492275" tIns="492275" rIns="492275" bIns="49227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30500848" y="34818685"/>
            <a:ext cx="1975200" cy="2938950"/>
          </a:xfrm>
          <a:prstGeom prst="rect">
            <a:avLst/>
          </a:prstGeom>
        </p:spPr>
        <p:txBody>
          <a:bodyPr lIns="492275" tIns="492275" rIns="492275" bIns="492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122119" y="31588293"/>
            <a:ext cx="21595800" cy="4518150"/>
          </a:xfrm>
          <a:prstGeom prst="rect">
            <a:avLst/>
          </a:prstGeom>
        </p:spPr>
        <p:txBody>
          <a:bodyPr lIns="492275" tIns="492275" rIns="492275" bIns="49227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0500848" y="34818685"/>
            <a:ext cx="1975200" cy="2938950"/>
          </a:xfrm>
          <a:prstGeom prst="rect">
            <a:avLst/>
          </a:prstGeom>
        </p:spPr>
        <p:txBody>
          <a:bodyPr lIns="492275" tIns="492275" rIns="492275" bIns="492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22120" y="3322853"/>
            <a:ext cx="30674100" cy="4275863"/>
          </a:xfrm>
          <a:prstGeom prst="rect">
            <a:avLst/>
          </a:prstGeom>
          <a:noFill/>
          <a:ln>
            <a:noFill/>
          </a:ln>
        </p:spPr>
        <p:txBody>
          <a:bodyPr lIns="492275" tIns="492275" rIns="492275" bIns="49227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5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22120" y="8605146"/>
            <a:ext cx="30674100" cy="25509488"/>
          </a:xfrm>
          <a:prstGeom prst="rect">
            <a:avLst/>
          </a:prstGeom>
          <a:noFill/>
          <a:ln>
            <a:noFill/>
          </a:ln>
        </p:spPr>
        <p:txBody>
          <a:bodyPr lIns="492275" tIns="492275" rIns="492275" bIns="49227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600"/>
              </a:spcAft>
              <a:buClr>
                <a:schemeClr val="dk2"/>
              </a:buClr>
              <a:buSzPct val="100000"/>
              <a:defRPr sz="97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6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6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6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6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6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6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6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6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0500848" y="34818685"/>
            <a:ext cx="1975200" cy="2938950"/>
          </a:xfrm>
          <a:prstGeom prst="rect">
            <a:avLst/>
          </a:prstGeom>
          <a:noFill/>
          <a:ln>
            <a:noFill/>
          </a:ln>
        </p:spPr>
        <p:txBody>
          <a:bodyPr lIns="492275" tIns="492275" rIns="492275" bIns="49227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4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54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64"/>
          <p:cNvSpPr/>
          <p:nvPr/>
        </p:nvSpPr>
        <p:spPr>
          <a:xfrm>
            <a:off x="697385" y="261740"/>
            <a:ext cx="31672169" cy="2633860"/>
          </a:xfrm>
          <a:prstGeom prst="roundRect">
            <a:avLst>
              <a:gd name="adj" fmla="val 12790"/>
            </a:avLst>
          </a:prstGeom>
          <a:solidFill>
            <a:srgbClr val="003F8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1000" tIns="101000" rIns="101000" bIns="1010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60"/>
          <p:cNvGrpSpPr/>
          <p:nvPr/>
        </p:nvGrpSpPr>
        <p:grpSpPr>
          <a:xfrm>
            <a:off x="22383112" y="17239867"/>
            <a:ext cx="9958926" cy="15068933"/>
            <a:chOff x="643460" y="14217773"/>
            <a:chExt cx="12172952" cy="8247847"/>
          </a:xfrm>
        </p:grpSpPr>
        <p:sp>
          <p:nvSpPr>
            <p:cNvPr id="40" name="Shape 61"/>
            <p:cNvSpPr txBox="1"/>
            <p:nvPr/>
          </p:nvSpPr>
          <p:spPr>
            <a:xfrm>
              <a:off x="662125" y="14217775"/>
              <a:ext cx="12139500" cy="7504500"/>
            </a:xfrm>
            <a:prstGeom prst="rect">
              <a:avLst/>
            </a:prstGeom>
            <a:noFill/>
            <a:ln>
              <a:noFill/>
            </a:ln>
          </p:spPr>
          <p:txBody>
            <a:bodyPr lIns="101000" tIns="101000" rIns="101000" bIns="101000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3300"/>
            </a:p>
          </p:txBody>
        </p:sp>
        <p:sp>
          <p:nvSpPr>
            <p:cNvPr id="41" name="Shape 62"/>
            <p:cNvSpPr txBox="1"/>
            <p:nvPr/>
          </p:nvSpPr>
          <p:spPr>
            <a:xfrm>
              <a:off x="671425" y="14584097"/>
              <a:ext cx="12120900" cy="7881523"/>
            </a:xfrm>
            <a:prstGeom prst="rect">
              <a:avLst/>
            </a:prstGeom>
            <a:noFill/>
            <a:ln w="19050" cap="flat" cmpd="sng">
              <a:solidFill>
                <a:srgbClr val="003F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01000" tIns="101000" rIns="101000" bIns="101000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300" dirty="0">
                <a:solidFill>
                  <a:srgbClr val="222222"/>
                </a:solidFill>
                <a:highlight>
                  <a:srgbClr val="FFFFFF"/>
                </a:highlight>
              </a:endParaRPr>
            </a:p>
          </p:txBody>
        </p:sp>
        <p:grpSp>
          <p:nvGrpSpPr>
            <p:cNvPr id="42" name="Shape 63"/>
            <p:cNvGrpSpPr/>
            <p:nvPr/>
          </p:nvGrpSpPr>
          <p:grpSpPr>
            <a:xfrm>
              <a:off x="643460" y="14217773"/>
              <a:ext cx="12172952" cy="500491"/>
              <a:chOff x="13116908" y="7394197"/>
              <a:chExt cx="20787144" cy="500491"/>
            </a:xfrm>
          </p:grpSpPr>
          <p:sp>
            <p:nvSpPr>
              <p:cNvPr id="43" name="Shape 64"/>
              <p:cNvSpPr/>
              <p:nvPr/>
            </p:nvSpPr>
            <p:spPr>
              <a:xfrm>
                <a:off x="13141951" y="7394197"/>
                <a:ext cx="20762101" cy="500489"/>
              </a:xfrm>
              <a:prstGeom prst="roundRect">
                <a:avLst>
                  <a:gd name="adj" fmla="val 12790"/>
                </a:avLst>
              </a:prstGeom>
              <a:solidFill>
                <a:srgbClr val="003F8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01000" tIns="101000" rIns="101000" bIns="1010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44" name="Shape 65"/>
              <p:cNvSpPr txBox="1"/>
              <p:nvPr/>
            </p:nvSpPr>
            <p:spPr>
              <a:xfrm>
                <a:off x="13116908" y="7394199"/>
                <a:ext cx="20762101" cy="5004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01000" tIns="101000" rIns="101000" bIns="101000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4400" dirty="0" smtClean="0">
                    <a:solidFill>
                      <a:srgbClr val="FFFFFF"/>
                    </a:solidFill>
                  </a:rPr>
                  <a:t>Learning Outcomes</a:t>
                </a:r>
                <a:endParaRPr lang="en" sz="44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5" name="Shape 55"/>
          <p:cNvSpPr txBox="1"/>
          <p:nvPr/>
        </p:nvSpPr>
        <p:spPr>
          <a:xfrm>
            <a:off x="997266" y="2894972"/>
            <a:ext cx="9958925" cy="4039228"/>
          </a:xfrm>
          <a:prstGeom prst="rect">
            <a:avLst/>
          </a:prstGeom>
          <a:noFill/>
          <a:ln>
            <a:noFill/>
          </a:ln>
        </p:spPr>
        <p:txBody>
          <a:bodyPr lIns="101000" tIns="101000" rIns="101000" bIns="1010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300" dirty="0" smtClean="0"/>
              <a:t>Wei Qian, Tamara Novic, Matthew Butler, Matthew Zahara</a:t>
            </a:r>
            <a:endParaRPr lang="en" sz="5300" dirty="0"/>
          </a:p>
          <a:p>
            <a:pPr lvl="0" rtl="0">
              <a:spcBef>
                <a:spcPts val="0"/>
              </a:spcBef>
              <a:buNone/>
            </a:pPr>
            <a:r>
              <a:rPr lang="en" sz="3600" dirty="0"/>
              <a:t>School of Mathematics and Computer Science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dirty="0"/>
              <a:t>Lake Superior State </a:t>
            </a:r>
            <a:r>
              <a:rPr lang="en" sz="3600" dirty="0" smtClean="0"/>
              <a:t>University</a:t>
            </a:r>
            <a:endParaRPr lang="en" sz="3600" dirty="0"/>
          </a:p>
          <a:p>
            <a:pPr lvl="0">
              <a:spcBef>
                <a:spcPts val="0"/>
              </a:spcBef>
              <a:buNone/>
            </a:pPr>
            <a:r>
              <a:rPr lang="en" sz="5300" dirty="0"/>
              <a:t>Client: </a:t>
            </a:r>
            <a:r>
              <a:rPr lang="en" sz="5300" dirty="0" smtClean="0"/>
              <a:t>Christopher Smith</a:t>
            </a:r>
            <a:br>
              <a:rPr lang="en" sz="5300" dirty="0" smtClean="0"/>
            </a:br>
            <a:r>
              <a:rPr lang="en" sz="3600" dirty="0" smtClean="0"/>
              <a:t>Assitant Professor at LSSU</a:t>
            </a:r>
          </a:p>
        </p:txBody>
      </p:sp>
      <p:grpSp>
        <p:nvGrpSpPr>
          <p:cNvPr id="3" name="Shape 60"/>
          <p:cNvGrpSpPr/>
          <p:nvPr/>
        </p:nvGrpSpPr>
        <p:grpSpPr>
          <a:xfrm>
            <a:off x="697385" y="7239277"/>
            <a:ext cx="9958926" cy="8011161"/>
            <a:chOff x="643460" y="14217772"/>
            <a:chExt cx="12172952" cy="8247848"/>
          </a:xfrm>
        </p:grpSpPr>
        <p:sp>
          <p:nvSpPr>
            <p:cNvPr id="61" name="Shape 61"/>
            <p:cNvSpPr txBox="1"/>
            <p:nvPr/>
          </p:nvSpPr>
          <p:spPr>
            <a:xfrm>
              <a:off x="662125" y="14217775"/>
              <a:ext cx="12139500" cy="7504500"/>
            </a:xfrm>
            <a:prstGeom prst="rect">
              <a:avLst/>
            </a:prstGeom>
            <a:noFill/>
            <a:ln>
              <a:noFill/>
            </a:ln>
          </p:spPr>
          <p:txBody>
            <a:bodyPr lIns="101000" tIns="101000" rIns="101000" bIns="101000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3300"/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671425" y="14640900"/>
              <a:ext cx="12120900" cy="7824720"/>
            </a:xfrm>
            <a:prstGeom prst="rect">
              <a:avLst/>
            </a:prstGeom>
            <a:noFill/>
            <a:ln w="19050" cap="flat" cmpd="sng">
              <a:solidFill>
                <a:srgbClr val="003F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01000" tIns="101000" rIns="101000" bIns="101000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300" dirty="0">
                <a:solidFill>
                  <a:srgbClr val="222222"/>
                </a:solidFill>
                <a:highlight>
                  <a:srgbClr val="FFFFFF"/>
                </a:highlight>
              </a:endParaRPr>
            </a:p>
          </p:txBody>
        </p:sp>
        <p:grpSp>
          <p:nvGrpSpPr>
            <p:cNvPr id="5" name="Shape 63"/>
            <p:cNvGrpSpPr/>
            <p:nvPr/>
          </p:nvGrpSpPr>
          <p:grpSpPr>
            <a:xfrm>
              <a:off x="643460" y="14217772"/>
              <a:ext cx="12172952" cy="941418"/>
              <a:chOff x="13116908" y="7394196"/>
              <a:chExt cx="20787144" cy="941418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13141951" y="7394196"/>
                <a:ext cx="20762101" cy="941415"/>
              </a:xfrm>
              <a:prstGeom prst="roundRect">
                <a:avLst>
                  <a:gd name="adj" fmla="val 12790"/>
                </a:avLst>
              </a:prstGeom>
              <a:solidFill>
                <a:srgbClr val="003F8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01000" tIns="101000" rIns="101000" bIns="1010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5" name="Shape 65"/>
              <p:cNvSpPr txBox="1"/>
              <p:nvPr/>
            </p:nvSpPr>
            <p:spPr>
              <a:xfrm>
                <a:off x="13116908" y="7394198"/>
                <a:ext cx="20762101" cy="941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01000" tIns="101000" rIns="101000" bIns="101000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4400" dirty="0">
                    <a:solidFill>
                      <a:srgbClr val="FFFFFF"/>
                    </a:solidFill>
                  </a:rPr>
                  <a:t>Problem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720264" y="15580120"/>
            <a:ext cx="9943720" cy="9238609"/>
            <a:chOff x="1012470" y="25044183"/>
            <a:chExt cx="9943720" cy="4826216"/>
          </a:xfrm>
        </p:grpSpPr>
        <p:sp>
          <p:nvSpPr>
            <p:cNvPr id="67" name="Shape 67"/>
            <p:cNvSpPr txBox="1"/>
            <p:nvPr/>
          </p:nvSpPr>
          <p:spPr>
            <a:xfrm>
              <a:off x="1027682" y="25521862"/>
              <a:ext cx="9913429" cy="4348537"/>
            </a:xfrm>
            <a:prstGeom prst="rect">
              <a:avLst/>
            </a:prstGeom>
            <a:noFill/>
            <a:ln w="19050" cap="flat" cmpd="sng">
              <a:solidFill>
                <a:srgbClr val="003F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01000" tIns="101000" rIns="101000" bIns="101000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300" dirty="0">
                <a:solidFill>
                  <a:srgbClr val="222222"/>
                </a:solidFill>
                <a:highlight>
                  <a:srgbClr val="FFFFFF"/>
                </a:highlight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012470" y="25044183"/>
              <a:ext cx="9943720" cy="477680"/>
              <a:chOff x="1012470" y="25044183"/>
              <a:chExt cx="9943720" cy="47768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1012470" y="25044183"/>
                <a:ext cx="9928528" cy="477679"/>
              </a:xfrm>
              <a:prstGeom prst="roundRect">
                <a:avLst>
                  <a:gd name="adj" fmla="val 12790"/>
                </a:avLst>
              </a:prstGeom>
              <a:solidFill>
                <a:srgbClr val="003F8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01000" tIns="101000" rIns="101000" bIns="1010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 txBox="1"/>
              <p:nvPr/>
            </p:nvSpPr>
            <p:spPr>
              <a:xfrm>
                <a:off x="1027662" y="25044184"/>
                <a:ext cx="9928528" cy="477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01000" tIns="101000" rIns="101000" bIns="101000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4400" dirty="0" smtClean="0">
                    <a:solidFill>
                      <a:srgbClr val="FFFFFF"/>
                    </a:solidFill>
                  </a:rPr>
                  <a:t>Overview</a:t>
                </a:r>
              </a:p>
            </p:txBody>
          </p:sp>
        </p:grpSp>
      </p:grpSp>
      <p:grpSp>
        <p:nvGrpSpPr>
          <p:cNvPr id="8" name="Shape 77"/>
          <p:cNvGrpSpPr/>
          <p:nvPr/>
        </p:nvGrpSpPr>
        <p:grpSpPr>
          <a:xfrm>
            <a:off x="722271" y="25233375"/>
            <a:ext cx="9928527" cy="12324129"/>
            <a:chOff x="652880" y="24462559"/>
            <a:chExt cx="11853998" cy="6143678"/>
          </a:xfrm>
        </p:grpSpPr>
        <p:sp>
          <p:nvSpPr>
            <p:cNvPr id="78" name="Shape 78"/>
            <p:cNvSpPr txBox="1"/>
            <p:nvPr/>
          </p:nvSpPr>
          <p:spPr>
            <a:xfrm>
              <a:off x="671000" y="24848635"/>
              <a:ext cx="11817899" cy="5757602"/>
            </a:xfrm>
            <a:prstGeom prst="rect">
              <a:avLst/>
            </a:prstGeom>
            <a:noFill/>
            <a:ln w="19050" cap="flat" cmpd="sng">
              <a:solidFill>
                <a:srgbClr val="003F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01000" tIns="101000" rIns="101000" bIns="101000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300" dirty="0">
                <a:solidFill>
                  <a:srgbClr val="222222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652880" y="24462559"/>
              <a:ext cx="11835900" cy="455836"/>
            </a:xfrm>
            <a:prstGeom prst="roundRect">
              <a:avLst>
                <a:gd name="adj" fmla="val 12790"/>
              </a:avLst>
            </a:prstGeom>
            <a:solidFill>
              <a:srgbClr val="003F8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01000" tIns="101000" rIns="101000" bIns="1010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670979" y="24462573"/>
              <a:ext cx="11835899" cy="455836"/>
            </a:xfrm>
            <a:prstGeom prst="rect">
              <a:avLst/>
            </a:prstGeom>
            <a:noFill/>
            <a:ln>
              <a:noFill/>
            </a:ln>
          </p:spPr>
          <p:txBody>
            <a:bodyPr lIns="101000" tIns="101000" rIns="101000" bIns="101000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400" dirty="0">
                  <a:solidFill>
                    <a:srgbClr val="FFFFFF"/>
                  </a:solidFill>
                </a:rPr>
                <a:t>Functional </a:t>
              </a:r>
              <a:r>
                <a:rPr lang="en" sz="4400" dirty="0" smtClean="0">
                  <a:solidFill>
                    <a:srgbClr val="FFFFFF"/>
                  </a:solidFill>
                </a:rPr>
                <a:t>Requirements</a:t>
              </a:r>
              <a:endParaRPr lang="en" sz="4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84548" y="8707027"/>
            <a:ext cx="9372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initial client was looking for a technology based solution to streamline the </a:t>
            </a:r>
            <a:r>
              <a:rPr lang="en-US" sz="3200" dirty="0"/>
              <a:t>data collection </a:t>
            </a:r>
            <a:r>
              <a:rPr lang="en-US" sz="3200" dirty="0" smtClean="0"/>
              <a:t> and maintenance of Michigan roads. This included gathering public complaints pertaining to road conditions; as well as an interface to the data collected. This data was meant to assist in the allocation of Michigan Department of Transportation resources. </a:t>
            </a:r>
          </a:p>
          <a:p>
            <a:endParaRPr lang="en-US" sz="3200" dirty="0" smtClean="0"/>
          </a:p>
          <a:p>
            <a:r>
              <a:rPr lang="en-US" sz="3200" dirty="0" smtClean="0"/>
              <a:t>The current solution consists of having a maintenance crew drive every road to assess its condition. This process was very slow and costly. 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997266" y="16909167"/>
            <a:ext cx="935988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Road Condition Reporting and Management System (RCRMS) was developed to collect complaints of road conditions and present the data, in various forms, to a party which may be able to positively affect the road conditions</a:t>
            </a:r>
            <a:r>
              <a:rPr lang="en-US" sz="3200" dirty="0" smtClean="0"/>
              <a:t>. To that end, we developed an iOS mobile application and a web application. </a:t>
            </a:r>
          </a:p>
          <a:p>
            <a:endParaRPr lang="en-US" sz="3200" dirty="0" smtClean="0"/>
          </a:p>
          <a:p>
            <a:r>
              <a:rPr lang="en-US" sz="3200" dirty="0" smtClean="0"/>
              <a:t>The mobile application is the interface which the public may use to report various road complaints to our database.</a:t>
            </a:r>
          </a:p>
          <a:p>
            <a:endParaRPr lang="en-US" sz="3200" dirty="0"/>
          </a:p>
          <a:p>
            <a:r>
              <a:rPr lang="en-US" sz="3200" dirty="0" smtClean="0"/>
              <a:t>The web application serves as the portal to visualize the data, from the database, for the administrative users. 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746" y="3714308"/>
            <a:ext cx="16273294" cy="24352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9628" y="26493847"/>
            <a:ext cx="9359882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client requires a </a:t>
            </a:r>
            <a:r>
              <a:rPr lang="en-US" sz="3200" dirty="0"/>
              <a:t>proof of concept </a:t>
            </a:r>
            <a:r>
              <a:rPr lang="en-US" sz="3200" dirty="0" smtClean="0"/>
              <a:t>technology </a:t>
            </a:r>
            <a:r>
              <a:rPr lang="en-US" sz="3200" dirty="0"/>
              <a:t>based solution for a community-wide data collection and management system whose primary function is to: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Streamline the process of reporting problems with Michigan roads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Summarize data and generate maps through an automated process on the database </a:t>
            </a:r>
            <a:r>
              <a:rPr lang="en-US" sz="3200" dirty="0" smtClean="0"/>
              <a:t>server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Deliver </a:t>
            </a:r>
            <a:r>
              <a:rPr lang="en-US" sz="3200" dirty="0"/>
              <a:t>summary reports to administrators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Measure progress in making road repairs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Measure performance of individual programs and the system as a whole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Mobile </a:t>
            </a:r>
            <a:r>
              <a:rPr lang="en-US" sz="3200" dirty="0"/>
              <a:t>Application Functional </a:t>
            </a:r>
            <a:r>
              <a:rPr lang="en-US" sz="3200" dirty="0" smtClean="0"/>
              <a:t>Requirements:</a:t>
            </a:r>
            <a:endParaRPr lang="en-US" sz="3200" dirty="0"/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The mobile application will serve the </a:t>
            </a:r>
            <a:r>
              <a:rPr lang="en-US" sz="3200" dirty="0" smtClean="0"/>
              <a:t>primary function </a:t>
            </a:r>
            <a:r>
              <a:rPr lang="en-US" sz="3200" dirty="0"/>
              <a:t>in the following ways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4572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Reports data to the backend</a:t>
            </a:r>
          </a:p>
          <a:p>
            <a:pPr marL="4572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Simplistic user interface to prevent driving distractions</a:t>
            </a:r>
          </a:p>
          <a:p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995647" y="8338865"/>
            <a:ext cx="91440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Web Application Functional Requirements: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To serve the primary function, the web application must accomplish the following:</a:t>
            </a:r>
            <a:endParaRPr lang="en-US" sz="3200" dirty="0"/>
          </a:p>
          <a:p>
            <a:pPr lvl="1" fontAlgn="base"/>
            <a:endParaRPr lang="en-US" sz="3200" dirty="0" smtClean="0"/>
          </a:p>
          <a:p>
            <a:pPr marL="457200" lvl="1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Short </a:t>
            </a:r>
            <a:r>
              <a:rPr lang="en-US" sz="3200" dirty="0"/>
              <a:t>term retention of client specific reports</a:t>
            </a:r>
          </a:p>
          <a:p>
            <a:pPr marL="4572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Ability to present data in jurisdiction specific reporting</a:t>
            </a:r>
          </a:p>
          <a:p>
            <a:pPr marL="4572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Report maintenance(</a:t>
            </a:r>
            <a:r>
              <a:rPr lang="en-US" sz="3200" dirty="0" err="1"/>
              <a:t>i.e</a:t>
            </a:r>
            <a:r>
              <a:rPr lang="en-US" sz="3200" dirty="0"/>
              <a:t> mark reports as having been completed)</a:t>
            </a:r>
          </a:p>
          <a:p>
            <a:pPr marL="4572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Client specific assessment of needs </a:t>
            </a:r>
          </a:p>
          <a:p>
            <a:pPr marL="4572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Retention of  client specific </a:t>
            </a:r>
            <a:r>
              <a:rPr lang="en-US" sz="3200" dirty="0" smtClean="0"/>
              <a:t>GPS data</a:t>
            </a:r>
            <a:endParaRPr lang="en-US" sz="3200" dirty="0"/>
          </a:p>
          <a:p>
            <a:pPr marL="4572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Ability to track client specific goals and outcomes</a:t>
            </a:r>
          </a:p>
          <a:p>
            <a:pPr marL="4572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Ability to share road quality reports across agencies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995647" y="18629466"/>
            <a:ext cx="9143999" cy="1437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Technologies: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Xcode</a:t>
            </a:r>
            <a:r>
              <a:rPr lang="en-US" sz="3200" dirty="0" smtClean="0"/>
              <a:t>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Swift 4.0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SiriKit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Google Maps APIs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HTML, CSS, JS, Firebase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Nodejs</a:t>
            </a:r>
            <a:r>
              <a:rPr lang="en-US" sz="3200" dirty="0" smtClean="0"/>
              <a:t>, </a:t>
            </a:r>
            <a:r>
              <a:rPr lang="en-US" sz="3200" dirty="0" err="1" smtClean="0"/>
              <a:t>npm</a:t>
            </a:r>
            <a:r>
              <a:rPr lang="en-US" sz="3200" dirty="0" smtClean="0"/>
              <a:t>, Firebase CLI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  <a:p>
            <a:r>
              <a:rPr lang="en-US" sz="3200" dirty="0" smtClean="0"/>
              <a:t>Deal with missing client and pivot into an alternate client; along with changing the requirements mid project. </a:t>
            </a:r>
          </a:p>
          <a:p>
            <a:endParaRPr lang="en-US" sz="3200" dirty="0" smtClean="0"/>
          </a:p>
          <a:p>
            <a:r>
              <a:rPr lang="en-US" sz="3200" dirty="0" smtClean="0"/>
              <a:t>Practice working with other developers, in different scopes, toward the same end. </a:t>
            </a:r>
          </a:p>
          <a:p>
            <a:endParaRPr lang="en-US" sz="3200" dirty="0" smtClean="0"/>
          </a:p>
          <a:p>
            <a:r>
              <a:rPr lang="en-US" sz="3200" dirty="0" smtClean="0"/>
              <a:t>Working knowledge of code repositories like GitHub, and the collaboration benefits therein.</a:t>
            </a:r>
          </a:p>
          <a:p>
            <a:endParaRPr lang="en-US" sz="3200" dirty="0"/>
          </a:p>
          <a:p>
            <a:r>
              <a:rPr lang="en-US" sz="3200" dirty="0" smtClean="0"/>
              <a:t>Current State: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Working iOS application prototype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Functional </a:t>
            </a:r>
            <a:r>
              <a:rPr lang="en-US" sz="3200" dirty="0"/>
              <a:t>w</a:t>
            </a:r>
            <a:r>
              <a:rPr lang="en-US" sz="3200" dirty="0" smtClean="0"/>
              <a:t>eb application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Moving Forward: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Publish iOS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Application email verification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Meta 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Handle Firebase querying quirk</a:t>
            </a:r>
          </a:p>
          <a:p>
            <a:endParaRPr lang="en-US" sz="3200" dirty="0" smtClean="0"/>
          </a:p>
        </p:txBody>
      </p:sp>
      <p:grpSp>
        <p:nvGrpSpPr>
          <p:cNvPr id="33" name="Shape 60"/>
          <p:cNvGrpSpPr/>
          <p:nvPr/>
        </p:nvGrpSpPr>
        <p:grpSpPr>
          <a:xfrm>
            <a:off x="22410628" y="7239280"/>
            <a:ext cx="9958926" cy="9580644"/>
            <a:chOff x="643460" y="14217775"/>
            <a:chExt cx="12172952" cy="8247845"/>
          </a:xfrm>
        </p:grpSpPr>
        <p:sp>
          <p:nvSpPr>
            <p:cNvPr id="34" name="Shape 61"/>
            <p:cNvSpPr txBox="1"/>
            <p:nvPr/>
          </p:nvSpPr>
          <p:spPr>
            <a:xfrm>
              <a:off x="662125" y="14217775"/>
              <a:ext cx="12139500" cy="7504500"/>
            </a:xfrm>
            <a:prstGeom prst="rect">
              <a:avLst/>
            </a:prstGeom>
            <a:noFill/>
            <a:ln>
              <a:noFill/>
            </a:ln>
          </p:spPr>
          <p:txBody>
            <a:bodyPr lIns="101000" tIns="101000" rIns="101000" bIns="101000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3300"/>
            </a:p>
          </p:txBody>
        </p:sp>
        <p:sp>
          <p:nvSpPr>
            <p:cNvPr id="35" name="Shape 62"/>
            <p:cNvSpPr txBox="1"/>
            <p:nvPr/>
          </p:nvSpPr>
          <p:spPr>
            <a:xfrm>
              <a:off x="671425" y="14640900"/>
              <a:ext cx="12120900" cy="7824720"/>
            </a:xfrm>
            <a:prstGeom prst="rect">
              <a:avLst/>
            </a:prstGeom>
            <a:noFill/>
            <a:ln w="19050" cap="flat" cmpd="sng">
              <a:solidFill>
                <a:srgbClr val="003F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01000" tIns="101000" rIns="101000" bIns="101000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300" dirty="0">
                <a:solidFill>
                  <a:srgbClr val="222222"/>
                </a:solidFill>
                <a:highlight>
                  <a:srgbClr val="FFFFFF"/>
                </a:highlight>
              </a:endParaRPr>
            </a:p>
          </p:txBody>
        </p:sp>
        <p:grpSp>
          <p:nvGrpSpPr>
            <p:cNvPr id="36" name="Shape 63"/>
            <p:cNvGrpSpPr/>
            <p:nvPr/>
          </p:nvGrpSpPr>
          <p:grpSpPr>
            <a:xfrm>
              <a:off x="643460" y="14217775"/>
              <a:ext cx="12172952" cy="787195"/>
              <a:chOff x="13116908" y="7394199"/>
              <a:chExt cx="20787144" cy="787195"/>
            </a:xfrm>
          </p:grpSpPr>
          <p:sp>
            <p:nvSpPr>
              <p:cNvPr id="37" name="Shape 64"/>
              <p:cNvSpPr/>
              <p:nvPr/>
            </p:nvSpPr>
            <p:spPr>
              <a:xfrm>
                <a:off x="13141951" y="7394199"/>
                <a:ext cx="20762101" cy="787195"/>
              </a:xfrm>
              <a:prstGeom prst="roundRect">
                <a:avLst>
                  <a:gd name="adj" fmla="val 12790"/>
                </a:avLst>
              </a:prstGeom>
              <a:solidFill>
                <a:srgbClr val="003F8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01000" tIns="101000" rIns="101000" bIns="101000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38" name="Shape 65"/>
              <p:cNvSpPr txBox="1"/>
              <p:nvPr/>
            </p:nvSpPr>
            <p:spPr>
              <a:xfrm>
                <a:off x="13116908" y="7394199"/>
                <a:ext cx="20762101" cy="787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01000" tIns="101000" rIns="101000" bIns="101000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4400" dirty="0" smtClean="0">
                    <a:solidFill>
                      <a:srgbClr val="FFFFFF"/>
                    </a:solidFill>
                  </a:rPr>
                  <a:t>Functional Requirements Cont.</a:t>
                </a:r>
                <a:endParaRPr lang="en" sz="4400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197" y="32895371"/>
            <a:ext cx="7234960" cy="40717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47" y="29429802"/>
            <a:ext cx="11067872" cy="7427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59" y="7028752"/>
            <a:ext cx="5786103" cy="1005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983" y="6992092"/>
            <a:ext cx="5786103" cy="1005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876" y="18154267"/>
            <a:ext cx="5786104" cy="10058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85" y="18123000"/>
            <a:ext cx="5786103" cy="1005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616488" y="28437201"/>
            <a:ext cx="415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Report Page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11519323" y="16872710"/>
            <a:ext cx="415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Side Menu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245598" y="16882972"/>
            <a:ext cx="427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Quick Reporting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16982008" y="28282381"/>
            <a:ext cx="463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3D Touch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5422829" y="37219518"/>
            <a:ext cx="1844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Map View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6317292" y="37219518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Chart View</a:t>
            </a:r>
            <a:endParaRPr lang="en-US" sz="2800" dirty="0"/>
          </a:p>
        </p:txBody>
      </p:sp>
      <p:sp>
        <p:nvSpPr>
          <p:cNvPr id="60" name="Shape 65"/>
          <p:cNvSpPr txBox="1"/>
          <p:nvPr/>
        </p:nvSpPr>
        <p:spPr>
          <a:xfrm>
            <a:off x="407236" y="672577"/>
            <a:ext cx="32342038" cy="1765823"/>
          </a:xfrm>
          <a:prstGeom prst="rect">
            <a:avLst/>
          </a:prstGeom>
          <a:noFill/>
          <a:ln>
            <a:noFill/>
          </a:ln>
        </p:spPr>
        <p:txBody>
          <a:bodyPr lIns="101000" tIns="101000" rIns="101000" bIns="1010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0" dirty="0" smtClean="0">
                <a:solidFill>
                  <a:srgbClr val="FFFFFF"/>
                </a:solidFill>
              </a:rPr>
              <a:t>Road Condition Reporting and Management System</a:t>
            </a:r>
            <a:endParaRPr lang="en" sz="10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373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simple-light-2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Sault Ste Marie iPhone Tourism App</dc:title>
  <dc:creator>Chris E. Smith</dc:creator>
  <cp:lastModifiedBy>Wei Qian</cp:lastModifiedBy>
  <cp:revision>27</cp:revision>
  <dcterms:modified xsi:type="dcterms:W3CDTF">2018-04-12T17:15:54Z</dcterms:modified>
</cp:coreProperties>
</file>