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1637" r:id="rId3"/>
    <p:sldId id="1638" r:id="rId4"/>
    <p:sldId id="1639" r:id="rId5"/>
    <p:sldId id="1640" r:id="rId6"/>
    <p:sldId id="1643" r:id="rId7"/>
    <p:sldId id="1641" r:id="rId8"/>
    <p:sldId id="1642" r:id="rId9"/>
    <p:sldId id="1644" r:id="rId10"/>
    <p:sldId id="26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57276" autoAdjust="0"/>
  </p:normalViewPr>
  <p:slideViewPr>
    <p:cSldViewPr snapToGrid="0">
      <p:cViewPr varScale="1">
        <p:scale>
          <a:sx n="63" d="100"/>
          <a:sy n="63" d="100"/>
        </p:scale>
        <p:origin x="10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通过知识图生成对抗式零样本学习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处理这种不可见类的一个直观的想法是利用类的边信息，建立类之间的语义关系，使从可见类获得的知识能够转移到不可见类。在分类任务里，这种语义关系通常包含：人工注释的属性信息、文本描述、以及可见类与不可见类之间的关系。如上图所示。</a:t>
            </a:r>
            <a:endParaRPr lang="en-US" altLang="zh-CN" dirty="0"/>
          </a:p>
          <a:p>
            <a:r>
              <a:rPr lang="zh-CN" altLang="en-US" dirty="0"/>
              <a:t>第一种是基于映射的方法：</a:t>
            </a:r>
            <a:endParaRPr lang="en-US" altLang="zh-CN" dirty="0"/>
          </a:p>
          <a:p>
            <a:r>
              <a:rPr lang="zh-CN" altLang="en-US" dirty="0"/>
              <a:t>域偏移问题：对于同一个属性：不同类的视觉特征的差异可能会很大。</a:t>
            </a:r>
            <a:endParaRPr lang="en-US" altLang="zh-CN" dirty="0"/>
          </a:p>
          <a:p>
            <a:r>
              <a:rPr lang="zh-CN" altLang="en-US" dirty="0"/>
              <a:t>枢纽点问题：语义特征维度较低，视觉特征维度较高，维度高的视觉特征映射到维度低的语义空间后，某些样本点就会许多不同类别样本点的最近邻点。</a:t>
            </a:r>
            <a:endParaRPr lang="en-US" altLang="zh-CN" dirty="0"/>
          </a:p>
          <a:p>
            <a:r>
              <a:rPr lang="zh-CN" altLang="en-US" dirty="0"/>
              <a:t>语义鸿沟问题：语义和视觉特征分布不同。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第二种是基于生成的方法：</a:t>
            </a:r>
            <a:endParaRPr lang="en-US" altLang="zh-CN" dirty="0"/>
          </a:p>
          <a:p>
            <a:r>
              <a:rPr lang="zh-CN" altLang="en-US" dirty="0"/>
              <a:t>利用类的边信息来为不可见的类合成样本</a:t>
            </a:r>
            <a:r>
              <a:rPr lang="en-US" altLang="zh-CN" dirty="0"/>
              <a:t>(</a:t>
            </a:r>
            <a:r>
              <a:rPr lang="zh-CN" altLang="en-US" dirty="0"/>
              <a:t>或特征</a:t>
            </a:r>
            <a:r>
              <a:rPr lang="en-US" altLang="zh-CN" dirty="0"/>
              <a:t>)</a:t>
            </a:r>
            <a:r>
              <a:rPr lang="zh-CN" altLang="en-US" dirty="0"/>
              <a:t>，避免了空间映射的需要，也就避免了语义鸿沟问题，同时将</a:t>
            </a:r>
            <a:r>
              <a:rPr lang="en-US" altLang="zh-CN" dirty="0"/>
              <a:t>ZSL</a:t>
            </a:r>
            <a:r>
              <a:rPr lang="zh-CN" altLang="en-US" dirty="0"/>
              <a:t>问题转化为传统的监督学习问题，避免了枢纽点问题。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7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以动物类的标注属性为例，当我们使用“</a:t>
            </a:r>
            <a:r>
              <a:rPr lang="en-US" altLang="zh-CN" dirty="0"/>
              <a:t>stripe(</a:t>
            </a:r>
            <a:r>
              <a:rPr lang="zh-CN" altLang="en-US" dirty="0"/>
              <a:t>条纹</a:t>
            </a:r>
            <a:r>
              <a:rPr lang="en-US" altLang="zh-CN" dirty="0"/>
              <a:t>)”</a:t>
            </a:r>
            <a:r>
              <a:rPr lang="zh-CN" altLang="en-US" dirty="0"/>
              <a:t>属性为斑马类生成样本时，另一个显著不同的也标注了“</a:t>
            </a:r>
            <a:r>
              <a:rPr lang="en-US" altLang="zh-CN" dirty="0"/>
              <a:t>stripe(</a:t>
            </a:r>
            <a:r>
              <a:rPr lang="zh-CN" altLang="en-US" dirty="0"/>
              <a:t>条纹</a:t>
            </a:r>
            <a:r>
              <a:rPr lang="en-US" altLang="zh-CN" dirty="0"/>
              <a:t>)”</a:t>
            </a:r>
            <a:r>
              <a:rPr lang="zh-CN" altLang="en-US" dirty="0"/>
              <a:t>的老虎也可能得到与斑马类相似特征的合成样本</a:t>
            </a:r>
            <a:r>
              <a:rPr lang="en-US" altLang="zh-CN" dirty="0"/>
              <a:t>(</a:t>
            </a:r>
            <a:r>
              <a:rPr lang="zh-CN" altLang="en-US" dirty="0"/>
              <a:t>即域偏移问题</a:t>
            </a:r>
            <a:r>
              <a:rPr lang="en-US" altLang="zh-CN" dirty="0"/>
              <a:t>[6])</a:t>
            </a:r>
            <a:r>
              <a:rPr lang="zh-CN" altLang="en-US" dirty="0"/>
              <a:t>，特别是当</a:t>
            </a:r>
            <a:r>
              <a:rPr lang="en-US" altLang="zh-CN" dirty="0"/>
              <a:t>tiger</a:t>
            </a:r>
            <a:r>
              <a:rPr lang="zh-CN" altLang="en-US" dirty="0"/>
              <a:t>缺少其他具有代表性的属性注释时。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分类结构：描述了分类中的类间关系，如马属于马科，虎属于大猫科。然而，它将产生较少的鉴别样本，兄弟类可能看起来很不同，如马和斑马。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文本描述容易收集，但由于歧义和不相关的词和短语，容易引入大量的噪声。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3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分为两个模块，知识图谱模块，</a:t>
            </a:r>
            <a:r>
              <a:rPr lang="en-US" altLang="zh-CN" dirty="0"/>
              <a:t>GAN</a:t>
            </a:r>
            <a:r>
              <a:rPr lang="zh-CN" altLang="en-US" dirty="0"/>
              <a:t>模块。知识图谱模块包括两方面：类别关系</a:t>
            </a:r>
            <a:r>
              <a:rPr lang="en-US" altLang="zh-CN" dirty="0"/>
              <a:t>+</a:t>
            </a:r>
            <a:r>
              <a:rPr lang="zh-CN" altLang="en-US" dirty="0"/>
              <a:t>属性视图。属性视图是一个由类节点和属性节点组成的异构二部图，每个类节点与一系列通过“</a:t>
            </a:r>
            <a:r>
              <a:rPr lang="en-US" altLang="zh-CN" dirty="0" err="1"/>
              <a:t>hasAttribute</a:t>
            </a:r>
            <a:r>
              <a:rPr lang="en-US" altLang="zh-CN" dirty="0"/>
              <a:t>”</a:t>
            </a:r>
            <a:r>
              <a:rPr lang="zh-CN" altLang="en-US" dirty="0"/>
              <a:t>关系边标注的属性节点相连接。对于训练集和测试集的每个类别，可以根据</a:t>
            </a:r>
            <a:r>
              <a:rPr lang="zh-CN" altLang="en-US" dirty="0">
                <a:effectLst/>
              </a:rPr>
              <a:t>类视图和属性视图学习两个嵌入，融合类别信息和属性信息。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首先对类视图进行嵌入，为了丰富图节点的语义，我们用类名和属性名的词嵌入来初始化节点表示，然后进行嵌入，嵌入过程中用到了</a:t>
            </a:r>
            <a:r>
              <a:rPr lang="en-US" altLang="zh-CN" dirty="0">
                <a:effectLst/>
              </a:rPr>
              <a:t>GCN</a:t>
            </a:r>
            <a:r>
              <a:rPr lang="zh-CN" altLang="en-US" dirty="0">
                <a:effectLst/>
              </a:rPr>
              <a:t>网络，通过</a:t>
            </a:r>
            <a:r>
              <a:rPr lang="en-US" altLang="zh-CN" dirty="0">
                <a:effectLst/>
              </a:rPr>
              <a:t>GCN</a:t>
            </a:r>
            <a:r>
              <a:rPr lang="zh-CN" altLang="en-US" dirty="0">
                <a:effectLst/>
              </a:rPr>
              <a:t>卷积，得到了每一个类的向量表示</a:t>
            </a:r>
            <a:r>
              <a:rPr lang="en-US" altLang="zh-CN" dirty="0">
                <a:effectLst/>
              </a:rPr>
              <a:t>【</a:t>
            </a:r>
            <a:r>
              <a:rPr lang="zh-CN" altLang="en-US" dirty="0">
                <a:effectLst/>
              </a:rPr>
              <a:t>翻页</a:t>
            </a:r>
            <a:r>
              <a:rPr lang="en-US" altLang="zh-CN" dirty="0">
                <a:effectLst/>
              </a:rPr>
              <a:t>】</a:t>
            </a:r>
            <a:r>
              <a:rPr lang="zh-CN" altLang="en-US" dirty="0">
                <a:effectLst/>
              </a:rPr>
              <a:t>；然后在属性视图进行嵌入，得到了每一个类的向量表示。然后将这两个视图上的向量表示进行合并，就得到了在整个图上的类别向量表示</a:t>
            </a:r>
            <a:r>
              <a:rPr lang="en-US" altLang="zh-CN" dirty="0">
                <a:effectLst/>
              </a:rPr>
              <a:t>【</a:t>
            </a:r>
            <a:r>
              <a:rPr lang="zh-CN" altLang="en-US" dirty="0">
                <a:effectLst/>
              </a:rPr>
              <a:t>翻页</a:t>
            </a:r>
            <a:r>
              <a:rPr lang="en-US" altLang="zh-CN" dirty="0">
                <a:effectLst/>
              </a:rPr>
              <a:t>】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Auto-Encoder (GAE)[12]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是一种基于变分自编码器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(VAE)[11]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的图结构化数据无监督学习方法。它以图卷积网络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(GCN)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为编码器，以内积为解码器，使图节点的潜在表示被学习，这就是我们想要的类嵌入。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然后是解码器：把得到的类嵌入进行接近度计算，对于每个连接节点对，进行内积，通过优化这个损失函数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翻页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来使得有链接的节点彼此靠近，没有链接的节点彼此远离。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32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6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生成器：以类嵌入和服从高斯分布采样的随机噪声向量作为输入，合成了类别的</a:t>
            </a:r>
            <a:r>
              <a:rPr lang="en-US" altLang="zh-CN" dirty="0"/>
              <a:t>CNN</a:t>
            </a:r>
            <a:r>
              <a:rPr lang="zh-CN" altLang="en-US" dirty="0"/>
              <a:t>图像特征。</a:t>
            </a:r>
            <a:endParaRPr lang="en-US" altLang="zh-CN" dirty="0"/>
          </a:p>
          <a:p>
            <a:r>
              <a:rPr lang="zh-CN" altLang="en-US" dirty="0"/>
              <a:t>判别器：将合成特征和训练图像的真实特征作为输入，优化上述损失。</a:t>
            </a:r>
            <a:endParaRPr lang="en-US" altLang="zh-CN" dirty="0"/>
          </a:p>
          <a:p>
            <a:r>
              <a:rPr lang="zh-CN" altLang="en-US" dirty="0"/>
              <a:t>在训练阶段，使用可见类的图像特征和类嵌入来训练</a:t>
            </a:r>
            <a:r>
              <a:rPr lang="en-US" altLang="zh-CN" dirty="0"/>
              <a:t>GAN</a:t>
            </a:r>
            <a:r>
              <a:rPr lang="zh-CN" altLang="en-US" dirty="0"/>
              <a:t>模型 ，训练完成之后，这个模型就能够合成</a:t>
            </a:r>
            <a:r>
              <a:rPr lang="en-US" altLang="zh-CN" dirty="0"/>
              <a:t>unseen</a:t>
            </a:r>
            <a:r>
              <a:rPr lang="zh-CN" altLang="en-US" dirty="0"/>
              <a:t>类的视觉特征，这样原本零样本没有监督的问题就转换成了有监督的问题。然后进行分类任务。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前两项近似实特征和合成特征分布的</a:t>
            </a:r>
            <a:r>
              <a:rPr lang="en-US" altLang="zh-CN" dirty="0"/>
              <a:t>Wasserstein</a:t>
            </a:r>
            <a:r>
              <a:rPr lang="zh-CN" altLang="en-US" dirty="0"/>
              <a:t>距离，最后一项是梯度惩罚，使</a:t>
            </a:r>
            <a:r>
              <a:rPr lang="en-US" altLang="zh-CN" dirty="0"/>
              <a:t>D</a:t>
            </a:r>
            <a:r>
              <a:rPr lang="zh-CN" altLang="en-US" dirty="0"/>
              <a:t>的梯度具有单位范数</a:t>
            </a:r>
            <a:r>
              <a:rPr lang="en-US" altLang="zh-CN" dirty="0"/>
              <a:t>(</a:t>
            </a:r>
            <a:r>
              <a:rPr lang="zh-CN" altLang="en-US" dirty="0"/>
              <a:t>即在</a:t>
            </a:r>
            <a:r>
              <a:rPr lang="en-US" altLang="zh-CN" dirty="0"/>
              <a:t>[7]</a:t>
            </a:r>
            <a:r>
              <a:rPr lang="zh-CN" altLang="en-US" dirty="0"/>
              <a:t>中提出的</a:t>
            </a:r>
            <a:r>
              <a:rPr lang="en-US" altLang="zh-CN" dirty="0"/>
              <a:t>Lipschitz</a:t>
            </a:r>
            <a:r>
              <a:rPr lang="zh-CN" altLang="en-US" dirty="0"/>
              <a:t>约束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9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9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5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3684477"/>
            <a:ext cx="6251063" cy="1327310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Goal-Oriented Gaze Estimation for Zero-Shot Learning</a:t>
            </a:r>
            <a:endParaRPr lang="zh-CN" alt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669925" y="2013649"/>
            <a:ext cx="5537071" cy="1015902"/>
            <a:chOff x="416689" y="1415352"/>
            <a:chExt cx="5537071" cy="1015902"/>
          </a:xfrm>
        </p:grpSpPr>
        <p:grpSp>
          <p:nvGrpSpPr>
            <p:cNvPr id="165" name="组合 164"/>
            <p:cNvGrpSpPr/>
            <p:nvPr userDrawn="1"/>
          </p:nvGrpSpPr>
          <p:grpSpPr>
            <a:xfrm>
              <a:off x="2681968" y="1415352"/>
              <a:ext cx="3271792" cy="1015901"/>
              <a:chOff x="0" y="3026106"/>
              <a:chExt cx="2057401" cy="781570"/>
            </a:xfrm>
          </p:grpSpPr>
          <p:sp>
            <p:nvSpPr>
              <p:cNvPr id="166" name="文本框 165"/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en-US" altLang="zh-CN" sz="16600" b="1" dirty="0">
                    <a:solidFill>
                      <a:schemeClr val="accent1"/>
                    </a:solidFill>
                    <a:latin typeface="+mn-lt"/>
                  </a:rPr>
                  <a:t>REPORT</a:t>
                </a:r>
                <a:endParaRPr lang="zh-CN" altLang="en-US" sz="16600" b="1" dirty="0">
                  <a:solidFill>
                    <a:schemeClr val="accent1"/>
                  </a:solidFill>
                  <a:latin typeface="+mn-lt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0" y="3026106"/>
                <a:ext cx="1251032" cy="218356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endParaRPr lang="en-US" altLang="zh-CN" sz="16600" noProof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68" name="文本框 167"/>
            <p:cNvSpPr txBox="1"/>
            <p:nvPr userDrawn="1"/>
          </p:nvSpPr>
          <p:spPr>
            <a:xfrm>
              <a:off x="416689" y="1415353"/>
              <a:ext cx="2125322" cy="1015901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solidFill>
                    <a:schemeClr val="accent2"/>
                  </a:solidFill>
                  <a:latin typeface="Impact" panose="020B0806030902050204" pitchFamily="34" charset="0"/>
                </a:rPr>
                <a:t>2021</a:t>
              </a:r>
              <a:endParaRPr lang="zh-CN" altLang="en-US" sz="9600" dirty="0">
                <a:solidFill>
                  <a:schemeClr val="accent2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58" name="矩形 257"/>
          <p:cNvSpPr/>
          <p:nvPr userDrawn="1"/>
        </p:nvSpPr>
        <p:spPr>
          <a:xfrm>
            <a:off x="669925" y="3497828"/>
            <a:ext cx="6251063" cy="95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7202961" y="1200770"/>
            <a:ext cx="4185447" cy="4108467"/>
            <a:chOff x="3990983" y="1563392"/>
            <a:chExt cx="4185447" cy="4108467"/>
          </a:xfrm>
        </p:grpSpPr>
        <p:grpSp>
          <p:nvGrpSpPr>
            <p:cNvPr id="15" name="组合 14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7" name="Freeform 229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226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Line 224"/>
              <p:cNvSpPr>
                <a:spLocks noChangeShapeType="1"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21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21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21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22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22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22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22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225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227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Line 228"/>
              <p:cNvSpPr>
                <a:spLocks noChangeShapeType="1"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Line 230"/>
              <p:cNvSpPr>
                <a:spLocks noChangeShapeType="1"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231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Line 232"/>
              <p:cNvSpPr>
                <a:spLocks noChangeShapeType="1"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Line 233"/>
              <p:cNvSpPr>
                <a:spLocks noChangeShapeType="1"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Line 234"/>
              <p:cNvSpPr>
                <a:spLocks noChangeShapeType="1"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Line 235"/>
              <p:cNvSpPr>
                <a:spLocks noChangeShapeType="1"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Line 236"/>
              <p:cNvSpPr>
                <a:spLocks noChangeShapeType="1"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6" name="Oval 255"/>
            <p:cNvSpPr>
              <a:spLocks noChangeArrowheads="1"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Oval 256"/>
            <p:cNvSpPr>
              <a:spLocks noChangeArrowheads="1"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Oval 257"/>
            <p:cNvSpPr>
              <a:spLocks noChangeArrowheads="1"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Oval 258"/>
            <p:cNvSpPr>
              <a:spLocks noChangeArrowheads="1"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Oval 259"/>
            <p:cNvSpPr>
              <a:spLocks noChangeArrowheads="1"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Oval 260"/>
            <p:cNvSpPr>
              <a:spLocks noChangeArrowheads="1"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Oval 261"/>
            <p:cNvSpPr>
              <a:spLocks noChangeArrowheads="1"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Oval 262"/>
            <p:cNvSpPr>
              <a:spLocks noChangeArrowheads="1"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Oval 263"/>
            <p:cNvSpPr>
              <a:spLocks noChangeArrowheads="1"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Oval 265"/>
            <p:cNvSpPr>
              <a:spLocks noChangeArrowheads="1"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Oval 266"/>
            <p:cNvSpPr>
              <a:spLocks noChangeArrowheads="1"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Oval 267"/>
            <p:cNvSpPr>
              <a:spLocks noChangeArrowheads="1"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80" name="Oval 264"/>
              <p:cNvSpPr>
                <a:spLocks noChangeArrowheads="1"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81" name="组合 80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82" name="Group 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5" name="Oval 7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7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" name="Oval 68"/>
                <p:cNvSpPr/>
                <p:nvPr/>
              </p:nvSpPr>
              <p:spPr>
                <a:xfrm>
                  <a:off x="5832354" y="2796766"/>
                  <a:ext cx="328449" cy="33055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4" name="Group 11"/>
                <p:cNvGrpSpPr/>
                <p:nvPr userDrawn="1"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1" name="Oval 6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67"/>
                  <p:cNvSpPr/>
                  <p:nvPr userDrawn="1"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" name="Group 24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89" name="Oval 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25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87" name="Oval 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9" name="组合 28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71" name="Group 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78" name="Oval 7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27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76" name="Oval 3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3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28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4" name="Oval 3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3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31" name="Group 12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9" name="Oval 6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13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7" name="Oval 6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14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5" name="Oval 6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15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3" name="Oval 5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64" name="Oval 5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35" name="Oval 56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17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61" name="Oval 5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5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18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9" name="Oval 5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19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7" name="Oval 5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20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5" name="Oval 4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4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21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3" name="Oval 4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4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22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51" name="Oval 4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4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23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9" name="Oval 4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26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7" name="Oval 3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3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29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5" name="Oval 3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3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930134" y="2027705"/>
            <a:ext cx="7590354" cy="114533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930134" y="3173038"/>
            <a:ext cx="7590354" cy="1082874"/>
          </a:xfrm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73760" y="1841010"/>
            <a:ext cx="2637952" cy="2589432"/>
            <a:chOff x="3990983" y="1563392"/>
            <a:chExt cx="4185447" cy="4108467"/>
          </a:xfrm>
        </p:grpSpPr>
        <p:grpSp>
          <p:nvGrpSpPr>
            <p:cNvPr id="17" name="组合 16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105" name="Freeform 229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226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Line 224"/>
              <p:cNvSpPr>
                <a:spLocks noChangeShapeType="1"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21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Freeform 21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21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Freeform 22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Freeform 22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22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22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225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227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Line 228"/>
              <p:cNvSpPr>
                <a:spLocks noChangeShapeType="1"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Line 230"/>
              <p:cNvSpPr>
                <a:spLocks noChangeShapeType="1"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231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Line 232"/>
              <p:cNvSpPr>
                <a:spLocks noChangeShapeType="1"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Line 233"/>
              <p:cNvSpPr>
                <a:spLocks noChangeShapeType="1"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Line 234"/>
              <p:cNvSpPr>
                <a:spLocks noChangeShapeType="1"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Line 235"/>
              <p:cNvSpPr>
                <a:spLocks noChangeShapeType="1"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Line 236"/>
              <p:cNvSpPr>
                <a:spLocks noChangeShapeType="1"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8" name="Oval 255"/>
            <p:cNvSpPr>
              <a:spLocks noChangeArrowheads="1"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Oval 256"/>
            <p:cNvSpPr>
              <a:spLocks noChangeArrowheads="1"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Oval 257"/>
            <p:cNvSpPr>
              <a:spLocks noChangeArrowheads="1"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Oval 258"/>
            <p:cNvSpPr>
              <a:spLocks noChangeArrowheads="1"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Oval 259"/>
            <p:cNvSpPr>
              <a:spLocks noChangeArrowheads="1"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Oval 260"/>
            <p:cNvSpPr>
              <a:spLocks noChangeArrowheads="1"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Oval 261"/>
            <p:cNvSpPr>
              <a:spLocks noChangeArrowheads="1"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Oval 262"/>
            <p:cNvSpPr>
              <a:spLocks noChangeArrowheads="1"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Oval 263"/>
            <p:cNvSpPr>
              <a:spLocks noChangeArrowheads="1"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Oval 265"/>
            <p:cNvSpPr>
              <a:spLocks noChangeArrowheads="1"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Oval 266"/>
            <p:cNvSpPr>
              <a:spLocks noChangeArrowheads="1"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Oval 267"/>
            <p:cNvSpPr>
              <a:spLocks noChangeArrowheads="1"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90" name="Oval 264"/>
              <p:cNvSpPr>
                <a:spLocks noChangeArrowheads="1"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92" name="Group 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3" name="Oval 7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7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" name="Oval 68"/>
                <p:cNvSpPr/>
                <p:nvPr/>
              </p:nvSpPr>
              <p:spPr>
                <a:xfrm>
                  <a:off x="5832354" y="2796766"/>
                  <a:ext cx="328449" cy="33055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4" name="Group 11"/>
                <p:cNvGrpSpPr/>
                <p:nvPr userDrawn="1"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101" name="Oval 6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67"/>
                  <p:cNvSpPr/>
                  <p:nvPr userDrawn="1"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24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9" name="Oval 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" name="Group 25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97" name="Oval 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3" name="组合 32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81" name="Group 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88" name="Oval 7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7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27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86" name="Oval 3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3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28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84" name="Oval 3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3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35" name="Group 12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79" name="Oval 6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6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13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77" name="Oval 6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6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14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75" name="Oval 6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6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15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7" name="Oval 5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74" name="Oval 5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39" name="Oval 56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17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65" name="Oval 5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5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18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63" name="Oval 5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5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19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61" name="Oval 5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5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20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9" name="Oval 4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4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21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7" name="Oval 4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4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22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55" name="Oval 4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4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23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53" name="Oval 4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4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26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51" name="Oval 3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3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8" name="Group 29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9" name="Oval 3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3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508180-B863-4104-A99E-518C3662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2021/6/19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98BB7A-8065-4B38-9B0D-A5BC51AB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0806F-F8D4-4C30-A5C9-1A7FCDA0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2021/6/19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EFC2E-BBA2-42D4-8281-91FC1239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직사각형 45">
            <a:extLst/>
          </p:cNvPr>
          <p:cNvSpPr/>
          <p:nvPr userDrawn="1"/>
        </p:nvSpPr>
        <p:spPr>
          <a:xfrm>
            <a:off x="669925" y="1045445"/>
            <a:ext cx="10856892" cy="887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B4A187-F8CF-4EA9-BC16-397E2E47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2021/6/19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4A892A-364A-47FC-929B-CC1721E8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/>
          <p:cNvSpPr/>
          <p:nvPr userDrawn="1"/>
        </p:nvSpPr>
        <p:spPr>
          <a:xfrm>
            <a:off x="1035242" y="3802976"/>
            <a:ext cx="5537071" cy="92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1035242" y="2780341"/>
            <a:ext cx="5537071" cy="111523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6600" b="1" dirty="0">
                <a:solidFill>
                  <a:schemeClr val="accent1"/>
                </a:solidFill>
                <a:latin typeface="+mn-lt"/>
              </a:rPr>
              <a:t>THANKS</a:t>
            </a:r>
            <a:endParaRPr lang="zh-CN" altLang="en-US" sz="16600" b="1" dirty="0">
              <a:solidFill>
                <a:schemeClr val="accent1"/>
              </a:solidFill>
              <a:latin typeface="+mn-lt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02961" y="1200770"/>
            <a:ext cx="4185447" cy="4108467"/>
            <a:chOff x="3990983" y="1563392"/>
            <a:chExt cx="4185447" cy="4108467"/>
          </a:xfrm>
        </p:grpSpPr>
        <p:grpSp>
          <p:nvGrpSpPr>
            <p:cNvPr id="11" name="组合 10"/>
            <p:cNvGrpSpPr/>
            <p:nvPr/>
          </p:nvGrpSpPr>
          <p:grpSpPr>
            <a:xfrm>
              <a:off x="4101458" y="1653440"/>
              <a:ext cx="4002716" cy="3942145"/>
              <a:chOff x="8809631" y="1360739"/>
              <a:chExt cx="4002716" cy="3942145"/>
            </a:xfrm>
          </p:grpSpPr>
          <p:sp>
            <p:nvSpPr>
              <p:cNvPr id="99" name="Freeform 229"/>
              <p:cNvSpPr>
                <a:spLocks/>
              </p:cNvSpPr>
              <p:nvPr/>
            </p:nvSpPr>
            <p:spPr bwMode="auto">
              <a:xfrm>
                <a:off x="11732169" y="2341648"/>
                <a:ext cx="482883" cy="1179447"/>
              </a:xfrm>
              <a:custGeom>
                <a:avLst/>
                <a:gdLst>
                  <a:gd name="T0" fmla="*/ 7 w 287"/>
                  <a:gd name="T1" fmla="*/ 417 h 701"/>
                  <a:gd name="T2" fmla="*/ 230 w 287"/>
                  <a:gd name="T3" fmla="*/ 701 h 701"/>
                  <a:gd name="T4" fmla="*/ 287 w 287"/>
                  <a:gd name="T5" fmla="*/ 310 h 701"/>
                  <a:gd name="T6" fmla="*/ 0 w 287"/>
                  <a:gd name="T7" fmla="*/ 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7" h="701">
                    <a:moveTo>
                      <a:pt x="7" y="417"/>
                    </a:moveTo>
                    <a:lnTo>
                      <a:pt x="230" y="701"/>
                    </a:lnTo>
                    <a:lnTo>
                      <a:pt x="287" y="31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226"/>
              <p:cNvSpPr>
                <a:spLocks/>
              </p:cNvSpPr>
              <p:nvPr/>
            </p:nvSpPr>
            <p:spPr bwMode="auto">
              <a:xfrm>
                <a:off x="10424851" y="1360739"/>
                <a:ext cx="1467158" cy="3428976"/>
              </a:xfrm>
              <a:custGeom>
                <a:avLst/>
                <a:gdLst>
                  <a:gd name="T0" fmla="*/ 853 w 872"/>
                  <a:gd name="T1" fmla="*/ 2038 h 2038"/>
                  <a:gd name="T2" fmla="*/ 500 w 872"/>
                  <a:gd name="T3" fmla="*/ 1597 h 2038"/>
                  <a:gd name="T4" fmla="*/ 265 w 872"/>
                  <a:gd name="T5" fmla="*/ 1723 h 2038"/>
                  <a:gd name="T6" fmla="*/ 225 w 872"/>
                  <a:gd name="T7" fmla="*/ 1758 h 2038"/>
                  <a:gd name="T8" fmla="*/ 242 w 872"/>
                  <a:gd name="T9" fmla="*/ 2023 h 2038"/>
                  <a:gd name="T10" fmla="*/ 872 w 872"/>
                  <a:gd name="T11" fmla="*/ 2023 h 2038"/>
                  <a:gd name="T12" fmla="*/ 493 w 872"/>
                  <a:gd name="T13" fmla="*/ 1173 h 2038"/>
                  <a:gd name="T14" fmla="*/ 749 w 872"/>
                  <a:gd name="T15" fmla="*/ 533 h 2038"/>
                  <a:gd name="T16" fmla="*/ 772 w 872"/>
                  <a:gd name="T17" fmla="*/ 986 h 2038"/>
                  <a:gd name="T18" fmla="*/ 498 w 872"/>
                  <a:gd name="T19" fmla="*/ 1133 h 2038"/>
                  <a:gd name="T20" fmla="*/ 443 w 872"/>
                  <a:gd name="T21" fmla="*/ 796 h 2038"/>
                  <a:gd name="T22" fmla="*/ 725 w 872"/>
                  <a:gd name="T23" fmla="*/ 536 h 2038"/>
                  <a:gd name="T24" fmla="*/ 0 w 872"/>
                  <a:gd name="T25" fmla="*/ 0 h 2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72" h="2038">
                    <a:moveTo>
                      <a:pt x="853" y="2038"/>
                    </a:moveTo>
                    <a:lnTo>
                      <a:pt x="500" y="1597"/>
                    </a:lnTo>
                    <a:lnTo>
                      <a:pt x="265" y="1723"/>
                    </a:lnTo>
                    <a:lnTo>
                      <a:pt x="225" y="1758"/>
                    </a:lnTo>
                    <a:lnTo>
                      <a:pt x="242" y="2023"/>
                    </a:lnTo>
                    <a:lnTo>
                      <a:pt x="872" y="2023"/>
                    </a:lnTo>
                    <a:lnTo>
                      <a:pt x="493" y="1173"/>
                    </a:lnTo>
                    <a:lnTo>
                      <a:pt x="749" y="533"/>
                    </a:lnTo>
                    <a:lnTo>
                      <a:pt x="772" y="986"/>
                    </a:lnTo>
                    <a:lnTo>
                      <a:pt x="498" y="1133"/>
                    </a:lnTo>
                    <a:lnTo>
                      <a:pt x="443" y="796"/>
                    </a:lnTo>
                    <a:lnTo>
                      <a:pt x="725" y="53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Line 224"/>
              <p:cNvSpPr>
                <a:spLocks noChangeShapeType="1"/>
              </p:cNvSpPr>
              <p:nvPr/>
            </p:nvSpPr>
            <p:spPr bwMode="auto">
              <a:xfrm flipH="1">
                <a:off x="9798953" y="2074128"/>
                <a:ext cx="1033068" cy="71338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217"/>
              <p:cNvSpPr>
                <a:spLocks/>
              </p:cNvSpPr>
              <p:nvPr/>
            </p:nvSpPr>
            <p:spPr bwMode="auto">
              <a:xfrm>
                <a:off x="8809631" y="1392707"/>
                <a:ext cx="3923638" cy="3834464"/>
              </a:xfrm>
              <a:custGeom>
                <a:avLst/>
                <a:gdLst>
                  <a:gd name="T0" fmla="*/ 974 w 2332"/>
                  <a:gd name="T1" fmla="*/ 0 h 2279"/>
                  <a:gd name="T2" fmla="*/ 1581 w 2332"/>
                  <a:gd name="T3" fmla="*/ 81 h 2279"/>
                  <a:gd name="T4" fmla="*/ 2059 w 2332"/>
                  <a:gd name="T5" fmla="*/ 360 h 2279"/>
                  <a:gd name="T6" fmla="*/ 2332 w 2332"/>
                  <a:gd name="T7" fmla="*/ 820 h 2279"/>
                  <a:gd name="T8" fmla="*/ 2249 w 2332"/>
                  <a:gd name="T9" fmla="*/ 1718 h 2279"/>
                  <a:gd name="T10" fmla="*/ 1652 w 2332"/>
                  <a:gd name="T11" fmla="*/ 2279 h 2279"/>
                  <a:gd name="T12" fmla="*/ 714 w 2332"/>
                  <a:gd name="T13" fmla="*/ 2279 h 2279"/>
                  <a:gd name="T14" fmla="*/ 57 w 2332"/>
                  <a:gd name="T15" fmla="*/ 1649 h 2279"/>
                  <a:gd name="T16" fmla="*/ 0 w 2332"/>
                  <a:gd name="T17" fmla="*/ 967 h 2279"/>
                  <a:gd name="T18" fmla="*/ 221 w 2332"/>
                  <a:gd name="T19" fmla="*/ 448 h 2279"/>
                  <a:gd name="T20" fmla="*/ 974 w 2332"/>
                  <a:gd name="T21" fmla="*/ 0 h 2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2" h="2279">
                    <a:moveTo>
                      <a:pt x="974" y="0"/>
                    </a:moveTo>
                    <a:lnTo>
                      <a:pt x="1581" y="81"/>
                    </a:lnTo>
                    <a:lnTo>
                      <a:pt x="2059" y="360"/>
                    </a:lnTo>
                    <a:lnTo>
                      <a:pt x="2332" y="820"/>
                    </a:lnTo>
                    <a:lnTo>
                      <a:pt x="2249" y="1718"/>
                    </a:lnTo>
                    <a:lnTo>
                      <a:pt x="1652" y="2279"/>
                    </a:lnTo>
                    <a:lnTo>
                      <a:pt x="714" y="2279"/>
                    </a:lnTo>
                    <a:lnTo>
                      <a:pt x="57" y="1649"/>
                    </a:lnTo>
                    <a:lnTo>
                      <a:pt x="0" y="967"/>
                    </a:lnTo>
                    <a:lnTo>
                      <a:pt x="221" y="448"/>
                    </a:lnTo>
                    <a:lnTo>
                      <a:pt x="974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218"/>
              <p:cNvSpPr>
                <a:spLocks/>
              </p:cNvSpPr>
              <p:nvPr/>
            </p:nvSpPr>
            <p:spPr bwMode="auto">
              <a:xfrm>
                <a:off x="9181468" y="1820067"/>
                <a:ext cx="3630879" cy="3407104"/>
              </a:xfrm>
              <a:custGeom>
                <a:avLst/>
                <a:gdLst>
                  <a:gd name="T0" fmla="*/ 0 w 2158"/>
                  <a:gd name="T1" fmla="*/ 194 h 2025"/>
                  <a:gd name="T2" fmla="*/ 651 w 2158"/>
                  <a:gd name="T3" fmla="*/ 0 h 2025"/>
                  <a:gd name="T4" fmla="*/ 981 w 2158"/>
                  <a:gd name="T5" fmla="*/ 151 h 2025"/>
                  <a:gd name="T6" fmla="*/ 1452 w 2158"/>
                  <a:gd name="T7" fmla="*/ 284 h 2025"/>
                  <a:gd name="T8" fmla="*/ 2158 w 2158"/>
                  <a:gd name="T9" fmla="*/ 578 h 2025"/>
                  <a:gd name="T10" fmla="*/ 1746 w 2158"/>
                  <a:gd name="T11" fmla="*/ 966 h 2025"/>
                  <a:gd name="T12" fmla="*/ 2059 w 2158"/>
                  <a:gd name="T13" fmla="*/ 1464 h 2025"/>
                  <a:gd name="T14" fmla="*/ 1618 w 2158"/>
                  <a:gd name="T15" fmla="*/ 1724 h 2025"/>
                  <a:gd name="T16" fmla="*/ 528 w 2158"/>
                  <a:gd name="T17" fmla="*/ 2025 h 20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58" h="2025">
                    <a:moveTo>
                      <a:pt x="0" y="194"/>
                    </a:moveTo>
                    <a:lnTo>
                      <a:pt x="651" y="0"/>
                    </a:lnTo>
                    <a:lnTo>
                      <a:pt x="981" y="151"/>
                    </a:lnTo>
                    <a:lnTo>
                      <a:pt x="1452" y="284"/>
                    </a:lnTo>
                    <a:lnTo>
                      <a:pt x="2158" y="578"/>
                    </a:lnTo>
                    <a:lnTo>
                      <a:pt x="1746" y="966"/>
                    </a:lnTo>
                    <a:lnTo>
                      <a:pt x="2059" y="1464"/>
                    </a:lnTo>
                    <a:lnTo>
                      <a:pt x="1618" y="1724"/>
                    </a:lnTo>
                    <a:lnTo>
                      <a:pt x="528" y="202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219"/>
              <p:cNvSpPr>
                <a:spLocks/>
              </p:cNvSpPr>
              <p:nvPr/>
            </p:nvSpPr>
            <p:spPr bwMode="auto">
              <a:xfrm>
                <a:off x="9181468" y="1397754"/>
                <a:ext cx="2937681" cy="3873162"/>
              </a:xfrm>
              <a:custGeom>
                <a:avLst/>
                <a:gdLst>
                  <a:gd name="T0" fmla="*/ 0 w 1746"/>
                  <a:gd name="T1" fmla="*/ 469 h 2302"/>
                  <a:gd name="T2" fmla="*/ 192 w 1746"/>
                  <a:gd name="T3" fmla="*/ 739 h 2302"/>
                  <a:gd name="T4" fmla="*/ 945 w 1746"/>
                  <a:gd name="T5" fmla="*/ 417 h 2302"/>
                  <a:gd name="T6" fmla="*/ 888 w 1746"/>
                  <a:gd name="T7" fmla="*/ 739 h 2302"/>
                  <a:gd name="T8" fmla="*/ 981 w 1746"/>
                  <a:gd name="T9" fmla="*/ 1729 h 2302"/>
                  <a:gd name="T10" fmla="*/ 1618 w 1746"/>
                  <a:gd name="T11" fmla="*/ 1975 h 2302"/>
                  <a:gd name="T12" fmla="*/ 1746 w 1746"/>
                  <a:gd name="T13" fmla="*/ 1236 h 2302"/>
                  <a:gd name="T14" fmla="*/ 1452 w 1746"/>
                  <a:gd name="T15" fmla="*/ 535 h 2302"/>
                  <a:gd name="T16" fmla="*/ 898 w 1746"/>
                  <a:gd name="T17" fmla="*/ 753 h 2302"/>
                  <a:gd name="T18" fmla="*/ 1220 w 1746"/>
                  <a:gd name="T19" fmla="*/ 1137 h 2302"/>
                  <a:gd name="T20" fmla="*/ 950 w 1746"/>
                  <a:gd name="T21" fmla="*/ 1717 h 2302"/>
                  <a:gd name="T22" fmla="*/ 945 w 1746"/>
                  <a:gd name="T23" fmla="*/ 1729 h 2302"/>
                  <a:gd name="T24" fmla="*/ 481 w 1746"/>
                  <a:gd name="T25" fmla="*/ 2302 h 2302"/>
                  <a:gd name="T26" fmla="*/ 239 w 1746"/>
                  <a:gd name="T27" fmla="*/ 1137 h 2302"/>
                  <a:gd name="T28" fmla="*/ 945 w 1746"/>
                  <a:gd name="T29" fmla="*/ 398 h 2302"/>
                  <a:gd name="T30" fmla="*/ 774 w 1746"/>
                  <a:gd name="T31" fmla="*/ 0 h 2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46" h="2302">
                    <a:moveTo>
                      <a:pt x="0" y="469"/>
                    </a:moveTo>
                    <a:lnTo>
                      <a:pt x="192" y="739"/>
                    </a:lnTo>
                    <a:lnTo>
                      <a:pt x="945" y="417"/>
                    </a:lnTo>
                    <a:lnTo>
                      <a:pt x="888" y="739"/>
                    </a:lnTo>
                    <a:lnTo>
                      <a:pt x="981" y="1729"/>
                    </a:lnTo>
                    <a:lnTo>
                      <a:pt x="1618" y="1975"/>
                    </a:lnTo>
                    <a:lnTo>
                      <a:pt x="1746" y="1236"/>
                    </a:lnTo>
                    <a:lnTo>
                      <a:pt x="1452" y="535"/>
                    </a:lnTo>
                    <a:lnTo>
                      <a:pt x="898" y="753"/>
                    </a:lnTo>
                    <a:lnTo>
                      <a:pt x="1220" y="1137"/>
                    </a:lnTo>
                    <a:lnTo>
                      <a:pt x="950" y="1717"/>
                    </a:lnTo>
                    <a:lnTo>
                      <a:pt x="945" y="1729"/>
                    </a:lnTo>
                    <a:lnTo>
                      <a:pt x="481" y="2302"/>
                    </a:lnTo>
                    <a:lnTo>
                      <a:pt x="239" y="1137"/>
                    </a:lnTo>
                    <a:lnTo>
                      <a:pt x="945" y="398"/>
                    </a:lnTo>
                    <a:lnTo>
                      <a:pt x="774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220"/>
              <p:cNvSpPr>
                <a:spLocks/>
              </p:cNvSpPr>
              <p:nvPr/>
            </p:nvSpPr>
            <p:spPr bwMode="auto">
              <a:xfrm>
                <a:off x="8809631" y="2664692"/>
                <a:ext cx="1918073" cy="1845725"/>
              </a:xfrm>
              <a:custGeom>
                <a:avLst/>
                <a:gdLst>
                  <a:gd name="T0" fmla="*/ 469 w 1140"/>
                  <a:gd name="T1" fmla="*/ 327 h 1097"/>
                  <a:gd name="T2" fmla="*/ 588 w 1140"/>
                  <a:gd name="T3" fmla="*/ 52 h 1097"/>
                  <a:gd name="T4" fmla="*/ 389 w 1140"/>
                  <a:gd name="T5" fmla="*/ 0 h 1097"/>
                  <a:gd name="T6" fmla="*/ 0 w 1140"/>
                  <a:gd name="T7" fmla="*/ 211 h 1097"/>
                  <a:gd name="T8" fmla="*/ 263 w 1140"/>
                  <a:gd name="T9" fmla="*/ 453 h 1097"/>
                  <a:gd name="T10" fmla="*/ 71 w 1140"/>
                  <a:gd name="T11" fmla="*/ 905 h 1097"/>
                  <a:gd name="T12" fmla="*/ 541 w 1140"/>
                  <a:gd name="T13" fmla="*/ 948 h 1097"/>
                  <a:gd name="T14" fmla="*/ 770 w 1140"/>
                  <a:gd name="T15" fmla="*/ 1097 h 1097"/>
                  <a:gd name="T16" fmla="*/ 1140 w 1140"/>
                  <a:gd name="T17" fmla="*/ 983 h 1097"/>
                  <a:gd name="T18" fmla="*/ 541 w 1140"/>
                  <a:gd name="T19" fmla="*/ 917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40" h="1097">
                    <a:moveTo>
                      <a:pt x="469" y="327"/>
                    </a:moveTo>
                    <a:lnTo>
                      <a:pt x="588" y="52"/>
                    </a:lnTo>
                    <a:lnTo>
                      <a:pt x="389" y="0"/>
                    </a:lnTo>
                    <a:lnTo>
                      <a:pt x="0" y="211"/>
                    </a:lnTo>
                    <a:lnTo>
                      <a:pt x="263" y="453"/>
                    </a:lnTo>
                    <a:lnTo>
                      <a:pt x="71" y="905"/>
                    </a:lnTo>
                    <a:lnTo>
                      <a:pt x="541" y="948"/>
                    </a:lnTo>
                    <a:lnTo>
                      <a:pt x="770" y="1097"/>
                    </a:lnTo>
                    <a:lnTo>
                      <a:pt x="1140" y="983"/>
                    </a:lnTo>
                    <a:lnTo>
                      <a:pt x="541" y="917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221"/>
              <p:cNvSpPr>
                <a:spLocks/>
              </p:cNvSpPr>
              <p:nvPr/>
            </p:nvSpPr>
            <p:spPr bwMode="auto">
              <a:xfrm>
                <a:off x="8841599" y="2592344"/>
                <a:ext cx="686468" cy="718436"/>
              </a:xfrm>
              <a:custGeom>
                <a:avLst/>
                <a:gdLst>
                  <a:gd name="T0" fmla="*/ 375 w 408"/>
                  <a:gd name="T1" fmla="*/ 0 h 427"/>
                  <a:gd name="T2" fmla="*/ 408 w 408"/>
                  <a:gd name="T3" fmla="*/ 427 h 427"/>
                  <a:gd name="T4" fmla="*/ 0 w 408"/>
                  <a:gd name="T5" fmla="*/ 275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8" h="427">
                    <a:moveTo>
                      <a:pt x="375" y="0"/>
                    </a:moveTo>
                    <a:lnTo>
                      <a:pt x="408" y="427"/>
                    </a:lnTo>
                    <a:lnTo>
                      <a:pt x="0" y="275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222"/>
              <p:cNvSpPr>
                <a:spLocks/>
              </p:cNvSpPr>
              <p:nvPr/>
            </p:nvSpPr>
            <p:spPr bwMode="auto">
              <a:xfrm>
                <a:off x="9528067" y="1392707"/>
                <a:ext cx="2686985" cy="1199637"/>
              </a:xfrm>
              <a:custGeom>
                <a:avLst/>
                <a:gdLst>
                  <a:gd name="T0" fmla="*/ 0 w 1597"/>
                  <a:gd name="T1" fmla="*/ 713 h 713"/>
                  <a:gd name="T2" fmla="*/ 424 w 1597"/>
                  <a:gd name="T3" fmla="*/ 261 h 713"/>
                  <a:gd name="T4" fmla="*/ 547 w 1597"/>
                  <a:gd name="T5" fmla="*/ 0 h 713"/>
                  <a:gd name="T6" fmla="*/ 566 w 1597"/>
                  <a:gd name="T7" fmla="*/ 10 h 713"/>
                  <a:gd name="T8" fmla="*/ 1057 w 1597"/>
                  <a:gd name="T9" fmla="*/ 254 h 713"/>
                  <a:gd name="T10" fmla="*/ 1154 w 1597"/>
                  <a:gd name="T11" fmla="*/ 81 h 713"/>
                  <a:gd name="T12" fmla="*/ 1265 w 1597"/>
                  <a:gd name="T13" fmla="*/ 500 h 713"/>
                  <a:gd name="T14" fmla="*/ 1597 w 1597"/>
                  <a:gd name="T15" fmla="*/ 358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97" h="713">
                    <a:moveTo>
                      <a:pt x="0" y="713"/>
                    </a:moveTo>
                    <a:lnTo>
                      <a:pt x="424" y="261"/>
                    </a:lnTo>
                    <a:lnTo>
                      <a:pt x="547" y="0"/>
                    </a:lnTo>
                    <a:lnTo>
                      <a:pt x="566" y="10"/>
                    </a:lnTo>
                    <a:lnTo>
                      <a:pt x="1057" y="254"/>
                    </a:lnTo>
                    <a:lnTo>
                      <a:pt x="1154" y="81"/>
                    </a:lnTo>
                    <a:lnTo>
                      <a:pt x="1265" y="500"/>
                    </a:lnTo>
                    <a:lnTo>
                      <a:pt x="1597" y="358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223"/>
              <p:cNvSpPr>
                <a:spLocks/>
              </p:cNvSpPr>
              <p:nvPr/>
            </p:nvSpPr>
            <p:spPr bwMode="auto">
              <a:xfrm>
                <a:off x="9554988" y="2664692"/>
                <a:ext cx="1277033" cy="1653917"/>
              </a:xfrm>
              <a:custGeom>
                <a:avLst/>
                <a:gdLst>
                  <a:gd name="T0" fmla="*/ 0 w 759"/>
                  <a:gd name="T1" fmla="*/ 398 h 983"/>
                  <a:gd name="T2" fmla="*/ 759 w 759"/>
                  <a:gd name="T3" fmla="*/ 983 h 983"/>
                  <a:gd name="T4" fmla="*/ 552 w 759"/>
                  <a:gd name="T5" fmla="*/ 512 h 983"/>
                  <a:gd name="T6" fmla="*/ 759 w 759"/>
                  <a:gd name="T7" fmla="*/ 448 h 983"/>
                  <a:gd name="T8" fmla="*/ 652 w 759"/>
                  <a:gd name="T9" fmla="*/ 0 h 983"/>
                  <a:gd name="T10" fmla="*/ 34 w 759"/>
                  <a:gd name="T11" fmla="*/ 384 h 983"/>
                  <a:gd name="T12" fmla="*/ 541 w 759"/>
                  <a:gd name="T13" fmla="*/ 51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9" h="983">
                    <a:moveTo>
                      <a:pt x="0" y="398"/>
                    </a:moveTo>
                    <a:lnTo>
                      <a:pt x="759" y="983"/>
                    </a:lnTo>
                    <a:lnTo>
                      <a:pt x="552" y="512"/>
                    </a:lnTo>
                    <a:lnTo>
                      <a:pt x="759" y="448"/>
                    </a:lnTo>
                    <a:lnTo>
                      <a:pt x="652" y="0"/>
                    </a:lnTo>
                    <a:lnTo>
                      <a:pt x="34" y="384"/>
                    </a:lnTo>
                    <a:lnTo>
                      <a:pt x="541" y="512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Freeform 225"/>
              <p:cNvSpPr>
                <a:spLocks/>
              </p:cNvSpPr>
              <p:nvPr/>
            </p:nvSpPr>
            <p:spPr bwMode="auto">
              <a:xfrm>
                <a:off x="11309856" y="3334335"/>
                <a:ext cx="780689" cy="489613"/>
              </a:xfrm>
              <a:custGeom>
                <a:avLst/>
                <a:gdLst>
                  <a:gd name="T0" fmla="*/ 0 w 464"/>
                  <a:gd name="T1" fmla="*/ 0 h 291"/>
                  <a:gd name="T2" fmla="*/ 296 w 464"/>
                  <a:gd name="T3" fmla="*/ 291 h 291"/>
                  <a:gd name="T4" fmla="*/ 464 w 464"/>
                  <a:gd name="T5" fmla="*/ 95 h 291"/>
                  <a:gd name="T6" fmla="*/ 0 w 464"/>
                  <a:gd name="T7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4" h="291">
                    <a:moveTo>
                      <a:pt x="0" y="0"/>
                    </a:moveTo>
                    <a:lnTo>
                      <a:pt x="296" y="291"/>
                    </a:lnTo>
                    <a:lnTo>
                      <a:pt x="464" y="9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227"/>
              <p:cNvSpPr>
                <a:spLocks/>
              </p:cNvSpPr>
              <p:nvPr/>
            </p:nvSpPr>
            <p:spPr bwMode="auto">
              <a:xfrm>
                <a:off x="8949280" y="3374716"/>
                <a:ext cx="1196272" cy="1928168"/>
              </a:xfrm>
              <a:custGeom>
                <a:avLst/>
                <a:gdLst>
                  <a:gd name="T0" fmla="*/ 711 w 711"/>
                  <a:gd name="T1" fmla="*/ 689 h 1146"/>
                  <a:gd name="T2" fmla="*/ 628 w 711"/>
                  <a:gd name="T3" fmla="*/ 1146 h 1146"/>
                  <a:gd name="T4" fmla="*/ 469 w 711"/>
                  <a:gd name="T5" fmla="*/ 533 h 1146"/>
                  <a:gd name="T6" fmla="*/ 280 w 711"/>
                  <a:gd name="T7" fmla="*/ 303 h 1146"/>
                  <a:gd name="T8" fmla="*/ 0 w 711"/>
                  <a:gd name="T9" fmla="*/ 452 h 1146"/>
                  <a:gd name="T10" fmla="*/ 344 w 711"/>
                  <a:gd name="T11" fmla="*/ 0 h 1146"/>
                  <a:gd name="T12" fmla="*/ 299 w 711"/>
                  <a:gd name="T13" fmla="*/ 291 h 1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1" h="1146">
                    <a:moveTo>
                      <a:pt x="711" y="689"/>
                    </a:moveTo>
                    <a:lnTo>
                      <a:pt x="628" y="1146"/>
                    </a:lnTo>
                    <a:lnTo>
                      <a:pt x="469" y="533"/>
                    </a:lnTo>
                    <a:lnTo>
                      <a:pt x="280" y="303"/>
                    </a:lnTo>
                    <a:lnTo>
                      <a:pt x="0" y="452"/>
                    </a:lnTo>
                    <a:lnTo>
                      <a:pt x="344" y="0"/>
                    </a:lnTo>
                    <a:lnTo>
                      <a:pt x="299" y="291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Line 228"/>
              <p:cNvSpPr>
                <a:spLocks noChangeShapeType="1"/>
              </p:cNvSpPr>
              <p:nvPr/>
            </p:nvSpPr>
            <p:spPr bwMode="auto">
              <a:xfrm flipH="1" flipV="1">
                <a:off x="9607146" y="3374716"/>
                <a:ext cx="1224875" cy="7571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Line 230"/>
              <p:cNvSpPr>
                <a:spLocks noChangeShapeType="1"/>
              </p:cNvSpPr>
              <p:nvPr/>
            </p:nvSpPr>
            <p:spPr bwMode="auto">
              <a:xfrm flipH="1">
                <a:off x="12171307" y="2787516"/>
                <a:ext cx="498026" cy="80761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Freeform 231"/>
              <p:cNvSpPr>
                <a:spLocks/>
              </p:cNvSpPr>
              <p:nvPr/>
            </p:nvSpPr>
            <p:spPr bwMode="auto">
              <a:xfrm>
                <a:off x="11923976" y="3521095"/>
                <a:ext cx="291076" cy="1268620"/>
              </a:xfrm>
              <a:custGeom>
                <a:avLst/>
                <a:gdLst>
                  <a:gd name="T0" fmla="*/ 0 w 173"/>
                  <a:gd name="T1" fmla="*/ 754 h 754"/>
                  <a:gd name="T2" fmla="*/ 173 w 173"/>
                  <a:gd name="T3" fmla="*/ 308 h 754"/>
                  <a:gd name="T4" fmla="*/ 116 w 173"/>
                  <a:gd name="T5" fmla="*/ 0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754">
                    <a:moveTo>
                      <a:pt x="0" y="754"/>
                    </a:moveTo>
                    <a:lnTo>
                      <a:pt x="173" y="308"/>
                    </a:lnTo>
                    <a:lnTo>
                      <a:pt x="116" y="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Line 232"/>
              <p:cNvSpPr>
                <a:spLocks noChangeShapeType="1"/>
              </p:cNvSpPr>
              <p:nvPr/>
            </p:nvSpPr>
            <p:spPr bwMode="auto">
              <a:xfrm flipH="1" flipV="1">
                <a:off x="12215052" y="4039311"/>
                <a:ext cx="454281" cy="279298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Line 233"/>
              <p:cNvSpPr>
                <a:spLocks noChangeShapeType="1"/>
              </p:cNvSpPr>
              <p:nvPr/>
            </p:nvSpPr>
            <p:spPr bwMode="auto">
              <a:xfrm>
                <a:off x="11819660" y="3852552"/>
                <a:ext cx="72348" cy="93716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Line 234"/>
              <p:cNvSpPr>
                <a:spLocks noChangeShapeType="1"/>
              </p:cNvSpPr>
              <p:nvPr/>
            </p:nvSpPr>
            <p:spPr bwMode="auto">
              <a:xfrm flipH="1">
                <a:off x="9962157" y="4789715"/>
                <a:ext cx="844625" cy="5131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Line 235"/>
              <p:cNvSpPr>
                <a:spLocks noChangeShapeType="1"/>
              </p:cNvSpPr>
              <p:nvPr/>
            </p:nvSpPr>
            <p:spPr bwMode="auto">
              <a:xfrm flipH="1">
                <a:off x="10727704" y="2684882"/>
                <a:ext cx="45764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Line 236"/>
              <p:cNvSpPr>
                <a:spLocks noChangeShapeType="1"/>
              </p:cNvSpPr>
              <p:nvPr/>
            </p:nvSpPr>
            <p:spPr bwMode="auto">
              <a:xfrm flipH="1">
                <a:off x="10870718" y="3310780"/>
                <a:ext cx="314631" cy="9926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2">
                        <a:lumMod val="100000"/>
                      </a:schemeClr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2" name="Oval 255"/>
            <p:cNvSpPr>
              <a:spLocks noChangeArrowheads="1"/>
            </p:cNvSpPr>
            <p:nvPr/>
          </p:nvSpPr>
          <p:spPr bwMode="auto">
            <a:xfrm>
              <a:off x="6533178" y="2091795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Oval 256"/>
            <p:cNvSpPr>
              <a:spLocks noChangeArrowheads="1"/>
            </p:cNvSpPr>
            <p:nvPr/>
          </p:nvSpPr>
          <p:spPr bwMode="auto">
            <a:xfrm>
              <a:off x="7443421" y="308448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Oval 257"/>
            <p:cNvSpPr>
              <a:spLocks noChangeArrowheads="1"/>
            </p:cNvSpPr>
            <p:nvPr/>
          </p:nvSpPr>
          <p:spPr bwMode="auto">
            <a:xfrm>
              <a:off x="6960538" y="3264511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Oval 258"/>
            <p:cNvSpPr>
              <a:spLocks noChangeArrowheads="1"/>
            </p:cNvSpPr>
            <p:nvPr/>
          </p:nvSpPr>
          <p:spPr bwMode="auto">
            <a:xfrm>
              <a:off x="6413719" y="2929690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Oval 259"/>
            <p:cNvSpPr>
              <a:spLocks noChangeArrowheads="1"/>
            </p:cNvSpPr>
            <p:nvPr/>
          </p:nvSpPr>
          <p:spPr bwMode="auto">
            <a:xfrm>
              <a:off x="5696965" y="3765903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Oval 260"/>
            <p:cNvSpPr>
              <a:spLocks noChangeArrowheads="1"/>
            </p:cNvSpPr>
            <p:nvPr/>
          </p:nvSpPr>
          <p:spPr bwMode="auto">
            <a:xfrm>
              <a:off x="5027322" y="3008768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Oval 261"/>
            <p:cNvSpPr>
              <a:spLocks noChangeArrowheads="1"/>
            </p:cNvSpPr>
            <p:nvPr/>
          </p:nvSpPr>
          <p:spPr bwMode="auto">
            <a:xfrm>
              <a:off x="4440123" y="3669999"/>
              <a:ext cx="136284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Oval 262"/>
            <p:cNvSpPr>
              <a:spLocks noChangeArrowheads="1"/>
            </p:cNvSpPr>
            <p:nvPr/>
          </p:nvSpPr>
          <p:spPr bwMode="auto">
            <a:xfrm>
              <a:off x="4672310" y="4112502"/>
              <a:ext cx="134602" cy="136284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Oval 263"/>
            <p:cNvSpPr>
              <a:spLocks noChangeArrowheads="1"/>
            </p:cNvSpPr>
            <p:nvPr/>
          </p:nvSpPr>
          <p:spPr bwMode="auto">
            <a:xfrm>
              <a:off x="5357096" y="4731669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Oval 265"/>
            <p:cNvSpPr>
              <a:spLocks noChangeArrowheads="1"/>
            </p:cNvSpPr>
            <p:nvPr/>
          </p:nvSpPr>
          <p:spPr bwMode="auto">
            <a:xfrm>
              <a:off x="6481020" y="4268976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Oval 266"/>
            <p:cNvSpPr>
              <a:spLocks noChangeArrowheads="1"/>
            </p:cNvSpPr>
            <p:nvPr/>
          </p:nvSpPr>
          <p:spPr bwMode="auto">
            <a:xfrm>
              <a:off x="7027839" y="4073804"/>
              <a:ext cx="136284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Oval 267"/>
            <p:cNvSpPr>
              <a:spLocks noChangeArrowheads="1"/>
            </p:cNvSpPr>
            <p:nvPr/>
          </p:nvSpPr>
          <p:spPr bwMode="auto">
            <a:xfrm>
              <a:off x="7443421" y="4268976"/>
              <a:ext cx="134602" cy="134602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 w="9525">
              <a:solidFill>
                <a:schemeClr val="accent6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707152" y="2248023"/>
              <a:ext cx="2414023" cy="2901694"/>
              <a:chOff x="4707152" y="2248023"/>
              <a:chExt cx="2414023" cy="2901694"/>
            </a:xfrm>
          </p:grpSpPr>
          <p:sp>
            <p:nvSpPr>
              <p:cNvPr id="84" name="Oval 264"/>
              <p:cNvSpPr>
                <a:spLocks noChangeArrowheads="1"/>
              </p:cNvSpPr>
              <p:nvPr/>
            </p:nvSpPr>
            <p:spPr bwMode="auto">
              <a:xfrm>
                <a:off x="6054864" y="5013433"/>
                <a:ext cx="136284" cy="136284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 w="12700" cap="flat" cmpd="sng" algn="ctr">
                <a:solidFill>
                  <a:schemeClr val="bg1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85" name="组合 84"/>
              <p:cNvGrpSpPr/>
              <p:nvPr/>
            </p:nvGrpSpPr>
            <p:grpSpPr>
              <a:xfrm>
                <a:off x="4707152" y="2248023"/>
                <a:ext cx="2414023" cy="2522443"/>
                <a:chOff x="4707152" y="2248023"/>
                <a:chExt cx="2414023" cy="2522443"/>
              </a:xfrm>
            </p:grpSpPr>
            <p:grpSp>
              <p:nvGrpSpPr>
                <p:cNvPr id="86" name="Group 9"/>
                <p:cNvGrpSpPr/>
                <p:nvPr/>
              </p:nvGrpSpPr>
              <p:grpSpPr>
                <a:xfrm>
                  <a:off x="6792726" y="2408141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7" name="Oval 7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7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7" name="Oval 68"/>
                <p:cNvSpPr/>
                <p:nvPr/>
              </p:nvSpPr>
              <p:spPr>
                <a:xfrm>
                  <a:off x="5832354" y="2796766"/>
                  <a:ext cx="328449" cy="33055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8" name="Group 11"/>
                <p:cNvGrpSpPr/>
                <p:nvPr userDrawn="1"/>
              </p:nvGrpSpPr>
              <p:grpSpPr>
                <a:xfrm>
                  <a:off x="4707152" y="346236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5" name="Oval 66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67"/>
                  <p:cNvSpPr/>
                  <p:nvPr userDrawn="1"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24"/>
                <p:cNvGrpSpPr/>
                <p:nvPr/>
              </p:nvGrpSpPr>
              <p:grpSpPr>
                <a:xfrm>
                  <a:off x="5940643" y="4439912"/>
                  <a:ext cx="328449" cy="330554"/>
                  <a:chOff x="4149281" y="1887719"/>
                  <a:chExt cx="224837" cy="226650"/>
                </a:xfrm>
              </p:grpSpPr>
              <p:sp>
                <p:nvSpPr>
                  <p:cNvPr id="93" name="Oval 40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41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25"/>
                <p:cNvGrpSpPr/>
                <p:nvPr/>
              </p:nvGrpSpPr>
              <p:grpSpPr>
                <a:xfrm>
                  <a:off x="5995533" y="2248023"/>
                  <a:ext cx="206943" cy="208270"/>
                  <a:chOff x="4149281" y="1887719"/>
                  <a:chExt cx="224837" cy="226650"/>
                </a:xfrm>
              </p:grpSpPr>
              <p:sp>
                <p:nvSpPr>
                  <p:cNvPr id="91" name="Oval 38"/>
                  <p:cNvSpPr/>
                  <p:nvPr/>
                </p:nvSpPr>
                <p:spPr>
                  <a:xfrm>
                    <a:off x="4149281" y="1887719"/>
                    <a:ext cx="224837" cy="226650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 w="190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39"/>
                  <p:cNvSpPr/>
                  <p:nvPr/>
                </p:nvSpPr>
                <p:spPr>
                  <a:xfrm>
                    <a:off x="4209256" y="1948177"/>
                    <a:ext cx="104887" cy="105734"/>
                  </a:xfrm>
                  <a:prstGeom prst="ellipse">
                    <a:avLst/>
                  </a:prstGeom>
                  <a:solidFill>
                    <a:schemeClr val="accent2">
                      <a:lumMod val="10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8" name="组合 27"/>
            <p:cNvGrpSpPr/>
            <p:nvPr/>
          </p:nvGrpSpPr>
          <p:grpSpPr>
            <a:xfrm>
              <a:off x="5983836" y="3409773"/>
              <a:ext cx="1547693" cy="469425"/>
              <a:chOff x="5983836" y="3409773"/>
              <a:chExt cx="1547693" cy="469425"/>
            </a:xfrm>
          </p:grpSpPr>
          <p:grpSp>
            <p:nvGrpSpPr>
              <p:cNvPr id="74" name="Group 8"/>
              <p:cNvGrpSpPr/>
              <p:nvPr/>
            </p:nvGrpSpPr>
            <p:grpSpPr>
              <a:xfrm>
                <a:off x="6383629" y="3409773"/>
                <a:ext cx="328449" cy="330554"/>
                <a:chOff x="4149281" y="1887719"/>
                <a:chExt cx="224837" cy="226650"/>
              </a:xfrm>
            </p:grpSpPr>
            <p:sp>
              <p:nvSpPr>
                <p:cNvPr id="82" name="Oval 7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7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27"/>
              <p:cNvGrpSpPr/>
              <p:nvPr/>
            </p:nvGrpSpPr>
            <p:grpSpPr>
              <a:xfrm>
                <a:off x="5983836" y="3624513"/>
                <a:ext cx="206943" cy="208270"/>
                <a:chOff x="4149281" y="1887719"/>
                <a:chExt cx="224837" cy="226650"/>
              </a:xfrm>
            </p:grpSpPr>
            <p:sp>
              <p:nvSpPr>
                <p:cNvPr id="80" name="Oval 3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3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28"/>
              <p:cNvGrpSpPr/>
              <p:nvPr/>
            </p:nvGrpSpPr>
            <p:grpSpPr>
              <a:xfrm>
                <a:off x="7303891" y="3650101"/>
                <a:ext cx="227638" cy="229097"/>
                <a:chOff x="4149281" y="1887719"/>
                <a:chExt cx="224837" cy="226650"/>
              </a:xfrm>
            </p:grpSpPr>
            <p:sp>
              <p:nvSpPr>
                <p:cNvPr id="78" name="Oval 3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3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3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3990983" y="1563392"/>
              <a:ext cx="4185447" cy="4108467"/>
              <a:chOff x="3990983" y="1563392"/>
              <a:chExt cx="4185447" cy="4108467"/>
            </a:xfrm>
          </p:grpSpPr>
          <p:grpSp>
            <p:nvGrpSpPr>
              <p:cNvPr id="30" name="Group 12"/>
              <p:cNvGrpSpPr/>
              <p:nvPr/>
            </p:nvGrpSpPr>
            <p:grpSpPr>
              <a:xfrm>
                <a:off x="4085983" y="4338917"/>
                <a:ext cx="250401" cy="252007"/>
                <a:chOff x="4149281" y="1887719"/>
                <a:chExt cx="224837" cy="226650"/>
              </a:xfrm>
            </p:grpSpPr>
            <p:sp>
              <p:nvSpPr>
                <p:cNvPr id="68" name="Oval 6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13"/>
              <p:cNvGrpSpPr/>
              <p:nvPr/>
            </p:nvGrpSpPr>
            <p:grpSpPr>
              <a:xfrm>
                <a:off x="5165128" y="5419852"/>
                <a:ext cx="250401" cy="252007"/>
                <a:chOff x="4149281" y="1887719"/>
                <a:chExt cx="224837" cy="226650"/>
              </a:xfrm>
            </p:grpSpPr>
            <p:sp>
              <p:nvSpPr>
                <p:cNvPr id="66" name="Oval 6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14"/>
              <p:cNvGrpSpPr/>
              <p:nvPr/>
            </p:nvGrpSpPr>
            <p:grpSpPr>
              <a:xfrm>
                <a:off x="6786047" y="5374409"/>
                <a:ext cx="250401" cy="252007"/>
                <a:chOff x="4149281" y="1887719"/>
                <a:chExt cx="224837" cy="226650"/>
              </a:xfrm>
            </p:grpSpPr>
            <p:sp>
              <p:nvSpPr>
                <p:cNvPr id="64" name="Oval 6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15"/>
              <p:cNvGrpSpPr/>
              <p:nvPr/>
            </p:nvGrpSpPr>
            <p:grpSpPr>
              <a:xfrm>
                <a:off x="7853773" y="4463088"/>
                <a:ext cx="250401" cy="252007"/>
                <a:chOff x="4149281" y="1887719"/>
                <a:chExt cx="224837" cy="226650"/>
              </a:xfrm>
            </p:grpSpPr>
            <p:sp>
              <p:nvSpPr>
                <p:cNvPr id="62" name="Oval 5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63" name="Oval 5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</p:grpSp>
          <p:sp>
            <p:nvSpPr>
              <p:cNvPr id="34" name="Oval 56"/>
              <p:cNvSpPr/>
              <p:nvPr/>
            </p:nvSpPr>
            <p:spPr>
              <a:xfrm>
                <a:off x="7900989" y="2960836"/>
                <a:ext cx="275441" cy="277207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17"/>
              <p:cNvGrpSpPr/>
              <p:nvPr/>
            </p:nvGrpSpPr>
            <p:grpSpPr>
              <a:xfrm>
                <a:off x="7460264" y="2178046"/>
                <a:ext cx="206943" cy="208270"/>
                <a:chOff x="4149281" y="1887719"/>
                <a:chExt cx="224837" cy="226650"/>
              </a:xfrm>
            </p:grpSpPr>
            <p:sp>
              <p:nvSpPr>
                <p:cNvPr id="60" name="Oval 5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5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18"/>
              <p:cNvGrpSpPr/>
              <p:nvPr/>
            </p:nvGrpSpPr>
            <p:grpSpPr>
              <a:xfrm>
                <a:off x="6673055" y="1696133"/>
                <a:ext cx="206943" cy="208270"/>
                <a:chOff x="4149281" y="1887719"/>
                <a:chExt cx="224837" cy="226650"/>
              </a:xfrm>
            </p:grpSpPr>
            <p:sp>
              <p:nvSpPr>
                <p:cNvPr id="58" name="Oval 5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19"/>
              <p:cNvGrpSpPr/>
              <p:nvPr/>
            </p:nvGrpSpPr>
            <p:grpSpPr>
              <a:xfrm>
                <a:off x="5636903" y="1563392"/>
                <a:ext cx="206943" cy="208270"/>
                <a:chOff x="4149281" y="1887719"/>
                <a:chExt cx="224837" cy="226650"/>
              </a:xfrm>
            </p:grpSpPr>
            <p:sp>
              <p:nvSpPr>
                <p:cNvPr id="56" name="Oval 5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20"/>
              <p:cNvGrpSpPr/>
              <p:nvPr/>
            </p:nvGrpSpPr>
            <p:grpSpPr>
              <a:xfrm>
                <a:off x="4353051" y="2331478"/>
                <a:ext cx="219675" cy="221084"/>
                <a:chOff x="4149281" y="1887719"/>
                <a:chExt cx="224837" cy="226650"/>
              </a:xfrm>
            </p:grpSpPr>
            <p:sp>
              <p:nvSpPr>
                <p:cNvPr id="54" name="Oval 4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4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21"/>
              <p:cNvGrpSpPr/>
              <p:nvPr/>
            </p:nvGrpSpPr>
            <p:grpSpPr>
              <a:xfrm>
                <a:off x="3990983" y="3187984"/>
                <a:ext cx="219675" cy="221084"/>
                <a:chOff x="4149281" y="1887719"/>
                <a:chExt cx="224837" cy="226650"/>
              </a:xfrm>
            </p:grpSpPr>
            <p:sp>
              <p:nvSpPr>
                <p:cNvPr id="52" name="Oval 4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4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22"/>
              <p:cNvGrpSpPr/>
              <p:nvPr/>
            </p:nvGrpSpPr>
            <p:grpSpPr>
              <a:xfrm>
                <a:off x="4705258" y="2828806"/>
                <a:ext cx="199705" cy="200984"/>
                <a:chOff x="4149281" y="1887719"/>
                <a:chExt cx="224837" cy="226650"/>
              </a:xfrm>
            </p:grpSpPr>
            <p:sp>
              <p:nvSpPr>
                <p:cNvPr id="50" name="Oval 44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45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23"/>
              <p:cNvGrpSpPr/>
              <p:nvPr/>
            </p:nvGrpSpPr>
            <p:grpSpPr>
              <a:xfrm>
                <a:off x="4867553" y="4396697"/>
                <a:ext cx="328449" cy="330554"/>
                <a:chOff x="4149281" y="1887719"/>
                <a:chExt cx="224837" cy="226650"/>
              </a:xfrm>
            </p:grpSpPr>
            <p:sp>
              <p:nvSpPr>
                <p:cNvPr id="48" name="Oval 4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26"/>
              <p:cNvGrpSpPr/>
              <p:nvPr/>
            </p:nvGrpSpPr>
            <p:grpSpPr>
              <a:xfrm>
                <a:off x="5480832" y="1998704"/>
                <a:ext cx="206943" cy="208270"/>
                <a:chOff x="4149281" y="1887719"/>
                <a:chExt cx="224837" cy="226650"/>
              </a:xfrm>
            </p:grpSpPr>
            <p:sp>
              <p:nvSpPr>
                <p:cNvPr id="46" name="Oval 36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37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29"/>
              <p:cNvGrpSpPr/>
              <p:nvPr/>
            </p:nvGrpSpPr>
            <p:grpSpPr>
              <a:xfrm>
                <a:off x="7068613" y="4908628"/>
                <a:ext cx="250402" cy="252007"/>
                <a:chOff x="4149281" y="1887719"/>
                <a:chExt cx="224837" cy="226650"/>
              </a:xfrm>
            </p:grpSpPr>
            <p:sp>
              <p:nvSpPr>
                <p:cNvPr id="44" name="Oval 3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3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4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1028700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6240463"/>
            <a:ext cx="10850563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8A3EDF7-EBB5-4FC3-8280-493295DC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34" y="5008754"/>
            <a:ext cx="8039398" cy="1591960"/>
          </a:xfrm>
          <a:prstGeom prst="rect">
            <a:avLst/>
          </a:prstGeom>
        </p:spPr>
      </p:pic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531297" y="3511931"/>
            <a:ext cx="7392035" cy="143613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Generative Adversarial Zero-shot Learning via Knowledge Graphs</a:t>
            </a:r>
            <a:endParaRPr lang="zh-CN" altLang="en-US" sz="3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6EBD2FD-10E3-4B18-978E-DC32A2B18AFC}"/>
              </a:ext>
            </a:extLst>
          </p:cNvPr>
          <p:cNvGrpSpPr/>
          <p:nvPr/>
        </p:nvGrpSpPr>
        <p:grpSpPr>
          <a:xfrm>
            <a:off x="669925" y="1591960"/>
            <a:ext cx="7114780" cy="1859280"/>
            <a:chOff x="669925" y="3483182"/>
            <a:chExt cx="6557408" cy="185928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89E821B-5907-45AA-B3E4-49F0BBC32832}"/>
                </a:ext>
              </a:extLst>
            </p:cNvPr>
            <p:cNvCxnSpPr/>
            <p:nvPr userDrawn="1"/>
          </p:nvCxnSpPr>
          <p:spPr>
            <a:xfrm>
              <a:off x="669925" y="3483182"/>
              <a:ext cx="655740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66273F7-CF12-4AEB-9FA6-66ABD2F0839C}"/>
                </a:ext>
              </a:extLst>
            </p:cNvPr>
            <p:cNvCxnSpPr/>
            <p:nvPr userDrawn="1"/>
          </p:nvCxnSpPr>
          <p:spPr>
            <a:xfrm>
              <a:off x="669925" y="5342462"/>
              <a:ext cx="5761355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 shot learning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1026" name="Picture 2" descr="https://filescdn.proginn.com/639d9eaba5e2cf518d71f1b0c16a8608/c1d55d5e83f31467e402a475806360a2.webp">
            <a:extLst>
              <a:ext uri="{FF2B5EF4-FFF2-40B4-BE49-F238E27FC236}">
                <a16:creationId xmlns:a16="http://schemas.microsoft.com/office/drawing/2014/main" id="{3C911D07-BFFA-4FCA-AA49-D3475B89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110" y="1831983"/>
            <a:ext cx="5807952" cy="3942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标题 1">
            <a:extLst>
              <a:ext uri="{FF2B5EF4-FFF2-40B4-BE49-F238E27FC236}">
                <a16:creationId xmlns:a16="http://schemas.microsoft.com/office/drawing/2014/main" id="{B82AD4D1-8CCE-4ED7-9E12-83E573C01626}"/>
              </a:ext>
            </a:extLst>
          </p:cNvPr>
          <p:cNvSpPr txBox="1">
            <a:spLocks/>
          </p:cNvSpPr>
          <p:nvPr/>
        </p:nvSpPr>
        <p:spPr>
          <a:xfrm>
            <a:off x="7909934" y="1861877"/>
            <a:ext cx="4311218" cy="540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基于映射的方法</a:t>
            </a:r>
            <a:endParaRPr lang="en-US" altLang="zh-CN" dirty="0"/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C4746FBF-B631-4D29-A0F2-50A9CF6AFF5F}"/>
              </a:ext>
            </a:extLst>
          </p:cNvPr>
          <p:cNvSpPr txBox="1">
            <a:spLocks/>
          </p:cNvSpPr>
          <p:nvPr/>
        </p:nvSpPr>
        <p:spPr>
          <a:xfrm>
            <a:off x="7909934" y="4037647"/>
            <a:ext cx="4311218" cy="540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基于生成的方法</a:t>
            </a:r>
            <a:endParaRPr lang="en-US" altLang="zh-CN" dirty="0"/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A21CF18A-FA69-4F98-9F60-870BF69B5B03}"/>
              </a:ext>
            </a:extLst>
          </p:cNvPr>
          <p:cNvSpPr txBox="1">
            <a:spLocks/>
          </p:cNvSpPr>
          <p:nvPr/>
        </p:nvSpPr>
        <p:spPr>
          <a:xfrm>
            <a:off x="8351894" y="2402204"/>
            <a:ext cx="2862553" cy="1189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目标是使用投影函数将图像特征和语义属性映射到一个公共空间，然后在此空间最近邻搜索</a:t>
            </a:r>
            <a:endParaRPr lang="en-US" altLang="zh-CN" sz="1800" dirty="0"/>
          </a:p>
        </p:txBody>
      </p:sp>
      <p:sp>
        <p:nvSpPr>
          <p:cNvPr id="44" name="标题 1">
            <a:extLst>
              <a:ext uri="{FF2B5EF4-FFF2-40B4-BE49-F238E27FC236}">
                <a16:creationId xmlns:a16="http://schemas.microsoft.com/office/drawing/2014/main" id="{7ECE4E51-C679-4CCF-9603-5D9CF8896DCD}"/>
              </a:ext>
            </a:extLst>
          </p:cNvPr>
          <p:cNvSpPr txBox="1">
            <a:spLocks/>
          </p:cNvSpPr>
          <p:nvPr/>
        </p:nvSpPr>
        <p:spPr>
          <a:xfrm>
            <a:off x="8351894" y="3542584"/>
            <a:ext cx="2862553" cy="4586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域偏移、语义鸿沟、枢纽点问题</a:t>
            </a:r>
            <a:endParaRPr lang="en-US" altLang="zh-CN" sz="1800" dirty="0"/>
          </a:p>
        </p:txBody>
      </p:sp>
      <p:sp>
        <p:nvSpPr>
          <p:cNvPr id="45" name="标题 1">
            <a:extLst>
              <a:ext uri="{FF2B5EF4-FFF2-40B4-BE49-F238E27FC236}">
                <a16:creationId xmlns:a16="http://schemas.microsoft.com/office/drawing/2014/main" id="{000551E1-018A-4242-907A-11C4B3676B99}"/>
              </a:ext>
            </a:extLst>
          </p:cNvPr>
          <p:cNvSpPr txBox="1">
            <a:spLocks/>
          </p:cNvSpPr>
          <p:nvPr/>
        </p:nvSpPr>
        <p:spPr>
          <a:xfrm>
            <a:off x="8351893" y="4577974"/>
            <a:ext cx="2862553" cy="79579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旨在为未知类通过语义属性来生成图像特征，解决域偏移问题。</a:t>
            </a:r>
            <a:endParaRPr lang="en-US" altLang="zh-CN" sz="1800" dirty="0"/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E8C21179-D464-43D8-ACC3-633A974A5AEC}"/>
              </a:ext>
            </a:extLst>
          </p:cNvPr>
          <p:cNvSpPr txBox="1">
            <a:spLocks/>
          </p:cNvSpPr>
          <p:nvPr/>
        </p:nvSpPr>
        <p:spPr>
          <a:xfrm>
            <a:off x="8351891" y="5370431"/>
            <a:ext cx="3220951" cy="457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关键问题：生成特征如何保证</a:t>
            </a:r>
            <a:endParaRPr lang="en-US" altLang="zh-CN" sz="18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92E0CCE-C224-4BE7-9687-FA3C9BAC3E9B}"/>
              </a:ext>
            </a:extLst>
          </p:cNvPr>
          <p:cNvSpPr/>
          <p:nvPr/>
        </p:nvSpPr>
        <p:spPr>
          <a:xfrm>
            <a:off x="7909933" y="4103108"/>
            <a:ext cx="3662909" cy="1842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C161EE-5421-4388-9FBC-2D0E409C9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56" y="2078243"/>
            <a:ext cx="6780318" cy="369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 shot learning-GAN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5AA875C-3D01-4118-B1CD-634AE4A428D3}"/>
              </a:ext>
            </a:extLst>
          </p:cNvPr>
          <p:cNvSpPr txBox="1">
            <a:spLocks/>
          </p:cNvSpPr>
          <p:nvPr/>
        </p:nvSpPr>
        <p:spPr>
          <a:xfrm>
            <a:off x="669924" y="1374197"/>
            <a:ext cx="4311218" cy="540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目前生成方法：</a:t>
            </a:r>
            <a:endParaRPr lang="en-US" altLang="zh-CN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54D35DD3-0C29-4E34-9B63-57B2645D596D}"/>
              </a:ext>
            </a:extLst>
          </p:cNvPr>
          <p:cNvSpPr txBox="1">
            <a:spLocks/>
          </p:cNvSpPr>
          <p:nvPr/>
        </p:nvSpPr>
        <p:spPr>
          <a:xfrm>
            <a:off x="1202819" y="1760805"/>
            <a:ext cx="8534026" cy="1028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1800" dirty="0"/>
              <a:t>大多数生成方法都是建立在一类边缘信息</a:t>
            </a:r>
            <a:r>
              <a:rPr lang="en-US" altLang="zh-CN" sz="1800" dirty="0"/>
              <a:t>(</a:t>
            </a:r>
            <a:r>
              <a:rPr lang="zh-CN" altLang="en-US" sz="1800" dirty="0"/>
              <a:t>如属性注释、文本描述或者类别关系上上，因此，特征辨别力较弱。</a:t>
            </a:r>
            <a:endParaRPr lang="en-US" altLang="zh-CN" sz="18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2D712B70-761E-4E72-A8E5-6891EE4DA1F6}"/>
              </a:ext>
            </a:extLst>
          </p:cNvPr>
          <p:cNvSpPr txBox="1">
            <a:spLocks/>
          </p:cNvSpPr>
          <p:nvPr/>
        </p:nvSpPr>
        <p:spPr>
          <a:xfrm>
            <a:off x="669924" y="2867613"/>
            <a:ext cx="4311218" cy="5403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/>
              <a:t>存在的问题：</a:t>
            </a:r>
            <a:endParaRPr lang="en-US" altLang="zh-CN" dirty="0"/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9A3CCA38-3E8F-426A-9993-CE97D05F499C}"/>
              </a:ext>
            </a:extLst>
          </p:cNvPr>
          <p:cNvSpPr txBox="1">
            <a:spLocks/>
          </p:cNvSpPr>
          <p:nvPr/>
        </p:nvSpPr>
        <p:spPr>
          <a:xfrm>
            <a:off x="1202819" y="2914651"/>
            <a:ext cx="8534026" cy="1028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1. </a:t>
            </a:r>
            <a:r>
              <a:rPr lang="zh-CN" altLang="en-US" sz="1800" dirty="0"/>
              <a:t>属性注释容易产生域偏移问题</a:t>
            </a:r>
            <a:endParaRPr lang="en-US" altLang="zh-CN" sz="1800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363A7E1B-A70D-46F3-A050-BAFB7C7E10F5}"/>
              </a:ext>
            </a:extLst>
          </p:cNvPr>
          <p:cNvSpPr txBox="1">
            <a:spLocks/>
          </p:cNvSpPr>
          <p:nvPr/>
        </p:nvSpPr>
        <p:spPr>
          <a:xfrm>
            <a:off x="1202819" y="3564161"/>
            <a:ext cx="8534026" cy="1028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2. </a:t>
            </a:r>
            <a:r>
              <a:rPr lang="zh-CN" altLang="en-US" sz="1800" dirty="0"/>
              <a:t>类别关系容易使原本接近的类别难以区分</a:t>
            </a:r>
            <a:endParaRPr lang="en-US" altLang="zh-CN" sz="1800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7210696E-8536-4BAB-8D71-626A16925885}"/>
              </a:ext>
            </a:extLst>
          </p:cNvPr>
          <p:cNvSpPr txBox="1">
            <a:spLocks/>
          </p:cNvSpPr>
          <p:nvPr/>
        </p:nvSpPr>
        <p:spPr>
          <a:xfrm>
            <a:off x="1202819" y="4170055"/>
            <a:ext cx="8534026" cy="1028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3. </a:t>
            </a:r>
            <a:r>
              <a:rPr lang="zh-CN" altLang="en-US" sz="1800" dirty="0"/>
              <a:t>文本描述容易引入大量噪声</a:t>
            </a:r>
            <a:endParaRPr lang="en-US" altLang="zh-CN" sz="18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D635769-2316-47F7-804D-C2EEA52E5D77}"/>
              </a:ext>
            </a:extLst>
          </p:cNvPr>
          <p:cNvGrpSpPr/>
          <p:nvPr/>
        </p:nvGrpSpPr>
        <p:grpSpPr>
          <a:xfrm>
            <a:off x="6095205" y="3425189"/>
            <a:ext cx="2170944" cy="732934"/>
            <a:chOff x="6319798" y="3404525"/>
            <a:chExt cx="2170944" cy="7329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EA46587-AB01-4297-8094-2A4D08D56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9798" y="3404525"/>
              <a:ext cx="1085472" cy="73103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47A9473-6FCC-4E77-BF10-892A88796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5270" y="3421509"/>
              <a:ext cx="1085472" cy="71595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920CAA1-552A-4FED-BAC4-860D658499C6}"/>
              </a:ext>
            </a:extLst>
          </p:cNvPr>
          <p:cNvGrpSpPr/>
          <p:nvPr/>
        </p:nvGrpSpPr>
        <p:grpSpPr>
          <a:xfrm>
            <a:off x="6095205" y="4156221"/>
            <a:ext cx="2187717" cy="719360"/>
            <a:chOff x="6095205" y="4307079"/>
            <a:chExt cx="2187717" cy="71936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1804A09-ED15-4D72-9B04-AFEC243FE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5205" y="4312441"/>
              <a:ext cx="1082152" cy="71399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61C3087-EBC1-4DFF-8560-3CBFB1510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0677" y="4307079"/>
              <a:ext cx="1102245" cy="719360"/>
            </a:xfrm>
            <a:prstGeom prst="rect">
              <a:avLst/>
            </a:prstGeom>
          </p:spPr>
        </p:pic>
      </p:grpSp>
      <p:sp>
        <p:nvSpPr>
          <p:cNvPr id="11" name="箭头: 下 10">
            <a:extLst>
              <a:ext uri="{FF2B5EF4-FFF2-40B4-BE49-F238E27FC236}">
                <a16:creationId xmlns:a16="http://schemas.microsoft.com/office/drawing/2014/main" id="{BE320C12-DC39-49EC-BBD8-9D6AD01ADE56}"/>
              </a:ext>
            </a:extLst>
          </p:cNvPr>
          <p:cNvSpPr/>
          <p:nvPr/>
        </p:nvSpPr>
        <p:spPr>
          <a:xfrm>
            <a:off x="5273040" y="5198753"/>
            <a:ext cx="929640" cy="44004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43DFDB65-53B2-45CA-AA33-6C7DD6CD53FF}"/>
              </a:ext>
            </a:extLst>
          </p:cNvPr>
          <p:cNvSpPr txBox="1">
            <a:spLocks/>
          </p:cNvSpPr>
          <p:nvPr/>
        </p:nvSpPr>
        <p:spPr>
          <a:xfrm>
            <a:off x="3656964" y="533018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Knowledge Graph-GAN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08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Graph-GAN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C9C8E6-8F3A-479C-9126-4E8FF45F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4784"/>
            <a:ext cx="12192000" cy="44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9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DDBF5C6-C8BC-4970-AA3E-C8F5B9B6B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693" y="1300946"/>
            <a:ext cx="5109947" cy="37294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Graph-GAN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969EA6D-38C6-45D5-95AF-AD437C19B857}"/>
              </a:ext>
            </a:extLst>
          </p:cNvPr>
          <p:cNvGrpSpPr/>
          <p:nvPr/>
        </p:nvGrpSpPr>
        <p:grpSpPr>
          <a:xfrm>
            <a:off x="237360" y="2089825"/>
            <a:ext cx="8738048" cy="3682939"/>
            <a:chOff x="1115400" y="1674789"/>
            <a:chExt cx="9051273" cy="38149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标题 1">
                  <a:extLst>
                    <a:ext uri="{FF2B5EF4-FFF2-40B4-BE49-F238E27FC236}">
                      <a16:creationId xmlns:a16="http://schemas.microsoft.com/office/drawing/2014/main" id="{468ABC6B-F66A-4602-8863-48537B9300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15401" y="1855890"/>
                  <a:ext cx="2862553" cy="45862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92500"/>
                </a:bodyPr>
                <a:lstStyle>
                  <a:lvl1pPr algn="l" defTabSz="914354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2800" b="1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1800" dirty="0"/>
                    <a:t>图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p>
                      </m:sSup>
                    </m:oMath>
                  </a14:m>
                  <a:r>
                    <a:rPr lang="zh-CN" altLang="en-US" sz="1800" dirty="0"/>
                    <a:t>中第</a:t>
                  </a:r>
                  <a:r>
                    <a:rPr lang="en-US" altLang="zh-CN" sz="1800" dirty="0" err="1"/>
                    <a:t>i</a:t>
                  </a:r>
                  <a:r>
                    <a:rPr lang="zh-CN" altLang="en-US" sz="1800" dirty="0"/>
                    <a:t>类的向量表示：</a:t>
                  </a:r>
                  <a:endParaRPr lang="en-US" altLang="zh-CN" sz="1800" dirty="0"/>
                </a:p>
              </p:txBody>
            </p:sp>
          </mc:Choice>
          <mc:Fallback xmlns="">
            <p:sp>
              <p:nvSpPr>
                <p:cNvPr id="14" name="标题 1">
                  <a:extLst>
                    <a:ext uri="{FF2B5EF4-FFF2-40B4-BE49-F238E27FC236}">
                      <a16:creationId xmlns:a16="http://schemas.microsoft.com/office/drawing/2014/main" id="{468ABC6B-F66A-4602-8863-48537B930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401" y="1855890"/>
                  <a:ext cx="2862553" cy="458629"/>
                </a:xfrm>
                <a:prstGeom prst="rect">
                  <a:avLst/>
                </a:prstGeom>
                <a:blipFill>
                  <a:blip r:embed="rId4"/>
                  <a:stretch>
                    <a:fillRect l="-1545" b="-191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D35A718-1893-40D6-ACFE-8EBEEDE72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70648" y="1674789"/>
              <a:ext cx="4343400" cy="952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3FD09AC4-6623-496A-A2BA-0683F9EF6B9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15401" y="2808390"/>
                  <a:ext cx="2862553" cy="458629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b">
                  <a:normAutofit fontScale="92500"/>
                </a:bodyPr>
                <a:lstStyle>
                  <a:lvl1pPr algn="l" defTabSz="914354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2800" b="1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zh-CN" altLang="en-US" sz="1800" dirty="0"/>
                    <a:t>图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</m:sSup>
                    </m:oMath>
                  </a14:m>
                  <a:r>
                    <a:rPr lang="zh-CN" altLang="en-US" sz="1800" dirty="0"/>
                    <a:t>中第</a:t>
                  </a:r>
                  <a:r>
                    <a:rPr lang="en-US" altLang="zh-CN" sz="1800" dirty="0" err="1"/>
                    <a:t>i</a:t>
                  </a:r>
                  <a:r>
                    <a:rPr lang="zh-CN" altLang="en-US" sz="1800" dirty="0"/>
                    <a:t>类的向量表示：</a:t>
                  </a:r>
                  <a:endParaRPr lang="en-US" altLang="zh-CN" sz="1800" dirty="0"/>
                </a:p>
              </p:txBody>
            </p:sp>
          </mc:Choice>
          <mc:Fallback xmlns="">
            <p:sp>
              <p:nvSpPr>
                <p:cNvPr id="15" name="标题 1">
                  <a:extLst>
                    <a:ext uri="{FF2B5EF4-FFF2-40B4-BE49-F238E27FC236}">
                      <a16:creationId xmlns:a16="http://schemas.microsoft.com/office/drawing/2014/main" id="{3FD09AC4-6623-496A-A2BA-0683F9EF6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401" y="2808390"/>
                  <a:ext cx="2862553" cy="458629"/>
                </a:xfrm>
                <a:prstGeom prst="rect">
                  <a:avLst/>
                </a:prstGeom>
                <a:blipFill>
                  <a:blip r:embed="rId6"/>
                  <a:stretch>
                    <a:fillRect l="-1545" b="-191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679CB5E-91C7-41B3-A326-14B3EBBD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0648" y="2717846"/>
              <a:ext cx="3533775" cy="847725"/>
            </a:xfrm>
            <a:prstGeom prst="rect">
              <a:avLst/>
            </a:prstGeom>
          </p:spPr>
        </p:pic>
        <p:sp>
          <p:nvSpPr>
            <p:cNvPr id="21" name="标题 1">
              <a:extLst>
                <a:ext uri="{FF2B5EF4-FFF2-40B4-BE49-F238E27FC236}">
                  <a16:creationId xmlns:a16="http://schemas.microsoft.com/office/drawing/2014/main" id="{F5A2C39D-922C-492A-98F8-7C52ED05587B}"/>
                </a:ext>
              </a:extLst>
            </p:cNvPr>
            <p:cNvSpPr txBox="1">
              <a:spLocks/>
            </p:cNvSpPr>
            <p:nvPr/>
          </p:nvSpPr>
          <p:spPr>
            <a:xfrm>
              <a:off x="1115401" y="3746672"/>
              <a:ext cx="2862553" cy="45862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/>
                <a:t>节点</a:t>
              </a:r>
              <a:r>
                <a:rPr lang="en-US" altLang="zh-CN" sz="1800" dirty="0" err="1"/>
                <a:t>i</a:t>
              </a:r>
              <a:r>
                <a:rPr lang="zh-CN" altLang="en-US" sz="1800" dirty="0"/>
                <a:t>的类别嵌入：</a:t>
              </a:r>
              <a:endParaRPr lang="en-US" altLang="zh-CN" sz="1800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5262CEA-6D5D-4EDA-90E4-E947FE19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77954" y="3594986"/>
              <a:ext cx="1971675" cy="762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FBDCC4B-0E97-4C88-981E-5FCF84F6B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70648" y="4508672"/>
              <a:ext cx="6296025" cy="981075"/>
            </a:xfrm>
            <a:prstGeom prst="rect">
              <a:avLst/>
            </a:prstGeom>
          </p:spPr>
        </p:pic>
        <p:sp>
          <p:nvSpPr>
            <p:cNvPr id="24" name="标题 1">
              <a:extLst>
                <a:ext uri="{FF2B5EF4-FFF2-40B4-BE49-F238E27FC236}">
                  <a16:creationId xmlns:a16="http://schemas.microsoft.com/office/drawing/2014/main" id="{F4A11E12-2689-4E62-831D-E157E4CF9206}"/>
                </a:ext>
              </a:extLst>
            </p:cNvPr>
            <p:cNvSpPr txBox="1">
              <a:spLocks/>
            </p:cNvSpPr>
            <p:nvPr/>
          </p:nvSpPr>
          <p:spPr>
            <a:xfrm>
              <a:off x="1115400" y="4684954"/>
              <a:ext cx="2862553" cy="45862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/>
                <a:t>解码器</a:t>
              </a:r>
              <a:r>
                <a:rPr lang="en-US" altLang="zh-CN" sz="1800" dirty="0"/>
                <a:t>Loss</a:t>
              </a:r>
              <a:r>
                <a:rPr lang="zh-CN" altLang="en-US" sz="1800" dirty="0"/>
                <a:t>：</a:t>
              </a:r>
              <a:endParaRPr lang="en-US" altLang="zh-CN" sz="1800" dirty="0"/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CFDDE767-A2D7-40D4-B9F6-DE9D75FC1D38}"/>
              </a:ext>
            </a:extLst>
          </p:cNvPr>
          <p:cNvSpPr txBox="1">
            <a:spLocks/>
          </p:cNvSpPr>
          <p:nvPr/>
        </p:nvSpPr>
        <p:spPr>
          <a:xfrm>
            <a:off x="5566539" y="2580804"/>
            <a:ext cx="2763493" cy="44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dirty="0"/>
              <a:t>第</a:t>
            </a:r>
            <a:r>
              <a:rPr lang="en-US" altLang="zh-CN" sz="1200" dirty="0" err="1"/>
              <a:t>i</a:t>
            </a:r>
            <a:r>
              <a:rPr lang="zh-CN" altLang="en-US" sz="1200" dirty="0"/>
              <a:t>类的相邻类集</a:t>
            </a:r>
            <a:endParaRPr lang="en-US" altLang="zh-CN" sz="1200" dirty="0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09E6B91-5F78-411A-AD9D-00DC4324D9F3}"/>
              </a:ext>
            </a:extLst>
          </p:cNvPr>
          <p:cNvSpPr txBox="1">
            <a:spLocks/>
          </p:cNvSpPr>
          <p:nvPr/>
        </p:nvSpPr>
        <p:spPr>
          <a:xfrm>
            <a:off x="5566539" y="3529357"/>
            <a:ext cx="2763493" cy="44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dirty="0"/>
              <a:t>第</a:t>
            </a:r>
            <a:r>
              <a:rPr lang="en-US" altLang="zh-CN" sz="1200" dirty="0" err="1"/>
              <a:t>i</a:t>
            </a:r>
            <a:r>
              <a:rPr lang="zh-CN" altLang="en-US" sz="1200" dirty="0"/>
              <a:t>类的邻居属性</a:t>
            </a:r>
            <a:endParaRPr lang="en-US" altLang="zh-CN" sz="1200" dirty="0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8AC7E38-F42E-44A3-AADA-D788D2C3FDF5}"/>
              </a:ext>
            </a:extLst>
          </p:cNvPr>
          <p:cNvSpPr txBox="1">
            <a:spLocks/>
          </p:cNvSpPr>
          <p:nvPr/>
        </p:nvSpPr>
        <p:spPr>
          <a:xfrm>
            <a:off x="3952576" y="5622879"/>
            <a:ext cx="2763493" cy="44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 dirty="0" err="1"/>
              <a:t>i</a:t>
            </a:r>
            <a:r>
              <a:rPr lang="zh-CN" altLang="en-US" sz="1200" dirty="0"/>
              <a:t>和</a:t>
            </a:r>
            <a:r>
              <a:rPr lang="en-US" altLang="zh-CN" sz="1200" dirty="0"/>
              <a:t>j</a:t>
            </a:r>
            <a:r>
              <a:rPr lang="zh-CN" altLang="en-US" sz="1200" dirty="0"/>
              <a:t>相连</a:t>
            </a:r>
            <a:endParaRPr lang="en-US" altLang="zh-CN" sz="1200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660212DB-37E4-46BE-97A2-14182C291416}"/>
              </a:ext>
            </a:extLst>
          </p:cNvPr>
          <p:cNvSpPr txBox="1">
            <a:spLocks/>
          </p:cNvSpPr>
          <p:nvPr/>
        </p:nvSpPr>
        <p:spPr>
          <a:xfrm>
            <a:off x="6463992" y="5622879"/>
            <a:ext cx="2763493" cy="44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 dirty="0" err="1"/>
              <a:t>i</a:t>
            </a:r>
            <a:r>
              <a:rPr lang="zh-CN" altLang="en-US" sz="1200" dirty="0"/>
              <a:t>和</a:t>
            </a:r>
            <a:r>
              <a:rPr lang="en-US" altLang="zh-CN" sz="1200" dirty="0"/>
              <a:t>j</a:t>
            </a:r>
            <a:r>
              <a:rPr lang="zh-CN" altLang="en-US" sz="1200" dirty="0"/>
              <a:t>不相连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17682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Knowledge Graph-GAN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40258C-87A1-48C7-B281-C414A54B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62" y="1122730"/>
            <a:ext cx="7459678" cy="396864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DBF96F31-70C0-47FC-8EA3-19C53C3BA692}"/>
              </a:ext>
            </a:extLst>
          </p:cNvPr>
          <p:cNvGrpSpPr/>
          <p:nvPr/>
        </p:nvGrpSpPr>
        <p:grpSpPr>
          <a:xfrm>
            <a:off x="1193380" y="5185400"/>
            <a:ext cx="9803650" cy="1577882"/>
            <a:chOff x="923161" y="2337292"/>
            <a:chExt cx="9803650" cy="157788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969EA6D-38C6-45D5-95AF-AD437C19B857}"/>
                </a:ext>
              </a:extLst>
            </p:cNvPr>
            <p:cNvGrpSpPr/>
            <p:nvPr/>
          </p:nvGrpSpPr>
          <p:grpSpPr>
            <a:xfrm>
              <a:off x="923161" y="2573846"/>
              <a:ext cx="5385586" cy="1341328"/>
              <a:chOff x="1825784" y="2176161"/>
              <a:chExt cx="5578639" cy="1389410"/>
            </a:xfrm>
          </p:grpSpPr>
          <p:sp>
            <p:nvSpPr>
              <p:cNvPr id="14" name="标题 1">
                <a:extLst>
                  <a:ext uri="{FF2B5EF4-FFF2-40B4-BE49-F238E27FC236}">
                    <a16:creationId xmlns:a16="http://schemas.microsoft.com/office/drawing/2014/main" id="{468ABC6B-F66A-4602-8863-48537B9300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5784" y="2176161"/>
                <a:ext cx="2862553" cy="45862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914354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28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CN" altLang="en-US" sz="1800" dirty="0"/>
                  <a:t>生成器</a:t>
                </a:r>
                <a:r>
                  <a:rPr lang="en-US" altLang="zh-CN" sz="1800" dirty="0"/>
                  <a:t>Loss</a:t>
                </a:r>
                <a:r>
                  <a:rPr lang="zh-CN" altLang="en-US" sz="1800" dirty="0"/>
                  <a:t>：</a:t>
                </a:r>
                <a:endParaRPr lang="en-US" altLang="zh-CN" sz="1800" dirty="0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0679CB5E-91C7-41B3-A326-14B3EBBD2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0648" y="2717846"/>
                <a:ext cx="3533775" cy="847725"/>
              </a:xfrm>
              <a:prstGeom prst="rect">
                <a:avLst/>
              </a:prstGeom>
            </p:spPr>
          </p:pic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B0C6B24-B360-40DC-BEE2-20A08DF5E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9020" y="2337292"/>
              <a:ext cx="5143500" cy="8763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39DF532-83EE-4C87-8169-9082B4A7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7261" y="3116127"/>
              <a:ext cx="7829550" cy="714375"/>
            </a:xfrm>
            <a:prstGeom prst="rect">
              <a:avLst/>
            </a:prstGeom>
          </p:spPr>
        </p:pic>
        <p:sp>
          <p:nvSpPr>
            <p:cNvPr id="17" name="标题 1">
              <a:extLst>
                <a:ext uri="{FF2B5EF4-FFF2-40B4-BE49-F238E27FC236}">
                  <a16:creationId xmlns:a16="http://schemas.microsoft.com/office/drawing/2014/main" id="{9C8F78AA-58A0-44FB-B43C-411CBE9BEB73}"/>
                </a:ext>
              </a:extLst>
            </p:cNvPr>
            <p:cNvSpPr txBox="1">
              <a:spLocks/>
            </p:cNvSpPr>
            <p:nvPr/>
          </p:nvSpPr>
          <p:spPr>
            <a:xfrm>
              <a:off x="923161" y="3208702"/>
              <a:ext cx="2763492" cy="442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1800" dirty="0"/>
                <a:t>判别器</a:t>
              </a:r>
              <a:r>
                <a:rPr lang="en-US" altLang="zh-CN" sz="1800" dirty="0"/>
                <a:t>Loss</a:t>
              </a:r>
              <a:r>
                <a:rPr lang="zh-CN" altLang="en-US" sz="1800" dirty="0"/>
                <a:t>：</a:t>
              </a:r>
              <a:endParaRPr lang="en-US" altLang="zh-CN" sz="1800" dirty="0"/>
            </a:p>
          </p:txBody>
        </p:sp>
      </p:grpSp>
      <p:sp>
        <p:nvSpPr>
          <p:cNvPr id="15" name="标题 1">
            <a:extLst>
              <a:ext uri="{FF2B5EF4-FFF2-40B4-BE49-F238E27FC236}">
                <a16:creationId xmlns:a16="http://schemas.microsoft.com/office/drawing/2014/main" id="{142A4D73-ABAC-42D7-8B76-319D6F24E722}"/>
              </a:ext>
            </a:extLst>
          </p:cNvPr>
          <p:cNvSpPr txBox="1">
            <a:spLocks/>
          </p:cNvSpPr>
          <p:nvPr/>
        </p:nvSpPr>
        <p:spPr>
          <a:xfrm>
            <a:off x="4339242" y="4950172"/>
            <a:ext cx="2763493" cy="44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 dirty="0"/>
              <a:t>Wasserstein</a:t>
            </a:r>
            <a:r>
              <a:rPr lang="zh-CN" altLang="en-US" sz="1200" dirty="0"/>
              <a:t>损失</a:t>
            </a:r>
            <a:endParaRPr lang="en-US" altLang="zh-CN" sz="1200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BC27B961-3104-47CF-98F6-3B941AA61FBE}"/>
              </a:ext>
            </a:extLst>
          </p:cNvPr>
          <p:cNvSpPr txBox="1">
            <a:spLocks/>
          </p:cNvSpPr>
          <p:nvPr/>
        </p:nvSpPr>
        <p:spPr>
          <a:xfrm>
            <a:off x="5901046" y="4964021"/>
            <a:ext cx="2763493" cy="44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200" dirty="0"/>
              <a:t>对综合特征进行分类的监督分类损失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75912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FCE13A-CFB5-43B8-AF82-E7F4A42E6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52" y="1285796"/>
            <a:ext cx="7857496" cy="1315403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AA416C9C-7CA6-45FD-8B24-5C4662BD6B76}"/>
              </a:ext>
            </a:extLst>
          </p:cNvPr>
          <p:cNvSpPr txBox="1">
            <a:spLocks/>
          </p:cNvSpPr>
          <p:nvPr/>
        </p:nvSpPr>
        <p:spPr>
          <a:xfrm>
            <a:off x="1172844" y="1855223"/>
            <a:ext cx="2763492" cy="44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动物分类：</a:t>
            </a:r>
            <a:endParaRPr lang="en-US" altLang="zh-CN" sz="18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BC998BD-FF89-4FA4-A3E3-FBF30B9F19A6}"/>
              </a:ext>
            </a:extLst>
          </p:cNvPr>
          <p:cNvSpPr txBox="1">
            <a:spLocks/>
          </p:cNvSpPr>
          <p:nvPr/>
        </p:nvSpPr>
        <p:spPr>
          <a:xfrm>
            <a:off x="1172844" y="2158441"/>
            <a:ext cx="2763492" cy="44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对象分类：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4EDAA3-F469-438D-9C84-E3E56F9DC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809" y="2690501"/>
            <a:ext cx="9696791" cy="403098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DC0A1BC9-4CE1-4C2C-A2EF-E7A06FFFAE96}"/>
              </a:ext>
            </a:extLst>
          </p:cNvPr>
          <p:cNvSpPr txBox="1">
            <a:spLocks/>
          </p:cNvSpPr>
          <p:nvPr/>
        </p:nvSpPr>
        <p:spPr>
          <a:xfrm>
            <a:off x="106680" y="4145667"/>
            <a:ext cx="2763492" cy="44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非生成方法：</a:t>
            </a:r>
            <a:endParaRPr lang="en-US" altLang="zh-CN" sz="18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592F284-A7B0-4A95-82BB-26B7FE2BF31C}"/>
              </a:ext>
            </a:extLst>
          </p:cNvPr>
          <p:cNvSpPr txBox="1">
            <a:spLocks/>
          </p:cNvSpPr>
          <p:nvPr/>
        </p:nvSpPr>
        <p:spPr>
          <a:xfrm>
            <a:off x="228600" y="5671184"/>
            <a:ext cx="2763492" cy="44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生成方法：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0153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7062A-2FA6-4989-83BC-795F0CF5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C368B2-3419-4229-9BBA-D9C69E8F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E7AF7A-F02D-4370-AD89-9D1E00ED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327945"/>
            <a:ext cx="10753725" cy="49911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F2CE97E-6229-48E6-A963-105B14858A83}"/>
              </a:ext>
            </a:extLst>
          </p:cNvPr>
          <p:cNvSpPr txBox="1">
            <a:spLocks/>
          </p:cNvSpPr>
          <p:nvPr/>
        </p:nvSpPr>
        <p:spPr>
          <a:xfrm>
            <a:off x="5471160" y="1106566"/>
            <a:ext cx="2763492" cy="44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/>
              <a:t>GZSL</a:t>
            </a:r>
          </a:p>
        </p:txBody>
      </p:sp>
    </p:spTree>
    <p:extLst>
      <p:ext uri="{BB962C8B-B14F-4D97-AF65-F5344CB8AC3E}">
        <p14:creationId xmlns:p14="http://schemas.microsoft.com/office/powerpoint/2010/main" val="117624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7062A-2FA6-4989-83BC-795F0CF5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C368B2-3419-4229-9BBA-D9C69E8F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F2CE97E-6229-48E6-A963-105B14858A83}"/>
              </a:ext>
            </a:extLst>
          </p:cNvPr>
          <p:cNvSpPr txBox="1">
            <a:spLocks/>
          </p:cNvSpPr>
          <p:nvPr/>
        </p:nvSpPr>
        <p:spPr>
          <a:xfrm>
            <a:off x="4922520" y="1223707"/>
            <a:ext cx="2763492" cy="44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词嵌入对模型的影响</a:t>
            </a:r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4866F6-4CED-47AD-AE77-6F183D99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5" y="1666465"/>
            <a:ext cx="12192000" cy="505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955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dd78399-86ee-4ca3-bc64-6e1bf925823e"/>
</p:tagLst>
</file>

<file path=ppt/theme/theme1.xml><?xml version="1.0" encoding="utf-8"?>
<a:theme xmlns:a="http://schemas.openxmlformats.org/drawingml/2006/main" name="主题5">
  <a:themeElements>
    <a:clrScheme name="slidepowe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54B5E"/>
      </a:accent1>
      <a:accent2>
        <a:srgbClr val="D74B4B"/>
      </a:accent2>
      <a:accent3>
        <a:srgbClr val="2192BC"/>
      </a:accent3>
      <a:accent4>
        <a:srgbClr val="A7AA9D"/>
      </a:accent4>
      <a:accent5>
        <a:srgbClr val="475F77"/>
      </a:accent5>
      <a:accent6>
        <a:srgbClr val="BFBFBF"/>
      </a:accent6>
      <a:hlink>
        <a:srgbClr val="D74B4B"/>
      </a:hlink>
      <a:folHlink>
        <a:srgbClr val="869FB7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1442</TotalTime>
  <Words>1052</Words>
  <Application>Microsoft Office PowerPoint</Application>
  <PresentationFormat>宽屏</PresentationFormat>
  <Paragraphs>81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Cambria Math</vt:lpstr>
      <vt:lpstr>Impact</vt:lpstr>
      <vt:lpstr>主题5</vt:lpstr>
      <vt:lpstr>Generative Adversarial Zero-shot Learning via Knowledge Graphs</vt:lpstr>
      <vt:lpstr>Zero shot learning</vt:lpstr>
      <vt:lpstr>Zero shot learning-GAN</vt:lpstr>
      <vt:lpstr>Knowledge Graph-GAN</vt:lpstr>
      <vt:lpstr>Knowledge Graph-GAN</vt:lpstr>
      <vt:lpstr>Knowledge Graph-GAN</vt:lpstr>
      <vt:lpstr>Experiments</vt:lpstr>
      <vt:lpstr>Evaluation</vt:lpstr>
      <vt:lpstr>Evaluation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WQJSMILE</cp:lastModifiedBy>
  <cp:revision>49</cp:revision>
  <cp:lastPrinted>2018-02-05T16:00:00Z</cp:lastPrinted>
  <dcterms:created xsi:type="dcterms:W3CDTF">2018-02-05T16:00:00Z</dcterms:created>
  <dcterms:modified xsi:type="dcterms:W3CDTF">2021-06-19T03:32:34Z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9dd78399-86ee-4ca3-bc64-6e1bf925823e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2018-08-22T09:14:35.7777019Z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