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A77C6-D104-4998-A113-2437339534E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0AA1D3-7794-4EB5-84F8-5935AE5BB5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86ECF2-3627-433D-BE6A-42A3C82B226F}"/>
              </a:ext>
            </a:extLst>
          </p:cNvPr>
          <p:cNvSpPr>
            <a:spLocks noGrp="1"/>
          </p:cNvSpPr>
          <p:nvPr>
            <p:ph type="dt" sz="half" idx="10"/>
          </p:nvPr>
        </p:nvSpPr>
        <p:spPr/>
        <p:txBody>
          <a:bodyPr/>
          <a:lstStyle/>
          <a:p>
            <a:fld id="{BD2C03DC-A71E-4CFF-8BF7-53D7F3EE4DB1}"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68CB10B0-82F1-4DBA-818A-CC0CF99320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31DBAB-C816-4859-A04A-094A21F88AF3}"/>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3956421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94CD4B-E089-43F1-B551-8AAB75163EF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42C3E59-E246-4E85-A603-B0181CED1AA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9261AD-66F4-4706-B93D-4D234CF3350D}"/>
              </a:ext>
            </a:extLst>
          </p:cNvPr>
          <p:cNvSpPr>
            <a:spLocks noGrp="1"/>
          </p:cNvSpPr>
          <p:nvPr>
            <p:ph type="dt" sz="half" idx="10"/>
          </p:nvPr>
        </p:nvSpPr>
        <p:spPr/>
        <p:txBody>
          <a:bodyPr/>
          <a:lstStyle/>
          <a:p>
            <a:fld id="{BD2C03DC-A71E-4CFF-8BF7-53D7F3EE4DB1}"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3E172BA0-AC16-4E8D-8FA5-447F6E3908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961450-8E3D-4AFE-B87A-895806E4373B}"/>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851793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7EC4415-D1E1-4001-83BB-58EA87AC298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74A361A-8638-493A-945C-80F15263948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8E985D-5AD5-4711-91B5-0A269624B67D}"/>
              </a:ext>
            </a:extLst>
          </p:cNvPr>
          <p:cNvSpPr>
            <a:spLocks noGrp="1"/>
          </p:cNvSpPr>
          <p:nvPr>
            <p:ph type="dt" sz="half" idx="10"/>
          </p:nvPr>
        </p:nvSpPr>
        <p:spPr/>
        <p:txBody>
          <a:bodyPr/>
          <a:lstStyle/>
          <a:p>
            <a:fld id="{BD2C03DC-A71E-4CFF-8BF7-53D7F3EE4DB1}"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6D993745-E624-4B0D-B7EB-F495D32BA8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FFC350-23EC-4B56-BAA7-E0E214080C72}"/>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284377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E9787-3BF0-4734-86D4-6847F56CEB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B9F32A-9D99-4704-948A-E445739E86F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C06EED-6215-46E4-B1B1-91C65DCD2C8A}"/>
              </a:ext>
            </a:extLst>
          </p:cNvPr>
          <p:cNvSpPr>
            <a:spLocks noGrp="1"/>
          </p:cNvSpPr>
          <p:nvPr>
            <p:ph type="dt" sz="half" idx="10"/>
          </p:nvPr>
        </p:nvSpPr>
        <p:spPr/>
        <p:txBody>
          <a:bodyPr/>
          <a:lstStyle/>
          <a:p>
            <a:fld id="{BD2C03DC-A71E-4CFF-8BF7-53D7F3EE4DB1}"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FDCD558D-22FD-4DC4-8501-B9066799A7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07C521-EADC-4903-8B70-3CD291406F04}"/>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724383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70C1B-79E5-4AAF-A7E0-9ADAFEEE632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5185ACC-FDD6-49A5-BC3C-2CE57CB43A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11495C9-3D36-40E1-B058-4A8E815F3AAB}"/>
              </a:ext>
            </a:extLst>
          </p:cNvPr>
          <p:cNvSpPr>
            <a:spLocks noGrp="1"/>
          </p:cNvSpPr>
          <p:nvPr>
            <p:ph type="dt" sz="half" idx="10"/>
          </p:nvPr>
        </p:nvSpPr>
        <p:spPr/>
        <p:txBody>
          <a:bodyPr/>
          <a:lstStyle/>
          <a:p>
            <a:fld id="{BD2C03DC-A71E-4CFF-8BF7-53D7F3EE4DB1}"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A2DDF16C-1E89-43D6-A06E-F1233C3DD2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B9AA28-BC85-486A-9AF8-1BEF8E416B2E}"/>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1639552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0EC37-B3DA-4DA8-B434-AB6F727AD9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EFC62F-9CBB-4145-AF01-9B63C5225D5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EDB5BB3-2C75-4426-A206-E26CE4BD35F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827F1B1-2069-4E00-80D0-E9276ED4DED0}"/>
              </a:ext>
            </a:extLst>
          </p:cNvPr>
          <p:cNvSpPr>
            <a:spLocks noGrp="1"/>
          </p:cNvSpPr>
          <p:nvPr>
            <p:ph type="dt" sz="half" idx="10"/>
          </p:nvPr>
        </p:nvSpPr>
        <p:spPr/>
        <p:txBody>
          <a:bodyPr/>
          <a:lstStyle/>
          <a:p>
            <a:fld id="{BD2C03DC-A71E-4CFF-8BF7-53D7F3EE4DB1}" type="datetimeFigureOut">
              <a:rPr lang="zh-CN" altLang="en-US" smtClean="0"/>
              <a:t>2021/5/11</a:t>
            </a:fld>
            <a:endParaRPr lang="zh-CN" altLang="en-US"/>
          </a:p>
        </p:txBody>
      </p:sp>
      <p:sp>
        <p:nvSpPr>
          <p:cNvPr id="6" name="页脚占位符 5">
            <a:extLst>
              <a:ext uri="{FF2B5EF4-FFF2-40B4-BE49-F238E27FC236}">
                <a16:creationId xmlns:a16="http://schemas.microsoft.com/office/drawing/2014/main" id="{782D5BFD-B023-497B-A0D1-49BB8C3FA7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21EB51-C373-4A9C-B7A5-0DA9C682A6B6}"/>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188341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54421-DF2A-4EF6-BF2E-0FCF8915410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219C3E-C9D9-452C-A922-B975D66107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638174D-8F4C-497C-8E74-BE0EDB90334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F460A7A-3A12-4C25-AB1F-869C301788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6E64F16-5123-4A96-B60E-49AEA645B42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52219B1-5B57-4B0A-8E4F-5466F5B8B0A5}"/>
              </a:ext>
            </a:extLst>
          </p:cNvPr>
          <p:cNvSpPr>
            <a:spLocks noGrp="1"/>
          </p:cNvSpPr>
          <p:nvPr>
            <p:ph type="dt" sz="half" idx="10"/>
          </p:nvPr>
        </p:nvSpPr>
        <p:spPr/>
        <p:txBody>
          <a:bodyPr/>
          <a:lstStyle/>
          <a:p>
            <a:fld id="{BD2C03DC-A71E-4CFF-8BF7-53D7F3EE4DB1}" type="datetimeFigureOut">
              <a:rPr lang="zh-CN" altLang="en-US" smtClean="0"/>
              <a:t>2021/5/11</a:t>
            </a:fld>
            <a:endParaRPr lang="zh-CN" altLang="en-US"/>
          </a:p>
        </p:txBody>
      </p:sp>
      <p:sp>
        <p:nvSpPr>
          <p:cNvPr id="8" name="页脚占位符 7">
            <a:extLst>
              <a:ext uri="{FF2B5EF4-FFF2-40B4-BE49-F238E27FC236}">
                <a16:creationId xmlns:a16="http://schemas.microsoft.com/office/drawing/2014/main" id="{12544E86-5DF5-4B2D-B841-A4383DD3024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869B52-F046-41C1-9050-EE9FD3B3B3AF}"/>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878930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CAC33-2011-470C-8AA9-436A9B7FD70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E30815D-7B3D-43F1-A780-64ED971E20E2}"/>
              </a:ext>
            </a:extLst>
          </p:cNvPr>
          <p:cNvSpPr>
            <a:spLocks noGrp="1"/>
          </p:cNvSpPr>
          <p:nvPr>
            <p:ph type="dt" sz="half" idx="10"/>
          </p:nvPr>
        </p:nvSpPr>
        <p:spPr/>
        <p:txBody>
          <a:bodyPr/>
          <a:lstStyle/>
          <a:p>
            <a:fld id="{BD2C03DC-A71E-4CFF-8BF7-53D7F3EE4DB1}" type="datetimeFigureOut">
              <a:rPr lang="zh-CN" altLang="en-US" smtClean="0"/>
              <a:t>2021/5/11</a:t>
            </a:fld>
            <a:endParaRPr lang="zh-CN" altLang="en-US"/>
          </a:p>
        </p:txBody>
      </p:sp>
      <p:sp>
        <p:nvSpPr>
          <p:cNvPr id="4" name="页脚占位符 3">
            <a:extLst>
              <a:ext uri="{FF2B5EF4-FFF2-40B4-BE49-F238E27FC236}">
                <a16:creationId xmlns:a16="http://schemas.microsoft.com/office/drawing/2014/main" id="{8E3E0389-CE97-4F40-93CB-8405FC4E700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0F6A02E-3EE9-4B10-BD3E-717EF53CAE7C}"/>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188624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69654D-2BD3-4318-955B-8A1AE47A9FA7}"/>
              </a:ext>
            </a:extLst>
          </p:cNvPr>
          <p:cNvSpPr>
            <a:spLocks noGrp="1"/>
          </p:cNvSpPr>
          <p:nvPr>
            <p:ph type="dt" sz="half" idx="10"/>
          </p:nvPr>
        </p:nvSpPr>
        <p:spPr/>
        <p:txBody>
          <a:bodyPr/>
          <a:lstStyle/>
          <a:p>
            <a:fld id="{BD2C03DC-A71E-4CFF-8BF7-53D7F3EE4DB1}" type="datetimeFigureOut">
              <a:rPr lang="zh-CN" altLang="en-US" smtClean="0"/>
              <a:t>2021/5/11</a:t>
            </a:fld>
            <a:endParaRPr lang="zh-CN" altLang="en-US"/>
          </a:p>
        </p:txBody>
      </p:sp>
      <p:sp>
        <p:nvSpPr>
          <p:cNvPr id="3" name="页脚占位符 2">
            <a:extLst>
              <a:ext uri="{FF2B5EF4-FFF2-40B4-BE49-F238E27FC236}">
                <a16:creationId xmlns:a16="http://schemas.microsoft.com/office/drawing/2014/main" id="{B0EF0746-15B8-4AFE-85C1-C05C4D91CF3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FE2B4B7-312F-4649-9523-14A06CA770FF}"/>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3789779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6D733-0F77-437D-AEDC-FD048E39EE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B13A8E-4F23-4E7C-91CC-4F45C782D9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360A861-1ED8-4B76-B7D3-DF9BE7A2F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EE25684-AB55-4D05-B996-2042D0339818}"/>
              </a:ext>
            </a:extLst>
          </p:cNvPr>
          <p:cNvSpPr>
            <a:spLocks noGrp="1"/>
          </p:cNvSpPr>
          <p:nvPr>
            <p:ph type="dt" sz="half" idx="10"/>
          </p:nvPr>
        </p:nvSpPr>
        <p:spPr/>
        <p:txBody>
          <a:bodyPr/>
          <a:lstStyle/>
          <a:p>
            <a:fld id="{BD2C03DC-A71E-4CFF-8BF7-53D7F3EE4DB1}" type="datetimeFigureOut">
              <a:rPr lang="zh-CN" altLang="en-US" smtClean="0"/>
              <a:t>2021/5/11</a:t>
            </a:fld>
            <a:endParaRPr lang="zh-CN" altLang="en-US"/>
          </a:p>
        </p:txBody>
      </p:sp>
      <p:sp>
        <p:nvSpPr>
          <p:cNvPr id="6" name="页脚占位符 5">
            <a:extLst>
              <a:ext uri="{FF2B5EF4-FFF2-40B4-BE49-F238E27FC236}">
                <a16:creationId xmlns:a16="http://schemas.microsoft.com/office/drawing/2014/main" id="{75251EB5-B54F-45A7-B376-2975CFFF97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089B01-5D1F-4A10-BED2-C015DEFBB775}"/>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270599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1CBB2-9EF2-4447-942E-6A8FA407A9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2E152D5-5B0C-411A-8D68-6C232DE862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6C562CF-C128-46AF-8049-2A2D0D24C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CD3901B-47A3-4D1F-BB6A-3E0BB7CF9B93}"/>
              </a:ext>
            </a:extLst>
          </p:cNvPr>
          <p:cNvSpPr>
            <a:spLocks noGrp="1"/>
          </p:cNvSpPr>
          <p:nvPr>
            <p:ph type="dt" sz="half" idx="10"/>
          </p:nvPr>
        </p:nvSpPr>
        <p:spPr/>
        <p:txBody>
          <a:bodyPr/>
          <a:lstStyle/>
          <a:p>
            <a:fld id="{BD2C03DC-A71E-4CFF-8BF7-53D7F3EE4DB1}" type="datetimeFigureOut">
              <a:rPr lang="zh-CN" altLang="en-US" smtClean="0"/>
              <a:t>2021/5/11</a:t>
            </a:fld>
            <a:endParaRPr lang="zh-CN" altLang="en-US"/>
          </a:p>
        </p:txBody>
      </p:sp>
      <p:sp>
        <p:nvSpPr>
          <p:cNvPr id="6" name="页脚占位符 5">
            <a:extLst>
              <a:ext uri="{FF2B5EF4-FFF2-40B4-BE49-F238E27FC236}">
                <a16:creationId xmlns:a16="http://schemas.microsoft.com/office/drawing/2014/main" id="{61A5D08E-7904-452F-AE5F-C44F3E9E97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B0307A-A452-4C23-8B27-3624D4BC41CA}"/>
              </a:ext>
            </a:extLst>
          </p:cNvPr>
          <p:cNvSpPr>
            <a:spLocks noGrp="1"/>
          </p:cNvSpPr>
          <p:nvPr>
            <p:ph type="sldNum" sz="quarter" idx="12"/>
          </p:nvPr>
        </p:nvSpPr>
        <p:spPr/>
        <p:txBody>
          <a:body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114819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1DD5CA6-96A6-4E2E-AF19-9452245F75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34220C-3EA0-436F-8E47-B9256BCBD6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7E5F45-9BEF-4C34-88CC-5C9CC50EE0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2C03DC-A71E-4CFF-8BF7-53D7F3EE4DB1}"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CC46CE06-DE31-492D-A48D-E7C94EC342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F8200D6-A4AA-426F-A66F-7DB0D2B37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A2952-D4E0-4F99-BC41-FC0073A6600A}" type="slidenum">
              <a:rPr lang="zh-CN" altLang="en-US" smtClean="0"/>
              <a:t>‹#›</a:t>
            </a:fld>
            <a:endParaRPr lang="zh-CN" altLang="en-US"/>
          </a:p>
        </p:txBody>
      </p:sp>
    </p:spTree>
    <p:extLst>
      <p:ext uri="{BB962C8B-B14F-4D97-AF65-F5344CB8AC3E}">
        <p14:creationId xmlns:p14="http://schemas.microsoft.com/office/powerpoint/2010/main" val="359148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24D5E11-E351-4C3E-94BD-6C3B70684D41}"/>
              </a:ext>
            </a:extLst>
          </p:cNvPr>
          <p:cNvSpPr txBox="1"/>
          <p:nvPr/>
        </p:nvSpPr>
        <p:spPr>
          <a:xfrm>
            <a:off x="1183640" y="2072640"/>
            <a:ext cx="9824720" cy="3539430"/>
          </a:xfrm>
          <a:prstGeom prst="rect">
            <a:avLst/>
          </a:prstGeom>
          <a:noFill/>
        </p:spPr>
        <p:txBody>
          <a:bodyPr wrap="square" rtlCol="0">
            <a:spAutoFit/>
          </a:bodyPr>
          <a:lstStyle/>
          <a:p>
            <a:pPr marL="285750" indent="-285750">
              <a:buFont typeface="Arial" panose="020B0604020202020204" pitchFamily="34" charset="0"/>
              <a:buChar char="•"/>
            </a:pPr>
            <a:r>
              <a:rPr lang="en-US" altLang="zh-CN" sz="32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Redmon_You_Only_Look_CVPR_2016_paper</a:t>
            </a:r>
          </a:p>
          <a:p>
            <a:endParaRPr lang="en-US" altLang="zh-CN" sz="2000" b="1" dirty="0">
              <a:latin typeface="Times New Roman" panose="02020603050405020304" pitchFamily="18" charset="0"/>
              <a:ea typeface="宋体" panose="02010600030101010101" pitchFamily="2" charset="-122"/>
            </a:endParaRPr>
          </a:p>
          <a:p>
            <a:endParaRPr lang="en-US" altLang="zh-CN" sz="2000" b="1" dirty="0">
              <a:effectLst/>
              <a:latin typeface="Times New Roman" panose="02020603050405020304" pitchFamily="18" charset="0"/>
              <a:ea typeface="宋体" panose="02010600030101010101" pitchFamily="2" charset="-122"/>
            </a:endParaRPr>
          </a:p>
          <a:p>
            <a:endParaRPr lang="en-US" altLang="zh-CN" sz="2000" b="1" dirty="0">
              <a:latin typeface="Times New Roman" panose="02020603050405020304" pitchFamily="18" charset="0"/>
              <a:ea typeface="宋体" panose="02010600030101010101" pitchFamily="2" charset="-122"/>
            </a:endParaRPr>
          </a:p>
          <a:p>
            <a:endParaRPr lang="en-US" altLang="zh-CN" sz="2000" b="1" dirty="0">
              <a:effectLst/>
              <a:latin typeface="Times New Roman" panose="02020603050405020304" pitchFamily="18" charset="0"/>
              <a:ea typeface="宋体" panose="02010600030101010101" pitchFamily="2" charset="-122"/>
            </a:endParaRPr>
          </a:p>
          <a:p>
            <a:endParaRPr lang="en-US" altLang="zh-CN" sz="2000" b="1" dirty="0">
              <a:latin typeface="Times New Roman" panose="02020603050405020304" pitchFamily="18" charset="0"/>
              <a:ea typeface="宋体" panose="02010600030101010101" pitchFamily="2" charset="-122"/>
            </a:endParaRPr>
          </a:p>
          <a:p>
            <a:endParaRPr lang="en-US" altLang="zh-CN" sz="2000" b="1" dirty="0">
              <a:effectLst/>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en-US" altLang="zh-CN" sz="36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Scalable Recognition with a Vocabulary Tree_nister_stewenius_cvpr2006</a:t>
            </a:r>
            <a:endParaRPr lang="zh-CN" altLang="en-US" sz="3600" dirty="0">
              <a:effectLst>
                <a:outerShdw blurRad="38100" dist="38100" dir="2700000" algn="tl">
                  <a:srgbClr val="000000">
                    <a:alpha val="43137"/>
                  </a:srgbClr>
                </a:outerShdw>
              </a:effectLst>
            </a:endParaRPr>
          </a:p>
        </p:txBody>
      </p:sp>
      <p:sp>
        <p:nvSpPr>
          <p:cNvPr id="6" name="文本框 5">
            <a:extLst>
              <a:ext uri="{FF2B5EF4-FFF2-40B4-BE49-F238E27FC236}">
                <a16:creationId xmlns:a16="http://schemas.microsoft.com/office/drawing/2014/main" id="{9954CABA-9E1F-42B2-9D11-D3CE9200780B}"/>
              </a:ext>
            </a:extLst>
          </p:cNvPr>
          <p:cNvSpPr txBox="1"/>
          <p:nvPr/>
        </p:nvSpPr>
        <p:spPr>
          <a:xfrm>
            <a:off x="670560" y="721360"/>
            <a:ext cx="7366000" cy="769441"/>
          </a:xfrm>
          <a:prstGeom prst="rect">
            <a:avLst/>
          </a:prstGeom>
          <a:noFill/>
        </p:spPr>
        <p:txBody>
          <a:bodyPr wrap="square" rtlCol="0">
            <a:spAutoFit/>
          </a:bodyPr>
          <a:lstStyle/>
          <a:p>
            <a:r>
              <a:rPr lang="zh-CN" altLang="en-US" sz="4400" b="1" dirty="0">
                <a:effectLst>
                  <a:outerShdw blurRad="38100" dist="38100" dir="2700000" algn="tl">
                    <a:srgbClr val="000000">
                      <a:alpha val="43137"/>
                    </a:srgbClr>
                  </a:outerShdw>
                </a:effectLst>
              </a:rPr>
              <a:t>论文阅读分享</a:t>
            </a:r>
          </a:p>
        </p:txBody>
      </p:sp>
    </p:spTree>
    <p:extLst>
      <p:ext uri="{BB962C8B-B14F-4D97-AF65-F5344CB8AC3E}">
        <p14:creationId xmlns:p14="http://schemas.microsoft.com/office/powerpoint/2010/main" val="385093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B277E-507E-4096-AA3A-9CF3E79C2C75}"/>
              </a:ext>
            </a:extLst>
          </p:cNvPr>
          <p:cNvSpPr>
            <a:spLocks noGrp="1"/>
          </p:cNvSpPr>
          <p:nvPr>
            <p:ph type="title"/>
          </p:nvPr>
        </p:nvSpPr>
        <p:spPr>
          <a:xfrm>
            <a:off x="838200" y="365125"/>
            <a:ext cx="2534920" cy="884555"/>
          </a:xfrm>
        </p:spPr>
        <p:txBody>
          <a:bodyPr/>
          <a:lstStyle/>
          <a:p>
            <a:r>
              <a:rPr lang="en-US" altLang="zh-CN" b="1" dirty="0">
                <a:effectLst>
                  <a:outerShdw blurRad="38100" dist="38100" dir="2700000" algn="tl">
                    <a:srgbClr val="000000">
                      <a:alpha val="43137"/>
                    </a:srgbClr>
                  </a:outerShdw>
                </a:effectLst>
              </a:rPr>
              <a:t>YOLO</a:t>
            </a:r>
            <a:endParaRPr lang="zh-CN" altLang="en-US" b="1" dirty="0">
              <a:effectLst>
                <a:outerShdw blurRad="38100" dist="38100" dir="2700000" algn="tl">
                  <a:srgbClr val="000000">
                    <a:alpha val="43137"/>
                  </a:srgbClr>
                </a:outerShdw>
              </a:effectLst>
            </a:endParaRPr>
          </a:p>
        </p:txBody>
      </p:sp>
      <p:pic>
        <p:nvPicPr>
          <p:cNvPr id="8" name="图片 7">
            <a:extLst>
              <a:ext uri="{FF2B5EF4-FFF2-40B4-BE49-F238E27FC236}">
                <a16:creationId xmlns:a16="http://schemas.microsoft.com/office/drawing/2014/main" id="{1F62A0E3-572A-4139-8825-6A82C5369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7440" y="807402"/>
            <a:ext cx="5534795" cy="3068202"/>
          </a:xfrm>
          <a:prstGeom prst="rect">
            <a:avLst/>
          </a:prstGeom>
        </p:spPr>
      </p:pic>
      <p:sp>
        <p:nvSpPr>
          <p:cNvPr id="9" name="文本框 8">
            <a:extLst>
              <a:ext uri="{FF2B5EF4-FFF2-40B4-BE49-F238E27FC236}">
                <a16:creationId xmlns:a16="http://schemas.microsoft.com/office/drawing/2014/main" id="{A2F56B41-7D10-4755-9EE9-DF7AE07FBF53}"/>
              </a:ext>
            </a:extLst>
          </p:cNvPr>
          <p:cNvSpPr txBox="1"/>
          <p:nvPr/>
        </p:nvSpPr>
        <p:spPr>
          <a:xfrm>
            <a:off x="1031240" y="4173817"/>
            <a:ext cx="7919720" cy="2446824"/>
          </a:xfrm>
          <a:prstGeom prst="rect">
            <a:avLst/>
          </a:prstGeom>
          <a:noFill/>
        </p:spPr>
        <p:txBody>
          <a:bodyPr wrap="square" rtlCol="0">
            <a:spAutoFit/>
          </a:bodyPr>
          <a:lstStyle/>
          <a:p>
            <a:pPr algn="l">
              <a:lnSpc>
                <a:spcPct val="150000"/>
              </a:lnSpc>
            </a:pPr>
            <a:r>
              <a:rPr lang="zh-CN" altLang="en-US" b="0" i="0" dirty="0">
                <a:solidFill>
                  <a:srgbClr val="121212"/>
                </a:solidFill>
                <a:effectLst/>
                <a:latin typeface="-apple-system"/>
              </a:rPr>
              <a:t>右上图中输入图片为</a:t>
            </a:r>
            <a:r>
              <a:rPr lang="en-US" altLang="zh-CN" b="0" i="0" dirty="0">
                <a:solidFill>
                  <a:srgbClr val="121212"/>
                </a:solidFill>
                <a:effectLst/>
                <a:latin typeface="-apple-system"/>
              </a:rPr>
              <a:t>7*7</a:t>
            </a:r>
            <a:r>
              <a:rPr lang="zh-CN" altLang="en-US" b="0" i="0" dirty="0">
                <a:solidFill>
                  <a:srgbClr val="121212"/>
                </a:solidFill>
                <a:effectLst/>
                <a:latin typeface="-apple-system"/>
              </a:rPr>
              <a:t>，每个小格</a:t>
            </a:r>
            <a:r>
              <a:rPr lang="en-US" altLang="zh-CN" b="0" i="0" dirty="0">
                <a:solidFill>
                  <a:srgbClr val="121212"/>
                </a:solidFill>
                <a:effectLst/>
                <a:latin typeface="-apple-system"/>
              </a:rPr>
              <a:t>grid cell</a:t>
            </a:r>
            <a:r>
              <a:rPr lang="zh-CN" altLang="en-US" b="0" i="0" dirty="0">
                <a:solidFill>
                  <a:srgbClr val="121212"/>
                </a:solidFill>
                <a:effectLst/>
                <a:latin typeface="-apple-system"/>
              </a:rPr>
              <a:t>，会生成两个</a:t>
            </a:r>
            <a:r>
              <a:rPr lang="en-US" altLang="zh-CN" b="0" i="0" dirty="0">
                <a:solidFill>
                  <a:srgbClr val="121212"/>
                </a:solidFill>
                <a:effectLst/>
                <a:latin typeface="-apple-system"/>
              </a:rPr>
              <a:t>bounding box</a:t>
            </a:r>
            <a:r>
              <a:rPr lang="zh-CN" altLang="en-US" b="0" i="0" dirty="0">
                <a:solidFill>
                  <a:srgbClr val="121212"/>
                </a:solidFill>
                <a:effectLst/>
                <a:latin typeface="-apple-system"/>
              </a:rPr>
              <a:t>（这两个框是以每个小格为中心，在其周围找两个框</a:t>
            </a:r>
            <a:r>
              <a:rPr lang="en-US" altLang="zh-CN" b="0" i="0" dirty="0">
                <a:solidFill>
                  <a:srgbClr val="121212"/>
                </a:solidFill>
                <a:effectLst/>
                <a:latin typeface="-apple-system"/>
              </a:rPr>
              <a:t>[</a:t>
            </a:r>
            <a:r>
              <a:rPr lang="zh-CN" altLang="en-US" b="0" i="0" dirty="0">
                <a:solidFill>
                  <a:srgbClr val="121212"/>
                </a:solidFill>
                <a:effectLst/>
                <a:latin typeface="-apple-system"/>
              </a:rPr>
              <a:t>具体多少个框，可自行设置</a:t>
            </a:r>
            <a:r>
              <a:rPr lang="en-US" altLang="zh-CN" b="0" i="0" dirty="0">
                <a:solidFill>
                  <a:srgbClr val="121212"/>
                </a:solidFill>
                <a:effectLst/>
                <a:latin typeface="-apple-system"/>
              </a:rPr>
              <a:t>]</a:t>
            </a:r>
            <a:r>
              <a:rPr lang="zh-CN" altLang="en-US" b="0" i="0" dirty="0">
                <a:solidFill>
                  <a:srgbClr val="121212"/>
                </a:solidFill>
                <a:effectLst/>
                <a:latin typeface="-apple-system"/>
              </a:rPr>
              <a:t>），所以一共会生成</a:t>
            </a:r>
            <a:r>
              <a:rPr lang="en-US" altLang="zh-CN" b="0" i="0" dirty="0">
                <a:solidFill>
                  <a:srgbClr val="121212"/>
                </a:solidFill>
                <a:effectLst/>
                <a:latin typeface="-apple-system"/>
              </a:rPr>
              <a:t>7*7*2</a:t>
            </a:r>
            <a:r>
              <a:rPr lang="zh-CN" altLang="en-US" b="0" i="0" dirty="0">
                <a:solidFill>
                  <a:srgbClr val="121212"/>
                </a:solidFill>
                <a:effectLst/>
                <a:latin typeface="-apple-system"/>
              </a:rPr>
              <a:t>个</a:t>
            </a:r>
            <a:r>
              <a:rPr lang="en-US" altLang="zh-CN" b="0" i="0" dirty="0">
                <a:solidFill>
                  <a:srgbClr val="121212"/>
                </a:solidFill>
                <a:effectLst/>
                <a:latin typeface="-apple-system"/>
              </a:rPr>
              <a:t>bounding box</a:t>
            </a:r>
            <a:r>
              <a:rPr lang="zh-CN" altLang="en-US" b="0" i="0" dirty="0">
                <a:solidFill>
                  <a:srgbClr val="121212"/>
                </a:solidFill>
                <a:effectLst/>
                <a:latin typeface="-apple-system"/>
              </a:rPr>
              <a:t>。其中</a:t>
            </a:r>
            <a:r>
              <a:rPr lang="en-US" altLang="zh-CN" b="0" i="0" dirty="0">
                <a:solidFill>
                  <a:srgbClr val="121212"/>
                </a:solidFill>
                <a:effectLst/>
                <a:latin typeface="-apple-system"/>
              </a:rPr>
              <a:t>confidence</a:t>
            </a:r>
            <a:r>
              <a:rPr lang="zh-CN" altLang="en-US" b="0" i="0" dirty="0">
                <a:solidFill>
                  <a:srgbClr val="121212"/>
                </a:solidFill>
                <a:effectLst/>
                <a:latin typeface="-apple-system"/>
              </a:rPr>
              <a:t>是置信度的意思。</a:t>
            </a:r>
          </a:p>
          <a:p>
            <a:pPr algn="l">
              <a:lnSpc>
                <a:spcPct val="150000"/>
              </a:lnSpc>
            </a:pPr>
            <a:r>
              <a:rPr lang="zh-CN" altLang="en-US" b="0" i="0" dirty="0">
                <a:solidFill>
                  <a:srgbClr val="121212"/>
                </a:solidFill>
                <a:effectLst/>
                <a:latin typeface="-apple-system"/>
              </a:rPr>
              <a:t>其中，每个</a:t>
            </a:r>
            <a:r>
              <a:rPr lang="en-US" altLang="zh-CN" b="0" i="0" dirty="0">
                <a:solidFill>
                  <a:srgbClr val="121212"/>
                </a:solidFill>
                <a:effectLst/>
                <a:latin typeface="-apple-system"/>
              </a:rPr>
              <a:t>bounding box</a:t>
            </a:r>
            <a:r>
              <a:rPr lang="zh-CN" altLang="en-US" b="0" i="0" dirty="0">
                <a:solidFill>
                  <a:srgbClr val="121212"/>
                </a:solidFill>
                <a:effectLst/>
                <a:latin typeface="-apple-system"/>
              </a:rPr>
              <a:t>就是五维的，</a:t>
            </a:r>
            <a:r>
              <a:rPr lang="en-US" altLang="zh-CN" b="0" i="0" dirty="0" err="1">
                <a:solidFill>
                  <a:srgbClr val="121212"/>
                </a:solidFill>
                <a:effectLst/>
                <a:latin typeface="-apple-system"/>
              </a:rPr>
              <a:t>x,y,h,w,c</a:t>
            </a:r>
            <a:r>
              <a:rPr lang="zh-CN" altLang="en-US" b="0" i="0" dirty="0">
                <a:solidFill>
                  <a:srgbClr val="121212"/>
                </a:solidFill>
                <a:effectLst/>
                <a:latin typeface="-apple-system"/>
              </a:rPr>
              <a:t>（</a:t>
            </a:r>
            <a:r>
              <a:rPr lang="en-US" altLang="zh-CN" b="0" i="0" dirty="0">
                <a:solidFill>
                  <a:srgbClr val="121212"/>
                </a:solidFill>
                <a:effectLst/>
                <a:latin typeface="-apple-system"/>
              </a:rPr>
              <a:t>x</a:t>
            </a:r>
            <a:r>
              <a:rPr lang="zh-CN" altLang="en-US" b="0" i="0" dirty="0">
                <a:solidFill>
                  <a:srgbClr val="121212"/>
                </a:solidFill>
                <a:effectLst/>
                <a:latin typeface="-apple-system"/>
              </a:rPr>
              <a:t>坐标，</a:t>
            </a:r>
            <a:r>
              <a:rPr lang="en-US" altLang="zh-CN" b="0" i="0" dirty="0">
                <a:solidFill>
                  <a:srgbClr val="121212"/>
                </a:solidFill>
                <a:effectLst/>
                <a:latin typeface="-apple-system"/>
              </a:rPr>
              <a:t>y</a:t>
            </a:r>
            <a:r>
              <a:rPr lang="zh-CN" altLang="en-US" b="0" i="0" dirty="0">
                <a:solidFill>
                  <a:srgbClr val="121212"/>
                </a:solidFill>
                <a:effectLst/>
                <a:latin typeface="-apple-system"/>
              </a:rPr>
              <a:t>坐标，高度，宽度，置信度）</a:t>
            </a:r>
          </a:p>
          <a:p>
            <a:endParaRPr lang="zh-CN" altLang="en-US" dirty="0"/>
          </a:p>
        </p:txBody>
      </p:sp>
    </p:spTree>
    <p:extLst>
      <p:ext uri="{BB962C8B-B14F-4D97-AF65-F5344CB8AC3E}">
        <p14:creationId xmlns:p14="http://schemas.microsoft.com/office/powerpoint/2010/main" val="2037542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22133A6-7196-4E99-BCB0-DA93205DD6B2}"/>
              </a:ext>
            </a:extLst>
          </p:cNvPr>
          <p:cNvSpPr>
            <a:spLocks noGrp="1"/>
          </p:cNvSpPr>
          <p:nvPr>
            <p:ph type="title"/>
          </p:nvPr>
        </p:nvSpPr>
        <p:spPr>
          <a:xfrm>
            <a:off x="838200" y="365125"/>
            <a:ext cx="2534920" cy="884555"/>
          </a:xfrm>
        </p:spPr>
        <p:txBody>
          <a:bodyPr/>
          <a:lstStyle/>
          <a:p>
            <a:r>
              <a:rPr lang="en-US" altLang="zh-CN" b="1" dirty="0">
                <a:effectLst>
                  <a:outerShdw blurRad="38100" dist="38100" dir="2700000" algn="tl">
                    <a:srgbClr val="000000">
                      <a:alpha val="43137"/>
                    </a:srgbClr>
                  </a:outerShdw>
                </a:effectLst>
              </a:rPr>
              <a:t>YOLO</a:t>
            </a:r>
            <a:endParaRPr lang="zh-CN" altLang="en-US" b="1" dirty="0">
              <a:effectLst>
                <a:outerShdw blurRad="38100" dist="38100" dir="2700000" algn="tl">
                  <a:srgbClr val="000000">
                    <a:alpha val="43137"/>
                  </a:srgbClr>
                </a:outerShdw>
              </a:effectLst>
            </a:endParaRPr>
          </a:p>
        </p:txBody>
      </p:sp>
      <p:pic>
        <p:nvPicPr>
          <p:cNvPr id="6" name="图片 5">
            <a:extLst>
              <a:ext uri="{FF2B5EF4-FFF2-40B4-BE49-F238E27FC236}">
                <a16:creationId xmlns:a16="http://schemas.microsoft.com/office/drawing/2014/main" id="{9CD2D6E8-38FD-4F58-A16D-F972A0646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8093"/>
            <a:ext cx="7633525" cy="4784782"/>
          </a:xfrm>
          <a:prstGeom prst="rect">
            <a:avLst/>
          </a:prstGeom>
        </p:spPr>
      </p:pic>
      <p:sp>
        <p:nvSpPr>
          <p:cNvPr id="7" name="文本框 6">
            <a:extLst>
              <a:ext uri="{FF2B5EF4-FFF2-40B4-BE49-F238E27FC236}">
                <a16:creationId xmlns:a16="http://schemas.microsoft.com/office/drawing/2014/main" id="{188CC5DF-7D32-4B54-84D7-9EE726B8F293}"/>
              </a:ext>
            </a:extLst>
          </p:cNvPr>
          <p:cNvSpPr txBox="1"/>
          <p:nvPr/>
        </p:nvSpPr>
        <p:spPr>
          <a:xfrm>
            <a:off x="7553960" y="1249680"/>
            <a:ext cx="4389120" cy="4524315"/>
          </a:xfrm>
          <a:prstGeom prst="rect">
            <a:avLst/>
          </a:prstGeom>
          <a:noFill/>
        </p:spPr>
        <p:txBody>
          <a:bodyPr wrap="square" rtlCol="0">
            <a:spAutoFit/>
          </a:bodyPr>
          <a:lstStyle/>
          <a:p>
            <a:pPr algn="l">
              <a:lnSpc>
                <a:spcPct val="150000"/>
              </a:lnSpc>
            </a:pPr>
            <a:r>
              <a:rPr lang="zh-CN" altLang="en-US" sz="2000" b="0" i="0" dirty="0">
                <a:solidFill>
                  <a:srgbClr val="121212"/>
                </a:solidFill>
                <a:effectLst/>
                <a:latin typeface="-apple-system"/>
              </a:rPr>
              <a:t>（</a:t>
            </a:r>
            <a:r>
              <a:rPr lang="en-US" altLang="zh-CN" sz="2000" b="0" i="0" dirty="0">
                <a:solidFill>
                  <a:srgbClr val="121212"/>
                </a:solidFill>
                <a:effectLst/>
                <a:latin typeface="-apple-system"/>
              </a:rPr>
              <a:t>1</a:t>
            </a:r>
            <a:r>
              <a:rPr lang="zh-CN" altLang="en-US" sz="2000" b="0" i="0" dirty="0">
                <a:solidFill>
                  <a:srgbClr val="121212"/>
                </a:solidFill>
                <a:effectLst/>
                <a:latin typeface="-apple-system"/>
              </a:rPr>
              <a:t>）每个</a:t>
            </a:r>
            <a:r>
              <a:rPr lang="en-US" altLang="zh-CN" sz="2000" b="0" i="0" dirty="0">
                <a:solidFill>
                  <a:srgbClr val="121212"/>
                </a:solidFill>
                <a:effectLst/>
                <a:latin typeface="-apple-system"/>
              </a:rPr>
              <a:t>cell</a:t>
            </a:r>
            <a:r>
              <a:rPr lang="zh-CN" altLang="en-US" sz="2000" b="0" i="0" dirty="0">
                <a:solidFill>
                  <a:srgbClr val="121212"/>
                </a:solidFill>
                <a:effectLst/>
                <a:latin typeface="-apple-system"/>
              </a:rPr>
              <a:t>生成的向量为</a:t>
            </a:r>
            <a:r>
              <a:rPr lang="en-US" altLang="zh-CN" sz="2000" b="0" i="0" dirty="0">
                <a:solidFill>
                  <a:srgbClr val="121212"/>
                </a:solidFill>
                <a:effectLst/>
                <a:latin typeface="-apple-system"/>
              </a:rPr>
              <a:t>30</a:t>
            </a:r>
            <a:r>
              <a:rPr lang="zh-CN" altLang="en-US" sz="2000" b="0" i="0" dirty="0">
                <a:solidFill>
                  <a:srgbClr val="121212"/>
                </a:solidFill>
                <a:effectLst/>
                <a:latin typeface="-apple-system"/>
              </a:rPr>
              <a:t>维（前</a:t>
            </a:r>
            <a:r>
              <a:rPr lang="en-US" altLang="zh-CN" sz="2000" b="0" i="0" dirty="0">
                <a:solidFill>
                  <a:srgbClr val="121212"/>
                </a:solidFill>
                <a:effectLst/>
                <a:latin typeface="-apple-system"/>
              </a:rPr>
              <a:t>10</a:t>
            </a:r>
            <a:r>
              <a:rPr lang="zh-CN" altLang="en-US" sz="2000" b="0" i="0" dirty="0">
                <a:solidFill>
                  <a:srgbClr val="121212"/>
                </a:solidFill>
                <a:effectLst/>
                <a:latin typeface="-apple-system"/>
              </a:rPr>
              <a:t>维表示两个</a:t>
            </a:r>
            <a:r>
              <a:rPr lang="en-US" altLang="zh-CN" sz="2000" b="0" i="0" dirty="0">
                <a:solidFill>
                  <a:srgbClr val="121212"/>
                </a:solidFill>
                <a:effectLst/>
                <a:latin typeface="-apple-system"/>
              </a:rPr>
              <a:t>bounding box</a:t>
            </a:r>
            <a:r>
              <a:rPr lang="zh-CN" altLang="en-US" sz="2000" b="0" i="0" dirty="0">
                <a:solidFill>
                  <a:srgbClr val="121212"/>
                </a:solidFill>
                <a:effectLst/>
                <a:latin typeface="-apple-system"/>
              </a:rPr>
              <a:t>的坐标，后</a:t>
            </a:r>
            <a:r>
              <a:rPr lang="en-US" altLang="zh-CN" sz="2000" b="0" i="0" dirty="0">
                <a:solidFill>
                  <a:srgbClr val="121212"/>
                </a:solidFill>
                <a:effectLst/>
                <a:latin typeface="-apple-system"/>
              </a:rPr>
              <a:t>20</a:t>
            </a:r>
            <a:r>
              <a:rPr lang="zh-CN" altLang="en-US" sz="2000" b="0" i="0" dirty="0">
                <a:solidFill>
                  <a:srgbClr val="121212"/>
                </a:solidFill>
                <a:effectLst/>
                <a:latin typeface="-apple-system"/>
              </a:rPr>
              <a:t>维表示某一类的概率值）。</a:t>
            </a:r>
          </a:p>
          <a:p>
            <a:pPr algn="l">
              <a:lnSpc>
                <a:spcPct val="150000"/>
              </a:lnSpc>
            </a:pPr>
            <a:r>
              <a:rPr lang="zh-CN" altLang="en-US" sz="2000" b="0" i="0" dirty="0">
                <a:solidFill>
                  <a:srgbClr val="121212"/>
                </a:solidFill>
                <a:effectLst/>
                <a:latin typeface="-apple-system"/>
              </a:rPr>
              <a:t>（</a:t>
            </a:r>
            <a:r>
              <a:rPr lang="en-US" altLang="zh-CN" sz="2000" b="0" i="0" dirty="0">
                <a:solidFill>
                  <a:srgbClr val="121212"/>
                </a:solidFill>
                <a:effectLst/>
                <a:latin typeface="-apple-system"/>
              </a:rPr>
              <a:t>2</a:t>
            </a:r>
            <a:r>
              <a:rPr lang="zh-CN" altLang="en-US" sz="2000" b="0" i="0" dirty="0">
                <a:solidFill>
                  <a:srgbClr val="121212"/>
                </a:solidFill>
                <a:effectLst/>
                <a:latin typeface="-apple-system"/>
              </a:rPr>
              <a:t>）每个</a:t>
            </a:r>
            <a:r>
              <a:rPr lang="en-US" altLang="zh-CN" sz="2000" b="0" i="0" dirty="0">
                <a:solidFill>
                  <a:srgbClr val="121212"/>
                </a:solidFill>
                <a:effectLst/>
                <a:latin typeface="-apple-system"/>
              </a:rPr>
              <a:t>grid cell </a:t>
            </a:r>
            <a:r>
              <a:rPr lang="zh-CN" altLang="en-US" sz="2000" b="0" i="0" dirty="0">
                <a:solidFill>
                  <a:srgbClr val="121212"/>
                </a:solidFill>
                <a:effectLst/>
                <a:latin typeface="-apple-system"/>
              </a:rPr>
              <a:t>感受的物体只有一个，只能生成一个概率，即只能表示一个物体。</a:t>
            </a:r>
          </a:p>
          <a:p>
            <a:pPr algn="l">
              <a:lnSpc>
                <a:spcPct val="150000"/>
              </a:lnSpc>
            </a:pPr>
            <a:r>
              <a:rPr lang="zh-CN" altLang="en-US" sz="2000" b="0" i="0" dirty="0">
                <a:solidFill>
                  <a:srgbClr val="121212"/>
                </a:solidFill>
                <a:effectLst/>
                <a:latin typeface="-apple-system"/>
              </a:rPr>
              <a:t>（</a:t>
            </a:r>
            <a:r>
              <a:rPr lang="en-US" altLang="zh-CN" sz="2000" b="0" i="0" dirty="0">
                <a:solidFill>
                  <a:srgbClr val="121212"/>
                </a:solidFill>
                <a:effectLst/>
                <a:latin typeface="-apple-system"/>
              </a:rPr>
              <a:t>3</a:t>
            </a:r>
            <a:r>
              <a:rPr lang="zh-CN" altLang="en-US" sz="2000" b="0" i="0" dirty="0">
                <a:solidFill>
                  <a:srgbClr val="121212"/>
                </a:solidFill>
                <a:effectLst/>
                <a:latin typeface="-apple-system"/>
              </a:rPr>
              <a:t>）损失函数中，坐标预测只计算能感受到物体的那个</a:t>
            </a:r>
            <a:r>
              <a:rPr lang="en-US" altLang="zh-CN" sz="2000" b="0" i="0" dirty="0">
                <a:solidFill>
                  <a:srgbClr val="121212"/>
                </a:solidFill>
                <a:effectLst/>
                <a:latin typeface="-apple-system"/>
              </a:rPr>
              <a:t>bounding box</a:t>
            </a:r>
            <a:r>
              <a:rPr lang="zh-CN" altLang="en-US" sz="2000" b="0" i="0" dirty="0">
                <a:solidFill>
                  <a:srgbClr val="121212"/>
                </a:solidFill>
                <a:effectLst/>
                <a:latin typeface="-apple-system"/>
              </a:rPr>
              <a:t>（</a:t>
            </a:r>
            <a:r>
              <a:rPr lang="en-US" altLang="zh-CN" sz="2000" b="0" i="0" dirty="0">
                <a:solidFill>
                  <a:srgbClr val="121212"/>
                </a:solidFill>
                <a:effectLst/>
                <a:latin typeface="-apple-system"/>
              </a:rPr>
              <a:t>IOU</a:t>
            </a:r>
            <a:r>
              <a:rPr lang="zh-CN" altLang="en-US" sz="2000" b="0" i="0" dirty="0">
                <a:solidFill>
                  <a:srgbClr val="121212"/>
                </a:solidFill>
                <a:effectLst/>
                <a:latin typeface="-apple-system"/>
              </a:rPr>
              <a:t>最大的那个）</a:t>
            </a:r>
          </a:p>
          <a:p>
            <a:endParaRPr lang="zh-CN" altLang="en-US" dirty="0"/>
          </a:p>
        </p:txBody>
      </p:sp>
    </p:spTree>
    <p:extLst>
      <p:ext uri="{BB962C8B-B14F-4D97-AF65-F5344CB8AC3E}">
        <p14:creationId xmlns:p14="http://schemas.microsoft.com/office/powerpoint/2010/main" val="316136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31C27B-54B7-47C5-BAB5-557379E0D40D}"/>
              </a:ext>
            </a:extLst>
          </p:cNvPr>
          <p:cNvSpPr>
            <a:spLocks noGrp="1"/>
          </p:cNvSpPr>
          <p:nvPr>
            <p:ph idx="1"/>
          </p:nvPr>
        </p:nvSpPr>
        <p:spPr/>
        <p:txBody>
          <a:bodyPr/>
          <a:lstStyle/>
          <a:p>
            <a:pPr algn="l">
              <a:lnSpc>
                <a:spcPct val="150000"/>
              </a:lnSpc>
            </a:pPr>
            <a:r>
              <a:rPr lang="en-US" altLang="zh-CN" sz="2800" b="0" i="0" dirty="0">
                <a:solidFill>
                  <a:srgbClr val="121212"/>
                </a:solidFill>
                <a:effectLst/>
                <a:latin typeface="宋体" panose="02010600030101010101" pitchFamily="2" charset="-122"/>
                <a:ea typeface="宋体" panose="02010600030101010101" pitchFamily="2" charset="-122"/>
              </a:rPr>
              <a:t>1</a:t>
            </a:r>
            <a:r>
              <a:rPr lang="zh-CN" altLang="en-US" sz="2800" b="0" i="0" dirty="0">
                <a:solidFill>
                  <a:srgbClr val="121212"/>
                </a:solidFill>
                <a:effectLst/>
                <a:latin typeface="宋体" panose="02010600030101010101" pitchFamily="2" charset="-122"/>
                <a:ea typeface="宋体" panose="02010600030101010101" pitchFamily="2" charset="-122"/>
              </a:rPr>
              <a:t>、将图像</a:t>
            </a:r>
            <a:r>
              <a:rPr lang="en-US" altLang="zh-CN" sz="2800" b="0" i="0" dirty="0">
                <a:solidFill>
                  <a:srgbClr val="121212"/>
                </a:solidFill>
                <a:effectLst/>
                <a:latin typeface="宋体" panose="02010600030101010101" pitchFamily="2" charset="-122"/>
                <a:ea typeface="宋体" panose="02010600030101010101" pitchFamily="2" charset="-122"/>
              </a:rPr>
              <a:t>resize</a:t>
            </a:r>
            <a:r>
              <a:rPr lang="zh-CN" altLang="en-US" sz="2800" b="0" i="0" dirty="0">
                <a:solidFill>
                  <a:srgbClr val="121212"/>
                </a:solidFill>
                <a:effectLst/>
                <a:latin typeface="宋体" panose="02010600030101010101" pitchFamily="2" charset="-122"/>
                <a:ea typeface="宋体" panose="02010600030101010101" pitchFamily="2" charset="-122"/>
              </a:rPr>
              <a:t>到</a:t>
            </a:r>
            <a:r>
              <a:rPr lang="en-US" altLang="zh-CN" sz="2800" b="0" i="0" dirty="0">
                <a:solidFill>
                  <a:srgbClr val="121212"/>
                </a:solidFill>
                <a:effectLst/>
                <a:latin typeface="宋体" panose="02010600030101010101" pitchFamily="2" charset="-122"/>
                <a:ea typeface="宋体" panose="02010600030101010101" pitchFamily="2" charset="-122"/>
              </a:rPr>
              <a:t>448 * 448</a:t>
            </a:r>
            <a:r>
              <a:rPr lang="zh-CN" altLang="en-US" sz="2800" b="0" i="0" dirty="0">
                <a:solidFill>
                  <a:srgbClr val="121212"/>
                </a:solidFill>
                <a:effectLst/>
                <a:latin typeface="宋体" panose="02010600030101010101" pitchFamily="2" charset="-122"/>
                <a:ea typeface="宋体" panose="02010600030101010101" pitchFamily="2" charset="-122"/>
              </a:rPr>
              <a:t>作为神经网络的输入</a:t>
            </a:r>
          </a:p>
          <a:p>
            <a:pPr algn="l">
              <a:lnSpc>
                <a:spcPct val="150000"/>
              </a:lnSpc>
            </a:pPr>
            <a:r>
              <a:rPr lang="en-US" altLang="zh-CN" sz="2800" b="0" i="0" dirty="0">
                <a:solidFill>
                  <a:srgbClr val="121212"/>
                </a:solidFill>
                <a:effectLst/>
                <a:latin typeface="宋体" panose="02010600030101010101" pitchFamily="2" charset="-122"/>
                <a:ea typeface="宋体" panose="02010600030101010101" pitchFamily="2" charset="-122"/>
              </a:rPr>
              <a:t>2</a:t>
            </a:r>
            <a:r>
              <a:rPr lang="zh-CN" altLang="en-US" sz="2800" b="0" i="0" dirty="0">
                <a:solidFill>
                  <a:srgbClr val="121212"/>
                </a:solidFill>
                <a:effectLst/>
                <a:latin typeface="宋体" panose="02010600030101010101" pitchFamily="2" charset="-122"/>
                <a:ea typeface="宋体" panose="02010600030101010101" pitchFamily="2" charset="-122"/>
              </a:rPr>
              <a:t>、运行神经网络，得到一些</a:t>
            </a:r>
            <a:r>
              <a:rPr lang="en-US" altLang="zh-CN" sz="2800" b="0" i="0" dirty="0">
                <a:solidFill>
                  <a:srgbClr val="121212"/>
                </a:solidFill>
                <a:effectLst/>
                <a:latin typeface="宋体" panose="02010600030101010101" pitchFamily="2" charset="-122"/>
                <a:ea typeface="宋体" panose="02010600030101010101" pitchFamily="2" charset="-122"/>
              </a:rPr>
              <a:t>bounding box</a:t>
            </a:r>
            <a:r>
              <a:rPr lang="zh-CN" altLang="en-US" sz="2800" b="0" i="0" dirty="0">
                <a:solidFill>
                  <a:srgbClr val="121212"/>
                </a:solidFill>
                <a:effectLst/>
                <a:latin typeface="宋体" panose="02010600030101010101" pitchFamily="2" charset="-122"/>
                <a:ea typeface="宋体" panose="02010600030101010101" pitchFamily="2" charset="-122"/>
              </a:rPr>
              <a:t>坐标、</a:t>
            </a:r>
            <a:r>
              <a:rPr lang="en-US" altLang="zh-CN" sz="2800" b="0" i="0" dirty="0">
                <a:solidFill>
                  <a:srgbClr val="121212"/>
                </a:solidFill>
                <a:effectLst/>
                <a:latin typeface="宋体" panose="02010600030101010101" pitchFamily="2" charset="-122"/>
                <a:ea typeface="宋体" panose="02010600030101010101" pitchFamily="2" charset="-122"/>
              </a:rPr>
              <a:t>box</a:t>
            </a:r>
            <a:r>
              <a:rPr lang="zh-CN" altLang="en-US" sz="2800" b="0" i="0" dirty="0">
                <a:solidFill>
                  <a:srgbClr val="121212"/>
                </a:solidFill>
                <a:effectLst/>
                <a:latin typeface="宋体" panose="02010600030101010101" pitchFamily="2" charset="-122"/>
                <a:ea typeface="宋体" panose="02010600030101010101" pitchFamily="2" charset="-122"/>
              </a:rPr>
              <a:t>中包含物体的置信度和</a:t>
            </a:r>
            <a:r>
              <a:rPr lang="en-US" altLang="zh-CN" sz="2800" b="0" i="0" dirty="0">
                <a:solidFill>
                  <a:srgbClr val="121212"/>
                </a:solidFill>
                <a:effectLst/>
                <a:latin typeface="宋体" panose="02010600030101010101" pitchFamily="2" charset="-122"/>
                <a:ea typeface="宋体" panose="02010600030101010101" pitchFamily="2" charset="-122"/>
              </a:rPr>
              <a:t>class probabilities</a:t>
            </a:r>
          </a:p>
          <a:p>
            <a:pPr algn="l">
              <a:lnSpc>
                <a:spcPct val="150000"/>
              </a:lnSpc>
            </a:pPr>
            <a:r>
              <a:rPr lang="en-US" altLang="zh-CN" sz="2800" b="0" i="0" dirty="0">
                <a:solidFill>
                  <a:srgbClr val="121212"/>
                </a:solidFill>
                <a:effectLst/>
                <a:latin typeface="宋体" panose="02010600030101010101" pitchFamily="2" charset="-122"/>
                <a:ea typeface="宋体" panose="02010600030101010101" pitchFamily="2" charset="-122"/>
              </a:rPr>
              <a:t>3</a:t>
            </a:r>
            <a:r>
              <a:rPr lang="zh-CN" altLang="en-US" sz="2800" b="0" i="0" dirty="0">
                <a:solidFill>
                  <a:srgbClr val="121212"/>
                </a:solidFill>
                <a:effectLst/>
                <a:latin typeface="宋体" panose="02010600030101010101" pitchFamily="2" charset="-122"/>
                <a:ea typeface="宋体" panose="02010600030101010101" pitchFamily="2" charset="-122"/>
              </a:rPr>
              <a:t>、进行非极大值抑制，筛选</a:t>
            </a:r>
            <a:r>
              <a:rPr lang="en-US" altLang="zh-CN" sz="2800" b="0" i="0" dirty="0">
                <a:solidFill>
                  <a:srgbClr val="121212"/>
                </a:solidFill>
                <a:effectLst/>
                <a:latin typeface="宋体" panose="02010600030101010101" pitchFamily="2" charset="-122"/>
                <a:ea typeface="宋体" panose="02010600030101010101" pitchFamily="2" charset="-122"/>
              </a:rPr>
              <a:t>Boxes</a:t>
            </a:r>
          </a:p>
          <a:p>
            <a:endParaRPr lang="zh-CN" altLang="en-US" dirty="0"/>
          </a:p>
        </p:txBody>
      </p:sp>
      <p:sp>
        <p:nvSpPr>
          <p:cNvPr id="4" name="标题 1">
            <a:extLst>
              <a:ext uri="{FF2B5EF4-FFF2-40B4-BE49-F238E27FC236}">
                <a16:creationId xmlns:a16="http://schemas.microsoft.com/office/drawing/2014/main" id="{4482EF85-2233-4C92-A417-EF8AE4DA5897}"/>
              </a:ext>
            </a:extLst>
          </p:cNvPr>
          <p:cNvSpPr>
            <a:spLocks noGrp="1"/>
          </p:cNvSpPr>
          <p:nvPr>
            <p:ph type="title"/>
          </p:nvPr>
        </p:nvSpPr>
        <p:spPr>
          <a:xfrm>
            <a:off x="838200" y="365125"/>
            <a:ext cx="10515600" cy="1325563"/>
          </a:xfrm>
        </p:spPr>
        <p:txBody>
          <a:bodyPr/>
          <a:lstStyle/>
          <a:p>
            <a:r>
              <a:rPr lang="en-US" altLang="zh-CN" b="1" dirty="0">
                <a:effectLst>
                  <a:outerShdw blurRad="38100" dist="38100" dir="2700000" algn="tl">
                    <a:srgbClr val="000000">
                      <a:alpha val="43137"/>
                    </a:srgbClr>
                  </a:outerShdw>
                </a:effectLst>
              </a:rPr>
              <a:t>YOLO</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19788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0325A-2DD0-4449-B97E-CB62317508D9}"/>
              </a:ext>
            </a:extLst>
          </p:cNvPr>
          <p:cNvSpPr>
            <a:spLocks noGrp="1"/>
          </p:cNvSpPr>
          <p:nvPr>
            <p:ph type="title"/>
          </p:nvPr>
        </p:nvSpPr>
        <p:spPr/>
        <p:txBody>
          <a:bodyPr/>
          <a:lstStyle/>
          <a:p>
            <a:r>
              <a:rPr lang="en-US" altLang="zh-CN" b="1" i="0" dirty="0">
                <a:solidFill>
                  <a:srgbClr val="4D4D4D"/>
                </a:solidFill>
                <a:effectLst>
                  <a:outerShdw blurRad="38100" dist="38100" dir="2700000" algn="tl">
                    <a:srgbClr val="000000">
                      <a:alpha val="43137"/>
                    </a:srgbClr>
                  </a:outerShdw>
                </a:effectLst>
                <a:latin typeface="-apple-system"/>
              </a:rPr>
              <a:t>Vocabulary Tree</a:t>
            </a:r>
            <a:endParaRPr lang="zh-CN" altLang="en-US" b="1" dirty="0">
              <a:effectLst>
                <a:outerShdw blurRad="38100" dist="38100" dir="2700000" algn="tl">
                  <a:srgbClr val="000000">
                    <a:alpha val="43137"/>
                  </a:srgbClr>
                </a:outerShdw>
              </a:effectLst>
            </a:endParaRPr>
          </a:p>
        </p:txBody>
      </p:sp>
      <p:pic>
        <p:nvPicPr>
          <p:cNvPr id="5" name="内容占位符 4">
            <a:extLst>
              <a:ext uri="{FF2B5EF4-FFF2-40B4-BE49-F238E27FC236}">
                <a16:creationId xmlns:a16="http://schemas.microsoft.com/office/drawing/2014/main" id="{2FFA91E5-3043-4839-B912-AC2E407DA4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47545"/>
            <a:ext cx="4638435" cy="4351338"/>
          </a:xfrm>
        </p:spPr>
      </p:pic>
      <p:sp>
        <p:nvSpPr>
          <p:cNvPr id="7" name="文本框 6">
            <a:extLst>
              <a:ext uri="{FF2B5EF4-FFF2-40B4-BE49-F238E27FC236}">
                <a16:creationId xmlns:a16="http://schemas.microsoft.com/office/drawing/2014/main" id="{5CB96407-5B3B-47D5-9313-A2E6E0DD7366}"/>
              </a:ext>
            </a:extLst>
          </p:cNvPr>
          <p:cNvSpPr txBox="1"/>
          <p:nvPr/>
        </p:nvSpPr>
        <p:spPr>
          <a:xfrm>
            <a:off x="5697812" y="1858245"/>
            <a:ext cx="6096000" cy="2958630"/>
          </a:xfrm>
          <a:prstGeom prst="rect">
            <a:avLst/>
          </a:prstGeom>
          <a:noFill/>
        </p:spPr>
        <p:txBody>
          <a:bodyPr wrap="square">
            <a:spAutoFit/>
          </a:bodyPr>
          <a:lstStyle/>
          <a:p>
            <a:pPr>
              <a:lnSpc>
                <a:spcPct val="150000"/>
              </a:lnSpc>
            </a:pPr>
            <a:r>
              <a:rPr lang="zh-CN" altLang="en-US" dirty="0"/>
              <a:t>对原始的训练数据进行K-means聚类，定义K个聚类中心</a:t>
            </a:r>
            <a:r>
              <a:rPr lang="en-US" altLang="zh-CN" dirty="0"/>
              <a:t>(</a:t>
            </a:r>
            <a:r>
              <a:rPr lang="zh-CN" altLang="en-US" dirty="0"/>
              <a:t>视觉中心</a:t>
            </a:r>
            <a:r>
              <a:rPr lang="en-US" altLang="zh-CN" dirty="0"/>
              <a:t>)</a:t>
            </a:r>
            <a:r>
              <a:rPr lang="zh-CN" altLang="en-US" dirty="0"/>
              <a:t>。然后把训练数据按照聚类中心分为K个组，每个组的数据都有同样的聚类中心。</a:t>
            </a:r>
            <a:endParaRPr lang="en-US" altLang="zh-CN" dirty="0"/>
          </a:p>
          <a:p>
            <a:pPr>
              <a:lnSpc>
                <a:spcPct val="150000"/>
              </a:lnSpc>
            </a:pPr>
            <a:r>
              <a:rPr lang="zh-CN" altLang="en-US" dirty="0"/>
              <a:t>然后同样的聚类过程应用到每个组中，把每个组再划分为K个组，不停地迭代，直到词汇树到达了预设的最大深度L</a:t>
            </a:r>
            <a:r>
              <a:rPr lang="en-US" altLang="zh-CN" dirty="0"/>
              <a:t>,</a:t>
            </a:r>
          </a:p>
          <a:p>
            <a:pPr>
              <a:lnSpc>
                <a:spcPct val="150000"/>
              </a:lnSpc>
            </a:pPr>
            <a:r>
              <a:rPr lang="zh-CN" altLang="en-US" dirty="0"/>
              <a:t>实验结果表明随着视觉单词个数的增加检索的结果会变好，词汇树的思路其实就是尽力增加视觉单词的个数</a:t>
            </a:r>
          </a:p>
        </p:txBody>
      </p:sp>
    </p:spTree>
    <p:extLst>
      <p:ext uri="{BB962C8B-B14F-4D97-AF65-F5344CB8AC3E}">
        <p14:creationId xmlns:p14="http://schemas.microsoft.com/office/powerpoint/2010/main" val="265055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080B8-F3E6-438D-8629-0F2459D6E1A9}"/>
              </a:ext>
            </a:extLst>
          </p:cNvPr>
          <p:cNvSpPr>
            <a:spLocks noGrp="1"/>
          </p:cNvSpPr>
          <p:nvPr>
            <p:ph type="title"/>
          </p:nvPr>
        </p:nvSpPr>
        <p:spPr/>
        <p:txBody>
          <a:bodyPr/>
          <a:lstStyle/>
          <a:p>
            <a:r>
              <a:rPr lang="en-US" altLang="zh-CN" b="1" i="0" dirty="0">
                <a:solidFill>
                  <a:srgbClr val="4D4D4D"/>
                </a:solidFill>
                <a:effectLst>
                  <a:outerShdw blurRad="38100" dist="38100" dir="2700000" algn="tl">
                    <a:srgbClr val="000000">
                      <a:alpha val="43137"/>
                    </a:srgbClr>
                  </a:outerShdw>
                </a:effectLst>
                <a:latin typeface="-apple-system"/>
              </a:rPr>
              <a:t>Vocabulary Tree</a:t>
            </a:r>
            <a:endParaRPr lang="zh-CN" altLang="en-US" dirty="0"/>
          </a:p>
        </p:txBody>
      </p:sp>
      <p:sp>
        <p:nvSpPr>
          <p:cNvPr id="6" name="文本框 5">
            <a:extLst>
              <a:ext uri="{FF2B5EF4-FFF2-40B4-BE49-F238E27FC236}">
                <a16:creationId xmlns:a16="http://schemas.microsoft.com/office/drawing/2014/main" id="{AE2C9B43-0D8A-4B4C-8033-7D6A23289ABF}"/>
              </a:ext>
            </a:extLst>
          </p:cNvPr>
          <p:cNvSpPr txBox="1"/>
          <p:nvPr/>
        </p:nvSpPr>
        <p:spPr>
          <a:xfrm>
            <a:off x="5923280" y="2057989"/>
            <a:ext cx="5110480" cy="3554819"/>
          </a:xfrm>
          <a:prstGeom prst="rect">
            <a:avLst/>
          </a:prstGeom>
          <a:noFill/>
        </p:spPr>
        <p:txBody>
          <a:bodyPr wrap="square" rtlCol="0">
            <a:spAutoFit/>
          </a:bodyPr>
          <a:lstStyle/>
          <a:p>
            <a:pPr>
              <a:lnSpc>
                <a:spcPct val="150000"/>
              </a:lnSpc>
            </a:pPr>
            <a:r>
              <a:rPr lang="zh-CN" altLang="en-US" dirty="0"/>
              <a:t>计算查询图像和数据库图像的相似程度</a:t>
            </a:r>
            <a:r>
              <a:rPr lang="en-US" altLang="zh-CN" dirty="0"/>
              <a:t>:</a:t>
            </a:r>
          </a:p>
          <a:p>
            <a:pPr marL="285750" indent="-285750">
              <a:lnSpc>
                <a:spcPct val="150000"/>
              </a:lnSpc>
              <a:buFont typeface="Arial" panose="020B0604020202020204" pitchFamily="34" charset="0"/>
              <a:buChar char="•"/>
            </a:pPr>
            <a:r>
              <a:rPr lang="zh-CN" altLang="en-US" dirty="0"/>
              <a:t>通过比较查询图像和数据库图像的特征在词汇树中的分布相似程度衡量的</a:t>
            </a:r>
            <a:endParaRPr lang="en-US" altLang="zh-CN" dirty="0"/>
          </a:p>
          <a:p>
            <a:pPr marL="285750" indent="-285750">
              <a:lnSpc>
                <a:spcPct val="150000"/>
              </a:lnSpc>
              <a:buFont typeface="Arial" panose="020B0604020202020204" pitchFamily="34" charset="0"/>
              <a:buChar char="•"/>
            </a:pPr>
            <a:r>
              <a:rPr lang="zh-CN" altLang="en-US" b="0" i="0" dirty="0">
                <a:solidFill>
                  <a:srgbClr val="4D4D4D"/>
                </a:solidFill>
                <a:effectLst/>
                <a:latin typeface="-apple-system"/>
              </a:rPr>
              <a:t>根据熵来定义一个权重</a:t>
            </a:r>
            <a:r>
              <a:rPr lang="en-US" altLang="zh-CN" b="0" i="0" dirty="0" err="1">
                <a:solidFill>
                  <a:srgbClr val="4D4D4D"/>
                </a:solidFill>
                <a:effectLst/>
                <a:latin typeface="-apple-system"/>
              </a:rPr>
              <a:t>wi</a:t>
            </a:r>
            <a:r>
              <a:rPr lang="zh-CN" altLang="en-US" b="0" i="0" dirty="0">
                <a:solidFill>
                  <a:srgbClr val="4D4D4D"/>
                </a:solidFill>
                <a:effectLst/>
                <a:latin typeface="-apple-system"/>
              </a:rPr>
              <a:t>，给树中的每一个节点</a:t>
            </a:r>
            <a:r>
              <a:rPr lang="en-US" altLang="zh-CN" dirty="0" err="1">
                <a:solidFill>
                  <a:srgbClr val="4D4D4D"/>
                </a:solidFill>
                <a:latin typeface="-apple-system"/>
              </a:rPr>
              <a:t>i</a:t>
            </a:r>
            <a:r>
              <a:rPr lang="zh-CN" altLang="en-US" dirty="0">
                <a:solidFill>
                  <a:srgbClr val="4D4D4D"/>
                </a:solidFill>
                <a:latin typeface="-apple-system"/>
              </a:rPr>
              <a:t>赋予权重</a:t>
            </a:r>
            <a:endParaRPr lang="en-US" altLang="zh-CN" dirty="0">
              <a:solidFill>
                <a:srgbClr val="4D4D4D"/>
              </a:solidFill>
              <a:latin typeface="-apple-system"/>
            </a:endParaRPr>
          </a:p>
          <a:p>
            <a:pPr marL="285750" indent="-285750">
              <a:buFont typeface="Arial" panose="020B0604020202020204" pitchFamily="34" charset="0"/>
              <a:buChar char="•"/>
            </a:pPr>
            <a:endParaRPr lang="en-US" altLang="zh-CN" dirty="0"/>
          </a:p>
          <a:p>
            <a:endParaRPr lang="en-US" altLang="zh-CN" dirty="0"/>
          </a:p>
          <a:p>
            <a:endParaRPr lang="en-US" altLang="zh-CN" dirty="0"/>
          </a:p>
          <a:p>
            <a:endParaRPr lang="en-US" altLang="zh-CN" dirty="0"/>
          </a:p>
          <a:p>
            <a:endParaRPr lang="zh-CN" altLang="en-US" dirty="0"/>
          </a:p>
        </p:txBody>
      </p:sp>
      <p:pic>
        <p:nvPicPr>
          <p:cNvPr id="9" name="图片 8">
            <a:extLst>
              <a:ext uri="{FF2B5EF4-FFF2-40B4-BE49-F238E27FC236}">
                <a16:creationId xmlns:a16="http://schemas.microsoft.com/office/drawing/2014/main" id="{E2451718-2679-4D4D-9E3A-C34917415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949" y="1986868"/>
            <a:ext cx="4142874" cy="3245531"/>
          </a:xfrm>
          <a:prstGeom prst="rect">
            <a:avLst/>
          </a:prstGeom>
        </p:spPr>
      </p:pic>
    </p:spTree>
    <p:extLst>
      <p:ext uri="{BB962C8B-B14F-4D97-AF65-F5344CB8AC3E}">
        <p14:creationId xmlns:p14="http://schemas.microsoft.com/office/powerpoint/2010/main" val="1436641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A3E9C-EFFE-4F6B-BC0A-A2BD354B064F}"/>
              </a:ext>
            </a:extLst>
          </p:cNvPr>
          <p:cNvSpPr>
            <a:spLocks noGrp="1"/>
          </p:cNvSpPr>
          <p:nvPr>
            <p:ph type="title"/>
          </p:nvPr>
        </p:nvSpPr>
        <p:spPr/>
        <p:txBody>
          <a:bodyPr/>
          <a:lstStyle/>
          <a:p>
            <a:r>
              <a:rPr lang="en-US" altLang="zh-CN" b="1" i="0" dirty="0">
                <a:solidFill>
                  <a:srgbClr val="4D4D4D"/>
                </a:solidFill>
                <a:effectLst>
                  <a:outerShdw blurRad="38100" dist="38100" dir="2700000" algn="tl">
                    <a:srgbClr val="000000">
                      <a:alpha val="43137"/>
                    </a:srgbClr>
                  </a:outerShdw>
                </a:effectLst>
                <a:latin typeface="-apple-system"/>
              </a:rPr>
              <a:t>Vocabulary Tree</a:t>
            </a:r>
            <a:endParaRPr lang="zh-CN" altLang="en-US" dirty="0"/>
          </a:p>
        </p:txBody>
      </p:sp>
      <p:sp>
        <p:nvSpPr>
          <p:cNvPr id="6" name="文本框 5">
            <a:extLst>
              <a:ext uri="{FF2B5EF4-FFF2-40B4-BE49-F238E27FC236}">
                <a16:creationId xmlns:a16="http://schemas.microsoft.com/office/drawing/2014/main" id="{A79A9F1B-BA0B-4AB0-91E0-B49F4538679D}"/>
              </a:ext>
            </a:extLst>
          </p:cNvPr>
          <p:cNvSpPr txBox="1"/>
          <p:nvPr/>
        </p:nvSpPr>
        <p:spPr>
          <a:xfrm>
            <a:off x="5648960" y="1409612"/>
            <a:ext cx="6080042" cy="3789627"/>
          </a:xfrm>
          <a:prstGeom prst="rect">
            <a:avLst/>
          </a:prstGeom>
          <a:noFill/>
        </p:spPr>
        <p:txBody>
          <a:bodyPr wrap="square" rtlCol="0">
            <a:spAutoFit/>
          </a:bodyPr>
          <a:lstStyle/>
          <a:p>
            <a:pPr>
              <a:lnSpc>
                <a:spcPct val="150000"/>
              </a:lnSpc>
            </a:pPr>
            <a:r>
              <a:rPr lang="zh-CN" altLang="en-US" dirty="0"/>
              <a:t>使用 </a:t>
            </a:r>
            <a:r>
              <a:rPr lang="en-US" altLang="zh-CN" dirty="0"/>
              <a:t>Forward file </a:t>
            </a:r>
            <a:r>
              <a:rPr lang="zh-CN" altLang="en-US" dirty="0"/>
              <a:t>来记录在每一个图片中出现了哪些</a:t>
            </a:r>
            <a:endParaRPr lang="en-US" altLang="zh-CN" dirty="0"/>
          </a:p>
          <a:p>
            <a:pPr>
              <a:lnSpc>
                <a:spcPct val="150000"/>
              </a:lnSpc>
            </a:pPr>
            <a:r>
              <a:rPr lang="zh-CN" altLang="en-US" dirty="0"/>
              <a:t> </a:t>
            </a:r>
            <a:r>
              <a:rPr lang="en-US" altLang="zh-CN" dirty="0"/>
              <a:t>visual words</a:t>
            </a:r>
            <a:r>
              <a:rPr lang="zh-CN" altLang="en-US" dirty="0"/>
              <a:t>， 一个图片对应一个 </a:t>
            </a:r>
            <a:r>
              <a:rPr lang="en-US" altLang="zh-CN" dirty="0"/>
              <a:t>Forward file</a:t>
            </a:r>
            <a:r>
              <a:rPr lang="zh-CN" altLang="en-US" dirty="0"/>
              <a:t>。</a:t>
            </a:r>
            <a:endParaRPr lang="en-US" altLang="zh-CN" dirty="0"/>
          </a:p>
          <a:p>
            <a:pPr>
              <a:lnSpc>
                <a:spcPct val="150000"/>
              </a:lnSpc>
            </a:pPr>
            <a:r>
              <a:rPr lang="zh-CN" altLang="en-US" dirty="0"/>
              <a:t>同样，每一个节点对应一个</a:t>
            </a:r>
            <a:r>
              <a:rPr lang="en-US" altLang="zh-CN" dirty="0"/>
              <a:t>Inverted file </a:t>
            </a:r>
            <a:r>
              <a:rPr lang="zh-CN" altLang="en-US" dirty="0"/>
              <a:t>来存储每个节点中出现的图片的序号（</a:t>
            </a:r>
            <a:r>
              <a:rPr lang="en-US" altLang="zh-CN" dirty="0"/>
              <a:t>id-number,)</a:t>
            </a:r>
            <a:r>
              <a:rPr lang="zh-CN" altLang="en-US" dirty="0"/>
              <a:t>以及每张图像出现的。        </a:t>
            </a:r>
            <a:endParaRPr lang="en-US" altLang="zh-CN" dirty="0"/>
          </a:p>
          <a:p>
            <a:pPr>
              <a:lnSpc>
                <a:spcPct val="150000"/>
              </a:lnSpc>
            </a:pPr>
            <a:r>
              <a:rPr lang="zh-CN" altLang="en-US" dirty="0"/>
              <a:t>在实现中，只有叶结点有真正的 </a:t>
            </a:r>
            <a:r>
              <a:rPr lang="en-US" altLang="zh-CN" dirty="0"/>
              <a:t>Inverted file</a:t>
            </a:r>
            <a:r>
              <a:rPr lang="zh-CN" altLang="en-US" dirty="0"/>
              <a:t>，内部节点的 </a:t>
            </a:r>
            <a:r>
              <a:rPr lang="en-US" altLang="zh-CN" dirty="0"/>
              <a:t>Inverted file </a:t>
            </a:r>
            <a:r>
              <a:rPr lang="zh-CN" altLang="en-US" dirty="0"/>
              <a:t>是根据叶结点计算出来的。</a:t>
            </a:r>
            <a:endParaRPr lang="en-US" altLang="zh-CN" dirty="0"/>
          </a:p>
          <a:p>
            <a:pPr>
              <a:lnSpc>
                <a:spcPct val="150000"/>
              </a:lnSpc>
            </a:pPr>
            <a:r>
              <a:rPr lang="zh-CN" altLang="en-US" dirty="0"/>
              <a:t>对于每一个非零的查询维度</a:t>
            </a:r>
            <a:r>
              <a:rPr lang="en-US" altLang="zh-CN" dirty="0"/>
              <a:t>qi</a:t>
            </a:r>
            <a:r>
              <a:rPr lang="zh-CN" altLang="en-US" dirty="0"/>
              <a:t>，</a:t>
            </a:r>
            <a:r>
              <a:rPr lang="en-US" altLang="zh-CN" dirty="0"/>
              <a:t>inverted file </a:t>
            </a:r>
            <a:r>
              <a:rPr lang="zh-CN" altLang="en-US" dirty="0"/>
              <a:t>可以被用来遍历对应的非零数据库实体 </a:t>
            </a:r>
            <a:r>
              <a:rPr lang="en-US" altLang="zh-CN" dirty="0"/>
              <a:t>di </a:t>
            </a:r>
            <a:r>
              <a:rPr lang="zh-CN" altLang="en-US" dirty="0"/>
              <a:t>并累计数量。</a:t>
            </a:r>
          </a:p>
        </p:txBody>
      </p:sp>
      <p:pic>
        <p:nvPicPr>
          <p:cNvPr id="8" name="图片 7">
            <a:extLst>
              <a:ext uri="{FF2B5EF4-FFF2-40B4-BE49-F238E27FC236}">
                <a16:creationId xmlns:a16="http://schemas.microsoft.com/office/drawing/2014/main" id="{1740A3A7-2856-4D1E-B6CD-2858A8DD5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916" y="1534186"/>
            <a:ext cx="3861582" cy="3789627"/>
          </a:xfrm>
          <a:prstGeom prst="rect">
            <a:avLst/>
          </a:prstGeom>
        </p:spPr>
      </p:pic>
    </p:spTree>
    <p:extLst>
      <p:ext uri="{BB962C8B-B14F-4D97-AF65-F5344CB8AC3E}">
        <p14:creationId xmlns:p14="http://schemas.microsoft.com/office/powerpoint/2010/main" val="4901409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537</Words>
  <Application>Microsoft Office PowerPoint</Application>
  <PresentationFormat>宽屏</PresentationFormat>
  <Paragraphs>37</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-apple-system</vt:lpstr>
      <vt:lpstr>等线</vt:lpstr>
      <vt:lpstr>等线 Light</vt:lpstr>
      <vt:lpstr>宋体</vt:lpstr>
      <vt:lpstr>Arial</vt:lpstr>
      <vt:lpstr>Times New Roman</vt:lpstr>
      <vt:lpstr>Office 主题​​</vt:lpstr>
      <vt:lpstr>PowerPoint 演示文稿</vt:lpstr>
      <vt:lpstr>YOLO</vt:lpstr>
      <vt:lpstr>YOLO</vt:lpstr>
      <vt:lpstr>YOLO</vt:lpstr>
      <vt:lpstr>Vocabulary Tree</vt:lpstr>
      <vt:lpstr>Vocabulary Tree</vt:lpstr>
      <vt:lpstr>Vocabulary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吴清杰</dc:creator>
  <cp:lastModifiedBy>吴清杰</cp:lastModifiedBy>
  <cp:revision>44</cp:revision>
  <dcterms:created xsi:type="dcterms:W3CDTF">2021-05-11T13:22:12Z</dcterms:created>
  <dcterms:modified xsi:type="dcterms:W3CDTF">2021-05-11T15:05:05Z</dcterms:modified>
</cp:coreProperties>
</file>