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5D7EB-7D3A-444F-9912-FB231441980A}" v="10" dt="2022-10-03T16:50:32.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Qilong" userId="a2c4b88bfa3f6761" providerId="LiveId" clId="{59E5D7EB-7D3A-444F-9912-FB231441980A}"/>
    <pc:docChg chg="undo custSel addSld delSld modSld sldOrd">
      <pc:chgData name="Wang Qilong" userId="a2c4b88bfa3f6761" providerId="LiveId" clId="{59E5D7EB-7D3A-444F-9912-FB231441980A}" dt="2022-10-03T17:13:13.298" v="789" actId="20577"/>
      <pc:docMkLst>
        <pc:docMk/>
      </pc:docMkLst>
      <pc:sldChg chg="delSp modSp mod">
        <pc:chgData name="Wang Qilong" userId="a2c4b88bfa3f6761" providerId="LiveId" clId="{59E5D7EB-7D3A-444F-9912-FB231441980A}" dt="2022-10-03T16:51:01.285" v="79" actId="20577"/>
        <pc:sldMkLst>
          <pc:docMk/>
          <pc:sldMk cId="1870070462" sldId="258"/>
        </pc:sldMkLst>
        <pc:spChg chg="mod">
          <ac:chgData name="Wang Qilong" userId="a2c4b88bfa3f6761" providerId="LiveId" clId="{59E5D7EB-7D3A-444F-9912-FB231441980A}" dt="2022-10-03T16:51:01.285" v="79" actId="20577"/>
          <ac:spMkLst>
            <pc:docMk/>
            <pc:sldMk cId="1870070462" sldId="258"/>
            <ac:spMk id="3" creationId="{39E011A5-E6CF-5B00-3102-5A2DBF3495BF}"/>
          </ac:spMkLst>
        </pc:spChg>
        <pc:picChg chg="del">
          <ac:chgData name="Wang Qilong" userId="a2c4b88bfa3f6761" providerId="LiveId" clId="{59E5D7EB-7D3A-444F-9912-FB231441980A}" dt="2022-10-03T16:50:55.491" v="77" actId="478"/>
          <ac:picMkLst>
            <pc:docMk/>
            <pc:sldMk cId="1870070462" sldId="258"/>
            <ac:picMk id="7" creationId="{46E37F73-099F-CEF5-74B5-E9146581560C}"/>
          </ac:picMkLst>
        </pc:picChg>
      </pc:sldChg>
      <pc:sldChg chg="modSp mod">
        <pc:chgData name="Wang Qilong" userId="a2c4b88bfa3f6761" providerId="LiveId" clId="{59E5D7EB-7D3A-444F-9912-FB231441980A}" dt="2022-10-03T17:13:13.298" v="789" actId="20577"/>
        <pc:sldMkLst>
          <pc:docMk/>
          <pc:sldMk cId="771207210" sldId="262"/>
        </pc:sldMkLst>
        <pc:spChg chg="mod">
          <ac:chgData name="Wang Qilong" userId="a2c4b88bfa3f6761" providerId="LiveId" clId="{59E5D7EB-7D3A-444F-9912-FB231441980A}" dt="2022-10-03T17:13:13.298" v="789" actId="20577"/>
          <ac:spMkLst>
            <pc:docMk/>
            <pc:sldMk cId="771207210" sldId="262"/>
            <ac:spMk id="2" creationId="{8940A9D6-CEB9-B896-C061-3A963DE81E0E}"/>
          </ac:spMkLst>
        </pc:spChg>
        <pc:spChg chg="mod">
          <ac:chgData name="Wang Qilong" userId="a2c4b88bfa3f6761" providerId="LiveId" clId="{59E5D7EB-7D3A-444F-9912-FB231441980A}" dt="2022-10-03T17:12:46.245" v="775" actId="27636"/>
          <ac:spMkLst>
            <pc:docMk/>
            <pc:sldMk cId="771207210" sldId="262"/>
            <ac:spMk id="3" creationId="{C6740BF3-54B2-244C-18B9-58526101C1E7}"/>
          </ac:spMkLst>
        </pc:spChg>
      </pc:sldChg>
      <pc:sldChg chg="modSp mod">
        <pc:chgData name="Wang Qilong" userId="a2c4b88bfa3f6761" providerId="LiveId" clId="{59E5D7EB-7D3A-444F-9912-FB231441980A}" dt="2022-10-03T17:00:59.012" v="680" actId="20577"/>
        <pc:sldMkLst>
          <pc:docMk/>
          <pc:sldMk cId="3674047405" sldId="263"/>
        </pc:sldMkLst>
        <pc:spChg chg="mod">
          <ac:chgData name="Wang Qilong" userId="a2c4b88bfa3f6761" providerId="LiveId" clId="{59E5D7EB-7D3A-444F-9912-FB231441980A}" dt="2022-10-03T17:00:59.012" v="680" actId="20577"/>
          <ac:spMkLst>
            <pc:docMk/>
            <pc:sldMk cId="3674047405" sldId="263"/>
            <ac:spMk id="2" creationId="{8940A9D6-CEB9-B896-C061-3A963DE81E0E}"/>
          </ac:spMkLst>
        </pc:spChg>
        <pc:spChg chg="mod">
          <ac:chgData name="Wang Qilong" userId="a2c4b88bfa3f6761" providerId="LiveId" clId="{59E5D7EB-7D3A-444F-9912-FB231441980A}" dt="2022-10-03T16:44:04.822" v="36" actId="20577"/>
          <ac:spMkLst>
            <pc:docMk/>
            <pc:sldMk cId="3674047405" sldId="263"/>
            <ac:spMk id="3" creationId="{C6740BF3-54B2-244C-18B9-58526101C1E7}"/>
          </ac:spMkLst>
        </pc:spChg>
      </pc:sldChg>
      <pc:sldChg chg="new del">
        <pc:chgData name="Wang Qilong" userId="a2c4b88bfa3f6761" providerId="LiveId" clId="{59E5D7EB-7D3A-444F-9912-FB231441980A}" dt="2022-10-03T16:50:09.914" v="45" actId="680"/>
        <pc:sldMkLst>
          <pc:docMk/>
          <pc:sldMk cId="824486587" sldId="265"/>
        </pc:sldMkLst>
      </pc:sldChg>
      <pc:sldChg chg="addSp delSp modSp add mod ord setBg delDesignElem">
        <pc:chgData name="Wang Qilong" userId="a2c4b88bfa3f6761" providerId="LiveId" clId="{59E5D7EB-7D3A-444F-9912-FB231441980A}" dt="2022-10-03T17:00:51.058" v="678" actId="20577"/>
        <pc:sldMkLst>
          <pc:docMk/>
          <pc:sldMk cId="3786400805" sldId="265"/>
        </pc:sldMkLst>
        <pc:spChg chg="mod">
          <ac:chgData name="Wang Qilong" userId="a2c4b88bfa3f6761" providerId="LiveId" clId="{59E5D7EB-7D3A-444F-9912-FB231441980A}" dt="2022-10-03T16:54:46.879" v="355" actId="20577"/>
          <ac:spMkLst>
            <pc:docMk/>
            <pc:sldMk cId="3786400805" sldId="265"/>
            <ac:spMk id="2" creationId="{0B6237EA-5793-E985-B848-6BE5AE998B70}"/>
          </ac:spMkLst>
        </pc:spChg>
        <pc:spChg chg="mod">
          <ac:chgData name="Wang Qilong" userId="a2c4b88bfa3f6761" providerId="LiveId" clId="{59E5D7EB-7D3A-444F-9912-FB231441980A}" dt="2022-10-03T17:00:51.058" v="678" actId="20577"/>
          <ac:spMkLst>
            <pc:docMk/>
            <pc:sldMk cId="3786400805" sldId="265"/>
            <ac:spMk id="3" creationId="{39E011A5-E6CF-5B00-3102-5A2DBF3495BF}"/>
          </ac:spMkLst>
        </pc:spChg>
        <pc:spChg chg="add">
          <ac:chgData name="Wang Qilong" userId="a2c4b88bfa3f6761" providerId="LiveId" clId="{59E5D7EB-7D3A-444F-9912-FB231441980A}" dt="2022-10-03T16:50:18.501" v="48" actId="26606"/>
          <ac:spMkLst>
            <pc:docMk/>
            <pc:sldMk cId="3786400805" sldId="265"/>
            <ac:spMk id="9" creationId="{FF9B822F-893E-44C8-963C-64F50ACECBB2}"/>
          </ac:spMkLst>
        </pc:spChg>
        <pc:spChg chg="add">
          <ac:chgData name="Wang Qilong" userId="a2c4b88bfa3f6761" providerId="LiveId" clId="{59E5D7EB-7D3A-444F-9912-FB231441980A}" dt="2022-10-03T16:50:18.501" v="48" actId="26606"/>
          <ac:spMkLst>
            <pc:docMk/>
            <pc:sldMk cId="3786400805" sldId="265"/>
            <ac:spMk id="10" creationId="{EBF87945-A001-489F-9D9B-7D9435F0B9CA}"/>
          </ac:spMkLst>
        </pc:spChg>
        <pc:spChg chg="del">
          <ac:chgData name="Wang Qilong" userId="a2c4b88bfa3f6761" providerId="LiveId" clId="{59E5D7EB-7D3A-444F-9912-FB231441980A}" dt="2022-10-03T16:50:11.358" v="47"/>
          <ac:spMkLst>
            <pc:docMk/>
            <pc:sldMk cId="3786400805" sldId="265"/>
            <ac:spMk id="12" creationId="{FF9B822F-893E-44C8-963C-64F50ACECBB2}"/>
          </ac:spMkLst>
        </pc:spChg>
        <pc:spChg chg="del">
          <ac:chgData name="Wang Qilong" userId="a2c4b88bfa3f6761" providerId="LiveId" clId="{59E5D7EB-7D3A-444F-9912-FB231441980A}" dt="2022-10-03T16:50:11.358" v="47"/>
          <ac:spMkLst>
            <pc:docMk/>
            <pc:sldMk cId="3786400805" sldId="265"/>
            <ac:spMk id="14" creationId="{EBF87945-A001-489F-9D9B-7D9435F0B9CA}"/>
          </ac:spMkLst>
        </pc:spChg>
        <pc:picChg chg="mod modCrop">
          <ac:chgData name="Wang Qilong" userId="a2c4b88bfa3f6761" providerId="LiveId" clId="{59E5D7EB-7D3A-444F-9912-FB231441980A}" dt="2022-10-03T16:51:31.884" v="84" actId="1076"/>
          <ac:picMkLst>
            <pc:docMk/>
            <pc:sldMk cId="3786400805" sldId="265"/>
            <ac:picMk id="7" creationId="{46E37F73-099F-CEF5-74B5-E914658156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3D41D-7651-3A25-6B19-5412D8FAF6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667E34-7300-FBEF-3E55-EBE71E77E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563AE4-FF7C-DCFD-4D18-78916D18CE6F}"/>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4964A59B-10FE-C293-A979-72D92AADD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559790-BE33-A8A4-CA06-78B7F2F9CB5D}"/>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8116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6303F-E4FC-08E1-CF84-E4DD70DA64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7768EC-9DD1-8D1A-A978-4D86916D851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C35B44-94E4-3034-6A60-89C8BF010F8C}"/>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4C49308C-1D47-2084-6EEC-01B665B77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3186B0-DB27-6B07-E215-4FED8E83609E}"/>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361406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A7E7A9-C36E-E74C-2693-F1DB596202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872D74-8158-95B5-C150-BD4D2196AD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9C661-68B8-A36C-2CFB-4FAFC2B095C7}"/>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5E0C8165-717C-EAD4-EBA8-ACB7030A90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FB394-3022-D461-B6AD-6D26D402F2CC}"/>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9055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FA2BA-1507-0475-9675-B3A4FA4728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4E87C-1CD2-65CC-9749-D47D8A9AC8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A2187B-68EE-17A6-0D11-BE736732F42C}"/>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526C53AA-407A-C368-4619-7EAAFE9E54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046463-6616-63A8-2512-1DAB5B88B368}"/>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9578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4979D-9220-7909-352B-8F44298962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12E505F-0A07-92A1-A9DA-A638E2840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452404-4AF1-473B-A71C-971C3F0417D6}"/>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07702C47-25E5-09B3-32CE-26EA9E388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D375C2-967A-43A7-E794-DD83D8147C60}"/>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23144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45D2E-7B1F-B9B8-B8E0-B5F259B4D8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98CAF0-6FDE-565C-7208-A3B49A0FB2E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2CE4EC-3FEF-F469-4DED-69A263EF1F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CA7A3E-A6C9-7D30-3FC8-BAF70EBFA68E}"/>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6" name="页脚占位符 5">
            <a:extLst>
              <a:ext uri="{FF2B5EF4-FFF2-40B4-BE49-F238E27FC236}">
                <a16:creationId xmlns:a16="http://schemas.microsoft.com/office/drawing/2014/main" id="{BC5AC0E0-F372-E07F-7F7C-2FD28AC6A6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F53049-5404-8E09-4E3E-F178E1ADDE26}"/>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91468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169B1-4531-5BD4-3942-08540828EC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4309D1-F509-C063-C4A2-BCB005364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7D0FE5-59AA-279B-00CA-04E947D594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D5CD58-06B9-B7C1-E8B3-D4382FAA4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10B671-4EFE-DBA3-135D-D77E3E9247F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8CCB47-E2CD-34FF-19E9-855A886E5157}"/>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8" name="页脚占位符 7">
            <a:extLst>
              <a:ext uri="{FF2B5EF4-FFF2-40B4-BE49-F238E27FC236}">
                <a16:creationId xmlns:a16="http://schemas.microsoft.com/office/drawing/2014/main" id="{46AC4274-0175-FE5F-FD3E-FDE82C093B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8E8920-5C4B-0035-5E94-7670221481ED}"/>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413603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A7EDD-82B0-B0A6-A015-73706ADF0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E3B74A-66EF-A04D-8C3D-4ABC328E5EEC}"/>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4" name="页脚占位符 3">
            <a:extLst>
              <a:ext uri="{FF2B5EF4-FFF2-40B4-BE49-F238E27FC236}">
                <a16:creationId xmlns:a16="http://schemas.microsoft.com/office/drawing/2014/main" id="{5FFF8AB8-9236-AF82-9FAD-98FC9F770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E8E83B-0E6F-6887-196E-120A0EC97D0C}"/>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6690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C53D5F-92FE-FF6D-1F4D-A347A83FCA8C}"/>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3" name="页脚占位符 2">
            <a:extLst>
              <a:ext uri="{FF2B5EF4-FFF2-40B4-BE49-F238E27FC236}">
                <a16:creationId xmlns:a16="http://schemas.microsoft.com/office/drawing/2014/main" id="{2543D13A-9940-57F6-4782-D9373C9DFE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B53C157-2D65-10EE-CC4F-A8708BE70B9F}"/>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62176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242B0-4EE8-E0A9-43C4-FECF2BD966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59FEED-7AC4-C27C-4252-09E1124C6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DE03A2-85C4-CFA6-DD17-1D0A16DFD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AB30CE-EC36-A301-5E69-66F5276EF667}"/>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6" name="页脚占位符 5">
            <a:extLst>
              <a:ext uri="{FF2B5EF4-FFF2-40B4-BE49-F238E27FC236}">
                <a16:creationId xmlns:a16="http://schemas.microsoft.com/office/drawing/2014/main" id="{A1281D74-C5C3-4EA0-8874-850D9D8C61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FD567-6476-0B91-B051-BEB21BC08E34}"/>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30746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1276B-92D4-FA48-61A6-EFC8B13B4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AEB0BD-2E66-2FC7-3F3F-1830B910C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1D110E-F1D4-E3D3-83B6-E3D23EDB2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7599DD-D0B2-0EC4-7E85-E6246F49DC1D}"/>
              </a:ext>
            </a:extLst>
          </p:cNvPr>
          <p:cNvSpPr>
            <a:spLocks noGrp="1"/>
          </p:cNvSpPr>
          <p:nvPr>
            <p:ph type="dt" sz="half" idx="10"/>
          </p:nvPr>
        </p:nvSpPr>
        <p:spPr/>
        <p:txBody>
          <a:bodyPr/>
          <a:lstStyle/>
          <a:p>
            <a:fld id="{E6C25713-9168-4DBD-B6C5-6C8169B927AC}" type="datetimeFigureOut">
              <a:rPr lang="zh-CN" altLang="en-US" smtClean="0"/>
              <a:t>2022/10/5</a:t>
            </a:fld>
            <a:endParaRPr lang="zh-CN" altLang="en-US"/>
          </a:p>
        </p:txBody>
      </p:sp>
      <p:sp>
        <p:nvSpPr>
          <p:cNvPr id="6" name="页脚占位符 5">
            <a:extLst>
              <a:ext uri="{FF2B5EF4-FFF2-40B4-BE49-F238E27FC236}">
                <a16:creationId xmlns:a16="http://schemas.microsoft.com/office/drawing/2014/main" id="{7234D228-109A-2DAF-6BF0-212BC3225D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4E972-F992-5AF7-89EF-DE449DD0FD8A}"/>
              </a:ext>
            </a:extLst>
          </p:cNvPr>
          <p:cNvSpPr>
            <a:spLocks noGrp="1"/>
          </p:cNvSpPr>
          <p:nvPr>
            <p:ph type="sldNum" sz="quarter" idx="12"/>
          </p:nvPr>
        </p:nvSpPr>
        <p:spPr/>
        <p:txBody>
          <a:body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98250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7460F4-3416-2413-9A39-A2BCF49D6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53B39E-17B2-C7C4-1231-185E08EA8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1A2454-39B4-289F-571B-A46CFD2FD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25713-9168-4DBD-B6C5-6C8169B927AC}"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ACF75C2B-5425-20AF-8FB7-CAB86CC5A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A8F52F-5BD1-9D56-0ABF-AD769896D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8A708-369D-4184-99B4-1297BCA1E38D}" type="slidenum">
              <a:rPr lang="zh-CN" altLang="en-US" smtClean="0"/>
              <a:t>‹#›</a:t>
            </a:fld>
            <a:endParaRPr lang="zh-CN" altLang="en-US"/>
          </a:p>
        </p:txBody>
      </p:sp>
    </p:spTree>
    <p:extLst>
      <p:ext uri="{BB962C8B-B14F-4D97-AF65-F5344CB8AC3E}">
        <p14:creationId xmlns:p14="http://schemas.microsoft.com/office/powerpoint/2010/main" val="14555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angyiyy@b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A6B40-E1B1-C15A-1D6E-0E0EF09C38EE}"/>
              </a:ext>
            </a:extLst>
          </p:cNvPr>
          <p:cNvSpPr>
            <a:spLocks noGrp="1"/>
          </p:cNvSpPr>
          <p:nvPr>
            <p:ph type="ctrTitle"/>
          </p:nvPr>
        </p:nvSpPr>
        <p:spPr/>
        <p:txBody>
          <a:bodyPr/>
          <a:lstStyle/>
          <a:p>
            <a:r>
              <a:rPr lang="en-US" altLang="zh-CN" dirty="0"/>
              <a:t>Visual Question Answering</a:t>
            </a:r>
            <a:br>
              <a:rPr lang="en-US" altLang="zh-CN" dirty="0"/>
            </a:br>
            <a:endParaRPr lang="zh-CN" altLang="en-US" dirty="0"/>
          </a:p>
        </p:txBody>
      </p:sp>
      <p:sp>
        <p:nvSpPr>
          <p:cNvPr id="3" name="副标题 2">
            <a:extLst>
              <a:ext uri="{FF2B5EF4-FFF2-40B4-BE49-F238E27FC236}">
                <a16:creationId xmlns:a16="http://schemas.microsoft.com/office/drawing/2014/main" id="{541BAFD5-03EB-51BE-C98C-DBB4E9096AAA}"/>
              </a:ext>
            </a:extLst>
          </p:cNvPr>
          <p:cNvSpPr>
            <a:spLocks noGrp="1"/>
          </p:cNvSpPr>
          <p:nvPr>
            <p:ph type="subTitle" idx="1"/>
          </p:nvPr>
        </p:nvSpPr>
        <p:spPr/>
        <p:txBody>
          <a:bodyPr/>
          <a:lstStyle/>
          <a:p>
            <a:endParaRPr lang="en-US" altLang="zh-CN" dirty="0"/>
          </a:p>
          <a:p>
            <a:endParaRPr lang="en-US" altLang="zh-CN" dirty="0"/>
          </a:p>
          <a:p>
            <a:r>
              <a:rPr lang="en-US" altLang="zh-CN" dirty="0"/>
              <a:t>Group #16  </a:t>
            </a:r>
            <a:r>
              <a:rPr lang="en-US" altLang="zh-CN" sz="1800" i="0" dirty="0">
                <a:effectLst/>
                <a:latin typeface="Arial" panose="020B0604020202020204" pitchFamily="34" charset="0"/>
                <a:hlinkClick r:id="rId2"/>
              </a:rPr>
              <a:t>yangyiyy@bu.</a:t>
            </a:r>
            <a:r>
              <a:rPr lang="en-US" altLang="zh-CN" sz="1800" i="0">
                <a:effectLst/>
                <a:latin typeface="Arial" panose="020B0604020202020204" pitchFamily="34" charset="0"/>
                <a:hlinkClick r:id="rId2"/>
              </a:rPr>
              <a:t>edu</a:t>
            </a:r>
            <a:r>
              <a:rPr lang="en-US" altLang="zh-CN" sz="1800" i="0">
                <a:effectLst/>
                <a:latin typeface="Arial" panose="020B0604020202020204" pitchFamily="34" charset="0"/>
              </a:rPr>
              <a:t>  qilongw</a:t>
            </a:r>
            <a:r>
              <a:rPr lang="en-US" altLang="zh-CN" sz="1800" i="0" dirty="0">
                <a:effectLst/>
                <a:latin typeface="Arial" panose="020B0604020202020204" pitchFamily="34" charset="0"/>
              </a:rPr>
              <a:t>@bu.edu</a:t>
            </a:r>
            <a:endParaRPr lang="zh-CN" altLang="en-US" dirty="0"/>
          </a:p>
        </p:txBody>
      </p:sp>
    </p:spTree>
    <p:extLst>
      <p:ext uri="{BB962C8B-B14F-4D97-AF65-F5344CB8AC3E}">
        <p14:creationId xmlns:p14="http://schemas.microsoft.com/office/powerpoint/2010/main" val="300381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A4CE-E571-FFAB-D92C-F76756CC2F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468F7C-B44D-8E39-DFBD-B87C2F74F5AB}"/>
              </a:ext>
            </a:extLst>
          </p:cNvPr>
          <p:cNvSpPr>
            <a:spLocks noGrp="1"/>
          </p:cNvSpPr>
          <p:nvPr>
            <p:ph idx="1"/>
          </p:nvPr>
        </p:nvSpPr>
        <p:spPr/>
        <p:txBody>
          <a:bodyPr>
            <a:normAutofit/>
          </a:bodyPr>
          <a:lstStyle/>
          <a:p>
            <a:pPr algn="ctr"/>
            <a:endParaRPr lang="en-US" altLang="zh-CN" sz="3600" dirty="0"/>
          </a:p>
          <a:p>
            <a:pPr algn="ctr"/>
            <a:endParaRPr lang="en-US" altLang="zh-CN" sz="3600" dirty="0"/>
          </a:p>
          <a:p>
            <a:pPr algn="ctr"/>
            <a:r>
              <a:rPr lang="en-US" altLang="zh-CN" sz="3600" dirty="0"/>
              <a:t>Thanks for listening</a:t>
            </a:r>
            <a:endParaRPr lang="zh-CN" altLang="en-US" sz="3600" dirty="0"/>
          </a:p>
        </p:txBody>
      </p:sp>
    </p:spTree>
    <p:extLst>
      <p:ext uri="{BB962C8B-B14F-4D97-AF65-F5344CB8AC3E}">
        <p14:creationId xmlns:p14="http://schemas.microsoft.com/office/powerpoint/2010/main" val="292264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E71E2F4-028E-FA71-392D-7F1A01F80D49}"/>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1.Application-Product mission</a:t>
            </a:r>
            <a:endParaRPr lang="zh-CN" altLang="en-US">
              <a:solidFill>
                <a:schemeClr val="bg1"/>
              </a:solidFill>
            </a:endParaRPr>
          </a:p>
        </p:txBody>
      </p:sp>
      <p:pic>
        <p:nvPicPr>
          <p:cNvPr id="4" name="Picture 2" descr="VQA: Visual Question Answering">
            <a:extLst>
              <a:ext uri="{FF2B5EF4-FFF2-40B4-BE49-F238E27FC236}">
                <a16:creationId xmlns:a16="http://schemas.microsoft.com/office/drawing/2014/main" id="{B1171DF9-93E6-5A68-0A16-5359AD10D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59" b="-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6C90EF9F-7782-FD44-1389-ABEB39786C0A}"/>
              </a:ext>
            </a:extLst>
          </p:cNvPr>
          <p:cNvSpPr>
            <a:spLocks noGrp="1"/>
          </p:cNvSpPr>
          <p:nvPr>
            <p:ph idx="1"/>
          </p:nvPr>
        </p:nvSpPr>
        <p:spPr>
          <a:xfrm>
            <a:off x="7546848" y="2516777"/>
            <a:ext cx="3803904" cy="3660185"/>
          </a:xfrm>
        </p:spPr>
        <p:txBody>
          <a:bodyPr anchor="ctr">
            <a:normAutofit/>
          </a:bodyPr>
          <a:lstStyle/>
          <a:p>
            <a:r>
              <a:rPr lang="en-US" altLang="zh-CN" sz="2200" dirty="0"/>
              <a:t>Input: An image and a text question about the image</a:t>
            </a:r>
          </a:p>
          <a:p>
            <a:endParaRPr lang="en-US" altLang="zh-CN" sz="2200" dirty="0"/>
          </a:p>
          <a:p>
            <a:r>
              <a:rPr lang="en-US" altLang="zh-CN" sz="2200" dirty="0"/>
              <a:t>Output: An answer for the question</a:t>
            </a:r>
            <a:endParaRPr lang="zh-CN" altLang="en-US" sz="2200" dirty="0"/>
          </a:p>
        </p:txBody>
      </p:sp>
    </p:spTree>
    <p:extLst>
      <p:ext uri="{BB962C8B-B14F-4D97-AF65-F5344CB8AC3E}">
        <p14:creationId xmlns:p14="http://schemas.microsoft.com/office/powerpoint/2010/main" val="316295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6237EA-5793-E985-B848-6BE5AE998B70}"/>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1.Application-Users</a:t>
            </a:r>
            <a:endParaRPr lang="zh-CN" altLang="en-US">
              <a:solidFill>
                <a:schemeClr val="bg1"/>
              </a:solidFill>
            </a:endParaRPr>
          </a:p>
        </p:txBody>
      </p:sp>
      <p:sp>
        <p:nvSpPr>
          <p:cNvPr id="3" name="内容占位符 2">
            <a:extLst>
              <a:ext uri="{FF2B5EF4-FFF2-40B4-BE49-F238E27FC236}">
                <a16:creationId xmlns:a16="http://schemas.microsoft.com/office/drawing/2014/main" id="{39E011A5-E6CF-5B00-3102-5A2DBF3495BF}"/>
              </a:ext>
            </a:extLst>
          </p:cNvPr>
          <p:cNvSpPr>
            <a:spLocks noGrp="1"/>
          </p:cNvSpPr>
          <p:nvPr>
            <p:ph idx="1"/>
          </p:nvPr>
        </p:nvSpPr>
        <p:spPr>
          <a:xfrm>
            <a:off x="973777" y="2516777"/>
            <a:ext cx="10376975" cy="3660185"/>
          </a:xfrm>
        </p:spPr>
        <p:txBody>
          <a:bodyPr anchor="ctr">
            <a:normAutofit/>
          </a:bodyPr>
          <a:lstStyle/>
          <a:p>
            <a:r>
              <a:rPr lang="en-US" altLang="zh-CN" sz="2200" dirty="0"/>
              <a:t>Application of VQA: Giving medical advices, helping blind people, used for online shop AI service and so on.</a:t>
            </a:r>
          </a:p>
          <a:p>
            <a:endParaRPr lang="en-US" altLang="zh-CN" sz="2200" dirty="0"/>
          </a:p>
          <a:p>
            <a:r>
              <a:rPr lang="en-US" altLang="zh-CN" sz="2200" dirty="0"/>
              <a:t>Our focus: Mainly on helping blind people.</a:t>
            </a:r>
          </a:p>
        </p:txBody>
      </p:sp>
      <p:sp>
        <p:nvSpPr>
          <p:cNvPr id="4" name="AutoShape 2" descr="【数据集】回答盲人的视觉问题-VizWiz 总述">
            <a:extLst>
              <a:ext uri="{FF2B5EF4-FFF2-40B4-BE49-F238E27FC236}">
                <a16:creationId xmlns:a16="http://schemas.microsoft.com/office/drawing/2014/main" id="{33B19CA5-D7F0-6BE8-879E-A5A903664B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2283E02D-E2C3-6463-FABD-4EBECDAF9CA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007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49C773-F06B-8AD0-897A-798E397B85D9}"/>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2.Literature Method-Joint Embedding</a:t>
            </a:r>
            <a:endParaRPr lang="zh-CN" altLang="en-US">
              <a:solidFill>
                <a:schemeClr val="bg1"/>
              </a:solidFill>
            </a:endParaRPr>
          </a:p>
        </p:txBody>
      </p:sp>
      <p:pic>
        <p:nvPicPr>
          <p:cNvPr id="5" name="图片 4" descr="图形用户界面&#10;&#10;描述已自动生成">
            <a:extLst>
              <a:ext uri="{FF2B5EF4-FFF2-40B4-BE49-F238E27FC236}">
                <a16:creationId xmlns:a16="http://schemas.microsoft.com/office/drawing/2014/main" id="{532E6D09-7EFF-AA08-9615-51CC0EA48654}"/>
              </a:ext>
            </a:extLst>
          </p:cNvPr>
          <p:cNvPicPr>
            <a:picLocks noChangeAspect="1"/>
          </p:cNvPicPr>
          <p:nvPr/>
        </p:nvPicPr>
        <p:blipFill rotWithShape="1">
          <a:blip r:embed="rId2">
            <a:extLst>
              <a:ext uri="{28A0092B-C50C-407E-A947-70E740481C1C}">
                <a14:useLocalDpi xmlns:a14="http://schemas.microsoft.com/office/drawing/2010/main" val="0"/>
              </a:ext>
            </a:extLst>
          </a:blip>
          <a:srcRect l="37215" t="32730" r="5651" b="12036"/>
          <a:stretch/>
        </p:blipFill>
        <p:spPr>
          <a:xfrm>
            <a:off x="1078708" y="2607469"/>
            <a:ext cx="6108270" cy="3041096"/>
          </a:xfrm>
          <a:prstGeom prst="rect">
            <a:avLst/>
          </a:prstGeom>
        </p:spPr>
      </p:pic>
      <p:sp>
        <p:nvSpPr>
          <p:cNvPr id="3" name="内容占位符 2">
            <a:extLst>
              <a:ext uri="{FF2B5EF4-FFF2-40B4-BE49-F238E27FC236}">
                <a16:creationId xmlns:a16="http://schemas.microsoft.com/office/drawing/2014/main" id="{9835F1D3-DAB9-35AE-4466-2C6FC54BAC4A}"/>
              </a:ext>
            </a:extLst>
          </p:cNvPr>
          <p:cNvSpPr>
            <a:spLocks noGrp="1"/>
          </p:cNvSpPr>
          <p:nvPr>
            <p:ph idx="1"/>
          </p:nvPr>
        </p:nvSpPr>
        <p:spPr>
          <a:xfrm>
            <a:off x="7546848" y="2516777"/>
            <a:ext cx="3803904" cy="3660185"/>
          </a:xfrm>
        </p:spPr>
        <p:txBody>
          <a:bodyPr anchor="ctr">
            <a:normAutofit/>
          </a:bodyPr>
          <a:lstStyle/>
          <a:p>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The purpose of joint embedding is to learn the representation of CV and NLP tasks in common space. It is the basis of most VQA methods. </a:t>
            </a:r>
          </a:p>
          <a:p>
            <a:endParaRPr lang="en-US" altLang="zh-CN" sz="17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The image representations used are generally pre-trained CNNs on object recognition, and text representations are generally pre-trained word embeddings on large text corpora, and then the embedding of words in the problem is sent to RNN to solve variable-length sequences.</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700" dirty="0"/>
          </a:p>
        </p:txBody>
      </p:sp>
    </p:spTree>
    <p:extLst>
      <p:ext uri="{BB962C8B-B14F-4D97-AF65-F5344CB8AC3E}">
        <p14:creationId xmlns:p14="http://schemas.microsoft.com/office/powerpoint/2010/main" val="334552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a:solidFill>
                  <a:schemeClr val="bg1"/>
                </a:solidFill>
              </a:rPr>
              <a:t>2.Literature Method-Attention</a:t>
            </a:r>
            <a:endParaRPr lang="zh-CN" altLang="en-US">
              <a:solidFill>
                <a:schemeClr val="bg1"/>
              </a:solidFill>
            </a:endParaRPr>
          </a:p>
        </p:txBody>
      </p:sp>
      <p:pic>
        <p:nvPicPr>
          <p:cNvPr id="6" name="图片 5">
            <a:extLst>
              <a:ext uri="{FF2B5EF4-FFF2-40B4-BE49-F238E27FC236}">
                <a16:creationId xmlns:a16="http://schemas.microsoft.com/office/drawing/2014/main" id="{8F05DFA3-EB06-4B48-35D9-B972090D9AA8}"/>
              </a:ext>
            </a:extLst>
          </p:cNvPr>
          <p:cNvPicPr>
            <a:picLocks noChangeAspect="1"/>
          </p:cNvPicPr>
          <p:nvPr/>
        </p:nvPicPr>
        <p:blipFill rotWithShape="1">
          <a:blip r:embed="rId2">
            <a:extLst>
              <a:ext uri="{28A0092B-C50C-407E-A947-70E740481C1C}">
                <a14:useLocalDpi xmlns:a14="http://schemas.microsoft.com/office/drawing/2010/main" val="0"/>
              </a:ext>
            </a:extLst>
          </a:blip>
          <a:srcRect l="-460" t="-1925" r="-2058" b="-1"/>
          <a:stretch/>
        </p:blipFill>
        <p:spPr>
          <a:xfrm>
            <a:off x="548639" y="2446317"/>
            <a:ext cx="6822373" cy="3730645"/>
          </a:xfrm>
          <a:prstGeom prst="rect">
            <a:avLst/>
          </a:prstGeom>
        </p:spPr>
      </p:pic>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7546848" y="2516777"/>
            <a:ext cx="3803904" cy="3660185"/>
          </a:xfrm>
        </p:spPr>
        <p:txBody>
          <a:bodyPr anchor="ctr">
            <a:normAutofit/>
          </a:bodyPr>
          <a:lstStyle/>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The attention mechanism uses local features and allows the model to give different weights in different regions. In VQA, we focus on the regions related to the question.</a:t>
            </a:r>
            <a:endParaRPr lang="zh-CN" altLang="zh-CN" sz="2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5655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2.Literature Method-Knowledge based</a:t>
            </a:r>
            <a:endParaRPr lang="zh-CN" altLang="en-US" dirty="0">
              <a:solidFill>
                <a:schemeClr val="bg1"/>
              </a:solidFill>
            </a:endParaRPr>
          </a:p>
        </p:txBody>
      </p:sp>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1003465" y="2386585"/>
            <a:ext cx="10347287" cy="2322577"/>
          </a:xfrm>
        </p:spPr>
        <p:txBody>
          <a:bodyPr anchor="ctr">
            <a:norm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VQA usually requires prior knowledge, such as "how many mammals are in the picture", so joint embedding is flawed: it can only acquire the existing knowledge in the training set, and it is impossible to cover all situations in the real world. So one solution is to combine the reasoning process with the knowledge base.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3666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6237EA-5793-E985-B848-6BE5AE998B70}"/>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3.User Story</a:t>
            </a:r>
            <a:endParaRPr lang="zh-CN" altLang="en-US" dirty="0">
              <a:solidFill>
                <a:schemeClr val="bg1"/>
              </a:solidFill>
            </a:endParaRPr>
          </a:p>
        </p:txBody>
      </p:sp>
      <p:pic>
        <p:nvPicPr>
          <p:cNvPr id="7" name="图片 6">
            <a:extLst>
              <a:ext uri="{FF2B5EF4-FFF2-40B4-BE49-F238E27FC236}">
                <a16:creationId xmlns:a16="http://schemas.microsoft.com/office/drawing/2014/main" id="{46E37F73-099F-CEF5-74B5-E9146581560C}"/>
              </a:ext>
            </a:extLst>
          </p:cNvPr>
          <p:cNvPicPr>
            <a:picLocks noChangeAspect="1"/>
          </p:cNvPicPr>
          <p:nvPr/>
        </p:nvPicPr>
        <p:blipFill rotWithShape="1">
          <a:blip r:embed="rId2">
            <a:extLst>
              <a:ext uri="{28A0092B-C50C-407E-A947-70E740481C1C}">
                <a14:useLocalDpi xmlns:a14="http://schemas.microsoft.com/office/drawing/2010/main" val="0"/>
              </a:ext>
            </a:extLst>
          </a:blip>
          <a:srcRect l="-1120" t="-6631" r="22368" b="-1"/>
          <a:stretch/>
        </p:blipFill>
        <p:spPr>
          <a:xfrm>
            <a:off x="637309" y="2274125"/>
            <a:ext cx="6068291" cy="3902837"/>
          </a:xfrm>
          <a:prstGeom prst="rect">
            <a:avLst/>
          </a:prstGeom>
        </p:spPr>
      </p:pic>
      <p:sp>
        <p:nvSpPr>
          <p:cNvPr id="3" name="内容占位符 2">
            <a:extLst>
              <a:ext uri="{FF2B5EF4-FFF2-40B4-BE49-F238E27FC236}">
                <a16:creationId xmlns:a16="http://schemas.microsoft.com/office/drawing/2014/main" id="{39E011A5-E6CF-5B00-3102-5A2DBF3495BF}"/>
              </a:ext>
            </a:extLst>
          </p:cNvPr>
          <p:cNvSpPr>
            <a:spLocks noGrp="1"/>
          </p:cNvSpPr>
          <p:nvPr>
            <p:ph idx="1"/>
          </p:nvPr>
        </p:nvSpPr>
        <p:spPr>
          <a:xfrm>
            <a:off x="6705600" y="2516777"/>
            <a:ext cx="4645152" cy="3660185"/>
          </a:xfrm>
        </p:spPr>
        <p:txBody>
          <a:bodyPr anchor="ctr">
            <a:normAutofit/>
          </a:bodyPr>
          <a:lstStyle/>
          <a:p>
            <a:r>
              <a:rPr lang="en-US" altLang="zh-CN" sz="2200" dirty="0"/>
              <a:t>Blind people may use our app to distinguish the type of pills.</a:t>
            </a:r>
          </a:p>
          <a:p>
            <a:r>
              <a:rPr lang="en-US" altLang="zh-CN" sz="2200" dirty="0"/>
              <a:t>Blind people may use our app to know the expiration date of food.</a:t>
            </a:r>
          </a:p>
          <a:p>
            <a:r>
              <a:rPr lang="en-US" altLang="zh-CN" sz="2200" dirty="0"/>
              <a:t>Left figure shows a dataset from a real blind people. As shown in the figure, blind people may face to many different occasions that they need to know the information in pictures but they can not.</a:t>
            </a:r>
            <a:endParaRPr lang="zh-CN" altLang="en-US" sz="2200" dirty="0"/>
          </a:p>
        </p:txBody>
      </p:sp>
      <p:sp>
        <p:nvSpPr>
          <p:cNvPr id="4" name="AutoShape 2" descr="【数据集】回答盲人的视觉问题-VizWiz 总述">
            <a:extLst>
              <a:ext uri="{FF2B5EF4-FFF2-40B4-BE49-F238E27FC236}">
                <a16:creationId xmlns:a16="http://schemas.microsoft.com/office/drawing/2014/main" id="{33B19CA5-D7F0-6BE8-879E-A5A903664B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2283E02D-E2C3-6463-FABD-4EBECDAF9CA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8640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4.</a:t>
            </a:r>
            <a:r>
              <a:rPr lang="en-US" altLang="zh-CN">
                <a:solidFill>
                  <a:schemeClr val="bg1"/>
                </a:solidFill>
              </a:rPr>
              <a:t>Our Technology</a:t>
            </a:r>
            <a:endParaRPr lang="zh-CN" altLang="en-US" dirty="0">
              <a:solidFill>
                <a:schemeClr val="bg1"/>
              </a:solidFill>
            </a:endParaRPr>
          </a:p>
        </p:txBody>
      </p:sp>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896587" y="2516777"/>
            <a:ext cx="10454165" cy="3660185"/>
          </a:xfrm>
        </p:spPr>
        <p:txBody>
          <a:bodyPr anchor="ctr">
            <a:normAutofit lnSpcReduction="10000"/>
          </a:bodyPr>
          <a:lstStyle/>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Purpose: Helping the blind to recognize items in their lives.</a:t>
            </a:r>
          </a:p>
          <a:p>
            <a:endPar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Development environment: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pytorch</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a:t>
            </a: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4 GPUs, 64GB memory, and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PyTorch</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 v1.0.1 for Python 3</a:t>
            </a:r>
          </a:p>
          <a:p>
            <a:endParaRPr lang="en-US" altLang="zh-CN" sz="22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Method: </a:t>
            </a:r>
            <a:r>
              <a:rPr lang="en-US" altLang="zh-CN" sz="2200" dirty="0">
                <a:effectLst/>
                <a:latin typeface="等线" panose="02010600030101010101" pitchFamily="2" charset="-122"/>
                <a:cs typeface="Times New Roman" panose="02020603050405020304" pitchFamily="18" charset="0"/>
              </a:rPr>
              <a:t>ban-VQA</a:t>
            </a:r>
          </a:p>
          <a:p>
            <a:r>
              <a:rPr lang="en-US" altLang="zh-CN" sz="2200" dirty="0">
                <a:latin typeface="等线" panose="02010600030101010101" pitchFamily="2" charset="-122"/>
                <a:cs typeface="Times New Roman" panose="02020603050405020304" pitchFamily="18" charset="0"/>
              </a:rPr>
              <a:t>-Method Advantage: High accuracy in open source (70.35%)</a:t>
            </a:r>
          </a:p>
          <a:p>
            <a:endParaRPr lang="en-US" altLang="zh-CN" sz="2200" dirty="0">
              <a:effectLst/>
              <a:latin typeface="等线" panose="02010600030101010101" pitchFamily="2" charset="-122"/>
              <a:cs typeface="Times New Roman" panose="02020603050405020304" pitchFamily="18" charset="0"/>
            </a:endParaRP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APIs maybe used: Speech-to-text (Google),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Colab</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 (Google), Google Cloud Vision.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7120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940A9D6-CEB9-B896-C061-3A963DE81E0E}"/>
              </a:ext>
            </a:extLst>
          </p:cNvPr>
          <p:cNvSpPr>
            <a:spLocks noGrp="1"/>
          </p:cNvSpPr>
          <p:nvPr>
            <p:ph type="title"/>
          </p:nvPr>
        </p:nvSpPr>
        <p:spPr>
          <a:xfrm>
            <a:off x="838200" y="585216"/>
            <a:ext cx="10515600" cy="1325563"/>
          </a:xfrm>
        </p:spPr>
        <p:txBody>
          <a:bodyPr>
            <a:normAutofit/>
          </a:bodyPr>
          <a:lstStyle/>
          <a:p>
            <a:r>
              <a:rPr lang="en-US" altLang="zh-CN" dirty="0">
                <a:solidFill>
                  <a:schemeClr val="bg1"/>
                </a:solidFill>
              </a:rPr>
              <a:t>5.Next Sprint Goals</a:t>
            </a:r>
            <a:endParaRPr lang="zh-CN" altLang="en-US" dirty="0">
              <a:solidFill>
                <a:schemeClr val="bg1"/>
              </a:solidFill>
            </a:endParaRPr>
          </a:p>
        </p:txBody>
      </p:sp>
      <p:sp>
        <p:nvSpPr>
          <p:cNvPr id="3" name="内容占位符 2">
            <a:extLst>
              <a:ext uri="{FF2B5EF4-FFF2-40B4-BE49-F238E27FC236}">
                <a16:creationId xmlns:a16="http://schemas.microsoft.com/office/drawing/2014/main" id="{C6740BF3-54B2-244C-18B9-58526101C1E7}"/>
              </a:ext>
            </a:extLst>
          </p:cNvPr>
          <p:cNvSpPr>
            <a:spLocks noGrp="1"/>
          </p:cNvSpPr>
          <p:nvPr>
            <p:ph idx="1"/>
          </p:nvPr>
        </p:nvSpPr>
        <p:spPr>
          <a:xfrm>
            <a:off x="1056904" y="2516777"/>
            <a:ext cx="10293848" cy="3660185"/>
          </a:xfrm>
        </p:spPr>
        <p:txBody>
          <a:bodyPr anchor="ctr">
            <a:normAutofit/>
          </a:bodyPr>
          <a:lstStyle/>
          <a:p>
            <a:r>
              <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rPr>
              <a:t>Run the code on google </a:t>
            </a:r>
            <a:r>
              <a:rPr lang="en-US" altLang="zh-CN" sz="2200" kern="100" dirty="0" err="1">
                <a:effectLst/>
                <a:latin typeface="等线" panose="02010600030101010101" pitchFamily="2" charset="-122"/>
                <a:ea typeface="等线" panose="02010600030101010101" pitchFamily="2" charset="-122"/>
                <a:cs typeface="Times New Roman" panose="02020603050405020304" pitchFamily="18" charset="0"/>
              </a:rPr>
              <a:t>colab</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a:t>
            </a:r>
          </a:p>
          <a:p>
            <a:endParaRPr lang="en-US" altLang="zh-CN" sz="22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Try to adjust dataset to the blind </a:t>
            </a:r>
            <a:r>
              <a:rPr lang="en-US" altLang="zh-CN" sz="2200" kern="100" dirty="0" err="1">
                <a:latin typeface="等线" panose="02010600030101010101" pitchFamily="2" charset="-122"/>
                <a:ea typeface="等线" panose="02010600030101010101" pitchFamily="2" charset="-122"/>
                <a:cs typeface="Times New Roman" panose="02020603050405020304" pitchFamily="18" charset="0"/>
              </a:rPr>
              <a:t>vqa</a:t>
            </a:r>
            <a:r>
              <a:rPr lang="en-US" altLang="zh-CN" sz="2200" kern="100" dirty="0">
                <a:latin typeface="等线" panose="02010600030101010101" pitchFamily="2" charset="-122"/>
                <a:ea typeface="等线" panose="02010600030101010101" pitchFamily="2" charset="-122"/>
                <a:cs typeface="Times New Roman" panose="02020603050405020304" pitchFamily="18" charset="0"/>
              </a:rPr>
              <a:t> dataset and add a new classification to deal with the low-quality pictures.</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AutoShape 6">
            <a:extLst>
              <a:ext uri="{FF2B5EF4-FFF2-40B4-BE49-F238E27FC236}">
                <a16:creationId xmlns:a16="http://schemas.microsoft.com/office/drawing/2014/main" id="{02DA0CA5-BBFD-23B9-C5D5-912BA02AEE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740474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421</Words>
  <Application>Microsoft Office PowerPoint</Application>
  <PresentationFormat>宽屏</PresentationFormat>
  <Paragraphs>42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Visual Question Answering </vt:lpstr>
      <vt:lpstr>1.Application-Product mission</vt:lpstr>
      <vt:lpstr>1.Application-Users</vt:lpstr>
      <vt:lpstr>2.Literature Method-Joint Embedding</vt:lpstr>
      <vt:lpstr>2.Literature Method-Attention</vt:lpstr>
      <vt:lpstr>2.Literature Method-Knowledge based</vt:lpstr>
      <vt:lpstr>3.User Story</vt:lpstr>
      <vt:lpstr>4.Our Technology</vt:lpstr>
      <vt:lpstr>5.Next Sprint Goals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Question Answering </dc:title>
  <dc:creator>Wang Qilong</dc:creator>
  <cp:lastModifiedBy>Wang Qilong</cp:lastModifiedBy>
  <cp:revision>4</cp:revision>
  <dcterms:created xsi:type="dcterms:W3CDTF">2022-10-03T14:40:50Z</dcterms:created>
  <dcterms:modified xsi:type="dcterms:W3CDTF">2022-10-05T17:17:26Z</dcterms:modified>
</cp:coreProperties>
</file>