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2"/>
  </p:notesMasterIdLst>
  <p:handoutMasterIdLst>
    <p:handoutMasterId r:id="rId33"/>
  </p:handoutMasterIdLst>
  <p:sldIdLst>
    <p:sldId id="256" r:id="rId2"/>
    <p:sldId id="375" r:id="rId3"/>
    <p:sldId id="379" r:id="rId4"/>
    <p:sldId id="385" r:id="rId5"/>
    <p:sldId id="418" r:id="rId6"/>
    <p:sldId id="387" r:id="rId7"/>
    <p:sldId id="380" r:id="rId8"/>
    <p:sldId id="403" r:id="rId9"/>
    <p:sldId id="411" r:id="rId10"/>
    <p:sldId id="381" r:id="rId11"/>
    <p:sldId id="413" r:id="rId12"/>
    <p:sldId id="362" r:id="rId13"/>
    <p:sldId id="398" r:id="rId14"/>
    <p:sldId id="414" r:id="rId15"/>
    <p:sldId id="419" r:id="rId16"/>
    <p:sldId id="421" r:id="rId17"/>
    <p:sldId id="420" r:id="rId18"/>
    <p:sldId id="412" r:id="rId19"/>
    <p:sldId id="428" r:id="rId20"/>
    <p:sldId id="425" r:id="rId21"/>
    <p:sldId id="415" r:id="rId22"/>
    <p:sldId id="423" r:id="rId23"/>
    <p:sldId id="424" r:id="rId24"/>
    <p:sldId id="430" r:id="rId25"/>
    <p:sldId id="431" r:id="rId26"/>
    <p:sldId id="417" r:id="rId27"/>
    <p:sldId id="395" r:id="rId28"/>
    <p:sldId id="401" r:id="rId29"/>
    <p:sldId id="376" r:id="rId30"/>
    <p:sldId id="377" r:id="rId31"/>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33FF"/>
    <a:srgbClr val="00FF00"/>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92" d="100"/>
          <a:sy n="92"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923887344"/>
        <c:axId val="-923882448"/>
      </c:lineChart>
      <c:catAx>
        <c:axId val="-923887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923882448"/>
        <c:crosses val="autoZero"/>
        <c:auto val="1"/>
        <c:lblAlgn val="ctr"/>
        <c:lblOffset val="100"/>
        <c:noMultiLvlLbl val="0"/>
      </c:catAx>
      <c:valAx>
        <c:axId val="-923882448"/>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38873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Sheet1!$A$1:$A$6</c:f>
              <c:numCache>
                <c:formatCode>General</c:formatCode>
                <c:ptCount val="6"/>
                <c:pt idx="0">
                  <c:v>0.58899999999999997</c:v>
                </c:pt>
                <c:pt idx="1">
                  <c:v>0.56200000000000006</c:v>
                </c:pt>
                <c:pt idx="2">
                  <c:v>0.53800000000000003</c:v>
                </c:pt>
                <c:pt idx="3">
                  <c:v>0.60099999999999998</c:v>
                </c:pt>
                <c:pt idx="4">
                  <c:v>0.61099999999999999</c:v>
                </c:pt>
                <c:pt idx="5">
                  <c:v>0.50700000000000001</c:v>
                </c:pt>
              </c:numCache>
            </c:numRef>
          </c:val>
          <c:smooth val="0"/>
          <c:extLst>
            <c:ext xmlns:c16="http://schemas.microsoft.com/office/drawing/2014/chart" uri="{C3380CC4-5D6E-409C-BE32-E72D297353CC}">
              <c16:uniqueId val="{00000000-3AFF-4CC5-97BF-AFED3B374B33}"/>
            </c:ext>
          </c:extLst>
        </c:ser>
        <c:ser>
          <c:idx val="1"/>
          <c:order val="1"/>
          <c:tx>
            <c:v>CNN</c:v>
          </c:tx>
          <c:spPr>
            <a:ln w="22225" cap="rnd">
              <a:solidFill>
                <a:schemeClr val="accent2"/>
              </a:solidFill>
              <a:round/>
            </a:ln>
            <a:effectLst/>
          </c:spPr>
          <c:marker>
            <c:symbol val="none"/>
          </c:marker>
          <c:val>
            <c:numRef>
              <c:f>Sheet1!$B$1:$B$6</c:f>
              <c:numCache>
                <c:formatCode>General</c:formatCode>
                <c:ptCount val="6"/>
                <c:pt idx="0">
                  <c:v>0.61299999999999999</c:v>
                </c:pt>
                <c:pt idx="1">
                  <c:v>0.65200000000000002</c:v>
                </c:pt>
                <c:pt idx="2">
                  <c:v>0.58799999999999997</c:v>
                </c:pt>
                <c:pt idx="3">
                  <c:v>0.58099999999999996</c:v>
                </c:pt>
                <c:pt idx="4">
                  <c:v>0.70099999999999996</c:v>
                </c:pt>
                <c:pt idx="5">
                  <c:v>0.55700000000000005</c:v>
                </c:pt>
              </c:numCache>
            </c:numRef>
          </c:val>
          <c:smooth val="0"/>
          <c:extLst>
            <c:ext xmlns:c16="http://schemas.microsoft.com/office/drawing/2014/chart" uri="{C3380CC4-5D6E-409C-BE32-E72D297353CC}">
              <c16:uniqueId val="{00000001-3AFF-4CC5-97BF-AFED3B374B33}"/>
            </c:ext>
          </c:extLst>
        </c:ser>
        <c:dLbls>
          <c:showLegendKey val="0"/>
          <c:showVal val="0"/>
          <c:showCatName val="0"/>
          <c:showSerName val="0"/>
          <c:showPercent val="0"/>
          <c:showBubbleSize val="0"/>
        </c:dLbls>
        <c:smooth val="0"/>
        <c:axId val="962963503"/>
        <c:axId val="962968495"/>
      </c:lineChart>
      <c:catAx>
        <c:axId val="9629635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sz="1000"/>
                  <a:t>关系类别</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962968495"/>
        <c:crosses val="autoZero"/>
        <c:auto val="1"/>
        <c:lblAlgn val="ctr"/>
        <c:lblOffset val="100"/>
        <c:noMultiLvlLbl val="0"/>
      </c:catAx>
      <c:valAx>
        <c:axId val="962968495"/>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zh-CN" sz="1000"/>
                  <a:t>F</a:t>
                </a:r>
                <a:r>
                  <a:rPr lang="zh-CN" altLang="en-US" sz="1000"/>
                  <a:t>值</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62963503"/>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2017/5/16</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大家上午好，我是答辩人</a:t>
            </a:r>
            <a:r>
              <a:rPr lang="zh-CN" altLang="en-US" baseline="0" dirty="0" smtClean="0"/>
              <a:t> 我的论文题目是基于卷积神经网络的实体关系抽取研究</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这里的分布式表示是相对于局部表示来说的，传统词袋模型就是一种局部表示方法。</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10</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为了解决传统词袋模型缺乏语义信息、未考虑词与词之间的顺序及位置信息等缺点，本文尝试使用了两种方法用于构建句子的分布式表示。</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整个卷积神经网络一共包含</a:t>
            </a:r>
            <a:r>
              <a:rPr lang="en-US" altLang="zh-CN" dirty="0" smtClean="0"/>
              <a:t>4</a:t>
            </a:r>
            <a:r>
              <a:rPr lang="zh-CN" altLang="en-US" dirty="0" smtClean="0"/>
              <a:t>层，分别是输入层、卷积层、池化层以及最后的输入层。</a:t>
            </a:r>
            <a:endParaRPr lang="en-US" altLang="zh-CN" dirty="0" smtClean="0"/>
          </a:p>
          <a:p>
            <a:endParaRPr lang="en-US" altLang="zh-CN" dirty="0" smtClean="0"/>
          </a:p>
          <a:p>
            <a:r>
              <a:rPr lang="zh-CN" altLang="en-US" dirty="0" smtClean="0"/>
              <a:t>输入层主要是由句子当中每个词对应的词向量以及与实体距离组成的向量矩阵。这里的每一行代表一个词。</a:t>
            </a:r>
            <a:endParaRPr lang="en-US" altLang="zh-CN" dirty="0" smtClean="0"/>
          </a:p>
          <a:p>
            <a:endParaRPr lang="en-US" altLang="zh-CN" dirty="0" smtClean="0"/>
          </a:p>
          <a:p>
            <a:r>
              <a:rPr lang="zh-CN" altLang="en-US" dirty="0" smtClean="0"/>
              <a:t>卷积层主要是通过使用不同的窗口大小的</a:t>
            </a:r>
            <a:r>
              <a:rPr lang="en-US" altLang="zh-CN" dirty="0" smtClean="0"/>
              <a:t>filter</a:t>
            </a:r>
            <a:r>
              <a:rPr lang="zh-CN" altLang="en-US" dirty="0" smtClean="0"/>
              <a:t>对输入进行卷积操作产生特征图谱。</a:t>
            </a:r>
            <a:endParaRPr lang="en-US" altLang="zh-CN" dirty="0" smtClean="0"/>
          </a:p>
          <a:p>
            <a:endParaRPr lang="en-US" altLang="zh-CN" dirty="0" smtClean="0"/>
          </a:p>
          <a:p>
            <a:r>
              <a:rPr lang="zh-CN" altLang="en-US" dirty="0" smtClean="0"/>
              <a:t>池化层主要是一个采样操作，即取特征图谱中最大的一个单元，也就是一般所说的</a:t>
            </a:r>
            <a:r>
              <a:rPr lang="en-US" altLang="zh-CN" dirty="0" smtClean="0"/>
              <a:t>max-pooling</a:t>
            </a:r>
            <a:r>
              <a:rPr lang="zh-CN" altLang="en-US" dirty="0" smtClean="0"/>
              <a:t>操作，</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1111506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为了验证两种方法的有效性，本文做了个对比实验，也就是在同一个标准数据集上，来比较</a:t>
            </a:r>
            <a:r>
              <a:rPr lang="en-US" altLang="zh-CN" dirty="0" smtClean="0"/>
              <a:t>2</a:t>
            </a:r>
            <a:r>
              <a:rPr lang="zh-CN" altLang="en-US" dirty="0" smtClean="0"/>
              <a:t>种方法的实际分类效果。</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18</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联网上每天都会更新产生大量的新闻信息，这其中包含一些企业相关的新闻报导，例如企业之间收购、合作、竞争案例等。这些存在于网页中的新闻文本包含了企业实体之间的各种关系，这种关系信息可以作为一种舆情信息对于企业战略制定、投资方向决策等具有重要参考价值。</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422821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个部分，第一个部分是实体关系抽取的相关研究背景及问题描述、第二个部分实体关系的相关研究主要介绍了目前比较常见的处理方法、第三个部分介绍了句子的分布式表示的方法（重点介绍了基于</a:t>
                </a:r>
                <a:r>
                  <a:rPr lang="en-US" altLang="zh-CN" dirty="0" smtClean="0"/>
                  <a:t>CNN</a:t>
                </a:r>
                <a:r>
                  <a:rPr lang="zh-CN" altLang="en-US" dirty="0" smtClean="0"/>
                  <a:t>的句子分布式表示方法）、第四个部分是面向新闻网页的企业实体关系抽取（主要是在前一部分工作的基础上结合网页正文提取以及命名实体识别的相关技术实现对互联网新闻网页中企业实体关系进行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775840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26</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29</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30</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a:t>
                </a:r>
                <a:r>
                  <a:rPr lang="zh-CN" altLang="en-US" smtClean="0"/>
                  <a:t>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信息技术的快速发展以及移动互联网时代的到来、互联网上每天都会更新产生大量的数据，这其中包括新闻、社交、政府网站类数据。在这些数据中蕴含着许多有价值的信息，对人们的生产生活起着至关重要的作用。面对这些海量的数据，传统的做法是借助于搜索引擎获取自己感兴趣的数据，然而 </a:t>
            </a:r>
            <a:r>
              <a:rPr lang="zh-CN" altLang="en-US" sz="3600" b="1" i="1" u="none" dirty="0" smtClean="0"/>
              <a:t>搜索引擎所展示的数据 </a:t>
            </a:r>
            <a:r>
              <a:rPr lang="zh-CN" altLang="en-US" dirty="0" smtClean="0"/>
              <a:t>是一系列于检索关键字相关的网页，数据价值密度比较低，一般需要人工进一步加工才能得到最终所需要的信息。举个例子，比如我想知道李彦宏的妻子是谁，如果把这个问题送入到搜索引擎当中，所得到的是一系列与该问题相关的网页，并不是问题的答案马东敏。</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83315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信息抽取的相关研究正是在这样一个背景下产生的，信息抽取任务主要目的是从自然语言文本中抽取出特定领域的实体、关系、事件等信息，同时抽取出实体、关系、事件的相关属性。</a:t>
            </a:r>
            <a:endParaRPr lang="en-US" altLang="zh-CN" dirty="0" smtClean="0"/>
          </a:p>
          <a:p>
            <a:endParaRPr lang="en-US" altLang="zh-CN" dirty="0" smtClean="0"/>
          </a:p>
          <a:p>
            <a:r>
              <a:rPr lang="zh-CN" altLang="en-US" dirty="0" smtClean="0"/>
              <a:t>换句话说，信息抽取的任务是将非结构化的文本信息转化为结构化或半结构化的信息并以元组的形式存储在数据库中。</a:t>
            </a:r>
            <a:endParaRPr lang="en-US" altLang="zh-CN" dirty="0" smtClean="0"/>
          </a:p>
          <a:p>
            <a:endParaRPr lang="en-US" altLang="zh-CN" dirty="0" smtClean="0"/>
          </a:p>
          <a:p>
            <a:r>
              <a:rPr lang="zh-CN" altLang="en-US" dirty="0" smtClean="0"/>
              <a:t>信息抽取具有很多方面地实际应用包括自动问答、知识库构建等。</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5</a:t>
            </a:fld>
            <a:endParaRPr lang="en-US" altLang="zh-CN"/>
          </a:p>
        </p:txBody>
      </p:sp>
    </p:spTree>
    <p:extLst>
      <p:ext uri="{BB962C8B-B14F-4D97-AF65-F5344CB8AC3E}">
        <p14:creationId xmlns:p14="http://schemas.microsoft.com/office/powerpoint/2010/main" val="210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a:t>
            </a:r>
            <a:endParaRPr lang="en-US" altLang="zh-CN" dirty="0" smtClean="0"/>
          </a:p>
          <a:p>
            <a:endParaRPr lang="en-US" altLang="zh-CN" dirty="0" smtClean="0"/>
          </a:p>
          <a:p>
            <a:r>
              <a:rPr lang="zh-CN" altLang="en-US" dirty="0" smtClean="0"/>
              <a:t>举个例子，这句话当中一共包含了</a:t>
            </a:r>
            <a:r>
              <a:rPr lang="en-US" altLang="zh-CN" dirty="0" smtClean="0"/>
              <a:t>3</a:t>
            </a:r>
            <a:r>
              <a:rPr lang="zh-CN" altLang="en-US" dirty="0" smtClean="0"/>
              <a:t>个实体，</a:t>
            </a:r>
            <a:r>
              <a:rPr lang="en-US" altLang="zh-CN" dirty="0" smtClean="0"/>
              <a:t>2</a:t>
            </a:r>
            <a:r>
              <a:rPr lang="zh-CN" altLang="en-US" dirty="0" smtClean="0"/>
              <a:t>个关系，一个是王树国作为哈的校长。。</a:t>
            </a:r>
            <a:endParaRPr lang="en-US" altLang="zh-CN" dirty="0" smtClean="0"/>
          </a:p>
          <a:p>
            <a:endParaRPr lang="en-US" altLang="zh-CN" dirty="0" smtClean="0"/>
          </a:p>
          <a:p>
            <a:r>
              <a:rPr lang="zh-CN" altLang="zh-CN" sz="1200" kern="1200" dirty="0" smtClean="0">
                <a:solidFill>
                  <a:schemeClr val="tx1"/>
                </a:solidFill>
                <a:effectLst/>
                <a:latin typeface="Arial" charset="0"/>
                <a:ea typeface="宋体" pitchFamily="2" charset="-122"/>
                <a:cs typeface="+mn-cs"/>
              </a:rPr>
              <a:t>因此实体关系抽取任务通常包含了两个步骤，首先是通过命名实体识别技术找出句子当中存在的实体对，然后是抽取出实体对之间存在的语义关系。</a:t>
            </a:r>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7</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a:t>
            </a:r>
            <a:r>
              <a:rPr lang="zh-CN" altLang="en-US" dirty="0" smtClean="0"/>
              <a:t>实体关系对。</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r>
              <a:rPr lang="zh-CN" altLang="en-US" dirty="0" smtClean="0"/>
              <a:t>。</a:t>
            </a:r>
            <a:endParaRPr lang="en-US" altLang="zh-CN" dirty="0" smtClean="0"/>
          </a:p>
          <a:p>
            <a:endParaRPr lang="en-US" altLang="zh-CN" dirty="0" smtClean="0"/>
          </a:p>
          <a:p>
            <a:r>
              <a:rPr lang="zh-CN" altLang="en-US" dirty="0" smtClean="0"/>
              <a:t>这类方法不需要人工标注语料库，所需要的只有构造初始关系种子集，然后利用</a:t>
            </a:r>
            <a:r>
              <a:rPr lang="en-US" altLang="zh-CN" dirty="0" smtClean="0"/>
              <a:t>Web</a:t>
            </a:r>
            <a:r>
              <a:rPr lang="zh-CN" altLang="en-US" dirty="0" smtClean="0"/>
              <a:t>或者大规模语料库信息的高度冗余性，充分挖掘对应的关系描述模式，并通过模式匹配抽取新的关系实例，准确、高效地完成关系抽取任务</a:t>
            </a:r>
            <a:r>
              <a:rPr lang="zh-CN" altLang="en-US" dirty="0" smtClean="0"/>
              <a:t>。</a:t>
            </a:r>
            <a:endParaRPr lang="en-US" altLang="zh-CN" dirty="0" smtClean="0"/>
          </a:p>
          <a:p>
            <a:endParaRPr lang="en-US" altLang="zh-CN" dirty="0" smtClean="0"/>
          </a:p>
          <a:p>
            <a:r>
              <a:rPr lang="zh-CN" altLang="en-US" dirty="0" smtClean="0"/>
              <a:t>但是</a:t>
            </a:r>
            <a:r>
              <a:rPr lang="zh-CN" altLang="en-US" dirty="0" smtClean="0"/>
              <a:t>，这种方法也存在几个关键问题，如：初始关系种子集的产生和选择方式</a:t>
            </a:r>
            <a:r>
              <a:rPr lang="zh-CN" altLang="en-US" dirty="0" smtClean="0"/>
              <a:t>、</a:t>
            </a:r>
            <a:r>
              <a:rPr lang="en-US" altLang="zh-CN" dirty="0" smtClean="0"/>
              <a:t>Pattern</a:t>
            </a:r>
            <a:r>
              <a:rPr lang="zh-CN" altLang="en-US" dirty="0" smtClean="0"/>
              <a:t>的质量评估、迭代过程的速度、高准确率低召回率等问题。</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9</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2017/5/16</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2017/5/16</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2017/5/16</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458616"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a:t>
            </a:r>
            <a:r>
              <a:rPr lang="zh-CN" altLang="en-US" sz="2400" dirty="0" smtClean="0">
                <a:latin typeface="楷体" panose="02010609060101010101" pitchFamily="49" charset="-122"/>
                <a:ea typeface="楷体" panose="02010609060101010101" pitchFamily="49" charset="-122"/>
              </a:rPr>
              <a:t>李宁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9"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词向量加权</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基于</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CNN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的方法</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在得到每个词语的词向量表示后，对句子当中每个词进行加权取平均后即可得到句子的语义向量表示。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步</a:t>
                </a:r>
                <a:r>
                  <a:rPr lang="zh-CN" altLang="en-US" sz="2400" dirty="0" smtClean="0">
                    <a:latin typeface="黑体" panose="02010609060101010101" pitchFamily="49" charset="-122"/>
                    <a:ea typeface="黑体" panose="02010609060101010101" pitchFamily="49" charset="-122"/>
                  </a:rPr>
                  <a:t>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2000" dirty="0">
                    <a:latin typeface="楷体" panose="02010609060101010101" pitchFamily="49" charset="-122"/>
                    <a:ea typeface="楷体" panose="02010609060101010101" pitchFamily="49" charset="-122"/>
                  </a:rPr>
                  <a:t>训练词向量并计算每个词的权重</a:t>
                </a:r>
                <a:endParaRPr lang="en-US" altLang="zh-CN" sz="2000" dirty="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14:m>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 </m:t>
                    </m:r>
                    <m:f>
                      <m:fPr>
                        <m:ctrlPr>
                          <a:rPr lang="zh-CN" altLang="zh-CN" sz="2000" i="1">
                            <a:latin typeface="Cambria Math" panose="02040503050406030204" pitchFamily="18" charset="0"/>
                          </a:rPr>
                        </m:ctrlPr>
                      </m:fPr>
                      <m:num>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𝑤𝑒𝑖𝑔h𝑡</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𝑤𝑖</m:t>
                                </m:r>
                              </m:e>
                            </m:d>
                            <m:r>
                              <a:rPr lang="en-US" altLang="zh-CN" sz="2000" i="1">
                                <a:latin typeface="Cambria Math" panose="02040503050406030204" pitchFamily="18" charset="0"/>
                              </a:rPr>
                              <m:t>∗</m:t>
                            </m:r>
                            <m:r>
                              <a:rPr lang="en-US" altLang="zh-CN" sz="2000" i="1">
                                <a:latin typeface="Cambria Math" panose="02040503050406030204" pitchFamily="18" charset="0"/>
                              </a:rPr>
                              <m:t>𝑒𝑚𝑏𝑒𝑑𝑑𝑖𝑛𝑔</m:t>
                            </m:r>
                            <m:r>
                              <a:rPr lang="en-US" altLang="zh-CN" sz="2000" i="1">
                                <a:latin typeface="Cambria Math" panose="02040503050406030204" pitchFamily="18" charset="0"/>
                              </a:rPr>
                              <m:t>(</m:t>
                            </m:r>
                            <m:r>
                              <a:rPr lang="en-US" altLang="zh-CN" sz="2000" i="1">
                                <a:latin typeface="Cambria Math" panose="02040503050406030204" pitchFamily="18" charset="0"/>
                              </a:rPr>
                              <m:t>𝑤𝑖</m:t>
                            </m:r>
                            <m:r>
                              <a:rPr lang="en-US" altLang="zh-CN" sz="2000" i="1">
                                <a:latin typeface="Cambria Math" panose="02040503050406030204" pitchFamily="18" charset="0"/>
                              </a:rPr>
                              <m:t>)</m:t>
                            </m:r>
                          </m:e>
                        </m:nary>
                      </m:num>
                      <m:den>
                        <m:r>
                          <a:rPr lang="en-US" altLang="zh-CN" sz="2000" i="1">
                            <a:latin typeface="Cambria Math" panose="02040503050406030204" pitchFamily="18" charset="0"/>
                          </a:rPr>
                          <m:t>𝑛</m:t>
                        </m:r>
                      </m:den>
                    </m:f>
                  </m:oMath>
                </a14:m>
                <a:endParaRPr lang="en-US" altLang="zh-CN" sz="20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不</a:t>
                </a:r>
                <a:r>
                  <a:rPr lang="zh-CN" altLang="en-US" sz="2400" dirty="0">
                    <a:latin typeface="黑体" panose="02010609060101010101" pitchFamily="49" charset="-122"/>
                    <a:ea typeface="黑体" panose="02010609060101010101" pitchFamily="49" charset="-122"/>
                  </a:rPr>
                  <a:t>足</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未</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考虑词的位置信息</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难</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以选取合适的权重</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142287" cy="4392612"/>
              </a:xfrm>
              <a:blipFill rotWithShape="0">
                <a:blip r:embed="rId3"/>
                <a:stretch>
                  <a:fillRect l="-374"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卷积和池化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利</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11188" y="2060848"/>
            <a:ext cx="7847012" cy="3384376"/>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2409905" y="1715650"/>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1</m:t>
                          </m:r>
                        </m:sub>
                      </m:sSub>
                    </m:oMath>
                  </m:oMathPara>
                </a14:m>
                <a:endParaRPr lang="zh-CN" alt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409905" y="1715650"/>
                <a:ext cx="216024" cy="338554"/>
              </a:xfrm>
              <a:prstGeom prst="rect">
                <a:avLst/>
              </a:prstGeom>
              <a:blipFill rotWithShape="0">
                <a:blip r:embed="rId4"/>
                <a:stretch>
                  <a:fillRect l="-4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25929" y="1722294"/>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2</m:t>
                          </m:r>
                        </m:sub>
                      </m:sSub>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625929" y="1722294"/>
                <a:ext cx="216024" cy="338554"/>
              </a:xfrm>
              <a:prstGeom prst="rect">
                <a:avLst/>
              </a:prstGeom>
              <a:blipFill rotWithShape="0">
                <a:blip r:embed="rId5"/>
                <a:stretch>
                  <a:fillRect l="-45714" r="-2857"/>
                </a:stretch>
              </a:blipFill>
            </p:spPr>
            <p:txBody>
              <a:bodyPr/>
              <a:lstStyle/>
              <a:p>
                <a:r>
                  <a:rPr lang="zh-CN" altLang="en-US">
                    <a:noFill/>
                  </a:rPr>
                  <a:t> </a:t>
                </a:r>
              </a:p>
            </p:txBody>
          </p:sp>
        </mc:Fallback>
      </mc:AlternateContent>
      <p:sp>
        <p:nvSpPr>
          <p:cNvPr id="10"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396801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val="20000"/>
                    </a:ext>
                  </a:extLst>
                </a:gridCol>
                <a:gridCol w="2091334">
                  <a:extLst>
                    <a:ext uri="{9D8B030D-6E8A-4147-A177-3AD203B41FA5}">
                      <a16:colId xmlns:a16="http://schemas.microsoft.com/office/drawing/2014/main"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val="20000"/>
                    </a:ext>
                  </a:extLst>
                </a:gridCol>
                <a:gridCol w="1958588">
                  <a:extLst>
                    <a:ext uri="{9D8B030D-6E8A-4147-A177-3AD203B41FA5}">
                      <a16:colId xmlns:a16="http://schemas.microsoft.com/office/drawing/2014/main"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val="20000"/>
                    </a:ext>
                  </a:extLst>
                </a:gridCol>
                <a:gridCol w="1994213">
                  <a:extLst>
                    <a:ext uri="{9D8B030D-6E8A-4147-A177-3AD203B41FA5}">
                      <a16:colId xmlns:a16="http://schemas.microsoft.com/office/drawing/2014/main"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实验</a:t>
            </a:r>
            <a:r>
              <a:rPr lang="zh-CN" altLang="en-US" sz="2800" b="0" dirty="0">
                <a:latin typeface="黑体" pitchFamily="49" charset="-122"/>
                <a:ea typeface="黑体" pitchFamily="49" charset="-122"/>
              </a:rPr>
              <a:t>对比</a:t>
            </a: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888757" y="1805559"/>
            <a:ext cx="7102718" cy="3600400"/>
          </a:xfrm>
          <a:prstGeom prst="rect">
            <a:avLst/>
          </a:prstGeom>
        </p:spPr>
      </p:pic>
      <p:sp>
        <p:nvSpPr>
          <p:cNvPr id="9"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01257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6" name="Rectangle 2"/>
          <p:cNvSpPr>
            <a:spLocks noChangeArrowheads="1"/>
          </p:cNvSpPr>
          <p:nvPr/>
        </p:nvSpPr>
        <p:spPr bwMode="auto">
          <a:xfrm>
            <a:off x="2627784" y="1245610"/>
            <a:ext cx="69443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17147017"/>
              </p:ext>
            </p:extLst>
          </p:nvPr>
        </p:nvGraphicFramePr>
        <p:xfrm>
          <a:off x="4644008" y="1245610"/>
          <a:ext cx="3248108" cy="4849915"/>
        </p:xfrm>
        <a:graphic>
          <a:graphicData uri="http://schemas.openxmlformats.org/presentationml/2006/ole">
            <mc:AlternateContent xmlns:mc="http://schemas.openxmlformats.org/markup-compatibility/2006">
              <mc:Choice xmlns:v="urn:schemas-microsoft-com:vml" Requires="v">
                <p:oleObj spid="_x0000_s4215" name="Visio" r:id="rId4" imgW="4174659" imgH="6226721" progId="Visio.Drawing.11">
                  <p:embed/>
                </p:oleObj>
              </mc:Choice>
              <mc:Fallback>
                <p:oleObj name="Visio" r:id="rId4" imgW="4174659" imgH="62267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245610"/>
                        <a:ext cx="3248108" cy="4849915"/>
                      </a:xfrm>
                      <a:prstGeom prst="rect">
                        <a:avLst/>
                      </a:prstGeom>
                      <a:noFill/>
                    </p:spPr>
                  </p:pic>
                </p:oleObj>
              </mc:Fallback>
            </mc:AlternateContent>
          </a:graphicData>
        </a:graphic>
      </p:graphicFrame>
      <p:sp>
        <p:nvSpPr>
          <p:cNvPr id="8" name="内容占位符 2"/>
          <p:cNvSpPr>
            <a:spLocks noGrp="1"/>
          </p:cNvSpPr>
          <p:nvPr>
            <p:ph idx="1"/>
          </p:nvPr>
        </p:nvSpPr>
        <p:spPr>
          <a:xfrm>
            <a:off x="325854" y="1929459"/>
            <a:ext cx="4030121" cy="3096815"/>
          </a:xfrm>
        </p:spPr>
        <p:txBody>
          <a:bodyPr/>
          <a:lstStyle/>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新闻网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09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定</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构</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迭</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895056705"/>
              </p:ext>
            </p:extLst>
          </p:nvPr>
        </p:nvGraphicFramePr>
        <p:xfrm>
          <a:off x="784389" y="2124871"/>
          <a:ext cx="7109688" cy="3801170"/>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val="20000"/>
                    </a:ext>
                  </a:extLst>
                </a:gridCol>
                <a:gridCol w="4779740">
                  <a:extLst>
                    <a:ext uri="{9D8B030D-6E8A-4147-A177-3AD203B41FA5}">
                      <a16:colId xmlns:a16="http://schemas.microsoft.com/office/drawing/2014/main"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532698">
                <a:tc>
                  <a:txBody>
                    <a:bodyPr/>
                    <a:lstStyle/>
                    <a:p>
                      <a:pPr indent="127000" algn="just">
                        <a:lnSpc>
                          <a:spcPct val="150000"/>
                        </a:lnSpc>
                        <a:spcBef>
                          <a:spcPts val="600"/>
                        </a:spcBef>
                        <a:spcAft>
                          <a:spcPts val="600"/>
                        </a:spcAft>
                      </a:pPr>
                      <a:r>
                        <a:rPr lang="zh-CN" sz="1400" kern="100">
                          <a:effectLst/>
                        </a:rPr>
                        <a:t>董事长</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董事 董事长 常务董事 董事局 执行主席</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23362317"/>
              </p:ext>
            </p:extLst>
          </p:nvPr>
        </p:nvGraphicFramePr>
        <p:xfrm>
          <a:off x="2627784" y="2060848"/>
          <a:ext cx="3600400" cy="2787109"/>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val="20000"/>
                    </a:ext>
                  </a:extLst>
                </a:gridCol>
                <a:gridCol w="1686208">
                  <a:extLst>
                    <a:ext uri="{9D8B030D-6E8A-4147-A177-3AD203B41FA5}">
                      <a16:colId xmlns:a16="http://schemas.microsoft.com/office/drawing/2014/main"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380956">
                <a:tc>
                  <a:txBody>
                    <a:bodyPr/>
                    <a:lstStyle/>
                    <a:p>
                      <a:pPr indent="127000" algn="just">
                        <a:lnSpc>
                          <a:spcPct val="150000"/>
                        </a:lnSpc>
                        <a:spcBef>
                          <a:spcPts val="600"/>
                        </a:spcBef>
                        <a:spcAft>
                          <a:spcPts val="600"/>
                        </a:spcAft>
                      </a:pPr>
                      <a:r>
                        <a:rPr lang="zh-CN" sz="1400" kern="100">
                          <a:effectLst/>
                        </a:rPr>
                        <a:t>董事长</a:t>
                      </a:r>
                      <a:r>
                        <a:rPr lang="en-US" sz="1400" kern="100">
                          <a:effectLst/>
                        </a:rPr>
                        <a:t>(chairman)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293(18.2%)</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298232">
                <a:tc>
                  <a:txBody>
                    <a:bodyPr/>
                    <a:lstStyle/>
                    <a:p>
                      <a:pPr indent="127000" algn="just">
                        <a:lnSpc>
                          <a:spcPct val="150000"/>
                        </a:lnSpc>
                        <a:spcBef>
                          <a:spcPts val="600"/>
                        </a:spcBef>
                        <a:spcAft>
                          <a:spcPts val="600"/>
                        </a:spcAft>
                      </a:pPr>
                      <a:r>
                        <a:rPr lang="en-US" sz="1400" kern="100">
                          <a:effectLst/>
                        </a:rPr>
                        <a:t>NA</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篇新闻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830665311"/>
              </p:ext>
            </p:extLst>
          </p:nvPr>
        </p:nvGraphicFramePr>
        <p:xfrm>
          <a:off x="1232407" y="2204864"/>
          <a:ext cx="6951661" cy="3672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8863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332" y="2084586"/>
            <a:ext cx="3707636" cy="3096815"/>
          </a:xfrm>
        </p:spPr>
        <p:txBody>
          <a:bodyPr/>
          <a:lstStyle/>
          <a:p>
            <a:pPr marL="0" indent="0">
              <a:buNone/>
            </a:pPr>
            <a:r>
              <a:rPr lang="zh-CN" altLang="en-US" sz="3200" dirty="0" smtClean="0">
                <a:latin typeface="黑体" panose="02010609060101010101" pitchFamily="49" charset="-122"/>
                <a:ea typeface="黑体" panose="02010609060101010101" pitchFamily="49" charset="-122"/>
              </a:rPr>
              <a:t>移动</a:t>
            </a:r>
            <a:r>
              <a:rPr lang="zh-CN" altLang="en-US" sz="2000" dirty="0" smtClean="0"/>
              <a:t>互联网时代到来</a:t>
            </a:r>
            <a:endParaRPr lang="en-US" altLang="zh-CN" sz="2000" dirty="0" smtClean="0"/>
          </a:p>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信息</a:t>
            </a:r>
            <a:r>
              <a:rPr lang="zh-CN" altLang="en-US" sz="2000" dirty="0">
                <a:latin typeface="楷体" panose="02010609060101010101" pitchFamily="49" charset="-122"/>
                <a:ea typeface="楷体" panose="02010609060101010101" pitchFamily="49" charset="-122"/>
              </a:rPr>
              <a:t>飞速</a:t>
            </a:r>
            <a:r>
              <a:rPr lang="zh-CN" altLang="en-US" sz="2000" dirty="0" smtClean="0">
                <a:latin typeface="楷体" panose="02010609060101010101" pitchFamily="49" charset="-122"/>
                <a:ea typeface="楷体" panose="02010609060101010101" pitchFamily="49" charset="-122"/>
              </a:rPr>
              <a:t>增长</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海量的互联网数</a:t>
            </a:r>
            <a:r>
              <a:rPr lang="zh-CN" altLang="en-US" sz="2000" dirty="0" smtClean="0">
                <a:latin typeface="楷体" panose="02010609060101010101" pitchFamily="49" charset="-122"/>
                <a:ea typeface="楷体" panose="02010609060101010101" pitchFamily="49" charset="-122"/>
              </a:rPr>
              <a:t>据</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数据价值密度太低</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传</a:t>
            </a:r>
            <a:r>
              <a:rPr lang="zh-CN" altLang="en-US" sz="2000" dirty="0" smtClean="0">
                <a:latin typeface="楷体" panose="02010609060101010101" pitchFamily="49" charset="-122"/>
                <a:ea typeface="楷体" panose="02010609060101010101" pitchFamily="49" charset="-122"/>
              </a:rPr>
              <a:t>统搜索引擎无法满足需求</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028626"/>
            <a:ext cx="4219575" cy="3152775"/>
          </a:xfrm>
          <a:prstGeom prst="rect">
            <a:avLst/>
          </a:prstGeom>
        </p:spPr>
      </p:pic>
    </p:spTree>
    <p:extLst>
      <p:ext uri="{BB962C8B-B14F-4D97-AF65-F5344CB8AC3E}">
        <p14:creationId xmlns:p14="http://schemas.microsoft.com/office/powerpoint/2010/main" val="242390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5</a:t>
            </a:fld>
            <a:endParaRPr lang="en-US" altLang="zh-CN"/>
          </a:p>
        </p:txBody>
      </p:sp>
      <p:sp>
        <p:nvSpPr>
          <p:cNvPr id="6"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1800" dirty="0" smtClean="0">
                <a:latin typeface="楷体" panose="02010609060101010101" pitchFamily="49" charset="-122"/>
                <a:ea typeface="楷体" panose="02010609060101010101" pitchFamily="49" charset="-122"/>
              </a:rPr>
              <a:t>信</a:t>
            </a:r>
            <a:r>
              <a:rPr lang="zh-CN" altLang="en-US" sz="1800" dirty="0">
                <a:latin typeface="楷体" panose="02010609060101010101" pitchFamily="49" charset="-122"/>
                <a:ea typeface="楷体" panose="02010609060101010101" pitchFamily="49" charset="-122"/>
              </a:rPr>
              <a:t>息抽取任务主要目的是从自然语言文本当中抽取出特定领域的</a:t>
            </a:r>
            <a:r>
              <a:rPr lang="zh-CN" altLang="en-US" sz="1800" dirty="0" smtClean="0">
                <a:latin typeface="楷体" panose="02010609060101010101" pitchFamily="49" charset="-122"/>
                <a:ea typeface="楷体" panose="02010609060101010101" pitchFamily="49" charset="-122"/>
              </a:rPr>
              <a:t>实体、关系、事件等</a:t>
            </a:r>
            <a:r>
              <a:rPr lang="zh-CN" altLang="en-US" sz="1800" dirty="0">
                <a:latin typeface="楷体" panose="02010609060101010101" pitchFamily="49" charset="-122"/>
                <a:ea typeface="楷体" panose="02010609060101010101" pitchFamily="49" charset="-122"/>
              </a:rPr>
              <a:t>信息</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094" y="2280356"/>
            <a:ext cx="6423050" cy="3596569"/>
          </a:xfrm>
          <a:prstGeom prst="rect">
            <a:avLst/>
          </a:prstGeom>
        </p:spPr>
      </p:pic>
    </p:spTree>
    <p:extLst>
      <p:ext uri="{BB962C8B-B14F-4D97-AF65-F5344CB8AC3E}">
        <p14:creationId xmlns:p14="http://schemas.microsoft.com/office/powerpoint/2010/main" val="40178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实体关系抽取的主要任务是识别非结构化文本中出现的实体并确定实体之间的语义关</a:t>
            </a:r>
            <a:r>
              <a:rPr lang="zh-CN" altLang="en-US" sz="1800" dirty="0" smtClean="0">
                <a:latin typeface="楷体" panose="02010609060101010101" pitchFamily="49" charset="-122"/>
                <a:ea typeface="楷体" panose="02010609060101010101" pitchFamily="49" charset="-122"/>
              </a:rPr>
              <a:t>系</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54228"/>
            <a:ext cx="7629004" cy="351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68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4" y="3212976"/>
            <a:ext cx="7387283"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9</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941" y="3861048"/>
            <a:ext cx="6602263" cy="18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28605</TotalTime>
  <Words>2225</Words>
  <Application>Microsoft Office PowerPoint</Application>
  <PresentationFormat>全屏显示(4:3)</PresentationFormat>
  <Paragraphs>340</Paragraphs>
  <Slides>30</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黑体</vt:lpstr>
      <vt:lpstr>华文新魏</vt:lpstr>
      <vt:lpstr>楷体</vt:lpstr>
      <vt:lpstr>宋体</vt:lpstr>
      <vt:lpstr>微软雅黑</vt:lpstr>
      <vt:lpstr>Arial</vt:lpstr>
      <vt:lpstr>Cambria Math</vt:lpstr>
      <vt:lpstr>Times New Roman</vt:lpstr>
      <vt:lpstr>Wingdings</vt:lpstr>
      <vt:lpstr>Axis</vt:lpstr>
      <vt:lpstr>Visio</vt:lpstr>
      <vt:lpstr>基于卷积神经网络的实体关系抽取研究</vt:lpstr>
      <vt:lpstr>报告提纲</vt:lpstr>
      <vt:lpstr>报告提纲</vt:lpstr>
      <vt:lpstr>研究背景</vt:lpstr>
      <vt:lpstr>问题描述</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对比实验</vt:lpstr>
      <vt:lpstr>对比实验</vt:lpstr>
      <vt:lpstr>实验对比</vt:lpstr>
      <vt:lpstr>报告提纲</vt:lpstr>
      <vt:lpstr>问题描述</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Qiang Wang</cp:lastModifiedBy>
  <cp:revision>1892</cp:revision>
  <dcterms:created xsi:type="dcterms:W3CDTF">2005-03-03T04:54:54Z</dcterms:created>
  <dcterms:modified xsi:type="dcterms:W3CDTF">2017-05-16T17:21:37Z</dcterms:modified>
</cp:coreProperties>
</file>