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7"/>
  </p:notesMasterIdLst>
  <p:handoutMasterIdLst>
    <p:handoutMasterId r:id="rId28"/>
  </p:handoutMasterIdLst>
  <p:sldIdLst>
    <p:sldId id="256" r:id="rId2"/>
    <p:sldId id="375" r:id="rId3"/>
    <p:sldId id="379" r:id="rId4"/>
    <p:sldId id="385" r:id="rId5"/>
    <p:sldId id="387" r:id="rId6"/>
    <p:sldId id="380" r:id="rId7"/>
    <p:sldId id="403" r:id="rId8"/>
    <p:sldId id="411" r:id="rId9"/>
    <p:sldId id="381" r:id="rId10"/>
    <p:sldId id="362" r:id="rId11"/>
    <p:sldId id="398" r:id="rId12"/>
    <p:sldId id="412" r:id="rId13"/>
    <p:sldId id="372" r:id="rId14"/>
    <p:sldId id="373" r:id="rId15"/>
    <p:sldId id="374" r:id="rId16"/>
    <p:sldId id="363" r:id="rId17"/>
    <p:sldId id="364" r:id="rId18"/>
    <p:sldId id="365" r:id="rId19"/>
    <p:sldId id="366" r:id="rId20"/>
    <p:sldId id="402" r:id="rId21"/>
    <p:sldId id="383" r:id="rId22"/>
    <p:sldId id="395" r:id="rId23"/>
    <p:sldId id="401" r:id="rId24"/>
    <p:sldId id="376" r:id="rId25"/>
    <p:sldId id="377" r:id="rId26"/>
  </p:sldIdLst>
  <p:sldSz cx="9144000" cy="6858000" type="screen4x3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9933FF"/>
    <a:srgbClr val="00FF00"/>
    <a:srgbClr val="FF0000"/>
    <a:srgbClr val="CCFFCC"/>
    <a:srgbClr val="3366FF"/>
    <a:srgbClr val="FFFFCC"/>
    <a:srgbClr val="BFB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6" autoAdjust="0"/>
    <p:restoredTop sz="80515" autoAdjust="0"/>
  </p:normalViewPr>
  <p:slideViewPr>
    <p:cSldViewPr>
      <p:cViewPr varScale="1">
        <p:scale>
          <a:sx n="74" d="100"/>
          <a:sy n="74" d="100"/>
        </p:scale>
        <p:origin x="196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352"/>
    </p:cViewPr>
  </p:sorterViewPr>
  <p:notesViewPr>
    <p:cSldViewPr>
      <p:cViewPr varScale="1">
        <p:scale>
          <a:sx n="62" d="100"/>
          <a:sy n="62" d="100"/>
        </p:scale>
        <p:origin x="-2982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0FF9AD-B036-4FB1-9F13-42ACC8800E54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9112AA2C-CD57-4C89-B52A-9C592C089CAA}">
      <dgm:prSet/>
      <dgm:spPr/>
      <dgm:t>
        <a:bodyPr/>
        <a:lstStyle/>
        <a:p>
          <a:pPr rtl="0"/>
          <a:r>
            <a:rPr 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1 </a:t>
          </a:r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研究背</a:t>
          </a:r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景及问题描述</a:t>
          </a:r>
          <a:endParaRPr lang="zh-CN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C8726094-2401-4223-BEEB-42B3779D525A}" type="parTrans" cxnId="{5EF72268-EE35-4F01-BC36-2FD9881FE772}">
      <dgm:prSet/>
      <dgm:spPr/>
      <dgm:t>
        <a:bodyPr/>
        <a:lstStyle/>
        <a:p>
          <a:endParaRPr lang="zh-CN" altLang="en-US"/>
        </a:p>
      </dgm:t>
    </dgm:pt>
    <dgm:pt modelId="{9F801E21-CD2C-479D-B54A-BEB0E44B661F}" type="sibTrans" cxnId="{5EF72268-EE35-4F01-BC36-2FD9881FE772}">
      <dgm:prSet/>
      <dgm:spPr/>
      <dgm:t>
        <a:bodyPr/>
        <a:lstStyle/>
        <a:p>
          <a:endParaRPr lang="zh-CN" altLang="en-US"/>
        </a:p>
      </dgm:t>
    </dgm:pt>
    <dgm:pt modelId="{85D8C250-C189-467B-8A80-B73E1B81209F}">
      <dgm:prSet/>
      <dgm:spPr/>
      <dgm:t>
        <a:bodyPr/>
        <a:lstStyle/>
        <a:p>
          <a:pPr rtl="0"/>
          <a:r>
            <a:rPr 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2 </a:t>
          </a:r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实体关系抽取的相关研究</a:t>
          </a:r>
          <a:endParaRPr lang="zh-CN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EE8A7BBE-1F85-434B-A5DF-8CCF6D0747B5}" type="parTrans" cxnId="{5E42F488-DB2D-4A01-B331-BF8909A50750}">
      <dgm:prSet/>
      <dgm:spPr/>
      <dgm:t>
        <a:bodyPr/>
        <a:lstStyle/>
        <a:p>
          <a:endParaRPr lang="zh-CN" altLang="en-US"/>
        </a:p>
      </dgm:t>
    </dgm:pt>
    <dgm:pt modelId="{D0C894DF-AA69-4785-8BCA-7714EDE27703}" type="sibTrans" cxnId="{5E42F488-DB2D-4A01-B331-BF8909A50750}">
      <dgm:prSet/>
      <dgm:spPr/>
      <dgm:t>
        <a:bodyPr/>
        <a:lstStyle/>
        <a:p>
          <a:endParaRPr lang="zh-CN" altLang="en-US"/>
        </a:p>
      </dgm:t>
    </dgm:pt>
    <dgm:pt modelId="{C2EDB28C-7A76-4715-ABAC-F6D936B02ACA}">
      <dgm:prSet/>
      <dgm:spPr/>
      <dgm:t>
        <a:bodyPr/>
        <a:lstStyle/>
        <a:p>
          <a:pPr rtl="0"/>
          <a:r>
            <a: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rPr>
            <a:t>3 </a:t>
          </a:r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句子的分布式表示方法</a:t>
          </a:r>
          <a:endParaRPr lang="zh-CN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67349016-8C85-4404-8C66-0F7CD752CB32}" type="parTrans" cxnId="{3489AE73-5C23-4FF5-B944-97647B8CCEBF}">
      <dgm:prSet/>
      <dgm:spPr/>
      <dgm:t>
        <a:bodyPr/>
        <a:lstStyle/>
        <a:p>
          <a:endParaRPr lang="zh-CN" altLang="en-US"/>
        </a:p>
      </dgm:t>
    </dgm:pt>
    <dgm:pt modelId="{D850E117-960D-4A33-BC85-EBFADB80900D}" type="sibTrans" cxnId="{3489AE73-5C23-4FF5-B944-97647B8CCEBF}">
      <dgm:prSet/>
      <dgm:spPr/>
      <dgm:t>
        <a:bodyPr/>
        <a:lstStyle/>
        <a:p>
          <a:endParaRPr lang="zh-CN" altLang="en-US"/>
        </a:p>
      </dgm:t>
    </dgm:pt>
    <dgm:pt modelId="{947699EF-3BF4-42F8-99E8-5F764CF277F9}">
      <dgm:prSet/>
      <dgm:spPr/>
      <dgm:t>
        <a:bodyPr/>
        <a:lstStyle/>
        <a:p>
          <a:pPr rtl="0"/>
          <a:r>
            <a: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rPr>
            <a:t>4 </a:t>
          </a:r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面向新闻网页的企业实体关系抽取</a:t>
          </a:r>
          <a:endParaRPr lang="zh-CN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CF1CCCD-926A-430A-8643-9997EF1E5C04}" type="parTrans" cxnId="{58BD3D1C-5D9A-4177-9411-48FEFE225A40}">
      <dgm:prSet/>
      <dgm:spPr/>
      <dgm:t>
        <a:bodyPr/>
        <a:lstStyle/>
        <a:p>
          <a:endParaRPr lang="zh-CN" altLang="en-US"/>
        </a:p>
      </dgm:t>
    </dgm:pt>
    <dgm:pt modelId="{F88E4B05-B83C-4954-86FB-086A62404F71}" type="sibTrans" cxnId="{58BD3D1C-5D9A-4177-9411-48FEFE225A40}">
      <dgm:prSet/>
      <dgm:spPr/>
      <dgm:t>
        <a:bodyPr/>
        <a:lstStyle/>
        <a:p>
          <a:endParaRPr lang="zh-CN" altLang="en-US"/>
        </a:p>
      </dgm:t>
    </dgm:pt>
    <dgm:pt modelId="{454B995F-52F6-407E-89FD-058FC45751AA}">
      <dgm:prSet/>
      <dgm:spPr/>
      <dgm:t>
        <a:bodyPr/>
        <a:lstStyle/>
        <a:p>
          <a:pPr rtl="0"/>
          <a:r>
            <a: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rPr>
            <a:t>5 </a:t>
          </a:r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总结与展望</a:t>
          </a:r>
          <a:endParaRPr lang="zh-CN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AEFEF19-5878-46B0-934F-78A3A77B48E7}" type="parTrans" cxnId="{D1A494D3-6095-4253-BE15-C1C77AA06315}">
      <dgm:prSet/>
      <dgm:spPr/>
      <dgm:t>
        <a:bodyPr/>
        <a:lstStyle/>
        <a:p>
          <a:endParaRPr lang="zh-CN" altLang="en-US"/>
        </a:p>
      </dgm:t>
    </dgm:pt>
    <dgm:pt modelId="{020894A2-3090-48F7-A447-42C08E81E43F}" type="sibTrans" cxnId="{D1A494D3-6095-4253-BE15-C1C77AA06315}">
      <dgm:prSet/>
      <dgm:spPr/>
      <dgm:t>
        <a:bodyPr/>
        <a:lstStyle/>
        <a:p>
          <a:endParaRPr lang="zh-CN" altLang="en-US"/>
        </a:p>
      </dgm:t>
    </dgm:pt>
    <dgm:pt modelId="{4E2B474D-85C7-47FC-9BF8-8D8E2E898EB1}" type="pres">
      <dgm:prSet presAssocID="{E40FF9AD-B036-4FB1-9F13-42ACC8800E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2C07907-98DD-4327-BEED-B9E770B8976D}" type="pres">
      <dgm:prSet presAssocID="{9112AA2C-CD57-4C89-B52A-9C592C089CAA}" presName="parentText" presStyleLbl="node1" presStyleIdx="0" presStyleCnt="5" custLinFactNeighborX="-962" custLinFactNeighborY="-2738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183784-B8C2-4C7C-90E5-265504CB6990}" type="pres">
      <dgm:prSet presAssocID="{9F801E21-CD2C-479D-B54A-BEB0E44B661F}" presName="spacer" presStyleCnt="0"/>
      <dgm:spPr/>
    </dgm:pt>
    <dgm:pt modelId="{7CAA34BA-C762-4F75-BC31-2F8E37DBD860}" type="pres">
      <dgm:prSet presAssocID="{85D8C250-C189-467B-8A80-B73E1B81209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F57AEB-8579-4832-BB07-1E43C493E997}" type="pres">
      <dgm:prSet presAssocID="{D0C894DF-AA69-4785-8BCA-7714EDE27703}" presName="spacer" presStyleCnt="0"/>
      <dgm:spPr/>
    </dgm:pt>
    <dgm:pt modelId="{2D96EB55-9523-4E36-9C78-DACBBB57E7D9}" type="pres">
      <dgm:prSet presAssocID="{C2EDB28C-7A76-4715-ABAC-F6D936B02AC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FC0F83-5DFF-4DE8-B971-48A5A6C253C9}" type="pres">
      <dgm:prSet presAssocID="{D850E117-960D-4A33-BC85-EBFADB80900D}" presName="spacer" presStyleCnt="0"/>
      <dgm:spPr/>
    </dgm:pt>
    <dgm:pt modelId="{471C5D2D-CA50-45F7-B05F-E5B85097607C}" type="pres">
      <dgm:prSet presAssocID="{947699EF-3BF4-42F8-99E8-5F764CF277F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4D4CF9-BCC7-422D-89B7-6C086DC269B6}" type="pres">
      <dgm:prSet presAssocID="{F88E4B05-B83C-4954-86FB-086A62404F71}" presName="spacer" presStyleCnt="0"/>
      <dgm:spPr/>
    </dgm:pt>
    <dgm:pt modelId="{563D5D9D-88F8-48CA-832C-676529B84DC6}" type="pres">
      <dgm:prSet presAssocID="{454B995F-52F6-407E-89FD-058FC45751AA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8BD3D1C-5D9A-4177-9411-48FEFE225A40}" srcId="{E40FF9AD-B036-4FB1-9F13-42ACC8800E54}" destId="{947699EF-3BF4-42F8-99E8-5F764CF277F9}" srcOrd="3" destOrd="0" parTransId="{8CF1CCCD-926A-430A-8643-9997EF1E5C04}" sibTransId="{F88E4B05-B83C-4954-86FB-086A62404F71}"/>
    <dgm:cxn modelId="{D1B19261-319F-4096-8BC7-509F38314E85}" type="presOf" srcId="{947699EF-3BF4-42F8-99E8-5F764CF277F9}" destId="{471C5D2D-CA50-45F7-B05F-E5B85097607C}" srcOrd="0" destOrd="0" presId="urn:microsoft.com/office/officeart/2005/8/layout/vList2"/>
    <dgm:cxn modelId="{C734830E-05BC-4293-A42C-8AFCB55CCDA9}" type="presOf" srcId="{9112AA2C-CD57-4C89-B52A-9C592C089CAA}" destId="{D2C07907-98DD-4327-BEED-B9E770B8976D}" srcOrd="0" destOrd="0" presId="urn:microsoft.com/office/officeart/2005/8/layout/vList2"/>
    <dgm:cxn modelId="{5EF72268-EE35-4F01-BC36-2FD9881FE772}" srcId="{E40FF9AD-B036-4FB1-9F13-42ACC8800E54}" destId="{9112AA2C-CD57-4C89-B52A-9C592C089CAA}" srcOrd="0" destOrd="0" parTransId="{C8726094-2401-4223-BEEB-42B3779D525A}" sibTransId="{9F801E21-CD2C-479D-B54A-BEB0E44B661F}"/>
    <dgm:cxn modelId="{F051064A-230C-411B-884D-B8F59D56B25A}" type="presOf" srcId="{85D8C250-C189-467B-8A80-B73E1B81209F}" destId="{7CAA34BA-C762-4F75-BC31-2F8E37DBD860}" srcOrd="0" destOrd="0" presId="urn:microsoft.com/office/officeart/2005/8/layout/vList2"/>
    <dgm:cxn modelId="{BC9C4502-33E7-4AD4-A941-F44AD95338A8}" type="presOf" srcId="{C2EDB28C-7A76-4715-ABAC-F6D936B02ACA}" destId="{2D96EB55-9523-4E36-9C78-DACBBB57E7D9}" srcOrd="0" destOrd="0" presId="urn:microsoft.com/office/officeart/2005/8/layout/vList2"/>
    <dgm:cxn modelId="{D1A494D3-6095-4253-BE15-C1C77AA06315}" srcId="{E40FF9AD-B036-4FB1-9F13-42ACC8800E54}" destId="{454B995F-52F6-407E-89FD-058FC45751AA}" srcOrd="4" destOrd="0" parTransId="{8AEFEF19-5878-46B0-934F-78A3A77B48E7}" sibTransId="{020894A2-3090-48F7-A447-42C08E81E43F}"/>
    <dgm:cxn modelId="{5E42F488-DB2D-4A01-B331-BF8909A50750}" srcId="{E40FF9AD-B036-4FB1-9F13-42ACC8800E54}" destId="{85D8C250-C189-467B-8A80-B73E1B81209F}" srcOrd="1" destOrd="0" parTransId="{EE8A7BBE-1F85-434B-A5DF-8CCF6D0747B5}" sibTransId="{D0C894DF-AA69-4785-8BCA-7714EDE27703}"/>
    <dgm:cxn modelId="{3489AE73-5C23-4FF5-B944-97647B8CCEBF}" srcId="{E40FF9AD-B036-4FB1-9F13-42ACC8800E54}" destId="{C2EDB28C-7A76-4715-ABAC-F6D936B02ACA}" srcOrd="2" destOrd="0" parTransId="{67349016-8C85-4404-8C66-0F7CD752CB32}" sibTransId="{D850E117-960D-4A33-BC85-EBFADB80900D}"/>
    <dgm:cxn modelId="{803578E2-30FD-4573-8B70-4AB223AD71C0}" type="presOf" srcId="{E40FF9AD-B036-4FB1-9F13-42ACC8800E54}" destId="{4E2B474D-85C7-47FC-9BF8-8D8E2E898EB1}" srcOrd="0" destOrd="0" presId="urn:microsoft.com/office/officeart/2005/8/layout/vList2"/>
    <dgm:cxn modelId="{8F6BA83C-C827-4BE5-AB94-2FA4400FFA6E}" type="presOf" srcId="{454B995F-52F6-407E-89FD-058FC45751AA}" destId="{563D5D9D-88F8-48CA-832C-676529B84DC6}" srcOrd="0" destOrd="0" presId="urn:microsoft.com/office/officeart/2005/8/layout/vList2"/>
    <dgm:cxn modelId="{3015DCBC-09B1-4341-B0EE-5F80A8AE9D98}" type="presParOf" srcId="{4E2B474D-85C7-47FC-9BF8-8D8E2E898EB1}" destId="{D2C07907-98DD-4327-BEED-B9E770B8976D}" srcOrd="0" destOrd="0" presId="urn:microsoft.com/office/officeart/2005/8/layout/vList2"/>
    <dgm:cxn modelId="{43A29738-1B4C-41AB-8D98-F8DDD6B809D5}" type="presParOf" srcId="{4E2B474D-85C7-47FC-9BF8-8D8E2E898EB1}" destId="{31183784-B8C2-4C7C-90E5-265504CB6990}" srcOrd="1" destOrd="0" presId="urn:microsoft.com/office/officeart/2005/8/layout/vList2"/>
    <dgm:cxn modelId="{E019F5B1-9B15-43FA-85AA-253805737014}" type="presParOf" srcId="{4E2B474D-85C7-47FC-9BF8-8D8E2E898EB1}" destId="{7CAA34BA-C762-4F75-BC31-2F8E37DBD860}" srcOrd="2" destOrd="0" presId="urn:microsoft.com/office/officeart/2005/8/layout/vList2"/>
    <dgm:cxn modelId="{8C24775B-DADD-4CDD-AC62-1EE58D707DE3}" type="presParOf" srcId="{4E2B474D-85C7-47FC-9BF8-8D8E2E898EB1}" destId="{FFF57AEB-8579-4832-BB07-1E43C493E997}" srcOrd="3" destOrd="0" presId="urn:microsoft.com/office/officeart/2005/8/layout/vList2"/>
    <dgm:cxn modelId="{3AD39375-FCF7-4804-9E7E-0D8933B8D8AE}" type="presParOf" srcId="{4E2B474D-85C7-47FC-9BF8-8D8E2E898EB1}" destId="{2D96EB55-9523-4E36-9C78-DACBBB57E7D9}" srcOrd="4" destOrd="0" presId="urn:microsoft.com/office/officeart/2005/8/layout/vList2"/>
    <dgm:cxn modelId="{34B7D585-2DD2-4F75-A414-F665D4AE4E75}" type="presParOf" srcId="{4E2B474D-85C7-47FC-9BF8-8D8E2E898EB1}" destId="{88FC0F83-5DFF-4DE8-B971-48A5A6C253C9}" srcOrd="5" destOrd="0" presId="urn:microsoft.com/office/officeart/2005/8/layout/vList2"/>
    <dgm:cxn modelId="{986DC31A-EC69-49BA-8019-9822E6A1A86F}" type="presParOf" srcId="{4E2B474D-85C7-47FC-9BF8-8D8E2E898EB1}" destId="{471C5D2D-CA50-45F7-B05F-E5B85097607C}" srcOrd="6" destOrd="0" presId="urn:microsoft.com/office/officeart/2005/8/layout/vList2"/>
    <dgm:cxn modelId="{8432A11A-792A-40DA-96CB-55DD96DE6A11}" type="presParOf" srcId="{4E2B474D-85C7-47FC-9BF8-8D8E2E898EB1}" destId="{B74D4CF9-BCC7-422D-89B7-6C086DC269B6}" srcOrd="7" destOrd="0" presId="urn:microsoft.com/office/officeart/2005/8/layout/vList2"/>
    <dgm:cxn modelId="{A65261D5-E5B4-4C3A-B215-A2084DB44664}" type="presParOf" srcId="{4E2B474D-85C7-47FC-9BF8-8D8E2E898EB1}" destId="{563D5D9D-88F8-48CA-832C-676529B84DC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0FF9AD-B036-4FB1-9F13-42ACC8800E54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85D8C250-C189-467B-8A80-B73E1B81209F}">
      <dgm:prSet/>
      <dgm:spPr/>
      <dgm:t>
        <a:bodyPr/>
        <a:lstStyle/>
        <a:p>
          <a:pPr rtl="0"/>
          <a:r>
            <a:rPr 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2 </a:t>
          </a:r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实体关系抽取的相关研究</a:t>
          </a:r>
          <a:endParaRPr lang="zh-CN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EE8A7BBE-1F85-434B-A5DF-8CCF6D0747B5}" type="parTrans" cxnId="{5E42F488-DB2D-4A01-B331-BF8909A50750}">
      <dgm:prSet/>
      <dgm:spPr/>
      <dgm:t>
        <a:bodyPr/>
        <a:lstStyle/>
        <a:p>
          <a:endParaRPr lang="zh-CN" altLang="en-US"/>
        </a:p>
      </dgm:t>
    </dgm:pt>
    <dgm:pt modelId="{D0C894DF-AA69-4785-8BCA-7714EDE27703}" type="sibTrans" cxnId="{5E42F488-DB2D-4A01-B331-BF8909A50750}">
      <dgm:prSet/>
      <dgm:spPr/>
      <dgm:t>
        <a:bodyPr/>
        <a:lstStyle/>
        <a:p>
          <a:endParaRPr lang="zh-CN" altLang="en-US"/>
        </a:p>
      </dgm:t>
    </dgm:pt>
    <dgm:pt modelId="{C2EDB28C-7A76-4715-ABAC-F6D936B02ACA}">
      <dgm:prSet/>
      <dgm:spPr/>
      <dgm:t>
        <a:bodyPr/>
        <a:lstStyle/>
        <a:p>
          <a:pPr rtl="0"/>
          <a:r>
            <a: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rPr>
            <a:t>3 </a:t>
          </a:r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句子的分布式表示方法</a:t>
          </a:r>
          <a:endParaRPr lang="zh-CN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67349016-8C85-4404-8C66-0F7CD752CB32}" type="parTrans" cxnId="{3489AE73-5C23-4FF5-B944-97647B8CCEBF}">
      <dgm:prSet/>
      <dgm:spPr/>
      <dgm:t>
        <a:bodyPr/>
        <a:lstStyle/>
        <a:p>
          <a:endParaRPr lang="zh-CN" altLang="en-US"/>
        </a:p>
      </dgm:t>
    </dgm:pt>
    <dgm:pt modelId="{D850E117-960D-4A33-BC85-EBFADB80900D}" type="sibTrans" cxnId="{3489AE73-5C23-4FF5-B944-97647B8CCEBF}">
      <dgm:prSet/>
      <dgm:spPr/>
      <dgm:t>
        <a:bodyPr/>
        <a:lstStyle/>
        <a:p>
          <a:endParaRPr lang="zh-CN" altLang="en-US"/>
        </a:p>
      </dgm:t>
    </dgm:pt>
    <dgm:pt modelId="{947699EF-3BF4-42F8-99E8-5F764CF277F9}">
      <dgm:prSet/>
      <dgm:spPr/>
      <dgm:t>
        <a:bodyPr/>
        <a:lstStyle/>
        <a:p>
          <a:pPr rtl="0"/>
          <a:r>
            <a: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rPr>
            <a:t>4 </a:t>
          </a:r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面向新闻网页的企业实体关系抽取</a:t>
          </a:r>
          <a:endParaRPr lang="zh-CN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CF1CCCD-926A-430A-8643-9997EF1E5C04}" type="parTrans" cxnId="{58BD3D1C-5D9A-4177-9411-48FEFE225A40}">
      <dgm:prSet/>
      <dgm:spPr/>
      <dgm:t>
        <a:bodyPr/>
        <a:lstStyle/>
        <a:p>
          <a:endParaRPr lang="zh-CN" altLang="en-US"/>
        </a:p>
      </dgm:t>
    </dgm:pt>
    <dgm:pt modelId="{F88E4B05-B83C-4954-86FB-086A62404F71}" type="sibTrans" cxnId="{58BD3D1C-5D9A-4177-9411-48FEFE225A40}">
      <dgm:prSet/>
      <dgm:spPr/>
      <dgm:t>
        <a:bodyPr/>
        <a:lstStyle/>
        <a:p>
          <a:endParaRPr lang="zh-CN" altLang="en-US"/>
        </a:p>
      </dgm:t>
    </dgm:pt>
    <dgm:pt modelId="{454B995F-52F6-407E-89FD-058FC45751AA}">
      <dgm:prSet/>
      <dgm:spPr/>
      <dgm:t>
        <a:bodyPr/>
        <a:lstStyle/>
        <a:p>
          <a:pPr rtl="0"/>
          <a:r>
            <a: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rPr>
            <a:t>5 </a:t>
          </a:r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总结与展望</a:t>
          </a:r>
          <a:endParaRPr lang="zh-CN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AEFEF19-5878-46B0-934F-78A3A77B48E7}" type="parTrans" cxnId="{D1A494D3-6095-4253-BE15-C1C77AA06315}">
      <dgm:prSet/>
      <dgm:spPr/>
      <dgm:t>
        <a:bodyPr/>
        <a:lstStyle/>
        <a:p>
          <a:endParaRPr lang="zh-CN" altLang="en-US"/>
        </a:p>
      </dgm:t>
    </dgm:pt>
    <dgm:pt modelId="{020894A2-3090-48F7-A447-42C08E81E43F}" type="sibTrans" cxnId="{D1A494D3-6095-4253-BE15-C1C77AA06315}">
      <dgm:prSet/>
      <dgm:spPr/>
      <dgm:t>
        <a:bodyPr/>
        <a:lstStyle/>
        <a:p>
          <a:endParaRPr lang="zh-CN" altLang="en-US"/>
        </a:p>
      </dgm:t>
    </dgm:pt>
    <dgm:pt modelId="{9112AA2C-CD57-4C89-B52A-9C592C089CAA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1 </a:t>
          </a:r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研究背景</a:t>
          </a:r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及问题描述</a:t>
          </a:r>
          <a:endParaRPr lang="zh-CN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9F801E21-CD2C-479D-B54A-BEB0E44B661F}" type="sibTrans" cxnId="{5EF72268-EE35-4F01-BC36-2FD9881FE772}">
      <dgm:prSet/>
      <dgm:spPr/>
      <dgm:t>
        <a:bodyPr/>
        <a:lstStyle/>
        <a:p>
          <a:endParaRPr lang="zh-CN" altLang="en-US"/>
        </a:p>
      </dgm:t>
    </dgm:pt>
    <dgm:pt modelId="{C8726094-2401-4223-BEEB-42B3779D525A}" type="parTrans" cxnId="{5EF72268-EE35-4F01-BC36-2FD9881FE772}">
      <dgm:prSet/>
      <dgm:spPr/>
      <dgm:t>
        <a:bodyPr/>
        <a:lstStyle/>
        <a:p>
          <a:endParaRPr lang="zh-CN" altLang="en-US"/>
        </a:p>
      </dgm:t>
    </dgm:pt>
    <dgm:pt modelId="{4E2B474D-85C7-47FC-9BF8-8D8E2E898EB1}" type="pres">
      <dgm:prSet presAssocID="{E40FF9AD-B036-4FB1-9F13-42ACC8800E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2C07907-98DD-4327-BEED-B9E770B8976D}" type="pres">
      <dgm:prSet presAssocID="{9112AA2C-CD57-4C89-B52A-9C592C089CA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183784-B8C2-4C7C-90E5-265504CB6990}" type="pres">
      <dgm:prSet presAssocID="{9F801E21-CD2C-479D-B54A-BEB0E44B661F}" presName="spacer" presStyleCnt="0"/>
      <dgm:spPr/>
    </dgm:pt>
    <dgm:pt modelId="{7CAA34BA-C762-4F75-BC31-2F8E37DBD860}" type="pres">
      <dgm:prSet presAssocID="{85D8C250-C189-467B-8A80-B73E1B81209F}" presName="parentText" presStyleLbl="node1" presStyleIdx="1" presStyleCnt="5" custLinFactNeighborX="-1923" custLinFactNeighborY="-1857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F57AEB-8579-4832-BB07-1E43C493E997}" type="pres">
      <dgm:prSet presAssocID="{D0C894DF-AA69-4785-8BCA-7714EDE27703}" presName="spacer" presStyleCnt="0"/>
      <dgm:spPr/>
    </dgm:pt>
    <dgm:pt modelId="{2D96EB55-9523-4E36-9C78-DACBBB57E7D9}" type="pres">
      <dgm:prSet presAssocID="{C2EDB28C-7A76-4715-ABAC-F6D936B02AC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FC0F83-5DFF-4DE8-B971-48A5A6C253C9}" type="pres">
      <dgm:prSet presAssocID="{D850E117-960D-4A33-BC85-EBFADB80900D}" presName="spacer" presStyleCnt="0"/>
      <dgm:spPr/>
    </dgm:pt>
    <dgm:pt modelId="{471C5D2D-CA50-45F7-B05F-E5B85097607C}" type="pres">
      <dgm:prSet presAssocID="{947699EF-3BF4-42F8-99E8-5F764CF277F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4D4CF9-BCC7-422D-89B7-6C086DC269B6}" type="pres">
      <dgm:prSet presAssocID="{F88E4B05-B83C-4954-86FB-086A62404F71}" presName="spacer" presStyleCnt="0"/>
      <dgm:spPr/>
    </dgm:pt>
    <dgm:pt modelId="{563D5D9D-88F8-48CA-832C-676529B84DC6}" type="pres">
      <dgm:prSet presAssocID="{454B995F-52F6-407E-89FD-058FC45751AA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8BD3D1C-5D9A-4177-9411-48FEFE225A40}" srcId="{E40FF9AD-B036-4FB1-9F13-42ACC8800E54}" destId="{947699EF-3BF4-42F8-99E8-5F764CF277F9}" srcOrd="3" destOrd="0" parTransId="{8CF1CCCD-926A-430A-8643-9997EF1E5C04}" sibTransId="{F88E4B05-B83C-4954-86FB-086A62404F71}"/>
    <dgm:cxn modelId="{76DA4CB7-5579-47ED-ACD4-A4BDE7B870F3}" type="presOf" srcId="{454B995F-52F6-407E-89FD-058FC45751AA}" destId="{563D5D9D-88F8-48CA-832C-676529B84DC6}" srcOrd="0" destOrd="0" presId="urn:microsoft.com/office/officeart/2005/8/layout/vList2"/>
    <dgm:cxn modelId="{E5E4A285-51D3-419A-B3E7-C4E5D64CF4E8}" type="presOf" srcId="{C2EDB28C-7A76-4715-ABAC-F6D936B02ACA}" destId="{2D96EB55-9523-4E36-9C78-DACBBB57E7D9}" srcOrd="0" destOrd="0" presId="urn:microsoft.com/office/officeart/2005/8/layout/vList2"/>
    <dgm:cxn modelId="{089F3FCF-1D8F-4DCF-A94F-72C78635227C}" type="presOf" srcId="{85D8C250-C189-467B-8A80-B73E1B81209F}" destId="{7CAA34BA-C762-4F75-BC31-2F8E37DBD860}" srcOrd="0" destOrd="0" presId="urn:microsoft.com/office/officeart/2005/8/layout/vList2"/>
    <dgm:cxn modelId="{5EF72268-EE35-4F01-BC36-2FD9881FE772}" srcId="{E40FF9AD-B036-4FB1-9F13-42ACC8800E54}" destId="{9112AA2C-CD57-4C89-B52A-9C592C089CAA}" srcOrd="0" destOrd="0" parTransId="{C8726094-2401-4223-BEEB-42B3779D525A}" sibTransId="{9F801E21-CD2C-479D-B54A-BEB0E44B661F}"/>
    <dgm:cxn modelId="{D1A494D3-6095-4253-BE15-C1C77AA06315}" srcId="{E40FF9AD-B036-4FB1-9F13-42ACC8800E54}" destId="{454B995F-52F6-407E-89FD-058FC45751AA}" srcOrd="4" destOrd="0" parTransId="{8AEFEF19-5878-46B0-934F-78A3A77B48E7}" sibTransId="{020894A2-3090-48F7-A447-42C08E81E43F}"/>
    <dgm:cxn modelId="{5E42F488-DB2D-4A01-B331-BF8909A50750}" srcId="{E40FF9AD-B036-4FB1-9F13-42ACC8800E54}" destId="{85D8C250-C189-467B-8A80-B73E1B81209F}" srcOrd="1" destOrd="0" parTransId="{EE8A7BBE-1F85-434B-A5DF-8CCF6D0747B5}" sibTransId="{D0C894DF-AA69-4785-8BCA-7714EDE27703}"/>
    <dgm:cxn modelId="{0C6F0F0B-8626-47B6-806E-FFBB99D07B11}" type="presOf" srcId="{E40FF9AD-B036-4FB1-9F13-42ACC8800E54}" destId="{4E2B474D-85C7-47FC-9BF8-8D8E2E898EB1}" srcOrd="0" destOrd="0" presId="urn:microsoft.com/office/officeart/2005/8/layout/vList2"/>
    <dgm:cxn modelId="{3489AE73-5C23-4FF5-B944-97647B8CCEBF}" srcId="{E40FF9AD-B036-4FB1-9F13-42ACC8800E54}" destId="{C2EDB28C-7A76-4715-ABAC-F6D936B02ACA}" srcOrd="2" destOrd="0" parTransId="{67349016-8C85-4404-8C66-0F7CD752CB32}" sibTransId="{D850E117-960D-4A33-BC85-EBFADB80900D}"/>
    <dgm:cxn modelId="{C2DE3E05-2D49-410A-998F-5DEA2FCF2BBE}" type="presOf" srcId="{947699EF-3BF4-42F8-99E8-5F764CF277F9}" destId="{471C5D2D-CA50-45F7-B05F-E5B85097607C}" srcOrd="0" destOrd="0" presId="urn:microsoft.com/office/officeart/2005/8/layout/vList2"/>
    <dgm:cxn modelId="{A551C690-5F4B-482B-BFD0-0F9ED810A0AA}" type="presOf" srcId="{9112AA2C-CD57-4C89-B52A-9C592C089CAA}" destId="{D2C07907-98DD-4327-BEED-B9E770B8976D}" srcOrd="0" destOrd="0" presId="urn:microsoft.com/office/officeart/2005/8/layout/vList2"/>
    <dgm:cxn modelId="{06C6A9D6-2BE6-443B-80DF-6D74C67F089B}" type="presParOf" srcId="{4E2B474D-85C7-47FC-9BF8-8D8E2E898EB1}" destId="{D2C07907-98DD-4327-BEED-B9E770B8976D}" srcOrd="0" destOrd="0" presId="urn:microsoft.com/office/officeart/2005/8/layout/vList2"/>
    <dgm:cxn modelId="{F99C05C6-7031-411C-A694-0CFD1D23BB95}" type="presParOf" srcId="{4E2B474D-85C7-47FC-9BF8-8D8E2E898EB1}" destId="{31183784-B8C2-4C7C-90E5-265504CB6990}" srcOrd="1" destOrd="0" presId="urn:microsoft.com/office/officeart/2005/8/layout/vList2"/>
    <dgm:cxn modelId="{E2BD28E3-1D98-494F-B2EB-29234972EFF8}" type="presParOf" srcId="{4E2B474D-85C7-47FC-9BF8-8D8E2E898EB1}" destId="{7CAA34BA-C762-4F75-BC31-2F8E37DBD860}" srcOrd="2" destOrd="0" presId="urn:microsoft.com/office/officeart/2005/8/layout/vList2"/>
    <dgm:cxn modelId="{2A13CBBD-8150-4BBB-B147-BC248F1B7A9C}" type="presParOf" srcId="{4E2B474D-85C7-47FC-9BF8-8D8E2E898EB1}" destId="{FFF57AEB-8579-4832-BB07-1E43C493E997}" srcOrd="3" destOrd="0" presId="urn:microsoft.com/office/officeart/2005/8/layout/vList2"/>
    <dgm:cxn modelId="{1D4B4855-7BDC-4614-81E7-E5241BEBBDB5}" type="presParOf" srcId="{4E2B474D-85C7-47FC-9BF8-8D8E2E898EB1}" destId="{2D96EB55-9523-4E36-9C78-DACBBB57E7D9}" srcOrd="4" destOrd="0" presId="urn:microsoft.com/office/officeart/2005/8/layout/vList2"/>
    <dgm:cxn modelId="{FD0BBBF9-8003-4B28-B6EF-1A7C771BE5AF}" type="presParOf" srcId="{4E2B474D-85C7-47FC-9BF8-8D8E2E898EB1}" destId="{88FC0F83-5DFF-4DE8-B971-48A5A6C253C9}" srcOrd="5" destOrd="0" presId="urn:microsoft.com/office/officeart/2005/8/layout/vList2"/>
    <dgm:cxn modelId="{77D9E786-0BF4-43E1-9E9B-F71B8AD96068}" type="presParOf" srcId="{4E2B474D-85C7-47FC-9BF8-8D8E2E898EB1}" destId="{471C5D2D-CA50-45F7-B05F-E5B85097607C}" srcOrd="6" destOrd="0" presId="urn:microsoft.com/office/officeart/2005/8/layout/vList2"/>
    <dgm:cxn modelId="{64A44F4D-E1E6-496A-956A-0C5A42C84573}" type="presParOf" srcId="{4E2B474D-85C7-47FC-9BF8-8D8E2E898EB1}" destId="{B74D4CF9-BCC7-422D-89B7-6C086DC269B6}" srcOrd="7" destOrd="0" presId="urn:microsoft.com/office/officeart/2005/8/layout/vList2"/>
    <dgm:cxn modelId="{C3D1EC55-5B5A-4F21-A1E3-D2001301F2D0}" type="presParOf" srcId="{4E2B474D-85C7-47FC-9BF8-8D8E2E898EB1}" destId="{563D5D9D-88F8-48CA-832C-676529B84DC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0FF9AD-B036-4FB1-9F13-42ACC8800E54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9112AA2C-CD57-4C89-B52A-9C592C089CAA}">
      <dgm:prSet/>
      <dgm:spPr/>
      <dgm:t>
        <a:bodyPr/>
        <a:lstStyle/>
        <a:p>
          <a:pPr rtl="0"/>
          <a:r>
            <a:rPr 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1 </a:t>
          </a:r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研究背景与目的</a:t>
          </a:r>
          <a:endParaRPr lang="zh-CN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C8726094-2401-4223-BEEB-42B3779D525A}" type="parTrans" cxnId="{5EF72268-EE35-4F01-BC36-2FD9881FE772}">
      <dgm:prSet/>
      <dgm:spPr/>
      <dgm:t>
        <a:bodyPr/>
        <a:lstStyle/>
        <a:p>
          <a:endParaRPr lang="zh-CN" alt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9F801E21-CD2C-479D-B54A-BEB0E44B661F}" type="sibTrans" cxnId="{5EF72268-EE35-4F01-BC36-2FD9881FE772}">
      <dgm:prSet/>
      <dgm:spPr/>
      <dgm:t>
        <a:bodyPr/>
        <a:lstStyle/>
        <a:p>
          <a:endParaRPr lang="zh-CN" alt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5D8C250-C189-467B-8A80-B73E1B81209F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2 </a:t>
          </a:r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实体关系抽取的相关研究</a:t>
          </a:r>
          <a:endParaRPr lang="zh-CN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EE8A7BBE-1F85-434B-A5DF-8CCF6D0747B5}" type="parTrans" cxnId="{5E42F488-DB2D-4A01-B331-BF8909A50750}">
      <dgm:prSet/>
      <dgm:spPr/>
      <dgm:t>
        <a:bodyPr/>
        <a:lstStyle/>
        <a:p>
          <a:endParaRPr lang="zh-CN" alt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D0C894DF-AA69-4785-8BCA-7714EDE27703}" type="sibTrans" cxnId="{5E42F488-DB2D-4A01-B331-BF8909A50750}">
      <dgm:prSet/>
      <dgm:spPr/>
      <dgm:t>
        <a:bodyPr/>
        <a:lstStyle/>
        <a:p>
          <a:endParaRPr lang="zh-CN" alt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C2EDB28C-7A76-4715-ABAC-F6D936B02ACA}">
      <dgm:prSet/>
      <dgm:spPr/>
      <dgm:t>
        <a:bodyPr/>
        <a:lstStyle/>
        <a:p>
          <a:pPr rtl="0"/>
          <a:r>
            <a: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rPr>
            <a:t>3 </a:t>
          </a:r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句子的分布式表示方法</a:t>
          </a:r>
          <a:endParaRPr lang="zh-CN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67349016-8C85-4404-8C66-0F7CD752CB32}" type="parTrans" cxnId="{3489AE73-5C23-4FF5-B944-97647B8CCEBF}">
      <dgm:prSet/>
      <dgm:spPr/>
      <dgm:t>
        <a:bodyPr/>
        <a:lstStyle/>
        <a:p>
          <a:endParaRPr lang="zh-CN" alt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D850E117-960D-4A33-BC85-EBFADB80900D}" type="sibTrans" cxnId="{3489AE73-5C23-4FF5-B944-97647B8CCEBF}">
      <dgm:prSet/>
      <dgm:spPr/>
      <dgm:t>
        <a:bodyPr/>
        <a:lstStyle/>
        <a:p>
          <a:endParaRPr lang="zh-CN" alt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947699EF-3BF4-42F8-99E8-5F764CF277F9}">
      <dgm:prSet/>
      <dgm:spPr/>
      <dgm:t>
        <a:bodyPr/>
        <a:lstStyle/>
        <a:p>
          <a:pPr rtl="0"/>
          <a:r>
            <a: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rPr>
            <a:t>4 </a:t>
          </a:r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面向新闻网页的企业实体关系抽取</a:t>
          </a:r>
          <a:endParaRPr lang="zh-CN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CF1CCCD-926A-430A-8643-9997EF1E5C04}" type="parTrans" cxnId="{58BD3D1C-5D9A-4177-9411-48FEFE225A40}">
      <dgm:prSet/>
      <dgm:spPr/>
      <dgm:t>
        <a:bodyPr/>
        <a:lstStyle/>
        <a:p>
          <a:endParaRPr lang="zh-CN" alt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F88E4B05-B83C-4954-86FB-086A62404F71}" type="sibTrans" cxnId="{58BD3D1C-5D9A-4177-9411-48FEFE225A40}">
      <dgm:prSet/>
      <dgm:spPr/>
      <dgm:t>
        <a:bodyPr/>
        <a:lstStyle/>
        <a:p>
          <a:endParaRPr lang="zh-CN" alt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454B995F-52F6-407E-89FD-058FC45751AA}">
      <dgm:prSet/>
      <dgm:spPr/>
      <dgm:t>
        <a:bodyPr/>
        <a:lstStyle/>
        <a:p>
          <a:pPr rtl="0"/>
          <a:r>
            <a: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rPr>
            <a:t>5 </a:t>
          </a:r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总结与展望</a:t>
          </a:r>
          <a:endParaRPr lang="zh-CN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AEFEF19-5878-46B0-934F-78A3A77B48E7}" type="parTrans" cxnId="{D1A494D3-6095-4253-BE15-C1C77AA06315}">
      <dgm:prSet/>
      <dgm:spPr/>
      <dgm:t>
        <a:bodyPr/>
        <a:lstStyle/>
        <a:p>
          <a:endParaRPr lang="zh-CN" alt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020894A2-3090-48F7-A447-42C08E81E43F}" type="sibTrans" cxnId="{D1A494D3-6095-4253-BE15-C1C77AA06315}">
      <dgm:prSet/>
      <dgm:spPr/>
      <dgm:t>
        <a:bodyPr/>
        <a:lstStyle/>
        <a:p>
          <a:endParaRPr lang="zh-CN" alt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4E2B474D-85C7-47FC-9BF8-8D8E2E898EB1}" type="pres">
      <dgm:prSet presAssocID="{E40FF9AD-B036-4FB1-9F13-42ACC8800E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2C07907-98DD-4327-BEED-B9E770B8976D}" type="pres">
      <dgm:prSet presAssocID="{9112AA2C-CD57-4C89-B52A-9C592C089CA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183784-B8C2-4C7C-90E5-265504CB6990}" type="pres">
      <dgm:prSet presAssocID="{9F801E21-CD2C-479D-B54A-BEB0E44B661F}" presName="spacer" presStyleCnt="0"/>
      <dgm:spPr/>
    </dgm:pt>
    <dgm:pt modelId="{7CAA34BA-C762-4F75-BC31-2F8E37DBD860}" type="pres">
      <dgm:prSet presAssocID="{85D8C250-C189-467B-8A80-B73E1B81209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F57AEB-8579-4832-BB07-1E43C493E997}" type="pres">
      <dgm:prSet presAssocID="{D0C894DF-AA69-4785-8BCA-7714EDE27703}" presName="spacer" presStyleCnt="0"/>
      <dgm:spPr/>
    </dgm:pt>
    <dgm:pt modelId="{2D96EB55-9523-4E36-9C78-DACBBB57E7D9}" type="pres">
      <dgm:prSet presAssocID="{C2EDB28C-7A76-4715-ABAC-F6D936B02AC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FC0F83-5DFF-4DE8-B971-48A5A6C253C9}" type="pres">
      <dgm:prSet presAssocID="{D850E117-960D-4A33-BC85-EBFADB80900D}" presName="spacer" presStyleCnt="0"/>
      <dgm:spPr/>
    </dgm:pt>
    <dgm:pt modelId="{471C5D2D-CA50-45F7-B05F-E5B85097607C}" type="pres">
      <dgm:prSet presAssocID="{947699EF-3BF4-42F8-99E8-5F764CF277F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4D4CF9-BCC7-422D-89B7-6C086DC269B6}" type="pres">
      <dgm:prSet presAssocID="{F88E4B05-B83C-4954-86FB-086A62404F71}" presName="spacer" presStyleCnt="0"/>
      <dgm:spPr/>
    </dgm:pt>
    <dgm:pt modelId="{563D5D9D-88F8-48CA-832C-676529B84DC6}" type="pres">
      <dgm:prSet presAssocID="{454B995F-52F6-407E-89FD-058FC45751AA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8BD3D1C-5D9A-4177-9411-48FEFE225A40}" srcId="{E40FF9AD-B036-4FB1-9F13-42ACC8800E54}" destId="{947699EF-3BF4-42F8-99E8-5F764CF277F9}" srcOrd="3" destOrd="0" parTransId="{8CF1CCCD-926A-430A-8643-9997EF1E5C04}" sibTransId="{F88E4B05-B83C-4954-86FB-086A62404F71}"/>
    <dgm:cxn modelId="{0272C9D0-E6CD-4567-B934-4C8E8D13412C}" type="presOf" srcId="{85D8C250-C189-467B-8A80-B73E1B81209F}" destId="{7CAA34BA-C762-4F75-BC31-2F8E37DBD860}" srcOrd="0" destOrd="0" presId="urn:microsoft.com/office/officeart/2005/8/layout/vList2"/>
    <dgm:cxn modelId="{D1A494D3-6095-4253-BE15-C1C77AA06315}" srcId="{E40FF9AD-B036-4FB1-9F13-42ACC8800E54}" destId="{454B995F-52F6-407E-89FD-058FC45751AA}" srcOrd="4" destOrd="0" parTransId="{8AEFEF19-5878-46B0-934F-78A3A77B48E7}" sibTransId="{020894A2-3090-48F7-A447-42C08E81E43F}"/>
    <dgm:cxn modelId="{5E42F488-DB2D-4A01-B331-BF8909A50750}" srcId="{E40FF9AD-B036-4FB1-9F13-42ACC8800E54}" destId="{85D8C250-C189-467B-8A80-B73E1B81209F}" srcOrd="1" destOrd="0" parTransId="{EE8A7BBE-1F85-434B-A5DF-8CCF6D0747B5}" sibTransId="{D0C894DF-AA69-4785-8BCA-7714EDE27703}"/>
    <dgm:cxn modelId="{5EF72268-EE35-4F01-BC36-2FD9881FE772}" srcId="{E40FF9AD-B036-4FB1-9F13-42ACC8800E54}" destId="{9112AA2C-CD57-4C89-B52A-9C592C089CAA}" srcOrd="0" destOrd="0" parTransId="{C8726094-2401-4223-BEEB-42B3779D525A}" sibTransId="{9F801E21-CD2C-479D-B54A-BEB0E44B661F}"/>
    <dgm:cxn modelId="{1828553E-6FA4-4FE1-AE6E-4BEF8DDF55F4}" type="presOf" srcId="{E40FF9AD-B036-4FB1-9F13-42ACC8800E54}" destId="{4E2B474D-85C7-47FC-9BF8-8D8E2E898EB1}" srcOrd="0" destOrd="0" presId="urn:microsoft.com/office/officeart/2005/8/layout/vList2"/>
    <dgm:cxn modelId="{B15249D9-B723-4A1A-A205-19D1B88093A5}" type="presOf" srcId="{454B995F-52F6-407E-89FD-058FC45751AA}" destId="{563D5D9D-88F8-48CA-832C-676529B84DC6}" srcOrd="0" destOrd="0" presId="urn:microsoft.com/office/officeart/2005/8/layout/vList2"/>
    <dgm:cxn modelId="{55C31360-66C1-4AA4-BB85-B8074EC1A4EE}" type="presOf" srcId="{947699EF-3BF4-42F8-99E8-5F764CF277F9}" destId="{471C5D2D-CA50-45F7-B05F-E5B85097607C}" srcOrd="0" destOrd="0" presId="urn:microsoft.com/office/officeart/2005/8/layout/vList2"/>
    <dgm:cxn modelId="{D9B8390B-63E8-4919-A93E-73E28CB58E06}" type="presOf" srcId="{9112AA2C-CD57-4C89-B52A-9C592C089CAA}" destId="{D2C07907-98DD-4327-BEED-B9E770B8976D}" srcOrd="0" destOrd="0" presId="urn:microsoft.com/office/officeart/2005/8/layout/vList2"/>
    <dgm:cxn modelId="{3489AE73-5C23-4FF5-B944-97647B8CCEBF}" srcId="{E40FF9AD-B036-4FB1-9F13-42ACC8800E54}" destId="{C2EDB28C-7A76-4715-ABAC-F6D936B02ACA}" srcOrd="2" destOrd="0" parTransId="{67349016-8C85-4404-8C66-0F7CD752CB32}" sibTransId="{D850E117-960D-4A33-BC85-EBFADB80900D}"/>
    <dgm:cxn modelId="{3E1B259A-29BF-405D-AD3E-355CEA52ADBE}" type="presOf" srcId="{C2EDB28C-7A76-4715-ABAC-F6D936B02ACA}" destId="{2D96EB55-9523-4E36-9C78-DACBBB57E7D9}" srcOrd="0" destOrd="0" presId="urn:microsoft.com/office/officeart/2005/8/layout/vList2"/>
    <dgm:cxn modelId="{BAC4042D-AC29-4A1F-AD14-3CD98A8F87D0}" type="presParOf" srcId="{4E2B474D-85C7-47FC-9BF8-8D8E2E898EB1}" destId="{D2C07907-98DD-4327-BEED-B9E770B8976D}" srcOrd="0" destOrd="0" presId="urn:microsoft.com/office/officeart/2005/8/layout/vList2"/>
    <dgm:cxn modelId="{FBA51CAF-F52C-448B-883B-7080EC02F9E1}" type="presParOf" srcId="{4E2B474D-85C7-47FC-9BF8-8D8E2E898EB1}" destId="{31183784-B8C2-4C7C-90E5-265504CB6990}" srcOrd="1" destOrd="0" presId="urn:microsoft.com/office/officeart/2005/8/layout/vList2"/>
    <dgm:cxn modelId="{53ED5D2F-4C2F-4DA2-9B6B-AD785B39B7CF}" type="presParOf" srcId="{4E2B474D-85C7-47FC-9BF8-8D8E2E898EB1}" destId="{7CAA34BA-C762-4F75-BC31-2F8E37DBD860}" srcOrd="2" destOrd="0" presId="urn:microsoft.com/office/officeart/2005/8/layout/vList2"/>
    <dgm:cxn modelId="{6683F6FB-47F2-40C5-B5C7-AC27EEA540B9}" type="presParOf" srcId="{4E2B474D-85C7-47FC-9BF8-8D8E2E898EB1}" destId="{FFF57AEB-8579-4832-BB07-1E43C493E997}" srcOrd="3" destOrd="0" presId="urn:microsoft.com/office/officeart/2005/8/layout/vList2"/>
    <dgm:cxn modelId="{2318379B-FE6E-4675-814A-6D3BC308507B}" type="presParOf" srcId="{4E2B474D-85C7-47FC-9BF8-8D8E2E898EB1}" destId="{2D96EB55-9523-4E36-9C78-DACBBB57E7D9}" srcOrd="4" destOrd="0" presId="urn:microsoft.com/office/officeart/2005/8/layout/vList2"/>
    <dgm:cxn modelId="{67F5028C-085F-41D4-A691-DC94DE7BE2C1}" type="presParOf" srcId="{4E2B474D-85C7-47FC-9BF8-8D8E2E898EB1}" destId="{88FC0F83-5DFF-4DE8-B971-48A5A6C253C9}" srcOrd="5" destOrd="0" presId="urn:microsoft.com/office/officeart/2005/8/layout/vList2"/>
    <dgm:cxn modelId="{4F1A9837-9A4C-46A3-AC0F-60E09185CBCD}" type="presParOf" srcId="{4E2B474D-85C7-47FC-9BF8-8D8E2E898EB1}" destId="{471C5D2D-CA50-45F7-B05F-E5B85097607C}" srcOrd="6" destOrd="0" presId="urn:microsoft.com/office/officeart/2005/8/layout/vList2"/>
    <dgm:cxn modelId="{76DF7FCB-DBC9-433E-A72E-2B6A3DBB23CD}" type="presParOf" srcId="{4E2B474D-85C7-47FC-9BF8-8D8E2E898EB1}" destId="{B74D4CF9-BCC7-422D-89B7-6C086DC269B6}" srcOrd="7" destOrd="0" presId="urn:microsoft.com/office/officeart/2005/8/layout/vList2"/>
    <dgm:cxn modelId="{1C0A6D37-3B3E-47A1-BC95-4DA97B9B7EB3}" type="presParOf" srcId="{4E2B474D-85C7-47FC-9BF8-8D8E2E898EB1}" destId="{563D5D9D-88F8-48CA-832C-676529B84DC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0FF9AD-B036-4FB1-9F13-42ACC8800E54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9112AA2C-CD57-4C89-B52A-9C592C089CAA}">
      <dgm:prSet/>
      <dgm:spPr/>
      <dgm:t>
        <a:bodyPr/>
        <a:lstStyle/>
        <a:p>
          <a:pPr rtl="0"/>
          <a:r>
            <a:rPr 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1 </a:t>
          </a:r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研究背景与目的</a:t>
          </a:r>
          <a:endParaRPr lang="zh-CN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C8726094-2401-4223-BEEB-42B3779D525A}" type="parTrans" cxnId="{5EF72268-EE35-4F01-BC36-2FD9881FE772}">
      <dgm:prSet/>
      <dgm:spPr/>
      <dgm:t>
        <a:bodyPr/>
        <a:lstStyle/>
        <a:p>
          <a:endParaRPr lang="zh-CN" alt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9F801E21-CD2C-479D-B54A-BEB0E44B661F}" type="sibTrans" cxnId="{5EF72268-EE35-4F01-BC36-2FD9881FE772}">
      <dgm:prSet/>
      <dgm:spPr/>
      <dgm:t>
        <a:bodyPr/>
        <a:lstStyle/>
        <a:p>
          <a:endParaRPr lang="zh-CN" alt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5D8C250-C189-467B-8A80-B73E1B81209F}">
      <dgm:prSet/>
      <dgm:spPr/>
      <dgm:t>
        <a:bodyPr/>
        <a:lstStyle/>
        <a:p>
          <a:pPr rtl="0"/>
          <a:r>
            <a:rPr 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2 </a:t>
          </a:r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实体关系抽取的相关研究</a:t>
          </a:r>
          <a:endParaRPr lang="zh-CN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EE8A7BBE-1F85-434B-A5DF-8CCF6D0747B5}" type="parTrans" cxnId="{5E42F488-DB2D-4A01-B331-BF8909A50750}">
      <dgm:prSet/>
      <dgm:spPr/>
      <dgm:t>
        <a:bodyPr/>
        <a:lstStyle/>
        <a:p>
          <a:endParaRPr lang="zh-CN" alt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D0C894DF-AA69-4785-8BCA-7714EDE27703}" type="sibTrans" cxnId="{5E42F488-DB2D-4A01-B331-BF8909A50750}">
      <dgm:prSet/>
      <dgm:spPr/>
      <dgm:t>
        <a:bodyPr/>
        <a:lstStyle/>
        <a:p>
          <a:endParaRPr lang="zh-CN" alt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C2EDB28C-7A76-4715-ABAC-F6D936B02ACA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rPr>
            <a:t>3 </a:t>
          </a:r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句子的分布式表示方法</a:t>
          </a:r>
          <a:endParaRPr lang="zh-CN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67349016-8C85-4404-8C66-0F7CD752CB32}" type="parTrans" cxnId="{3489AE73-5C23-4FF5-B944-97647B8CCEBF}">
      <dgm:prSet/>
      <dgm:spPr/>
      <dgm:t>
        <a:bodyPr/>
        <a:lstStyle/>
        <a:p>
          <a:endParaRPr lang="zh-CN" alt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D850E117-960D-4A33-BC85-EBFADB80900D}" type="sibTrans" cxnId="{3489AE73-5C23-4FF5-B944-97647B8CCEBF}">
      <dgm:prSet/>
      <dgm:spPr/>
      <dgm:t>
        <a:bodyPr/>
        <a:lstStyle/>
        <a:p>
          <a:endParaRPr lang="zh-CN" alt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947699EF-3BF4-42F8-99E8-5F764CF277F9}">
      <dgm:prSet/>
      <dgm:spPr/>
      <dgm:t>
        <a:bodyPr/>
        <a:lstStyle/>
        <a:p>
          <a:pPr rtl="0"/>
          <a:r>
            <a: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rPr>
            <a:t>4 </a:t>
          </a:r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面向新闻网页的企业实体关系抽取</a:t>
          </a:r>
          <a:endParaRPr lang="zh-CN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CF1CCCD-926A-430A-8643-9997EF1E5C04}" type="parTrans" cxnId="{58BD3D1C-5D9A-4177-9411-48FEFE225A40}">
      <dgm:prSet/>
      <dgm:spPr/>
      <dgm:t>
        <a:bodyPr/>
        <a:lstStyle/>
        <a:p>
          <a:endParaRPr lang="zh-CN" alt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F88E4B05-B83C-4954-86FB-086A62404F71}" type="sibTrans" cxnId="{58BD3D1C-5D9A-4177-9411-48FEFE225A40}">
      <dgm:prSet/>
      <dgm:spPr/>
      <dgm:t>
        <a:bodyPr/>
        <a:lstStyle/>
        <a:p>
          <a:endParaRPr lang="zh-CN" alt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454B995F-52F6-407E-89FD-058FC45751AA}">
      <dgm:prSet/>
      <dgm:spPr/>
      <dgm:t>
        <a:bodyPr/>
        <a:lstStyle/>
        <a:p>
          <a:pPr rtl="0"/>
          <a:r>
            <a: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rPr>
            <a:t>5 </a:t>
          </a:r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总结与展望</a:t>
          </a:r>
          <a:endParaRPr lang="zh-CN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AEFEF19-5878-46B0-934F-78A3A77B48E7}" type="parTrans" cxnId="{D1A494D3-6095-4253-BE15-C1C77AA06315}">
      <dgm:prSet/>
      <dgm:spPr/>
      <dgm:t>
        <a:bodyPr/>
        <a:lstStyle/>
        <a:p>
          <a:endParaRPr lang="zh-CN" alt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020894A2-3090-48F7-A447-42C08E81E43F}" type="sibTrans" cxnId="{D1A494D3-6095-4253-BE15-C1C77AA06315}">
      <dgm:prSet/>
      <dgm:spPr/>
      <dgm:t>
        <a:bodyPr/>
        <a:lstStyle/>
        <a:p>
          <a:endParaRPr lang="zh-CN" alt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4E2B474D-85C7-47FC-9BF8-8D8E2E898EB1}" type="pres">
      <dgm:prSet presAssocID="{E40FF9AD-B036-4FB1-9F13-42ACC8800E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2C07907-98DD-4327-BEED-B9E770B8976D}" type="pres">
      <dgm:prSet presAssocID="{9112AA2C-CD57-4C89-B52A-9C592C089CA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183784-B8C2-4C7C-90E5-265504CB6990}" type="pres">
      <dgm:prSet presAssocID="{9F801E21-CD2C-479D-B54A-BEB0E44B661F}" presName="spacer" presStyleCnt="0"/>
      <dgm:spPr/>
    </dgm:pt>
    <dgm:pt modelId="{7CAA34BA-C762-4F75-BC31-2F8E37DBD860}" type="pres">
      <dgm:prSet presAssocID="{85D8C250-C189-467B-8A80-B73E1B81209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F57AEB-8579-4832-BB07-1E43C493E997}" type="pres">
      <dgm:prSet presAssocID="{D0C894DF-AA69-4785-8BCA-7714EDE27703}" presName="spacer" presStyleCnt="0"/>
      <dgm:spPr/>
    </dgm:pt>
    <dgm:pt modelId="{2D96EB55-9523-4E36-9C78-DACBBB57E7D9}" type="pres">
      <dgm:prSet presAssocID="{C2EDB28C-7A76-4715-ABAC-F6D936B02AC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FC0F83-5DFF-4DE8-B971-48A5A6C253C9}" type="pres">
      <dgm:prSet presAssocID="{D850E117-960D-4A33-BC85-EBFADB80900D}" presName="spacer" presStyleCnt="0"/>
      <dgm:spPr/>
    </dgm:pt>
    <dgm:pt modelId="{471C5D2D-CA50-45F7-B05F-E5B85097607C}" type="pres">
      <dgm:prSet presAssocID="{947699EF-3BF4-42F8-99E8-5F764CF277F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4D4CF9-BCC7-422D-89B7-6C086DC269B6}" type="pres">
      <dgm:prSet presAssocID="{F88E4B05-B83C-4954-86FB-086A62404F71}" presName="spacer" presStyleCnt="0"/>
      <dgm:spPr/>
    </dgm:pt>
    <dgm:pt modelId="{563D5D9D-88F8-48CA-832C-676529B84DC6}" type="pres">
      <dgm:prSet presAssocID="{454B995F-52F6-407E-89FD-058FC45751AA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C7E7B60-A4CF-4206-A538-EBCA3772CE55}" type="presOf" srcId="{85D8C250-C189-467B-8A80-B73E1B81209F}" destId="{7CAA34BA-C762-4F75-BC31-2F8E37DBD860}" srcOrd="0" destOrd="0" presId="urn:microsoft.com/office/officeart/2005/8/layout/vList2"/>
    <dgm:cxn modelId="{58BD3D1C-5D9A-4177-9411-48FEFE225A40}" srcId="{E40FF9AD-B036-4FB1-9F13-42ACC8800E54}" destId="{947699EF-3BF4-42F8-99E8-5F764CF277F9}" srcOrd="3" destOrd="0" parTransId="{8CF1CCCD-926A-430A-8643-9997EF1E5C04}" sibTransId="{F88E4B05-B83C-4954-86FB-086A62404F71}"/>
    <dgm:cxn modelId="{8E3DEF00-E296-485F-9454-0EB95581CC17}" type="presOf" srcId="{454B995F-52F6-407E-89FD-058FC45751AA}" destId="{563D5D9D-88F8-48CA-832C-676529B84DC6}" srcOrd="0" destOrd="0" presId="urn:microsoft.com/office/officeart/2005/8/layout/vList2"/>
    <dgm:cxn modelId="{36FB167E-2A18-4527-AD97-E2EFA6664BDE}" type="presOf" srcId="{C2EDB28C-7A76-4715-ABAC-F6D936B02ACA}" destId="{2D96EB55-9523-4E36-9C78-DACBBB57E7D9}" srcOrd="0" destOrd="0" presId="urn:microsoft.com/office/officeart/2005/8/layout/vList2"/>
    <dgm:cxn modelId="{1B7C8FBE-01E1-4A82-A78D-BD4ED7FA150E}" type="presOf" srcId="{947699EF-3BF4-42F8-99E8-5F764CF277F9}" destId="{471C5D2D-CA50-45F7-B05F-E5B85097607C}" srcOrd="0" destOrd="0" presId="urn:microsoft.com/office/officeart/2005/8/layout/vList2"/>
    <dgm:cxn modelId="{5EF72268-EE35-4F01-BC36-2FD9881FE772}" srcId="{E40FF9AD-B036-4FB1-9F13-42ACC8800E54}" destId="{9112AA2C-CD57-4C89-B52A-9C592C089CAA}" srcOrd="0" destOrd="0" parTransId="{C8726094-2401-4223-BEEB-42B3779D525A}" sibTransId="{9F801E21-CD2C-479D-B54A-BEB0E44B661F}"/>
    <dgm:cxn modelId="{D1A494D3-6095-4253-BE15-C1C77AA06315}" srcId="{E40FF9AD-B036-4FB1-9F13-42ACC8800E54}" destId="{454B995F-52F6-407E-89FD-058FC45751AA}" srcOrd="4" destOrd="0" parTransId="{8AEFEF19-5878-46B0-934F-78A3A77B48E7}" sibTransId="{020894A2-3090-48F7-A447-42C08E81E43F}"/>
    <dgm:cxn modelId="{5E42F488-DB2D-4A01-B331-BF8909A50750}" srcId="{E40FF9AD-B036-4FB1-9F13-42ACC8800E54}" destId="{85D8C250-C189-467B-8A80-B73E1B81209F}" srcOrd="1" destOrd="0" parTransId="{EE8A7BBE-1F85-434B-A5DF-8CCF6D0747B5}" sibTransId="{D0C894DF-AA69-4785-8BCA-7714EDE27703}"/>
    <dgm:cxn modelId="{3489AE73-5C23-4FF5-B944-97647B8CCEBF}" srcId="{E40FF9AD-B036-4FB1-9F13-42ACC8800E54}" destId="{C2EDB28C-7A76-4715-ABAC-F6D936B02ACA}" srcOrd="2" destOrd="0" parTransId="{67349016-8C85-4404-8C66-0F7CD752CB32}" sibTransId="{D850E117-960D-4A33-BC85-EBFADB80900D}"/>
    <dgm:cxn modelId="{4B38F019-9FD1-4504-9C5E-5FB64988D725}" type="presOf" srcId="{9112AA2C-CD57-4C89-B52A-9C592C089CAA}" destId="{D2C07907-98DD-4327-BEED-B9E770B8976D}" srcOrd="0" destOrd="0" presId="urn:microsoft.com/office/officeart/2005/8/layout/vList2"/>
    <dgm:cxn modelId="{550765A1-6D15-45EC-B4D7-405F82BD25C1}" type="presOf" srcId="{E40FF9AD-B036-4FB1-9F13-42ACC8800E54}" destId="{4E2B474D-85C7-47FC-9BF8-8D8E2E898EB1}" srcOrd="0" destOrd="0" presId="urn:microsoft.com/office/officeart/2005/8/layout/vList2"/>
    <dgm:cxn modelId="{263A9149-4299-4B3C-8A07-49C2CC67D2DD}" type="presParOf" srcId="{4E2B474D-85C7-47FC-9BF8-8D8E2E898EB1}" destId="{D2C07907-98DD-4327-BEED-B9E770B8976D}" srcOrd="0" destOrd="0" presId="urn:microsoft.com/office/officeart/2005/8/layout/vList2"/>
    <dgm:cxn modelId="{03DC21B3-E7EB-489E-9C20-E426F717109B}" type="presParOf" srcId="{4E2B474D-85C7-47FC-9BF8-8D8E2E898EB1}" destId="{31183784-B8C2-4C7C-90E5-265504CB6990}" srcOrd="1" destOrd="0" presId="urn:microsoft.com/office/officeart/2005/8/layout/vList2"/>
    <dgm:cxn modelId="{4D86D132-A464-4B5D-814E-84C5CBDF55B1}" type="presParOf" srcId="{4E2B474D-85C7-47FC-9BF8-8D8E2E898EB1}" destId="{7CAA34BA-C762-4F75-BC31-2F8E37DBD860}" srcOrd="2" destOrd="0" presId="urn:microsoft.com/office/officeart/2005/8/layout/vList2"/>
    <dgm:cxn modelId="{6002F3D3-3EF4-41DF-9777-BFC3CDA1FBFB}" type="presParOf" srcId="{4E2B474D-85C7-47FC-9BF8-8D8E2E898EB1}" destId="{FFF57AEB-8579-4832-BB07-1E43C493E997}" srcOrd="3" destOrd="0" presId="urn:microsoft.com/office/officeart/2005/8/layout/vList2"/>
    <dgm:cxn modelId="{38FC3412-3199-4808-A89C-B88FCE39473D}" type="presParOf" srcId="{4E2B474D-85C7-47FC-9BF8-8D8E2E898EB1}" destId="{2D96EB55-9523-4E36-9C78-DACBBB57E7D9}" srcOrd="4" destOrd="0" presId="urn:microsoft.com/office/officeart/2005/8/layout/vList2"/>
    <dgm:cxn modelId="{4987F385-9753-4675-AB01-75B626E1DF5F}" type="presParOf" srcId="{4E2B474D-85C7-47FC-9BF8-8D8E2E898EB1}" destId="{88FC0F83-5DFF-4DE8-B971-48A5A6C253C9}" srcOrd="5" destOrd="0" presId="urn:microsoft.com/office/officeart/2005/8/layout/vList2"/>
    <dgm:cxn modelId="{45B4B6E4-D81A-48F2-A3A7-DC6F1661EFFA}" type="presParOf" srcId="{4E2B474D-85C7-47FC-9BF8-8D8E2E898EB1}" destId="{471C5D2D-CA50-45F7-B05F-E5B85097607C}" srcOrd="6" destOrd="0" presId="urn:microsoft.com/office/officeart/2005/8/layout/vList2"/>
    <dgm:cxn modelId="{6CC58CE2-1449-4A7D-AC6F-4B3345EE3921}" type="presParOf" srcId="{4E2B474D-85C7-47FC-9BF8-8D8E2E898EB1}" destId="{B74D4CF9-BCC7-422D-89B7-6C086DC269B6}" srcOrd="7" destOrd="0" presId="urn:microsoft.com/office/officeart/2005/8/layout/vList2"/>
    <dgm:cxn modelId="{4A412155-0AF6-474B-8EF4-3E3117F0D519}" type="presParOf" srcId="{4E2B474D-85C7-47FC-9BF8-8D8E2E898EB1}" destId="{563D5D9D-88F8-48CA-832C-676529B84DC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0FF9AD-B036-4FB1-9F13-42ACC8800E54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9112AA2C-CD57-4C89-B52A-9C592C089CAA}">
      <dgm:prSet/>
      <dgm:spPr/>
      <dgm:t>
        <a:bodyPr/>
        <a:lstStyle/>
        <a:p>
          <a:pPr rtl="0"/>
          <a:r>
            <a:rPr 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1 </a:t>
          </a:r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研究背景与目的</a:t>
          </a:r>
          <a:endParaRPr lang="zh-CN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C8726094-2401-4223-BEEB-42B3779D525A}" type="parTrans" cxnId="{5EF72268-EE35-4F01-BC36-2FD9881FE772}">
      <dgm:prSet/>
      <dgm:spPr/>
      <dgm:t>
        <a:bodyPr/>
        <a:lstStyle/>
        <a:p>
          <a:endParaRPr lang="zh-CN" alt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9F801E21-CD2C-479D-B54A-BEB0E44B661F}" type="sibTrans" cxnId="{5EF72268-EE35-4F01-BC36-2FD9881FE772}">
      <dgm:prSet/>
      <dgm:spPr/>
      <dgm:t>
        <a:bodyPr/>
        <a:lstStyle/>
        <a:p>
          <a:endParaRPr lang="zh-CN" alt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5D8C250-C189-467B-8A80-B73E1B81209F}">
      <dgm:prSet/>
      <dgm:spPr/>
      <dgm:t>
        <a:bodyPr/>
        <a:lstStyle/>
        <a:p>
          <a:pPr rtl="0"/>
          <a:r>
            <a:rPr 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2 </a:t>
          </a:r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实体关系抽取的相关研究</a:t>
          </a:r>
          <a:endParaRPr lang="zh-CN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EE8A7BBE-1F85-434B-A5DF-8CCF6D0747B5}" type="parTrans" cxnId="{5E42F488-DB2D-4A01-B331-BF8909A50750}">
      <dgm:prSet/>
      <dgm:spPr/>
      <dgm:t>
        <a:bodyPr/>
        <a:lstStyle/>
        <a:p>
          <a:endParaRPr lang="zh-CN" alt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D0C894DF-AA69-4785-8BCA-7714EDE27703}" type="sibTrans" cxnId="{5E42F488-DB2D-4A01-B331-BF8909A50750}">
      <dgm:prSet/>
      <dgm:spPr/>
      <dgm:t>
        <a:bodyPr/>
        <a:lstStyle/>
        <a:p>
          <a:endParaRPr lang="zh-CN" alt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C2EDB28C-7A76-4715-ABAC-F6D936B02ACA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chemeClr val="bg1"/>
        </a:solidFill>
      </dgm:spPr>
      <dgm:t>
        <a:bodyPr/>
        <a:lstStyle/>
        <a:p>
          <a:pPr rtl="0"/>
          <a:r>
            <a: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rPr>
            <a:t>3 </a:t>
          </a:r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句子的分布式表示方法</a:t>
          </a:r>
          <a:endParaRPr lang="zh-CN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67349016-8C85-4404-8C66-0F7CD752CB32}" type="parTrans" cxnId="{3489AE73-5C23-4FF5-B944-97647B8CCEBF}">
      <dgm:prSet/>
      <dgm:spPr/>
      <dgm:t>
        <a:bodyPr/>
        <a:lstStyle/>
        <a:p>
          <a:endParaRPr lang="zh-CN" alt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D850E117-960D-4A33-BC85-EBFADB80900D}" type="sibTrans" cxnId="{3489AE73-5C23-4FF5-B944-97647B8CCEBF}">
      <dgm:prSet/>
      <dgm:spPr/>
      <dgm:t>
        <a:bodyPr/>
        <a:lstStyle/>
        <a:p>
          <a:endParaRPr lang="zh-CN" alt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947699EF-3BF4-42F8-99E8-5F764CF277F9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rPr>
            <a:t>4 </a:t>
          </a:r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面向新闻网页的企业实体关系抽取</a:t>
          </a:r>
          <a:endParaRPr lang="zh-CN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CF1CCCD-926A-430A-8643-9997EF1E5C04}" type="parTrans" cxnId="{58BD3D1C-5D9A-4177-9411-48FEFE225A40}">
      <dgm:prSet/>
      <dgm:spPr/>
      <dgm:t>
        <a:bodyPr/>
        <a:lstStyle/>
        <a:p>
          <a:endParaRPr lang="zh-CN" alt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F88E4B05-B83C-4954-86FB-086A62404F71}" type="sibTrans" cxnId="{58BD3D1C-5D9A-4177-9411-48FEFE225A40}">
      <dgm:prSet/>
      <dgm:spPr/>
      <dgm:t>
        <a:bodyPr/>
        <a:lstStyle/>
        <a:p>
          <a:endParaRPr lang="zh-CN" alt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454B995F-52F6-407E-89FD-058FC45751AA}">
      <dgm:prSet/>
      <dgm:spPr/>
      <dgm:t>
        <a:bodyPr/>
        <a:lstStyle/>
        <a:p>
          <a:pPr rtl="0"/>
          <a:r>
            <a: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rPr>
            <a:t>5 </a:t>
          </a:r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总结与展望</a:t>
          </a:r>
          <a:endParaRPr lang="zh-CN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AEFEF19-5878-46B0-934F-78A3A77B48E7}" type="parTrans" cxnId="{D1A494D3-6095-4253-BE15-C1C77AA06315}">
      <dgm:prSet/>
      <dgm:spPr/>
      <dgm:t>
        <a:bodyPr/>
        <a:lstStyle/>
        <a:p>
          <a:endParaRPr lang="zh-CN" alt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020894A2-3090-48F7-A447-42C08E81E43F}" type="sibTrans" cxnId="{D1A494D3-6095-4253-BE15-C1C77AA06315}">
      <dgm:prSet/>
      <dgm:spPr/>
      <dgm:t>
        <a:bodyPr/>
        <a:lstStyle/>
        <a:p>
          <a:endParaRPr lang="zh-CN" alt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4E2B474D-85C7-47FC-9BF8-8D8E2E898EB1}" type="pres">
      <dgm:prSet presAssocID="{E40FF9AD-B036-4FB1-9F13-42ACC8800E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2C07907-98DD-4327-BEED-B9E770B8976D}" type="pres">
      <dgm:prSet presAssocID="{9112AA2C-CD57-4C89-B52A-9C592C089CA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183784-B8C2-4C7C-90E5-265504CB6990}" type="pres">
      <dgm:prSet presAssocID="{9F801E21-CD2C-479D-B54A-BEB0E44B661F}" presName="spacer" presStyleCnt="0"/>
      <dgm:spPr/>
    </dgm:pt>
    <dgm:pt modelId="{7CAA34BA-C762-4F75-BC31-2F8E37DBD860}" type="pres">
      <dgm:prSet presAssocID="{85D8C250-C189-467B-8A80-B73E1B81209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F57AEB-8579-4832-BB07-1E43C493E997}" type="pres">
      <dgm:prSet presAssocID="{D0C894DF-AA69-4785-8BCA-7714EDE27703}" presName="spacer" presStyleCnt="0"/>
      <dgm:spPr/>
    </dgm:pt>
    <dgm:pt modelId="{2D96EB55-9523-4E36-9C78-DACBBB57E7D9}" type="pres">
      <dgm:prSet presAssocID="{C2EDB28C-7A76-4715-ABAC-F6D936B02AC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FC0F83-5DFF-4DE8-B971-48A5A6C253C9}" type="pres">
      <dgm:prSet presAssocID="{D850E117-960D-4A33-BC85-EBFADB80900D}" presName="spacer" presStyleCnt="0"/>
      <dgm:spPr/>
    </dgm:pt>
    <dgm:pt modelId="{471C5D2D-CA50-45F7-B05F-E5B85097607C}" type="pres">
      <dgm:prSet presAssocID="{947699EF-3BF4-42F8-99E8-5F764CF277F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4D4CF9-BCC7-422D-89B7-6C086DC269B6}" type="pres">
      <dgm:prSet presAssocID="{F88E4B05-B83C-4954-86FB-086A62404F71}" presName="spacer" presStyleCnt="0"/>
      <dgm:spPr/>
    </dgm:pt>
    <dgm:pt modelId="{563D5D9D-88F8-48CA-832C-676529B84DC6}" type="pres">
      <dgm:prSet presAssocID="{454B995F-52F6-407E-89FD-058FC45751AA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8BD3D1C-5D9A-4177-9411-48FEFE225A40}" srcId="{E40FF9AD-B036-4FB1-9F13-42ACC8800E54}" destId="{947699EF-3BF4-42F8-99E8-5F764CF277F9}" srcOrd="3" destOrd="0" parTransId="{8CF1CCCD-926A-430A-8643-9997EF1E5C04}" sibTransId="{F88E4B05-B83C-4954-86FB-086A62404F71}"/>
    <dgm:cxn modelId="{5EF72268-EE35-4F01-BC36-2FD9881FE772}" srcId="{E40FF9AD-B036-4FB1-9F13-42ACC8800E54}" destId="{9112AA2C-CD57-4C89-B52A-9C592C089CAA}" srcOrd="0" destOrd="0" parTransId="{C8726094-2401-4223-BEEB-42B3779D525A}" sibTransId="{9F801E21-CD2C-479D-B54A-BEB0E44B661F}"/>
    <dgm:cxn modelId="{D1A494D3-6095-4253-BE15-C1C77AA06315}" srcId="{E40FF9AD-B036-4FB1-9F13-42ACC8800E54}" destId="{454B995F-52F6-407E-89FD-058FC45751AA}" srcOrd="4" destOrd="0" parTransId="{8AEFEF19-5878-46B0-934F-78A3A77B48E7}" sibTransId="{020894A2-3090-48F7-A447-42C08E81E43F}"/>
    <dgm:cxn modelId="{45CF572D-4F73-48EE-A3A3-8B09292789F0}" type="presOf" srcId="{E40FF9AD-B036-4FB1-9F13-42ACC8800E54}" destId="{4E2B474D-85C7-47FC-9BF8-8D8E2E898EB1}" srcOrd="0" destOrd="0" presId="urn:microsoft.com/office/officeart/2005/8/layout/vList2"/>
    <dgm:cxn modelId="{5E42F488-DB2D-4A01-B331-BF8909A50750}" srcId="{E40FF9AD-B036-4FB1-9F13-42ACC8800E54}" destId="{85D8C250-C189-467B-8A80-B73E1B81209F}" srcOrd="1" destOrd="0" parTransId="{EE8A7BBE-1F85-434B-A5DF-8CCF6D0747B5}" sibTransId="{D0C894DF-AA69-4785-8BCA-7714EDE27703}"/>
    <dgm:cxn modelId="{BA86B7B6-382F-4C73-82A2-BEE7F888F52A}" type="presOf" srcId="{85D8C250-C189-467B-8A80-B73E1B81209F}" destId="{7CAA34BA-C762-4F75-BC31-2F8E37DBD860}" srcOrd="0" destOrd="0" presId="urn:microsoft.com/office/officeart/2005/8/layout/vList2"/>
    <dgm:cxn modelId="{3489AE73-5C23-4FF5-B944-97647B8CCEBF}" srcId="{E40FF9AD-B036-4FB1-9F13-42ACC8800E54}" destId="{C2EDB28C-7A76-4715-ABAC-F6D936B02ACA}" srcOrd="2" destOrd="0" parTransId="{67349016-8C85-4404-8C66-0F7CD752CB32}" sibTransId="{D850E117-960D-4A33-BC85-EBFADB80900D}"/>
    <dgm:cxn modelId="{DD0F8D06-B630-4E1C-9FFC-06CEF522BE2C}" type="presOf" srcId="{454B995F-52F6-407E-89FD-058FC45751AA}" destId="{563D5D9D-88F8-48CA-832C-676529B84DC6}" srcOrd="0" destOrd="0" presId="urn:microsoft.com/office/officeart/2005/8/layout/vList2"/>
    <dgm:cxn modelId="{92B93869-62AA-4A30-AEC8-DB43637C2DB5}" type="presOf" srcId="{9112AA2C-CD57-4C89-B52A-9C592C089CAA}" destId="{D2C07907-98DD-4327-BEED-B9E770B8976D}" srcOrd="0" destOrd="0" presId="urn:microsoft.com/office/officeart/2005/8/layout/vList2"/>
    <dgm:cxn modelId="{92E44EC2-6C9D-487B-ABB9-19F20C6DD681}" type="presOf" srcId="{947699EF-3BF4-42F8-99E8-5F764CF277F9}" destId="{471C5D2D-CA50-45F7-B05F-E5B85097607C}" srcOrd="0" destOrd="0" presId="urn:microsoft.com/office/officeart/2005/8/layout/vList2"/>
    <dgm:cxn modelId="{82C864B4-C3B4-475A-8BF3-716960447944}" type="presOf" srcId="{C2EDB28C-7A76-4715-ABAC-F6D936B02ACA}" destId="{2D96EB55-9523-4E36-9C78-DACBBB57E7D9}" srcOrd="0" destOrd="0" presId="urn:microsoft.com/office/officeart/2005/8/layout/vList2"/>
    <dgm:cxn modelId="{727C06C3-193F-457C-B2E4-684261D69A30}" type="presParOf" srcId="{4E2B474D-85C7-47FC-9BF8-8D8E2E898EB1}" destId="{D2C07907-98DD-4327-BEED-B9E770B8976D}" srcOrd="0" destOrd="0" presId="urn:microsoft.com/office/officeart/2005/8/layout/vList2"/>
    <dgm:cxn modelId="{0B06448B-6BEE-4041-AC29-D8EB95571938}" type="presParOf" srcId="{4E2B474D-85C7-47FC-9BF8-8D8E2E898EB1}" destId="{31183784-B8C2-4C7C-90E5-265504CB6990}" srcOrd="1" destOrd="0" presId="urn:microsoft.com/office/officeart/2005/8/layout/vList2"/>
    <dgm:cxn modelId="{D7E936BC-2942-41BD-97DC-0D01D784F485}" type="presParOf" srcId="{4E2B474D-85C7-47FC-9BF8-8D8E2E898EB1}" destId="{7CAA34BA-C762-4F75-BC31-2F8E37DBD860}" srcOrd="2" destOrd="0" presId="urn:microsoft.com/office/officeart/2005/8/layout/vList2"/>
    <dgm:cxn modelId="{D7F93CDF-A2C8-40EA-85D9-B724658CEAEC}" type="presParOf" srcId="{4E2B474D-85C7-47FC-9BF8-8D8E2E898EB1}" destId="{FFF57AEB-8579-4832-BB07-1E43C493E997}" srcOrd="3" destOrd="0" presId="urn:microsoft.com/office/officeart/2005/8/layout/vList2"/>
    <dgm:cxn modelId="{D890EB51-D216-4B61-92BB-F733930D6EC6}" type="presParOf" srcId="{4E2B474D-85C7-47FC-9BF8-8D8E2E898EB1}" destId="{2D96EB55-9523-4E36-9C78-DACBBB57E7D9}" srcOrd="4" destOrd="0" presId="urn:microsoft.com/office/officeart/2005/8/layout/vList2"/>
    <dgm:cxn modelId="{B1EF4E16-23E4-4195-A9A9-739DCBF670CB}" type="presParOf" srcId="{4E2B474D-85C7-47FC-9BF8-8D8E2E898EB1}" destId="{88FC0F83-5DFF-4DE8-B971-48A5A6C253C9}" srcOrd="5" destOrd="0" presId="urn:microsoft.com/office/officeart/2005/8/layout/vList2"/>
    <dgm:cxn modelId="{BEBAED3B-366F-4A63-8FB2-9E01D608472D}" type="presParOf" srcId="{4E2B474D-85C7-47FC-9BF8-8D8E2E898EB1}" destId="{471C5D2D-CA50-45F7-B05F-E5B85097607C}" srcOrd="6" destOrd="0" presId="urn:microsoft.com/office/officeart/2005/8/layout/vList2"/>
    <dgm:cxn modelId="{8F5CD352-5CAA-4419-A6B5-86E26A3FE98E}" type="presParOf" srcId="{4E2B474D-85C7-47FC-9BF8-8D8E2E898EB1}" destId="{B74D4CF9-BCC7-422D-89B7-6C086DC269B6}" srcOrd="7" destOrd="0" presId="urn:microsoft.com/office/officeart/2005/8/layout/vList2"/>
    <dgm:cxn modelId="{9820B25D-0215-4BC6-B0B9-3F69F9D2BCE6}" type="presParOf" srcId="{4E2B474D-85C7-47FC-9BF8-8D8E2E898EB1}" destId="{563D5D9D-88F8-48CA-832C-676529B84DC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40FF9AD-B036-4FB1-9F13-42ACC8800E54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9112AA2C-CD57-4C89-B52A-9C592C089CAA}">
      <dgm:prSet/>
      <dgm:spPr/>
      <dgm:t>
        <a:bodyPr/>
        <a:lstStyle/>
        <a:p>
          <a:pPr rtl="0"/>
          <a:r>
            <a:rPr 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1 </a:t>
          </a:r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研究背景与目的</a:t>
          </a:r>
          <a:endParaRPr lang="zh-CN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C8726094-2401-4223-BEEB-42B3779D525A}" type="parTrans" cxnId="{5EF72268-EE35-4F01-BC36-2FD9881FE772}">
      <dgm:prSet/>
      <dgm:spPr/>
      <dgm:t>
        <a:bodyPr/>
        <a:lstStyle/>
        <a:p>
          <a:endParaRPr lang="zh-CN" alt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9F801E21-CD2C-479D-B54A-BEB0E44B661F}" type="sibTrans" cxnId="{5EF72268-EE35-4F01-BC36-2FD9881FE772}">
      <dgm:prSet/>
      <dgm:spPr/>
      <dgm:t>
        <a:bodyPr/>
        <a:lstStyle/>
        <a:p>
          <a:endParaRPr lang="zh-CN" alt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5D8C250-C189-467B-8A80-B73E1B81209F}">
      <dgm:prSet/>
      <dgm:spPr/>
      <dgm:t>
        <a:bodyPr/>
        <a:lstStyle/>
        <a:p>
          <a:pPr rtl="0"/>
          <a:r>
            <a:rPr 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2 </a:t>
          </a:r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主题相似度算法介绍</a:t>
          </a:r>
          <a:endParaRPr lang="zh-CN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EE8A7BBE-1F85-434B-A5DF-8CCF6D0747B5}" type="parTrans" cxnId="{5E42F488-DB2D-4A01-B331-BF8909A50750}">
      <dgm:prSet/>
      <dgm:spPr/>
      <dgm:t>
        <a:bodyPr/>
        <a:lstStyle/>
        <a:p>
          <a:endParaRPr lang="zh-CN" alt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D0C894DF-AA69-4785-8BCA-7714EDE27703}" type="sibTrans" cxnId="{5E42F488-DB2D-4A01-B331-BF8909A50750}">
      <dgm:prSet/>
      <dgm:spPr/>
      <dgm:t>
        <a:bodyPr/>
        <a:lstStyle/>
        <a:p>
          <a:endParaRPr lang="zh-CN" alt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C2EDB28C-7A76-4715-ABAC-F6D936B02ACA}">
      <dgm:prSet/>
      <dgm:spPr/>
      <dgm:t>
        <a:bodyPr/>
        <a:lstStyle/>
        <a:p>
          <a:pPr rtl="0"/>
          <a:r>
            <a: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rPr>
            <a:t>3 </a:t>
          </a:r>
          <a:r>
            <a:rPr lang="zh-CN" altLang="zh-CN" dirty="0" smtClean="0">
              <a:latin typeface="楷体" panose="02010609060101010101" pitchFamily="49" charset="-122"/>
              <a:ea typeface="楷体" panose="02010609060101010101" pitchFamily="49" charset="-122"/>
            </a:rPr>
            <a:t>基于</a:t>
          </a:r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主题相似度的排序学习算法</a:t>
          </a:r>
          <a:endParaRPr lang="zh-CN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67349016-8C85-4404-8C66-0F7CD752CB32}" type="parTrans" cxnId="{3489AE73-5C23-4FF5-B944-97647B8CCEBF}">
      <dgm:prSet/>
      <dgm:spPr/>
      <dgm:t>
        <a:bodyPr/>
        <a:lstStyle/>
        <a:p>
          <a:endParaRPr lang="zh-CN" alt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D850E117-960D-4A33-BC85-EBFADB80900D}" type="sibTrans" cxnId="{3489AE73-5C23-4FF5-B944-97647B8CCEBF}">
      <dgm:prSet/>
      <dgm:spPr/>
      <dgm:t>
        <a:bodyPr/>
        <a:lstStyle/>
        <a:p>
          <a:endParaRPr lang="zh-CN" alt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947699EF-3BF4-42F8-99E8-5F764CF277F9}">
      <dgm:prSet/>
      <dgm:spPr/>
      <dgm:t>
        <a:bodyPr/>
        <a:lstStyle/>
        <a:p>
          <a:pPr rtl="0"/>
          <a:r>
            <a: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rPr>
            <a:t>4 </a:t>
          </a:r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实验对比与分析</a:t>
          </a:r>
          <a:endParaRPr lang="zh-CN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CF1CCCD-926A-430A-8643-9997EF1E5C04}" type="parTrans" cxnId="{58BD3D1C-5D9A-4177-9411-48FEFE225A40}">
      <dgm:prSet/>
      <dgm:spPr/>
      <dgm:t>
        <a:bodyPr/>
        <a:lstStyle/>
        <a:p>
          <a:endParaRPr lang="zh-CN" alt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F88E4B05-B83C-4954-86FB-086A62404F71}" type="sibTrans" cxnId="{58BD3D1C-5D9A-4177-9411-48FEFE225A40}">
      <dgm:prSet/>
      <dgm:spPr/>
      <dgm:t>
        <a:bodyPr/>
        <a:lstStyle/>
        <a:p>
          <a:endParaRPr lang="zh-CN" alt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454B995F-52F6-407E-89FD-058FC45751AA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rPr>
            <a:t>5 </a:t>
          </a:r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总结与展望</a:t>
          </a:r>
          <a:endParaRPr lang="zh-CN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AEFEF19-5878-46B0-934F-78A3A77B48E7}" type="parTrans" cxnId="{D1A494D3-6095-4253-BE15-C1C77AA06315}">
      <dgm:prSet/>
      <dgm:spPr/>
      <dgm:t>
        <a:bodyPr/>
        <a:lstStyle/>
        <a:p>
          <a:endParaRPr lang="zh-CN" alt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020894A2-3090-48F7-A447-42C08E81E43F}" type="sibTrans" cxnId="{D1A494D3-6095-4253-BE15-C1C77AA06315}">
      <dgm:prSet/>
      <dgm:spPr/>
      <dgm:t>
        <a:bodyPr/>
        <a:lstStyle/>
        <a:p>
          <a:endParaRPr lang="zh-CN" altLang="en-US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4E2B474D-85C7-47FC-9BF8-8D8E2E898EB1}" type="pres">
      <dgm:prSet presAssocID="{E40FF9AD-B036-4FB1-9F13-42ACC8800E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2C07907-98DD-4327-BEED-B9E770B8976D}" type="pres">
      <dgm:prSet presAssocID="{9112AA2C-CD57-4C89-B52A-9C592C089CA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183784-B8C2-4C7C-90E5-265504CB6990}" type="pres">
      <dgm:prSet presAssocID="{9F801E21-CD2C-479D-B54A-BEB0E44B661F}" presName="spacer" presStyleCnt="0"/>
      <dgm:spPr/>
    </dgm:pt>
    <dgm:pt modelId="{7CAA34BA-C762-4F75-BC31-2F8E37DBD860}" type="pres">
      <dgm:prSet presAssocID="{85D8C250-C189-467B-8A80-B73E1B81209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F57AEB-8579-4832-BB07-1E43C493E997}" type="pres">
      <dgm:prSet presAssocID="{D0C894DF-AA69-4785-8BCA-7714EDE27703}" presName="spacer" presStyleCnt="0"/>
      <dgm:spPr/>
    </dgm:pt>
    <dgm:pt modelId="{2D96EB55-9523-4E36-9C78-DACBBB57E7D9}" type="pres">
      <dgm:prSet presAssocID="{C2EDB28C-7A76-4715-ABAC-F6D936B02AC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FC0F83-5DFF-4DE8-B971-48A5A6C253C9}" type="pres">
      <dgm:prSet presAssocID="{D850E117-960D-4A33-BC85-EBFADB80900D}" presName="spacer" presStyleCnt="0"/>
      <dgm:spPr/>
    </dgm:pt>
    <dgm:pt modelId="{471C5D2D-CA50-45F7-B05F-E5B85097607C}" type="pres">
      <dgm:prSet presAssocID="{947699EF-3BF4-42F8-99E8-5F764CF277F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4D4CF9-BCC7-422D-89B7-6C086DC269B6}" type="pres">
      <dgm:prSet presAssocID="{F88E4B05-B83C-4954-86FB-086A62404F71}" presName="spacer" presStyleCnt="0"/>
      <dgm:spPr/>
    </dgm:pt>
    <dgm:pt modelId="{563D5D9D-88F8-48CA-832C-676529B84DC6}" type="pres">
      <dgm:prSet presAssocID="{454B995F-52F6-407E-89FD-058FC45751AA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8BD3D1C-5D9A-4177-9411-48FEFE225A40}" srcId="{E40FF9AD-B036-4FB1-9F13-42ACC8800E54}" destId="{947699EF-3BF4-42F8-99E8-5F764CF277F9}" srcOrd="3" destOrd="0" parTransId="{8CF1CCCD-926A-430A-8643-9997EF1E5C04}" sibTransId="{F88E4B05-B83C-4954-86FB-086A62404F71}"/>
    <dgm:cxn modelId="{EAF78FE6-7333-4A9B-8CE5-0D1FB08911FA}" type="presOf" srcId="{85D8C250-C189-467B-8A80-B73E1B81209F}" destId="{7CAA34BA-C762-4F75-BC31-2F8E37DBD860}" srcOrd="0" destOrd="0" presId="urn:microsoft.com/office/officeart/2005/8/layout/vList2"/>
    <dgm:cxn modelId="{619C88DD-7904-49BA-A369-1C717F563C5F}" type="presOf" srcId="{454B995F-52F6-407E-89FD-058FC45751AA}" destId="{563D5D9D-88F8-48CA-832C-676529B84DC6}" srcOrd="0" destOrd="0" presId="urn:microsoft.com/office/officeart/2005/8/layout/vList2"/>
    <dgm:cxn modelId="{5EF72268-EE35-4F01-BC36-2FD9881FE772}" srcId="{E40FF9AD-B036-4FB1-9F13-42ACC8800E54}" destId="{9112AA2C-CD57-4C89-B52A-9C592C089CAA}" srcOrd="0" destOrd="0" parTransId="{C8726094-2401-4223-BEEB-42B3779D525A}" sibTransId="{9F801E21-CD2C-479D-B54A-BEB0E44B661F}"/>
    <dgm:cxn modelId="{D1A494D3-6095-4253-BE15-C1C77AA06315}" srcId="{E40FF9AD-B036-4FB1-9F13-42ACC8800E54}" destId="{454B995F-52F6-407E-89FD-058FC45751AA}" srcOrd="4" destOrd="0" parTransId="{8AEFEF19-5878-46B0-934F-78A3A77B48E7}" sibTransId="{020894A2-3090-48F7-A447-42C08E81E43F}"/>
    <dgm:cxn modelId="{5E42F488-DB2D-4A01-B331-BF8909A50750}" srcId="{E40FF9AD-B036-4FB1-9F13-42ACC8800E54}" destId="{85D8C250-C189-467B-8A80-B73E1B81209F}" srcOrd="1" destOrd="0" parTransId="{EE8A7BBE-1F85-434B-A5DF-8CCF6D0747B5}" sibTransId="{D0C894DF-AA69-4785-8BCA-7714EDE27703}"/>
    <dgm:cxn modelId="{16A33D8B-AADB-4E34-99CB-21A5D375502C}" type="presOf" srcId="{E40FF9AD-B036-4FB1-9F13-42ACC8800E54}" destId="{4E2B474D-85C7-47FC-9BF8-8D8E2E898EB1}" srcOrd="0" destOrd="0" presId="urn:microsoft.com/office/officeart/2005/8/layout/vList2"/>
    <dgm:cxn modelId="{B4F858AE-EF5A-4B25-8991-39B9176EE419}" type="presOf" srcId="{947699EF-3BF4-42F8-99E8-5F764CF277F9}" destId="{471C5D2D-CA50-45F7-B05F-E5B85097607C}" srcOrd="0" destOrd="0" presId="urn:microsoft.com/office/officeart/2005/8/layout/vList2"/>
    <dgm:cxn modelId="{D19C65F5-C894-413E-A3CC-246CC530A98C}" type="presOf" srcId="{9112AA2C-CD57-4C89-B52A-9C592C089CAA}" destId="{D2C07907-98DD-4327-BEED-B9E770B8976D}" srcOrd="0" destOrd="0" presId="urn:microsoft.com/office/officeart/2005/8/layout/vList2"/>
    <dgm:cxn modelId="{3489AE73-5C23-4FF5-B944-97647B8CCEBF}" srcId="{E40FF9AD-B036-4FB1-9F13-42ACC8800E54}" destId="{C2EDB28C-7A76-4715-ABAC-F6D936B02ACA}" srcOrd="2" destOrd="0" parTransId="{67349016-8C85-4404-8C66-0F7CD752CB32}" sibTransId="{D850E117-960D-4A33-BC85-EBFADB80900D}"/>
    <dgm:cxn modelId="{0D0E9557-10FA-49B1-AD7E-2E78F2D3AEF8}" type="presOf" srcId="{C2EDB28C-7A76-4715-ABAC-F6D936B02ACA}" destId="{2D96EB55-9523-4E36-9C78-DACBBB57E7D9}" srcOrd="0" destOrd="0" presId="urn:microsoft.com/office/officeart/2005/8/layout/vList2"/>
    <dgm:cxn modelId="{200F0BC1-4DA1-458C-97E7-6A91DC71F613}" type="presParOf" srcId="{4E2B474D-85C7-47FC-9BF8-8D8E2E898EB1}" destId="{D2C07907-98DD-4327-BEED-B9E770B8976D}" srcOrd="0" destOrd="0" presId="urn:microsoft.com/office/officeart/2005/8/layout/vList2"/>
    <dgm:cxn modelId="{68184E8E-A88B-4D52-A092-898FD1147A08}" type="presParOf" srcId="{4E2B474D-85C7-47FC-9BF8-8D8E2E898EB1}" destId="{31183784-B8C2-4C7C-90E5-265504CB6990}" srcOrd="1" destOrd="0" presId="urn:microsoft.com/office/officeart/2005/8/layout/vList2"/>
    <dgm:cxn modelId="{9D707914-1E3A-4D65-93EA-3D2D5A3B30BA}" type="presParOf" srcId="{4E2B474D-85C7-47FC-9BF8-8D8E2E898EB1}" destId="{7CAA34BA-C762-4F75-BC31-2F8E37DBD860}" srcOrd="2" destOrd="0" presId="urn:microsoft.com/office/officeart/2005/8/layout/vList2"/>
    <dgm:cxn modelId="{D44BF9FA-C389-45F9-85F8-D1FB7F69138D}" type="presParOf" srcId="{4E2B474D-85C7-47FC-9BF8-8D8E2E898EB1}" destId="{FFF57AEB-8579-4832-BB07-1E43C493E997}" srcOrd="3" destOrd="0" presId="urn:microsoft.com/office/officeart/2005/8/layout/vList2"/>
    <dgm:cxn modelId="{5469F908-2FF1-43D8-B4AD-7EEFDB0C7475}" type="presParOf" srcId="{4E2B474D-85C7-47FC-9BF8-8D8E2E898EB1}" destId="{2D96EB55-9523-4E36-9C78-DACBBB57E7D9}" srcOrd="4" destOrd="0" presId="urn:microsoft.com/office/officeart/2005/8/layout/vList2"/>
    <dgm:cxn modelId="{2DA79FD0-6686-4FCB-A89B-946CDF519740}" type="presParOf" srcId="{4E2B474D-85C7-47FC-9BF8-8D8E2E898EB1}" destId="{88FC0F83-5DFF-4DE8-B971-48A5A6C253C9}" srcOrd="5" destOrd="0" presId="urn:microsoft.com/office/officeart/2005/8/layout/vList2"/>
    <dgm:cxn modelId="{9663C926-58BA-4446-9A0A-961B6FC8D328}" type="presParOf" srcId="{4E2B474D-85C7-47FC-9BF8-8D8E2E898EB1}" destId="{471C5D2D-CA50-45F7-B05F-E5B85097607C}" srcOrd="6" destOrd="0" presId="urn:microsoft.com/office/officeart/2005/8/layout/vList2"/>
    <dgm:cxn modelId="{053F5423-BFB1-481D-B8E8-1CC02BF103EE}" type="presParOf" srcId="{4E2B474D-85C7-47FC-9BF8-8D8E2E898EB1}" destId="{B74D4CF9-BCC7-422D-89B7-6C086DC269B6}" srcOrd="7" destOrd="0" presId="urn:microsoft.com/office/officeart/2005/8/layout/vList2"/>
    <dgm:cxn modelId="{FEEE5F2C-2FB3-443B-9727-6FC8498F5283}" type="presParOf" srcId="{4E2B474D-85C7-47FC-9BF8-8D8E2E898EB1}" destId="{563D5D9D-88F8-48CA-832C-676529B84DC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07907-98DD-4327-BEED-B9E770B8976D}">
      <dsp:nvSpPr>
        <dsp:cNvPr id="0" name=""/>
        <dsp:cNvSpPr/>
      </dsp:nvSpPr>
      <dsp:spPr>
        <a:xfrm>
          <a:off x="0" y="0"/>
          <a:ext cx="7488832" cy="7043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1 </a:t>
          </a:r>
          <a:r>
            <a:rPr lang="zh-CN" alt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研究背</a:t>
          </a:r>
          <a:r>
            <a:rPr lang="zh-CN" alt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景及问题描述</a:t>
          </a:r>
          <a:endParaRPr lang="zh-CN" sz="28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34383" y="34383"/>
        <a:ext cx="7420066" cy="635573"/>
      </dsp:txXfrm>
    </dsp:sp>
    <dsp:sp modelId="{7CAA34BA-C762-4F75-BC31-2F8E37DBD860}">
      <dsp:nvSpPr>
        <dsp:cNvPr id="0" name=""/>
        <dsp:cNvSpPr/>
      </dsp:nvSpPr>
      <dsp:spPr>
        <a:xfrm>
          <a:off x="0" y="807066"/>
          <a:ext cx="7488832" cy="7043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2 </a:t>
          </a:r>
          <a:r>
            <a:rPr lang="zh-CN" alt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实体关系抽取的相关研究</a:t>
          </a:r>
          <a:endParaRPr lang="zh-CN" sz="28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34383" y="841449"/>
        <a:ext cx="7420066" cy="635573"/>
      </dsp:txXfrm>
    </dsp:sp>
    <dsp:sp modelId="{2D96EB55-9523-4E36-9C78-DACBBB57E7D9}">
      <dsp:nvSpPr>
        <dsp:cNvPr id="0" name=""/>
        <dsp:cNvSpPr/>
      </dsp:nvSpPr>
      <dsp:spPr>
        <a:xfrm>
          <a:off x="0" y="1592046"/>
          <a:ext cx="7488832" cy="7043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3 </a:t>
          </a:r>
          <a:r>
            <a:rPr lang="zh-CN" alt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句子的分布式表示方法</a:t>
          </a:r>
          <a:endParaRPr lang="zh-CN" sz="28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34383" y="1626429"/>
        <a:ext cx="7420066" cy="635573"/>
      </dsp:txXfrm>
    </dsp:sp>
    <dsp:sp modelId="{471C5D2D-CA50-45F7-B05F-E5B85097607C}">
      <dsp:nvSpPr>
        <dsp:cNvPr id="0" name=""/>
        <dsp:cNvSpPr/>
      </dsp:nvSpPr>
      <dsp:spPr>
        <a:xfrm>
          <a:off x="0" y="2377026"/>
          <a:ext cx="7488832" cy="7043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4 </a:t>
          </a:r>
          <a:r>
            <a:rPr lang="zh-CN" alt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面向新闻网页的企业实体关系抽取</a:t>
          </a:r>
          <a:endParaRPr lang="zh-CN" sz="28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34383" y="2411409"/>
        <a:ext cx="7420066" cy="635573"/>
      </dsp:txXfrm>
    </dsp:sp>
    <dsp:sp modelId="{563D5D9D-88F8-48CA-832C-676529B84DC6}">
      <dsp:nvSpPr>
        <dsp:cNvPr id="0" name=""/>
        <dsp:cNvSpPr/>
      </dsp:nvSpPr>
      <dsp:spPr>
        <a:xfrm>
          <a:off x="0" y="3162005"/>
          <a:ext cx="7488832" cy="7043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5 </a:t>
          </a:r>
          <a:r>
            <a:rPr lang="zh-CN" alt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总结与展望</a:t>
          </a:r>
          <a:endParaRPr lang="zh-CN" sz="28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34383" y="3196388"/>
        <a:ext cx="7420066" cy="6355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07907-98DD-4327-BEED-B9E770B8976D}">
      <dsp:nvSpPr>
        <dsp:cNvPr id="0" name=""/>
        <dsp:cNvSpPr/>
      </dsp:nvSpPr>
      <dsp:spPr>
        <a:xfrm>
          <a:off x="0" y="22086"/>
          <a:ext cx="7488832" cy="704339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1 </a:t>
          </a:r>
          <a:r>
            <a:rPr lang="zh-CN" alt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研究背景</a:t>
          </a:r>
          <a:r>
            <a:rPr lang="zh-CN" alt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及问题描述</a:t>
          </a:r>
          <a:endParaRPr lang="zh-CN" sz="28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34383" y="56469"/>
        <a:ext cx="7420066" cy="635573"/>
      </dsp:txXfrm>
    </dsp:sp>
    <dsp:sp modelId="{7CAA34BA-C762-4F75-BC31-2F8E37DBD860}">
      <dsp:nvSpPr>
        <dsp:cNvPr id="0" name=""/>
        <dsp:cNvSpPr/>
      </dsp:nvSpPr>
      <dsp:spPr>
        <a:xfrm>
          <a:off x="0" y="792087"/>
          <a:ext cx="7488832" cy="7043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2 </a:t>
          </a:r>
          <a:r>
            <a:rPr lang="zh-CN" alt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实体关系抽取的相关研究</a:t>
          </a:r>
          <a:endParaRPr lang="zh-CN" sz="28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34383" y="826470"/>
        <a:ext cx="7420066" cy="635573"/>
      </dsp:txXfrm>
    </dsp:sp>
    <dsp:sp modelId="{2D96EB55-9523-4E36-9C78-DACBBB57E7D9}">
      <dsp:nvSpPr>
        <dsp:cNvPr id="0" name=""/>
        <dsp:cNvSpPr/>
      </dsp:nvSpPr>
      <dsp:spPr>
        <a:xfrm>
          <a:off x="0" y="1592046"/>
          <a:ext cx="7488832" cy="7043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3 </a:t>
          </a:r>
          <a:r>
            <a:rPr lang="zh-CN" alt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句子的分布式表示方法</a:t>
          </a:r>
          <a:endParaRPr lang="zh-CN" sz="28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34383" y="1626429"/>
        <a:ext cx="7420066" cy="635573"/>
      </dsp:txXfrm>
    </dsp:sp>
    <dsp:sp modelId="{471C5D2D-CA50-45F7-B05F-E5B85097607C}">
      <dsp:nvSpPr>
        <dsp:cNvPr id="0" name=""/>
        <dsp:cNvSpPr/>
      </dsp:nvSpPr>
      <dsp:spPr>
        <a:xfrm>
          <a:off x="0" y="2377026"/>
          <a:ext cx="7488832" cy="7043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4 </a:t>
          </a:r>
          <a:r>
            <a:rPr lang="zh-CN" alt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面向新闻网页的企业实体关系抽取</a:t>
          </a:r>
          <a:endParaRPr lang="zh-CN" sz="28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34383" y="2411409"/>
        <a:ext cx="7420066" cy="635573"/>
      </dsp:txXfrm>
    </dsp:sp>
    <dsp:sp modelId="{563D5D9D-88F8-48CA-832C-676529B84DC6}">
      <dsp:nvSpPr>
        <dsp:cNvPr id="0" name=""/>
        <dsp:cNvSpPr/>
      </dsp:nvSpPr>
      <dsp:spPr>
        <a:xfrm>
          <a:off x="0" y="3162005"/>
          <a:ext cx="7488832" cy="7043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5 </a:t>
          </a:r>
          <a:r>
            <a:rPr lang="zh-CN" alt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总结与展望</a:t>
          </a:r>
          <a:endParaRPr lang="zh-CN" sz="28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34383" y="3196388"/>
        <a:ext cx="7420066" cy="6355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07907-98DD-4327-BEED-B9E770B8976D}">
      <dsp:nvSpPr>
        <dsp:cNvPr id="0" name=""/>
        <dsp:cNvSpPr/>
      </dsp:nvSpPr>
      <dsp:spPr>
        <a:xfrm>
          <a:off x="0" y="22086"/>
          <a:ext cx="7488832" cy="7043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1 </a:t>
          </a:r>
          <a:r>
            <a:rPr lang="zh-CN" alt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研究背景与目的</a:t>
          </a:r>
          <a:endParaRPr lang="zh-CN" sz="28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34383" y="56469"/>
        <a:ext cx="7420066" cy="635573"/>
      </dsp:txXfrm>
    </dsp:sp>
    <dsp:sp modelId="{7CAA34BA-C762-4F75-BC31-2F8E37DBD860}">
      <dsp:nvSpPr>
        <dsp:cNvPr id="0" name=""/>
        <dsp:cNvSpPr/>
      </dsp:nvSpPr>
      <dsp:spPr>
        <a:xfrm>
          <a:off x="0" y="807066"/>
          <a:ext cx="7488832" cy="704339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2 </a:t>
          </a:r>
          <a:r>
            <a:rPr lang="zh-CN" alt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实体关系抽取的相关研究</a:t>
          </a:r>
          <a:endParaRPr lang="zh-CN" sz="28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34383" y="841449"/>
        <a:ext cx="7420066" cy="635573"/>
      </dsp:txXfrm>
    </dsp:sp>
    <dsp:sp modelId="{2D96EB55-9523-4E36-9C78-DACBBB57E7D9}">
      <dsp:nvSpPr>
        <dsp:cNvPr id="0" name=""/>
        <dsp:cNvSpPr/>
      </dsp:nvSpPr>
      <dsp:spPr>
        <a:xfrm>
          <a:off x="0" y="1592046"/>
          <a:ext cx="7488832" cy="7043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3 </a:t>
          </a:r>
          <a:r>
            <a:rPr lang="zh-CN" alt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句子的分布式表示方法</a:t>
          </a:r>
          <a:endParaRPr lang="zh-CN" sz="28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34383" y="1626429"/>
        <a:ext cx="7420066" cy="635573"/>
      </dsp:txXfrm>
    </dsp:sp>
    <dsp:sp modelId="{471C5D2D-CA50-45F7-B05F-E5B85097607C}">
      <dsp:nvSpPr>
        <dsp:cNvPr id="0" name=""/>
        <dsp:cNvSpPr/>
      </dsp:nvSpPr>
      <dsp:spPr>
        <a:xfrm>
          <a:off x="0" y="2377026"/>
          <a:ext cx="7488832" cy="7043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4 </a:t>
          </a:r>
          <a:r>
            <a:rPr lang="zh-CN" alt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面向新闻网页的企业实体关系抽取</a:t>
          </a:r>
          <a:endParaRPr lang="zh-CN" sz="28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34383" y="2411409"/>
        <a:ext cx="7420066" cy="635573"/>
      </dsp:txXfrm>
    </dsp:sp>
    <dsp:sp modelId="{563D5D9D-88F8-48CA-832C-676529B84DC6}">
      <dsp:nvSpPr>
        <dsp:cNvPr id="0" name=""/>
        <dsp:cNvSpPr/>
      </dsp:nvSpPr>
      <dsp:spPr>
        <a:xfrm>
          <a:off x="0" y="3162005"/>
          <a:ext cx="7488832" cy="7043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5 </a:t>
          </a:r>
          <a:r>
            <a:rPr lang="zh-CN" alt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总结与展望</a:t>
          </a:r>
          <a:endParaRPr lang="zh-CN" sz="28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34383" y="3196388"/>
        <a:ext cx="7420066" cy="6355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07907-98DD-4327-BEED-B9E770B8976D}">
      <dsp:nvSpPr>
        <dsp:cNvPr id="0" name=""/>
        <dsp:cNvSpPr/>
      </dsp:nvSpPr>
      <dsp:spPr>
        <a:xfrm>
          <a:off x="0" y="22086"/>
          <a:ext cx="7488832" cy="7043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1 </a:t>
          </a:r>
          <a:r>
            <a:rPr lang="zh-CN" alt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研究背景与目的</a:t>
          </a:r>
          <a:endParaRPr lang="zh-CN" sz="28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34383" y="56469"/>
        <a:ext cx="7420066" cy="635573"/>
      </dsp:txXfrm>
    </dsp:sp>
    <dsp:sp modelId="{7CAA34BA-C762-4F75-BC31-2F8E37DBD860}">
      <dsp:nvSpPr>
        <dsp:cNvPr id="0" name=""/>
        <dsp:cNvSpPr/>
      </dsp:nvSpPr>
      <dsp:spPr>
        <a:xfrm>
          <a:off x="0" y="807066"/>
          <a:ext cx="7488832" cy="7043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2 </a:t>
          </a:r>
          <a:r>
            <a:rPr lang="zh-CN" alt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实体关系抽取的相关研究</a:t>
          </a:r>
          <a:endParaRPr lang="zh-CN" sz="28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34383" y="841449"/>
        <a:ext cx="7420066" cy="635573"/>
      </dsp:txXfrm>
    </dsp:sp>
    <dsp:sp modelId="{2D96EB55-9523-4E36-9C78-DACBBB57E7D9}">
      <dsp:nvSpPr>
        <dsp:cNvPr id="0" name=""/>
        <dsp:cNvSpPr/>
      </dsp:nvSpPr>
      <dsp:spPr>
        <a:xfrm>
          <a:off x="0" y="1592046"/>
          <a:ext cx="7488832" cy="704339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3 </a:t>
          </a:r>
          <a:r>
            <a:rPr lang="zh-CN" alt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句子的分布式表示方法</a:t>
          </a:r>
          <a:endParaRPr lang="zh-CN" sz="28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34383" y="1626429"/>
        <a:ext cx="7420066" cy="635573"/>
      </dsp:txXfrm>
    </dsp:sp>
    <dsp:sp modelId="{471C5D2D-CA50-45F7-B05F-E5B85097607C}">
      <dsp:nvSpPr>
        <dsp:cNvPr id="0" name=""/>
        <dsp:cNvSpPr/>
      </dsp:nvSpPr>
      <dsp:spPr>
        <a:xfrm>
          <a:off x="0" y="2377026"/>
          <a:ext cx="7488832" cy="7043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4 </a:t>
          </a:r>
          <a:r>
            <a:rPr lang="zh-CN" alt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面向新闻网页的企业实体关系抽取</a:t>
          </a:r>
          <a:endParaRPr lang="zh-CN" sz="28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34383" y="2411409"/>
        <a:ext cx="7420066" cy="635573"/>
      </dsp:txXfrm>
    </dsp:sp>
    <dsp:sp modelId="{563D5D9D-88F8-48CA-832C-676529B84DC6}">
      <dsp:nvSpPr>
        <dsp:cNvPr id="0" name=""/>
        <dsp:cNvSpPr/>
      </dsp:nvSpPr>
      <dsp:spPr>
        <a:xfrm>
          <a:off x="0" y="3162005"/>
          <a:ext cx="7488832" cy="7043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5 </a:t>
          </a:r>
          <a:r>
            <a:rPr lang="zh-CN" alt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总结与展望</a:t>
          </a:r>
          <a:endParaRPr lang="zh-CN" sz="28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34383" y="3196388"/>
        <a:ext cx="7420066" cy="6355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07907-98DD-4327-BEED-B9E770B8976D}">
      <dsp:nvSpPr>
        <dsp:cNvPr id="0" name=""/>
        <dsp:cNvSpPr/>
      </dsp:nvSpPr>
      <dsp:spPr>
        <a:xfrm>
          <a:off x="0" y="22086"/>
          <a:ext cx="7488832" cy="7043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1 </a:t>
          </a:r>
          <a:r>
            <a:rPr lang="zh-CN" alt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研究背景与目的</a:t>
          </a:r>
          <a:endParaRPr lang="zh-CN" sz="28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34383" y="56469"/>
        <a:ext cx="7420066" cy="635573"/>
      </dsp:txXfrm>
    </dsp:sp>
    <dsp:sp modelId="{7CAA34BA-C762-4F75-BC31-2F8E37DBD860}">
      <dsp:nvSpPr>
        <dsp:cNvPr id="0" name=""/>
        <dsp:cNvSpPr/>
      </dsp:nvSpPr>
      <dsp:spPr>
        <a:xfrm>
          <a:off x="0" y="807066"/>
          <a:ext cx="7488832" cy="7043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2 </a:t>
          </a:r>
          <a:r>
            <a:rPr lang="zh-CN" alt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实体关系抽取的相关研究</a:t>
          </a:r>
          <a:endParaRPr lang="zh-CN" sz="28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34383" y="841449"/>
        <a:ext cx="7420066" cy="635573"/>
      </dsp:txXfrm>
    </dsp:sp>
    <dsp:sp modelId="{2D96EB55-9523-4E36-9C78-DACBBB57E7D9}">
      <dsp:nvSpPr>
        <dsp:cNvPr id="0" name=""/>
        <dsp:cNvSpPr/>
      </dsp:nvSpPr>
      <dsp:spPr>
        <a:xfrm>
          <a:off x="0" y="1592046"/>
          <a:ext cx="7488832" cy="704339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3 </a:t>
          </a:r>
          <a:r>
            <a:rPr lang="zh-CN" alt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句子的分布式表示方法</a:t>
          </a:r>
          <a:endParaRPr lang="zh-CN" sz="28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34383" y="1626429"/>
        <a:ext cx="7420066" cy="635573"/>
      </dsp:txXfrm>
    </dsp:sp>
    <dsp:sp modelId="{471C5D2D-CA50-45F7-B05F-E5B85097607C}">
      <dsp:nvSpPr>
        <dsp:cNvPr id="0" name=""/>
        <dsp:cNvSpPr/>
      </dsp:nvSpPr>
      <dsp:spPr>
        <a:xfrm>
          <a:off x="0" y="2377026"/>
          <a:ext cx="7488832" cy="704339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4 </a:t>
          </a:r>
          <a:r>
            <a:rPr lang="zh-CN" alt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面向新闻网页的企业实体关系抽取</a:t>
          </a:r>
          <a:endParaRPr lang="zh-CN" sz="28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34383" y="2411409"/>
        <a:ext cx="7420066" cy="635573"/>
      </dsp:txXfrm>
    </dsp:sp>
    <dsp:sp modelId="{563D5D9D-88F8-48CA-832C-676529B84DC6}">
      <dsp:nvSpPr>
        <dsp:cNvPr id="0" name=""/>
        <dsp:cNvSpPr/>
      </dsp:nvSpPr>
      <dsp:spPr>
        <a:xfrm>
          <a:off x="0" y="3162005"/>
          <a:ext cx="7488832" cy="7043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5 </a:t>
          </a:r>
          <a:r>
            <a:rPr lang="zh-CN" alt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总结与展望</a:t>
          </a:r>
          <a:endParaRPr lang="zh-CN" sz="28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34383" y="3196388"/>
        <a:ext cx="7420066" cy="6355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07907-98DD-4327-BEED-B9E770B8976D}">
      <dsp:nvSpPr>
        <dsp:cNvPr id="0" name=""/>
        <dsp:cNvSpPr/>
      </dsp:nvSpPr>
      <dsp:spPr>
        <a:xfrm>
          <a:off x="0" y="22086"/>
          <a:ext cx="7488832" cy="7043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1 </a:t>
          </a:r>
          <a:r>
            <a:rPr lang="zh-CN" alt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研究背景与目的</a:t>
          </a:r>
          <a:endParaRPr lang="zh-CN" sz="28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34383" y="56469"/>
        <a:ext cx="7420066" cy="635573"/>
      </dsp:txXfrm>
    </dsp:sp>
    <dsp:sp modelId="{7CAA34BA-C762-4F75-BC31-2F8E37DBD860}">
      <dsp:nvSpPr>
        <dsp:cNvPr id="0" name=""/>
        <dsp:cNvSpPr/>
      </dsp:nvSpPr>
      <dsp:spPr>
        <a:xfrm>
          <a:off x="0" y="807066"/>
          <a:ext cx="7488832" cy="7043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2 </a:t>
          </a:r>
          <a:r>
            <a:rPr lang="zh-CN" alt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主题相似度算法介绍</a:t>
          </a:r>
          <a:endParaRPr lang="zh-CN" sz="28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34383" y="841449"/>
        <a:ext cx="7420066" cy="635573"/>
      </dsp:txXfrm>
    </dsp:sp>
    <dsp:sp modelId="{2D96EB55-9523-4E36-9C78-DACBBB57E7D9}">
      <dsp:nvSpPr>
        <dsp:cNvPr id="0" name=""/>
        <dsp:cNvSpPr/>
      </dsp:nvSpPr>
      <dsp:spPr>
        <a:xfrm>
          <a:off x="0" y="1592046"/>
          <a:ext cx="7488832" cy="7043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3 </a:t>
          </a:r>
          <a:r>
            <a:rPr lang="zh-CN" altLang="zh-CN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基于</a:t>
          </a:r>
          <a:r>
            <a:rPr lang="zh-CN" alt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主题相似度的排序学习算法</a:t>
          </a:r>
          <a:endParaRPr lang="zh-CN" sz="28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34383" y="1626429"/>
        <a:ext cx="7420066" cy="635573"/>
      </dsp:txXfrm>
    </dsp:sp>
    <dsp:sp modelId="{471C5D2D-CA50-45F7-B05F-E5B85097607C}">
      <dsp:nvSpPr>
        <dsp:cNvPr id="0" name=""/>
        <dsp:cNvSpPr/>
      </dsp:nvSpPr>
      <dsp:spPr>
        <a:xfrm>
          <a:off x="0" y="2377026"/>
          <a:ext cx="7488832" cy="7043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4 </a:t>
          </a:r>
          <a:r>
            <a:rPr lang="zh-CN" alt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实验对比与分析</a:t>
          </a:r>
          <a:endParaRPr lang="zh-CN" sz="28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34383" y="2411409"/>
        <a:ext cx="7420066" cy="635573"/>
      </dsp:txXfrm>
    </dsp:sp>
    <dsp:sp modelId="{563D5D9D-88F8-48CA-832C-676529B84DC6}">
      <dsp:nvSpPr>
        <dsp:cNvPr id="0" name=""/>
        <dsp:cNvSpPr/>
      </dsp:nvSpPr>
      <dsp:spPr>
        <a:xfrm>
          <a:off x="0" y="3162005"/>
          <a:ext cx="7488832" cy="704339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5 </a:t>
          </a:r>
          <a:r>
            <a:rPr lang="zh-CN" altLang="en-US" sz="28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总结与展望</a:t>
          </a:r>
          <a:endParaRPr lang="zh-CN" sz="28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34383" y="3196388"/>
        <a:ext cx="7420066" cy="635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806B0-77EB-4E40-B0A3-8F69800ED8CC}" type="datetimeFigureOut">
              <a:rPr lang="zh-CN" altLang="en-US" smtClean="0"/>
              <a:t>2017/5/14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C75C7-D152-470D-A080-8E0CADD04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51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09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25AB2D3-0A13-4B70-943B-8D91FF02C8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16735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AF7FB8-0E67-4157-843F-4E465598FAFB}" type="slidenum">
              <a:rPr lang="en-US" altLang="zh-CN"/>
              <a:pPr/>
              <a:t>1</a:t>
            </a:fld>
            <a:endParaRPr lang="en-US" altLang="zh-CN" dirty="0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57249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AB2D3-0A13-4B70-943B-8D91FF02C85D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1090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相似度高的文档，应该具有同样的排序位置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AB2D3-0A13-4B70-943B-8D91FF02C85D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3139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来看一下本次报告的提纲，分别是：</a:t>
                </a:r>
                <a:r>
                  <a:rPr lang="en-US" altLang="zh-CN" dirty="0" smtClean="0"/>
                  <a:t>1,2,3,4,5,6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97544E-26AA-4FDB-B9EA-96855DDCFD2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6847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</m:ctrlPr>
                      </m:sSupPr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𝑛</m:t>
                        </m:r>
                      </m:e>
                      <m:sup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(</m:t>
                        </m:r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𝑖</m:t>
                        </m:r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表示查询返回的文档总数，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lang="en-US" altLang="zh-CN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表示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第</a:t>
                </a:r>
                <a:r>
                  <a:rPr lang="en-US" altLang="zh-CN" sz="1200" i="1" kern="1200" dirty="0" smtClean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n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个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文档的相关标签，相关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lang="en-US" altLang="zh-CN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𝑛</m:t>
                        </m:r>
                      </m:sub>
                    </m:sSub>
                    <m:r>
                      <a:rPr lang="en-US" altLang="zh-CN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+mn-cs"/>
                      </a:rPr>
                      <m:t>=1</m:t>
                    </m:r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，不相关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lang="en-US" altLang="zh-CN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𝑛</m:t>
                        </m:r>
                      </m:sub>
                    </m:sSub>
                    <m:r>
                      <a:rPr lang="en-US" altLang="zh-CN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+mn-cs"/>
                      </a:rPr>
                      <m:t>=0</m:t>
                    </m:r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</m:ctrlPr>
                      </m:sSupPr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𝑅</m:t>
                        </m:r>
                      </m:e>
                      <m:sup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(</m:t>
                        </m:r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𝑖</m:t>
                        </m:r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表示查询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</m:ctrlPr>
                      </m:sSupPr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𝑞</m:t>
                        </m:r>
                      </m:e>
                      <m:sup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(</m:t>
                        </m:r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𝑖</m:t>
                        </m:r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返回的所有相关文档数。</a:t>
                </a:r>
              </a:p>
              <a:p>
                <a:endParaRPr lang="en-US" altLang="zh-CN" dirty="0" smtClean="0"/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MAP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指标是针对多次查询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zh-CN" altLang="zh-CN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𝑞</m:t>
                        </m:r>
                        <m:r>
                          <a:rPr kumimoji="0" lang="en-US" altLang="zh-CN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={</m:t>
                        </m:r>
                        <m:r>
                          <a:rPr kumimoji="0" lang="en-US" altLang="zh-CN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𝑞</m:t>
                        </m:r>
                      </m:e>
                      <m:sup>
                        <m:r>
                          <a:rPr kumimoji="0" lang="en-US" altLang="zh-CN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(1)</m:t>
                        </m:r>
                      </m:sup>
                    </m:sSup>
                    <m:r>
                      <a:rPr kumimoji="0" lang="en-US" altLang="zh-CN" sz="1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itchFamily="2" charset="-122"/>
                        <a:cs typeface="+mn-cs"/>
                      </a:rPr>
                      <m:t>,</m:t>
                    </m:r>
                    <m:sSup>
                      <m:sSupPr>
                        <m:ctrlPr>
                          <a:rPr kumimoji="0" lang="zh-CN" altLang="zh-CN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𝑞</m:t>
                        </m:r>
                      </m:e>
                      <m:sup>
                        <m:r>
                          <a:rPr kumimoji="0" lang="en-US" altLang="zh-CN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(2)</m:t>
                        </m:r>
                      </m:sup>
                    </m:sSup>
                    <m:r>
                      <a:rPr kumimoji="0" lang="en-US" altLang="zh-CN" sz="1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itchFamily="2" charset="-122"/>
                        <a:cs typeface="+mn-cs"/>
                      </a:rPr>
                      <m:t>,…,</m:t>
                    </m:r>
                    <m:sSup>
                      <m:sSupPr>
                        <m:ctrlPr>
                          <a:rPr kumimoji="0" lang="zh-CN" altLang="zh-CN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kumimoji="0" lang="zh-CN" altLang="zh-CN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itchFamily="2" charset="-122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itchFamily="2" charset="-122"/>
                                <a:cs typeface="+mn-cs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kumimoji="0" lang="en-US" altLang="zh-CN" sz="1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itchFamily="2" charset="-122"/>
                        <a:cs typeface="+mn-cs"/>
                      </a:rPr>
                      <m:t>}</m:t>
                    </m:r>
                  </m:oMath>
                </a14:m>
                <a:r>
                  <a:rPr kumimoji="0" lang="zh-CN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的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AP</a:t>
                </a:r>
                <a:r>
                  <a:rPr kumimoji="0" lang="zh-CN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值的平均</a:t>
                </a:r>
                <a:r>
                  <a:rPr kumimoji="0" lang="zh-CN" altLang="zh-CN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值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，反映排序系统在所有相关文档上的排序性能，搜索结果中的相关文档越靠前，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MAP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值就越高。</a:t>
                </a:r>
              </a:p>
              <a:p>
                <a:endParaRPr lang="zh-CN" altLang="en-US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其中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𝑛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^(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(𝑖)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)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表示查询返回的文档总数，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𝑟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_</a:t>
                </a:r>
                <a:r>
                  <a:rPr lang="en-US" altLang="zh-CN" sz="1200" b="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itchFamily="2" charset="-122"/>
                    <a:cs typeface="+mn-cs"/>
                  </a:rPr>
                  <a:t>𝑛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表示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第</a:t>
                </a:r>
                <a:r>
                  <a:rPr lang="en-US" altLang="zh-CN" sz="1200" i="1" kern="1200" dirty="0" smtClean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n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个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文档的相关标签，相关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𝑟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_</a:t>
                </a:r>
                <a:r>
                  <a:rPr lang="en-US" altLang="zh-CN" sz="1200" b="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itchFamily="2" charset="-122"/>
                    <a:cs typeface="+mn-cs"/>
                  </a:rPr>
                  <a:t>𝑛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=1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，不相关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𝑟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_</a:t>
                </a:r>
                <a:r>
                  <a:rPr lang="en-US" altLang="zh-CN" sz="1200" b="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宋体" pitchFamily="2" charset="-122"/>
                    <a:cs typeface="+mn-cs"/>
                  </a:rPr>
                  <a:t>𝑛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=0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𝑅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^(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(𝑖)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)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表示查询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𝑞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^(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(𝑖)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)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返回的所有相关文档数。</a:t>
                </a:r>
              </a:p>
              <a:p>
                <a:endParaRPr lang="en-US" altLang="zh-CN" dirty="0" smtClean="0"/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MAP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指标是针对多次查询</a:t>
                </a:r>
                <a:r>
                  <a:rPr kumimoji="0" lang="zh-CN" altLang="zh-CN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itchFamily="2" charset="-122"/>
                    <a:cs typeface="+mn-cs"/>
                  </a:rPr>
                  <a:t>〖</a:t>
                </a: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itchFamily="2" charset="-122"/>
                    <a:cs typeface="+mn-cs"/>
                  </a:rPr>
                  <a:t>𝑞={𝑞</a:t>
                </a:r>
                <a:r>
                  <a:rPr kumimoji="0" lang="zh-CN" altLang="zh-CN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itchFamily="2" charset="-122"/>
                    <a:cs typeface="+mn-cs"/>
                  </a:rPr>
                  <a:t>〗^(</a:t>
                </a: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itchFamily="2" charset="-122"/>
                    <a:cs typeface="+mn-cs"/>
                  </a:rPr>
                  <a:t>(1)</a:t>
                </a:r>
                <a:r>
                  <a:rPr kumimoji="0" lang="zh-CN" altLang="zh-CN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itchFamily="2" charset="-122"/>
                    <a:cs typeface="+mn-cs"/>
                  </a:rPr>
                  <a:t>)</a:t>
                </a: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itchFamily="2" charset="-122"/>
                    <a:cs typeface="+mn-cs"/>
                  </a:rPr>
                  <a:t>,𝑞</a:t>
                </a:r>
                <a:r>
                  <a:rPr kumimoji="0" lang="zh-CN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itchFamily="2" charset="-122"/>
                    <a:cs typeface="+mn-cs"/>
                  </a:rPr>
                  <a:t>^(</a:t>
                </a: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itchFamily="2" charset="-122"/>
                    <a:cs typeface="+mn-cs"/>
                  </a:rPr>
                  <a:t>(2)</a:t>
                </a:r>
                <a:r>
                  <a:rPr kumimoji="0" lang="zh-CN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itchFamily="2" charset="-122"/>
                    <a:cs typeface="+mn-cs"/>
                  </a:rPr>
                  <a:t>)</a:t>
                </a: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itchFamily="2" charset="-122"/>
                    <a:cs typeface="+mn-cs"/>
                  </a:rPr>
                  <a:t>,…,𝑞</a:t>
                </a:r>
                <a:r>
                  <a:rPr kumimoji="0" lang="zh-CN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itchFamily="2" charset="-122"/>
                    <a:cs typeface="+mn-cs"/>
                  </a:rPr>
                  <a:t>^((</a:t>
                </a: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itchFamily="2" charset="-122"/>
                    <a:cs typeface="+mn-cs"/>
                  </a:rPr>
                  <a:t>𝑛) </a:t>
                </a:r>
                <a:r>
                  <a:rPr kumimoji="0" lang="zh-CN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itchFamily="2" charset="-122"/>
                    <a:cs typeface="+mn-cs"/>
                  </a:rPr>
                  <a:t>)</a:t>
                </a: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itchFamily="2" charset="-122"/>
                    <a:cs typeface="+mn-cs"/>
                  </a:rPr>
                  <a:t>}</a:t>
                </a:r>
                <a:r>
                  <a:rPr kumimoji="0" lang="zh-CN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的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AP</a:t>
                </a:r>
                <a:r>
                  <a:rPr kumimoji="0" lang="zh-CN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值的平均</a:t>
                </a:r>
                <a:r>
                  <a:rPr kumimoji="0" lang="zh-CN" altLang="zh-CN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值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，反映排序系统在所有相关文档上的排序性能，搜索结果中的相关文档越靠前，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MAP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值就越高。</a:t>
                </a:r>
              </a:p>
              <a:p>
                <a:endParaRPr lang="zh-CN" altLang="en-US" dirty="0" smtClean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AB2D3-0A13-4B70-943B-8D91FF02C85D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3262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</m:ctrlPr>
                      </m:sSupPr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𝑛</m:t>
                        </m:r>
                      </m:e>
                      <m:sup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(</m:t>
                        </m:r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𝑖</m:t>
                        </m:r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表示查询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</m:ctrlPr>
                      </m:sSupPr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𝑞</m:t>
                        </m:r>
                      </m:e>
                      <m:sup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(</m:t>
                        </m:r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𝑖</m:t>
                        </m:r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返回的总文档个数，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</m:ctrlPr>
                      </m:sSupPr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𝑟</m:t>
                        </m:r>
                      </m:e>
                      <m:sup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(</m:t>
                        </m:r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𝑘</m:t>
                        </m:r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表示返回列表第</a:t>
                </a:r>
                <a:r>
                  <a:rPr lang="en-US" altLang="zh-CN" sz="1200" i="1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k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个位置的得分，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</m:ctrlPr>
                      </m:sSupPr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zh-CN" altLang="zh-C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lang="en-US" altLang="zh-C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+mn-cs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+mn-cs"/>
                              </a:rPr>
                              <m:t>(</m:t>
                            </m:r>
                            <m:r>
                              <a:rPr lang="en-US" altLang="zh-C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+mn-cs"/>
                              </a:rPr>
                              <m:t>𝑘</m:t>
                            </m:r>
                            <m:r>
                              <a:rPr lang="en-US" altLang="zh-C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+mn-cs"/>
                              </a:rPr>
                              <m:t>)</m:t>
                            </m:r>
                          </m:sup>
                        </m:sSup>
                      </m:sup>
                    </m:sSup>
                    <m:r>
                      <a:rPr lang="en-US" altLang="zh-CN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+mn-cs"/>
                      </a:rPr>
                      <m:t>−1</m:t>
                    </m:r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为位置</a:t>
                </a:r>
                <a:r>
                  <a:rPr lang="en-US" altLang="zh-CN" sz="1200" i="1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k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处文档的贡献，称为增益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Gain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；将这些贡献相加，也就是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Cumulative Gain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（累积增益）。排序系统往往更关注那些位于列表前面的最相关的项，因此，在把这些贡献相加之前，将每项除以一个递增的数（通常是该项位置的对数值），也就是折损值，从而得到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DCG</a:t>
                </a:r>
                <a:endParaRPr lang="zh-CN" altLang="en-US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量搜索排序返回列表结果好坏的评价指标，其与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MAP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的区别在于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MAP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只能衡量二元相关性，相关或不相关。而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NDCG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允许以实数形式进行相关打分</a:t>
                </a:r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  <a:cs typeface="+mn-cs"/>
                </a:endParaRPr>
              </a:p>
              <a:p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  <a:cs typeface="+mn-cs"/>
                </a:endParaRPr>
              </a:p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其中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𝑛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^(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(𝑖)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)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表示查询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𝑞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^(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(𝑖)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)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返回的总文档个数，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𝑟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^(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(𝑘)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)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表示返回列表第</a:t>
                </a:r>
                <a:r>
                  <a:rPr lang="en-US" altLang="zh-CN" sz="1200" i="1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k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个位置的得分，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2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^(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𝑟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^(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(𝑘)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)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 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)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−1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为位置</a:t>
                </a:r>
                <a:r>
                  <a:rPr lang="en-US" altLang="zh-CN" sz="1200" i="1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k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处文档的贡献，称为增益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Gain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；将这些贡献相加，也就是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Cumulative Gain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（累积增益）。排序系统往往更关注那些位于列表前面的最相关的项，因此，在把这些贡献相加之前，将每项除以一个递增的数（通常是该项位置的对数值），也就是折损值，从而得到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+mn-cs"/>
                  </a:rPr>
                  <a:t>DCG</a:t>
                </a:r>
                <a:endParaRPr lang="zh-CN" altLang="en-US" dirty="0" smtClean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AB2D3-0A13-4B70-943B-8D91FF02C85D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5649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LETOR 3.0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数据集是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MSRA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2008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月发布的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AB2D3-0A13-4B70-943B-8D91FF02C85D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2098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本文提出的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ListSimi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算法与其原始算法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ListNet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P@k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指标上都有较好的效果，均高出其他算法较多百分点。特别是在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k&lt;=5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时提升效果明显，总体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MAP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值有一定的提升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AB2D3-0A13-4B70-943B-8D91FF02C85D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290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ListSimi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算法较其他对比算法性能有非常大的提升，且算法在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NDCG@1-10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上都取得了较好的效果，最高提升了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个百分点，平均也有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2.3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个百分点的提升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AB2D3-0A13-4B70-943B-8D91FF02C85D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4006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ListSimi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算法相比其原始算法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ListNet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P@1-5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指标上都有较好的提升，特别是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P@1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时，提升了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个百分点，总体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MAP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值有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个百分点的提升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AB2D3-0A13-4B70-943B-8D91FF02C85D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9765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ListSimi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算法只在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k=1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时较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ListNet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有非常大的提升，其他时候均无明显提升，甚至效果稍差。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AB2D3-0A13-4B70-943B-8D91FF02C85D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9688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来看一下本次报告的提纲，分别是：</a:t>
                </a:r>
                <a:r>
                  <a:rPr lang="en-US" altLang="zh-CN" dirty="0" smtClean="0"/>
                  <a:t>1,2,3,4,5,6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97544E-26AA-4FDB-B9EA-96855DDCFD2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2278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原因：查询返回的文档往往在前几位相似文档较多，投票比较均匀，越往后相同文档越少，获取不到投票或投票不均匀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AB2D3-0A13-4B70-943B-8D91FF02C85D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5738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来看一下本次报告的提纲，分别是：</a:t>
                </a:r>
                <a:r>
                  <a:rPr lang="en-US" altLang="zh-CN" dirty="0" smtClean="0"/>
                  <a:t>1,2,3,4,5,6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97544E-26AA-4FDB-B9EA-96855DDCFD2A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18724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AB2D3-0A13-4B70-943B-8D91FF02C85D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28744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AB2D3-0A13-4B70-943B-8D91FF02C85D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07934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dirty="0" smtClean="0"/>
              <a:t>学分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AB2D3-0A13-4B70-943B-8D91FF02C85D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969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来看一下本次报告的提纲，分别是：</a:t>
                </a:r>
                <a:r>
                  <a:rPr lang="en-US" altLang="zh-CN" dirty="0" smtClean="0"/>
                  <a:t>1,2,3,4,5,6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97544E-26AA-4FDB-B9EA-96855DDCFD2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2782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AB2D3-0A13-4B70-943B-8D91FF02C85D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3152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97544E-26AA-4FDB-B9EA-96855DDCFD2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117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来看一下本次报告的提纲，分别是：</a:t>
                </a:r>
                <a:r>
                  <a:rPr lang="en-US" altLang="zh-CN" dirty="0" smtClean="0"/>
                  <a:t>1,2,3,4,5,6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97544E-26AA-4FDB-B9EA-96855DDCFD2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4236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LDA (</a:t>
            </a:r>
            <a:r>
              <a:rPr lang="en-US" altLang="zh-CN" dirty="0" err="1" smtClean="0"/>
              <a:t>LatentDirichletAllocation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是一种文档主题生成模型 ，也称为一个三层贝叶斯概率模型 ，包含词、主题和文档三层结构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AB2D3-0A13-4B70-943B-8D91FF02C85D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3072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LDA (</a:t>
            </a:r>
            <a:r>
              <a:rPr lang="en-US" altLang="zh-CN" dirty="0" err="1" smtClean="0"/>
              <a:t>LatentDirichletAllocation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是一种文档主题生成模型 ，也称为一个三层贝叶斯概率模型 ，包含词、主题和文档三层结构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AB2D3-0A13-4B70-943B-8D91FF02C85D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3471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来看一下本次报告的提纲，分别是：</a:t>
                </a:r>
                <a:r>
                  <a:rPr lang="en-US" altLang="zh-CN" dirty="0" smtClean="0"/>
                  <a:t>1,2,3,4,5,6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97544E-26AA-4FDB-B9EA-96855DDCFD2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855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fld id="{B2700A00-49B1-4B97-A309-CEE14B941A95}" type="datetime1">
              <a:rPr lang="zh-CN" altLang="en-US" smtClean="0"/>
              <a:t>2017/5/14</a:t>
            </a:fld>
            <a:endParaRPr lang="en-US" altLang="zh-CN"/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B87AE17-7C52-4090-BCAE-554D76F8912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89446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latin typeface="Arial" charset="0"/>
            </a:endParaRPr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9448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pic>
        <p:nvPicPr>
          <p:cNvPr id="189450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51" name="Picture 11" descr="NJU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5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07A59F-E5BA-4CF6-875B-68AD4C1B1033}" type="datetime1">
              <a:rPr lang="zh-CN" altLang="en-US" smtClean="0"/>
              <a:t>2017/5/14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16802D-7D7F-4F3B-887E-66A72E7A42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676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DBC556-48CB-46C5-9076-DD99F4CCCFE9}" type="datetime1">
              <a:rPr lang="zh-CN" altLang="en-US" smtClean="0"/>
              <a:t>2017/5/14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2FC325-B366-49CB-A0F9-4B936E7202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58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0F75CF-0553-4104-831D-ECC51C6B5C3F}" type="datetime1">
              <a:rPr lang="zh-CN" altLang="en-US" smtClean="0"/>
              <a:t>2017/5/14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53B7F-F822-4520-92F2-0E2B7563B4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9546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2B2A02-9790-491B-80DE-D13F6E09D968}" type="datetime1">
              <a:rPr lang="zh-CN" altLang="en-US" smtClean="0"/>
              <a:t>2017/5/14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3BA74E-44F5-4244-AB23-B7D5AA6385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835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4A1B9B-FB02-4C27-8DD7-C7A817C628E5}" type="datetime1">
              <a:rPr lang="zh-CN" altLang="en-US" smtClean="0"/>
              <a:t>2017/5/14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C8C7E-10F2-47DE-8B2F-275FCAB5B6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386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1D96D-4C26-4777-A01F-AA16AE99F650}" type="datetime1">
              <a:rPr lang="zh-CN" altLang="en-US" smtClean="0"/>
              <a:t>2017/5/14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81846-30B9-4A54-9911-9EA4F43F61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987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22983C-44B3-4D83-89F4-BA545FD3A4DB}" type="datetime1">
              <a:rPr lang="zh-CN" altLang="en-US" smtClean="0"/>
              <a:t>2017/5/14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660C10-DB97-4901-941D-D40D73C10E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717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68485D-88A6-4B3B-8923-8EB4A2C475CA}" type="datetime1">
              <a:rPr lang="zh-CN" altLang="en-US" smtClean="0"/>
              <a:t>2017/5/14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9560D-4680-427E-8D24-5169B0FA5F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566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884110-CBAE-4254-8557-2196D05E1CB8}" type="datetime1">
              <a:rPr lang="zh-CN" altLang="en-US" smtClean="0"/>
              <a:t>2017/5/14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DA777-C7E2-453E-929F-C3BF3E908C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738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B45B66-5B30-45BB-B8DC-A62BBF45E871}" type="datetime1">
              <a:rPr lang="zh-CN" altLang="en-US" smtClean="0"/>
              <a:t>2017/5/14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4123F-E4B7-4649-BBEC-38A6BF888C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285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88422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+mn-lt"/>
              </a:defRPr>
            </a:lvl1pPr>
          </a:lstStyle>
          <a:p>
            <a:fld id="{6A8DB19B-8F4E-4EA4-9E8A-C89388D3EABD}" type="datetime1">
              <a:rPr lang="zh-CN" altLang="en-US" smtClean="0"/>
              <a:t>2017/5/14</a:t>
            </a:fld>
            <a:endParaRPr lang="en-US" altLang="zh-CN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>
                <a:latin typeface="+mn-lt"/>
              </a:defRPr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+mn-lt"/>
              </a:defRPr>
            </a:lvl1pPr>
          </a:lstStyle>
          <a:p>
            <a:fld id="{74110BAF-1B59-4005-8981-78C7982DC65F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88426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427" name="Picture 11" descr="校徽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>
          <a:solidFill>
            <a:schemeClr val="tx1"/>
          </a:solidFill>
          <a:latin typeface="+mn-lt"/>
          <a:ea typeface="+mn-ea"/>
        </a:defRPr>
      </a:lvl4pPr>
      <a:lvl5pPr marL="20701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FDD0CEB0-4483-465D-A7CD-F894C9477FA5}" type="datetime1">
              <a:rPr lang="zh-CN" altLang="en-US" smtClean="0"/>
              <a:t>2017/5/14</a:t>
            </a:fld>
            <a:endParaRPr lang="en-US" altLang="zh-CN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C568B074-5184-4B53-835D-7B817CB39319}" type="slidenum">
              <a:rPr lang="en-US" altLang="zh-CN"/>
              <a:pPr/>
              <a:t>1</a:t>
            </a:fld>
            <a:endParaRPr lang="en-US" altLang="zh-CN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20888"/>
            <a:ext cx="8064896" cy="1104900"/>
          </a:xfrm>
        </p:spPr>
        <p:txBody>
          <a:bodyPr/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基于卷积神经网络的实体关系抽取研究</a:t>
            </a:r>
            <a:endParaRPr lang="zh-CN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92080" y="4149080"/>
            <a:ext cx="3458616" cy="1080120"/>
          </a:xfrm>
        </p:spPr>
        <p:txBody>
          <a:bodyPr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答  辩  人：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王 强 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指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导老师：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李宁 副教授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55876" y="5445224"/>
            <a:ext cx="223224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南京大学计算机系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2017 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年 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5 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月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5"/>
    </mc:Choice>
    <mc:Fallback xmlns="">
      <p:transition spd="slow" advTm="224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5AA1-DAB0-4597-8B8E-0BCD3DF7FBD0}" type="datetime1">
              <a:rPr lang="zh-CN" altLang="en-US" smtClean="0"/>
              <a:t>2017/5/14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3B7F-F822-4520-92F2-0E2B7563B497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5616575" cy="576262"/>
          </a:xfrm>
        </p:spPr>
        <p:txBody>
          <a:bodyPr/>
          <a:lstStyle/>
          <a:p>
            <a:pPr algn="l"/>
            <a:r>
              <a:rPr lang="zh-CN" altLang="en-US" sz="2800" b="0" dirty="0">
                <a:latin typeface="黑体" pitchFamily="49" charset="-122"/>
                <a:ea typeface="黑体" pitchFamily="49" charset="-122"/>
              </a:rPr>
              <a:t>词向量</a:t>
            </a:r>
            <a:endParaRPr lang="zh-CN" altLang="en-US" sz="2800" b="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149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49262" lvl="1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endParaRPr lang="en-US" altLang="zh-CN" sz="1600" dirty="0" smtClean="0"/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计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5AA1-DAB0-4597-8B8E-0BCD3DF7FBD0}" type="datetime1">
              <a:rPr lang="zh-CN" altLang="en-US" smtClean="0"/>
              <a:t>2017/5/14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3B7F-F822-4520-92F2-0E2B7563B497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5833268" cy="576262"/>
          </a:xfrm>
        </p:spPr>
        <p:txBody>
          <a:bodyPr/>
          <a:lstStyle/>
          <a:p>
            <a:pPr algn="l"/>
            <a:r>
              <a:rPr lang="zh-CN" altLang="en-US" sz="2800" b="0" dirty="0" smtClean="0">
                <a:latin typeface="黑体" pitchFamily="49" charset="-122"/>
                <a:ea typeface="黑体" pitchFamily="49" charset="-122"/>
              </a:rPr>
              <a:t>位置嵌入</a:t>
            </a:r>
            <a:endParaRPr lang="zh-CN" altLang="en-US" sz="2800" b="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828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0" dirty="0" smtClean="0">
                <a:latin typeface="黑体" pitchFamily="49" charset="-122"/>
                <a:ea typeface="黑体" pitchFamily="49" charset="-122"/>
              </a:rPr>
              <a:t>报告提纲</a:t>
            </a:r>
            <a:endParaRPr lang="zh-CN" altLang="en-US" b="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87323905"/>
              </p:ext>
            </p:extLst>
          </p:nvPr>
        </p:nvGraphicFramePr>
        <p:xfrm>
          <a:off x="611560" y="1556792"/>
          <a:ext cx="7488832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021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268760"/>
                <a:ext cx="8142287" cy="4824535"/>
              </a:xfrm>
            </p:spPr>
            <p:txBody>
              <a:bodyPr/>
              <a:lstStyle/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 smtClean="0">
                    <a:solidFill>
                      <a:srgbClr val="292929"/>
                    </a:solidFill>
                    <a:latin typeface="+mn-ea"/>
                    <a:ea typeface="+mn-ea"/>
                    <a:cs typeface="+mj-cs"/>
                  </a:rPr>
                  <a:t>   </a:t>
                </a:r>
                <a:r>
                  <a:rPr lang="zh-CN" altLang="en-US" sz="2000" dirty="0" smtClean="0">
                    <a:solidFill>
                      <a:srgbClr val="292929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j-cs"/>
                  </a:rPr>
                  <a:t>平</a:t>
                </a:r>
                <a:r>
                  <a:rPr lang="zh-CN" altLang="en-US" sz="2000" dirty="0">
                    <a:solidFill>
                      <a:srgbClr val="292929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j-cs"/>
                  </a:rPr>
                  <a:t>均准确率 </a:t>
                </a:r>
                <a:r>
                  <a:rPr lang="en-US" altLang="zh-CN" sz="2000" dirty="0">
                    <a:solidFill>
                      <a:srgbClr val="292929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MAP</a:t>
                </a:r>
                <a:r>
                  <a:rPr lang="zh-CN" altLang="zh-CN" sz="2000" dirty="0">
                    <a:solidFill>
                      <a:srgbClr val="292929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292929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(Mean Average </a:t>
                </a:r>
                <a:r>
                  <a:rPr lang="en-US" altLang="zh-CN" sz="2000" dirty="0" smtClean="0">
                    <a:solidFill>
                      <a:srgbClr val="292929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Precision)</a:t>
                </a:r>
                <a:r>
                  <a:rPr lang="zh-CN" altLang="en-US" sz="2000" dirty="0" smtClean="0">
                    <a:solidFill>
                      <a:srgbClr val="292929"/>
                    </a:solidFill>
                    <a:latin typeface="+mn-ea"/>
                    <a:ea typeface="+mn-ea"/>
                    <a:cs typeface="+mj-cs"/>
                  </a:rPr>
                  <a:t>，</a:t>
                </a:r>
                <a:r>
                  <a:rPr lang="zh-CN" altLang="zh-CN" sz="2000" kern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反映排序系统在所有相关文档上的排序性能</a:t>
                </a:r>
                <a:endParaRPr lang="en-US" altLang="zh-CN" sz="20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计算</a:t>
                </a:r>
                <a:endParaRPr lang="en-US" altLang="zh-CN" sz="1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@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n</m:t>
                      </m:r>
                      <m:d>
                        <m:d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#{</m:t>
                          </m:r>
                          <m:r>
                            <a:rPr lang="zh-CN" altLang="zh-CN" sz="2000">
                              <a:latin typeface="Cambria Math" panose="02040503050406030204" pitchFamily="18" charset="0"/>
                            </a:rPr>
                            <m:t>前</m:t>
                          </m:r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CN" altLang="zh-CN" sz="2000">
                              <a:latin typeface="Cambria Math" panose="02040503050406030204" pitchFamily="18" charset="0"/>
                            </a:rPr>
                            <m:t>个结果中相关文档个数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sz="1400" dirty="0"/>
              </a:p>
              <a:p>
                <a:pPr marL="0" indent="0">
                  <a:buNone/>
                </a:pPr>
                <a:r>
                  <a:rPr lang="en-US" altLang="zh-CN" sz="1800" dirty="0" smtClean="0"/>
                  <a:t>      </a:t>
                </a:r>
                <a:r>
                  <a:rPr lang="zh-CN" altLang="zh-CN" sz="18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查</a:t>
                </a:r>
                <a:r>
                  <a:rPr lang="zh-CN" altLang="zh-CN" sz="18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zh-CN" sz="18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的平均准确率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AP</a:t>
                </a:r>
                <a:r>
                  <a:rPr lang="zh-CN" altLang="zh-CN" sz="18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定义为</a:t>
                </a:r>
                <a:r>
                  <a:rPr lang="zh-CN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1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AP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@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d>
                                <m:d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105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MAP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AP</m:t>
                        </m:r>
                        <m:d>
                          <m:d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altLang="zh-CN" sz="1800" dirty="0" smtClean="0"/>
                  <a:t> </a:t>
                </a:r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268760"/>
                <a:ext cx="8142287" cy="4824535"/>
              </a:xfrm>
              <a:blipFill>
                <a:blip r:embed="rId3"/>
                <a:stretch>
                  <a:fillRect l="-823" t="-1010" b="-10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5AA1-DAB0-4597-8B8E-0BCD3DF7FBD0}" type="datetime1">
              <a:rPr lang="zh-CN" altLang="en-US" smtClean="0"/>
              <a:t>2017/5/14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3B7F-F822-4520-92F2-0E2B7563B497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481762" cy="576262"/>
          </a:xfrm>
        </p:spPr>
        <p:txBody>
          <a:bodyPr/>
          <a:lstStyle/>
          <a:p>
            <a:pPr algn="l"/>
            <a:r>
              <a:rPr lang="zh-CN" altLang="en-US" sz="2800" b="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评</a:t>
            </a:r>
            <a:r>
              <a:rPr lang="zh-CN" altLang="en-US" sz="2800" b="0" dirty="0" smtClean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价标准</a:t>
            </a:r>
            <a:r>
              <a:rPr lang="en-US" altLang="zh-CN" sz="2800" b="0" dirty="0" smtClean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-MAP</a:t>
            </a:r>
            <a:endParaRPr lang="zh-CN" altLang="en-US" sz="4000" b="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328502"/>
                <a:ext cx="8424167" cy="4692786"/>
              </a:xfrm>
            </p:spPr>
            <p:txBody>
              <a:bodyPr/>
              <a:lstStyle/>
              <a:p>
                <a:r>
                  <a:rPr lang="zh-CN" altLang="en-US" sz="2400" dirty="0" smtClean="0"/>
                  <a:t>定义</a:t>
                </a:r>
                <a:endParaRPr lang="en-US" altLang="zh-CN" sz="24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 </a:t>
                </a:r>
                <a:r>
                  <a:rPr lang="en-US" altLang="zh-CN" sz="1800" dirty="0" smtClean="0"/>
                  <a:t>    </a:t>
                </a:r>
                <a:r>
                  <a:rPr lang="zh-CN" altLang="zh-CN" sz="18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归一化折扣累积增益</a:t>
                </a:r>
                <a:r>
                  <a:rPr lang="en-US" altLang="zh-CN" sz="1800" dirty="0" smtClean="0">
                    <a:solidFill>
                      <a:srgbClr val="29292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NDCG </a:t>
                </a:r>
                <a:r>
                  <a:rPr lang="en-US" altLang="zh-CN" sz="1800" dirty="0">
                    <a:solidFill>
                      <a:srgbClr val="29292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(Normalized Discounted Cumulative </a:t>
                </a:r>
                <a:r>
                  <a:rPr lang="en-US" altLang="zh-CN" sz="1800" dirty="0" smtClean="0">
                    <a:solidFill>
                      <a:srgbClr val="29292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Gain)</a:t>
                </a:r>
                <a:r>
                  <a:rPr lang="zh-CN" altLang="en-US" sz="1800" dirty="0" smtClean="0">
                    <a:solidFill>
                      <a:srgbClr val="29292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1800" kern="12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衡</a:t>
                </a:r>
                <a:r>
                  <a:rPr lang="zh-CN" altLang="zh-CN" sz="1800" kern="12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量搜索排序返回列表结果好坏的评价指</a:t>
                </a:r>
                <a:r>
                  <a:rPr lang="zh-CN" altLang="zh-CN" sz="1800" kern="12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标</a:t>
                </a:r>
                <a:r>
                  <a:rPr lang="zh-CN" altLang="en-US" sz="1800" kern="12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/>
                  <a:t>计算</a:t>
                </a:r>
                <a:endParaRPr lang="en-US" altLang="zh-CN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𝐷𝐶𝐺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1200" dirty="0"/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>
                          <a:latin typeface="Cambria Math" panose="02040503050406030204" pitchFamily="18" charset="0"/>
                        </a:rPr>
                        <m:t>NDCG</m:t>
                      </m:r>
                      <m:d>
                        <m:d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1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𝐷𝐶𝐺</m:t>
                          </m:r>
                          <m:d>
                            <m:d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𝐼𝐷𝐶𝐺</m:t>
                          </m:r>
                          <m:d>
                            <m:d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1800" dirty="0" smtClean="0"/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zh-CN" sz="1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所有查询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1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</a:rPr>
                      <m:t>NDCG</m:t>
                    </m:r>
                    <m:d>
                      <m:d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zh-CN" sz="1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值的平均值即为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NDCG</a:t>
                </a:r>
                <a:endPara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328502"/>
                <a:ext cx="8424167" cy="4692786"/>
              </a:xfrm>
              <a:blipFill>
                <a:blip r:embed="rId3"/>
                <a:stretch>
                  <a:fillRect l="-579" t="-1039" r="-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5AA1-DAB0-4597-8B8E-0BCD3DF7FBD0}" type="datetime1">
              <a:rPr lang="zh-CN" altLang="en-US" smtClean="0"/>
              <a:t>2017/5/14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3B7F-F822-4520-92F2-0E2B7563B497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481762" cy="576262"/>
          </a:xfrm>
        </p:spPr>
        <p:txBody>
          <a:bodyPr/>
          <a:lstStyle/>
          <a:p>
            <a:pPr algn="l"/>
            <a:r>
              <a:rPr lang="zh-CN" altLang="en-US" sz="2800" b="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评</a:t>
            </a:r>
            <a:r>
              <a:rPr lang="zh-CN" altLang="en-US" sz="2800" b="0" dirty="0" smtClean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价标准</a:t>
            </a:r>
            <a:r>
              <a:rPr lang="en-US" altLang="zh-CN" sz="2800" b="0" dirty="0" smtClean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-NDCG</a:t>
            </a:r>
            <a:endParaRPr lang="zh-CN" altLang="en-US" sz="4000" b="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284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504527"/>
          </a:xfrm>
        </p:spPr>
        <p:txBody>
          <a:bodyPr/>
          <a:lstStyle/>
          <a:p>
            <a:r>
              <a:rPr lang="en-US" altLang="zh-CN" sz="2400" dirty="0" smtClean="0"/>
              <a:t>LETOR 3.0</a:t>
            </a:r>
            <a:r>
              <a:rPr lang="zh-CN" altLang="en-US" sz="2400" dirty="0" smtClean="0"/>
              <a:t>数据集</a:t>
            </a:r>
            <a:endParaRPr lang="en-US" altLang="zh-CN" sz="2400" dirty="0"/>
          </a:p>
          <a:p>
            <a:pPr marL="449262" lvl="1" indent="0">
              <a:buNone/>
            </a:pPr>
            <a:endParaRPr lang="zh-CN" altLang="en-US" sz="16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5AA1-DAB0-4597-8B8E-0BCD3DF7FBD0}" type="datetime1">
              <a:rPr lang="zh-CN" altLang="en-US" smtClean="0"/>
              <a:t>2017/5/14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3B7F-F822-4520-92F2-0E2B7563B497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5616575" cy="576262"/>
          </a:xfrm>
        </p:spPr>
        <p:txBody>
          <a:bodyPr/>
          <a:lstStyle/>
          <a:p>
            <a:pPr algn="l"/>
            <a:r>
              <a:rPr lang="zh-CN" altLang="en-US" sz="2800" b="0" dirty="0">
                <a:latin typeface="黑体" pitchFamily="49" charset="-122"/>
                <a:ea typeface="黑体" pitchFamily="49" charset="-122"/>
              </a:rPr>
              <a:t>实</a:t>
            </a:r>
            <a:r>
              <a:rPr lang="zh-CN" altLang="en-US" sz="2800" b="0" dirty="0" smtClean="0">
                <a:latin typeface="黑体" pitchFamily="49" charset="-122"/>
                <a:ea typeface="黑体" pitchFamily="49" charset="-122"/>
              </a:rPr>
              <a:t>验设置</a:t>
            </a:r>
            <a:endParaRPr lang="zh-CN" altLang="en-US" sz="2800" b="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344072"/>
              </p:ext>
            </p:extLst>
          </p:nvPr>
        </p:nvGraphicFramePr>
        <p:xfrm>
          <a:off x="644724" y="2132856"/>
          <a:ext cx="7633221" cy="1267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800">
                  <a:extLst>
                    <a:ext uri="{9D8B030D-6E8A-4147-A177-3AD203B41FA5}">
                      <a16:colId xmlns:a16="http://schemas.microsoft.com/office/drawing/2014/main" xmlns="" val="2099612941"/>
                    </a:ext>
                  </a:extLst>
                </a:gridCol>
                <a:gridCol w="1171913">
                  <a:extLst>
                    <a:ext uri="{9D8B030D-6E8A-4147-A177-3AD203B41FA5}">
                      <a16:colId xmlns:a16="http://schemas.microsoft.com/office/drawing/2014/main" xmlns="" val="1690132883"/>
                    </a:ext>
                  </a:extLst>
                </a:gridCol>
                <a:gridCol w="1114707">
                  <a:extLst>
                    <a:ext uri="{9D8B030D-6E8A-4147-A177-3AD203B41FA5}">
                      <a16:colId xmlns:a16="http://schemas.microsoft.com/office/drawing/2014/main" xmlns="" val="3733423886"/>
                    </a:ext>
                  </a:extLst>
                </a:gridCol>
                <a:gridCol w="1200455">
                  <a:extLst>
                    <a:ext uri="{9D8B030D-6E8A-4147-A177-3AD203B41FA5}">
                      <a16:colId xmlns:a16="http://schemas.microsoft.com/office/drawing/2014/main" xmlns="" val="2660749369"/>
                    </a:ext>
                  </a:extLst>
                </a:gridCol>
                <a:gridCol w="2146346">
                  <a:extLst>
                    <a:ext uri="{9D8B030D-6E8A-4147-A177-3AD203B41FA5}">
                      <a16:colId xmlns:a16="http://schemas.microsoft.com/office/drawing/2014/main" xmlns="" val="745290138"/>
                    </a:ext>
                  </a:extLst>
                </a:gridCol>
              </a:tblGrid>
              <a:tr h="33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数据集名称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文档数（万）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查询数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特性数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来源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0575247"/>
                  </a:ext>
                </a:extLst>
              </a:tr>
              <a:tr h="323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OHSUMED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3.48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医药类杂志的标题和摘要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62222257"/>
                  </a:ext>
                </a:extLst>
              </a:tr>
              <a:tr h="2832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TD2003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4.95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64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gov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域名下的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html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页面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51404574"/>
                  </a:ext>
                </a:extLst>
              </a:tr>
              <a:tr h="2832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TD2004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7.46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64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gov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域名下的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html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页面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75154765"/>
                  </a:ext>
                </a:extLst>
              </a:tr>
            </a:tbl>
          </a:graphicData>
        </a:graphic>
      </p:graphicFrame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68313" y="3573016"/>
            <a:ext cx="8142287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889000" indent="-43973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293813" indent="-4032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81163" indent="-3857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701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实</a:t>
            </a:r>
            <a:r>
              <a:rPr lang="zh-CN" altLang="en-US" sz="2400" kern="0" dirty="0" smtClean="0"/>
              <a:t>验方法</a:t>
            </a:r>
            <a:endParaRPr lang="en-US" altLang="zh-CN" sz="2400" kern="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800" kern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按</a:t>
            </a:r>
            <a:r>
              <a:rPr lang="en-US" altLang="zh-CN" sz="1800" kern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3:1:1</a:t>
            </a:r>
            <a:r>
              <a:rPr lang="zh-CN" altLang="en-US" sz="1800" kern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的比例将数据划分为训练集、测试集、验证集，</a:t>
            </a:r>
            <a:r>
              <a:rPr lang="en-US" altLang="zh-CN" sz="1800" kern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1800" kern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折交叉验证；</a:t>
            </a:r>
            <a:endParaRPr lang="en-US" altLang="zh-CN" sz="1800" kern="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8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分别</a:t>
            </a:r>
            <a:r>
              <a:rPr lang="zh-CN" altLang="en-US" sz="1800" kern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计算模型的</a:t>
            </a:r>
            <a:r>
              <a:rPr lang="en-US" altLang="zh-CN" sz="1800" kern="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P@k</a:t>
            </a:r>
            <a:r>
              <a:rPr lang="zh-CN" altLang="en-US" sz="1800" kern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MAP</a:t>
            </a:r>
            <a:r>
              <a:rPr lang="zh-CN" altLang="en-US" sz="1800" kern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NDCG</a:t>
            </a:r>
            <a:r>
              <a:rPr lang="zh-CN" altLang="en-US" sz="1800" kern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指标进行对比；</a:t>
            </a:r>
            <a:endParaRPr lang="en-US" altLang="zh-CN" sz="1800" kern="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800" kern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与其他</a:t>
            </a:r>
            <a:r>
              <a:rPr lang="en-US" altLang="zh-CN" sz="1800" kern="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Listwise</a:t>
            </a:r>
            <a:r>
              <a:rPr lang="zh-CN" altLang="en-US" sz="1800" kern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算法进行性能对比。</a:t>
            </a:r>
          </a:p>
        </p:txBody>
      </p:sp>
    </p:spTree>
    <p:extLst>
      <p:ext uri="{BB962C8B-B14F-4D97-AF65-F5344CB8AC3E}">
        <p14:creationId xmlns:p14="http://schemas.microsoft.com/office/powerpoint/2010/main" val="62874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5AA1-DAB0-4597-8B8E-0BCD3DF7FBD0}" type="datetime1">
              <a:rPr lang="zh-CN" altLang="en-US" smtClean="0"/>
              <a:t>2017/5/14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3B7F-F822-4520-92F2-0E2B7563B497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481762" cy="576262"/>
          </a:xfrm>
        </p:spPr>
        <p:txBody>
          <a:bodyPr/>
          <a:lstStyle/>
          <a:p>
            <a:pPr algn="l"/>
            <a:r>
              <a:rPr lang="zh-CN" altLang="en-US" sz="2800" b="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实</a:t>
            </a:r>
            <a:r>
              <a:rPr lang="zh-CN" altLang="en-US" sz="2800" b="0" dirty="0" smtClean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验对比（</a:t>
            </a:r>
            <a:r>
              <a:rPr lang="en-US" altLang="zh-CN" sz="2800" b="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  <a:r>
              <a:rPr lang="zh-CN" altLang="en-US" sz="2800" b="0" dirty="0" smtClean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4000" b="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340768"/>
            <a:ext cx="8640960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2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5AA1-DAB0-4597-8B8E-0BCD3DF7FBD0}" type="datetime1">
              <a:rPr lang="zh-CN" altLang="en-US" smtClean="0"/>
              <a:t>2017/5/14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3B7F-F822-4520-92F2-0E2B7563B497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481762" cy="576262"/>
          </a:xfrm>
        </p:spPr>
        <p:txBody>
          <a:bodyPr/>
          <a:lstStyle/>
          <a:p>
            <a:pPr algn="l"/>
            <a:r>
              <a:rPr lang="zh-CN" altLang="en-US" sz="2800" b="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实</a:t>
            </a:r>
            <a:r>
              <a:rPr lang="zh-CN" altLang="en-US" sz="2800" b="0" dirty="0" smtClean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验对比（</a:t>
            </a:r>
            <a:r>
              <a:rPr lang="en-US" altLang="zh-CN" sz="2800" b="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  <a:r>
              <a:rPr lang="zh-CN" altLang="en-US" sz="2800" b="0" dirty="0" smtClean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4000" b="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7"/>
            <a:ext cx="8640960" cy="460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0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5AA1-DAB0-4597-8B8E-0BCD3DF7FBD0}" type="datetime1">
              <a:rPr lang="zh-CN" altLang="en-US" smtClean="0"/>
              <a:t>2017/5/14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3B7F-F822-4520-92F2-0E2B7563B497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481762" cy="576262"/>
          </a:xfrm>
        </p:spPr>
        <p:txBody>
          <a:bodyPr/>
          <a:lstStyle/>
          <a:p>
            <a:pPr algn="l"/>
            <a:r>
              <a:rPr lang="zh-CN" altLang="en-US" sz="2800" b="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实</a:t>
            </a:r>
            <a:r>
              <a:rPr lang="zh-CN" altLang="en-US" sz="2800" b="0" dirty="0" smtClean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验对比（</a:t>
            </a:r>
            <a:r>
              <a:rPr lang="en-US" altLang="zh-CN" sz="2800" b="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r>
              <a:rPr lang="zh-CN" altLang="en-US" sz="2800" b="0" dirty="0" smtClean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4000" b="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412776"/>
            <a:ext cx="8669569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0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5AA1-DAB0-4597-8B8E-0BCD3DF7FBD0}" type="datetime1">
              <a:rPr lang="zh-CN" altLang="en-US" smtClean="0"/>
              <a:t>2017/5/14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3B7F-F822-4520-92F2-0E2B7563B497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481762" cy="576262"/>
          </a:xfrm>
        </p:spPr>
        <p:txBody>
          <a:bodyPr/>
          <a:lstStyle/>
          <a:p>
            <a:pPr algn="l"/>
            <a:r>
              <a:rPr lang="zh-CN" altLang="en-US" sz="2800" b="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实</a:t>
            </a:r>
            <a:r>
              <a:rPr lang="zh-CN" altLang="en-US" sz="2800" b="0" dirty="0" smtClean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验对比（</a:t>
            </a:r>
            <a:r>
              <a:rPr lang="en-US" altLang="zh-CN" sz="2800" b="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6</a:t>
            </a:r>
            <a:r>
              <a:rPr lang="zh-CN" altLang="en-US" sz="2800" b="0" dirty="0" smtClean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4000" b="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12776"/>
            <a:ext cx="8712968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7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0" dirty="0" smtClean="0">
                <a:latin typeface="黑体" pitchFamily="49" charset="-122"/>
                <a:ea typeface="黑体" pitchFamily="49" charset="-122"/>
              </a:rPr>
              <a:t>报告提纲</a:t>
            </a:r>
            <a:endParaRPr lang="zh-CN" altLang="en-US" b="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087618119"/>
              </p:ext>
            </p:extLst>
          </p:nvPr>
        </p:nvGraphicFramePr>
        <p:xfrm>
          <a:off x="611560" y="1556792"/>
          <a:ext cx="7488832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698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2808783"/>
          </a:xfrm>
        </p:spPr>
        <p:txBody>
          <a:bodyPr/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结果分析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zh-CN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排</a:t>
            </a:r>
            <a:r>
              <a:rPr lang="zh-CN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序性</a:t>
            </a:r>
            <a:r>
              <a:rPr lang="zh-CN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能有</a:t>
            </a:r>
            <a:r>
              <a:rPr lang="zh-CN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一定的提</a:t>
            </a:r>
            <a:r>
              <a:rPr lang="zh-CN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升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值较小时，提</a:t>
            </a:r>
            <a:r>
              <a:rPr lang="zh-CN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升明</a:t>
            </a:r>
            <a:r>
              <a:rPr lang="zh-CN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显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TD2004</a:t>
            </a:r>
            <a:r>
              <a:rPr lang="zh-CN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数据集上，当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k&gt;5</a:t>
            </a:r>
            <a:r>
              <a:rPr lang="zh-CN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时，跟其他算法比性能没有提升，反而有所下降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对排序靠后的文档，排序</a:t>
            </a:r>
            <a:r>
              <a:rPr lang="zh-CN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</a:t>
            </a:r>
            <a:r>
              <a:rPr lang="zh-CN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能提</a:t>
            </a:r>
            <a:r>
              <a:rPr lang="zh-CN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升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不明显</a:t>
            </a:r>
            <a:r>
              <a:rPr lang="zh-CN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，甚至下降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5AA1-DAB0-4597-8B8E-0BCD3DF7FBD0}" type="datetime1">
              <a:rPr lang="zh-CN" altLang="en-US" smtClean="0"/>
              <a:t>2017/5/14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3B7F-F822-4520-92F2-0E2B7563B497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5833268" cy="576262"/>
          </a:xfrm>
        </p:spPr>
        <p:txBody>
          <a:bodyPr/>
          <a:lstStyle/>
          <a:p>
            <a:pPr algn="l"/>
            <a:r>
              <a:rPr lang="zh-CN" altLang="en-US" sz="2800" b="0" dirty="0">
                <a:latin typeface="黑体" pitchFamily="49" charset="-122"/>
                <a:ea typeface="黑体" pitchFamily="49" charset="-122"/>
              </a:rPr>
              <a:t>实</a:t>
            </a:r>
            <a:r>
              <a:rPr lang="zh-CN" altLang="en-US" sz="2800" b="0" dirty="0" smtClean="0">
                <a:latin typeface="黑体" pitchFamily="49" charset="-122"/>
                <a:ea typeface="黑体" pitchFamily="49" charset="-122"/>
              </a:rPr>
              <a:t>验总结</a:t>
            </a:r>
            <a:endParaRPr lang="zh-CN" altLang="en-US" sz="2800" b="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676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0" dirty="0" smtClean="0">
                <a:latin typeface="黑体" pitchFamily="49" charset="-122"/>
                <a:ea typeface="黑体" pitchFamily="49" charset="-122"/>
              </a:rPr>
              <a:t>报告提纲</a:t>
            </a:r>
            <a:endParaRPr lang="zh-CN" altLang="en-US" b="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40543130"/>
              </p:ext>
            </p:extLst>
          </p:nvPr>
        </p:nvGraphicFramePr>
        <p:xfrm>
          <a:off x="611560" y="1556792"/>
          <a:ext cx="7488832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876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58432"/>
            <a:ext cx="8424167" cy="4392612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总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结合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VSM+LDA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型，从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特征词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与文档主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题两个角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度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出一种文档相似度算法；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提出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了一种通过文档之间相似度来调整排序模型的方法；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结合主题相似度与改进的排序模型，实现了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ListSimi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算法，其能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够显著的提升现有排序学习算法的准确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度。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5AA1-DAB0-4597-8B8E-0BCD3DF7FBD0}" type="datetime1">
              <a:rPr lang="zh-CN" altLang="en-US" smtClean="0"/>
              <a:t>2017/5/14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3B7F-F822-4520-92F2-0E2B7563B497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5833268" cy="576262"/>
          </a:xfrm>
        </p:spPr>
        <p:txBody>
          <a:bodyPr/>
          <a:lstStyle/>
          <a:p>
            <a:pPr algn="l"/>
            <a:r>
              <a:rPr lang="zh-CN" altLang="en-US" sz="2800" b="0" dirty="0" smtClean="0">
                <a:latin typeface="黑体" pitchFamily="49" charset="-122"/>
                <a:ea typeface="黑体" pitchFamily="49" charset="-122"/>
              </a:rPr>
              <a:t>总结与展望</a:t>
            </a:r>
            <a:endParaRPr lang="zh-CN" altLang="en-US" sz="2800" b="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233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展望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尝试设置更多的参数优化评分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，优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化算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法在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值较大时的排序性能；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通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过直接优化搜索排序评价标准来训练最优模型；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将方法运用于其他系统，如用户推荐，自动问答 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5AA1-DAB0-4597-8B8E-0BCD3DF7FBD0}" type="datetime1">
              <a:rPr lang="zh-CN" altLang="en-US" smtClean="0"/>
              <a:t>2017/5/14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3B7F-F822-4520-92F2-0E2B7563B497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5833268" cy="576262"/>
          </a:xfrm>
        </p:spPr>
        <p:txBody>
          <a:bodyPr/>
          <a:lstStyle/>
          <a:p>
            <a:pPr algn="l"/>
            <a:r>
              <a:rPr lang="zh-CN" altLang="en-US" sz="2800" b="0" dirty="0" smtClean="0">
                <a:latin typeface="黑体" pitchFamily="49" charset="-122"/>
                <a:ea typeface="黑体" pitchFamily="49" charset="-122"/>
              </a:rPr>
              <a:t>总结与展望</a:t>
            </a:r>
            <a:endParaRPr lang="zh-CN" altLang="en-US" sz="2800" b="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459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0" dirty="0" smtClean="0">
                <a:latin typeface="黑体" pitchFamily="49" charset="-122"/>
                <a:ea typeface="黑体" pitchFamily="49" charset="-122"/>
              </a:rPr>
              <a:t>附录</a:t>
            </a:r>
            <a:endParaRPr lang="zh-CN" altLang="en-US" b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496944" cy="4392612"/>
          </a:xfrm>
        </p:spPr>
        <p:txBody>
          <a:bodyPr/>
          <a:lstStyle/>
          <a:p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硕士期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间专利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[1]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吴骏，</a:t>
            </a: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刘勇，汤兆亮，高扬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，吴和</a:t>
            </a: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生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，李宁，</a:t>
            </a: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一种面向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HDFS</a:t>
            </a: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的网络报文并行读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取</a:t>
            </a: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2016103536128 </a:t>
            </a:r>
            <a:endParaRPr lang="zh-CN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[2]</a:t>
            </a: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吴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骏，王涛，刘勇，陈嘉伟，吴和生，谢俊元，一种通用型分布式爬虫调度系</a:t>
            </a: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统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2015101837094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研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究生期间参与项目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[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1]</a:t>
            </a: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银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行贷后风险分析</a:t>
            </a: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大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平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台，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2013.07-2015.12</a:t>
            </a:r>
            <a:endParaRPr lang="zh-CN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[2]</a:t>
            </a: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江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苏省电网网络数据分析平台，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2014.06-2014.11</a:t>
            </a:r>
            <a:endParaRPr lang="zh-CN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42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3688" y="2708920"/>
            <a:ext cx="5328592" cy="158417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800" dirty="0" smtClean="0"/>
              <a:t>		</a:t>
            </a:r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谢谢！</a:t>
            </a:r>
            <a:endParaRPr lang="en-US" altLang="zh-CN" sz="4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请各位老师同学批评指正！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953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0" dirty="0" smtClean="0">
                <a:latin typeface="黑体" pitchFamily="49" charset="-122"/>
                <a:ea typeface="黑体" pitchFamily="49" charset="-122"/>
              </a:rPr>
              <a:t>报告提纲</a:t>
            </a:r>
            <a:endParaRPr lang="zh-CN" altLang="en-US" b="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242732698"/>
              </p:ext>
            </p:extLst>
          </p:nvPr>
        </p:nvGraphicFramePr>
        <p:xfrm>
          <a:off x="611560" y="1556792"/>
          <a:ext cx="7488832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09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332" y="2084586"/>
            <a:ext cx="2900624" cy="309681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移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动</a:t>
            </a:r>
            <a:r>
              <a:rPr lang="zh-CN" altLang="en-US" sz="2000" dirty="0" smtClean="0"/>
              <a:t>互联网时代到来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信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息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飞速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增长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语音、图片搜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索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移动搜索更便捷</a:t>
            </a:r>
            <a:endParaRPr lang="en-US" altLang="zh-CN" sz="7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搜索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面临挑战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5AA1-DAB0-4597-8B8E-0BCD3DF7FBD0}" type="datetime1">
              <a:rPr lang="zh-CN" altLang="en-US" smtClean="0"/>
              <a:t>2017/5/14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3B7F-F822-4520-92F2-0E2B7563B497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5616575" cy="576262"/>
          </a:xfrm>
        </p:spPr>
        <p:txBody>
          <a:bodyPr/>
          <a:lstStyle/>
          <a:p>
            <a:pPr algn="l"/>
            <a:r>
              <a:rPr lang="zh-CN" altLang="en-US" b="0" dirty="0">
                <a:latin typeface="黑体" pitchFamily="49" charset="-122"/>
                <a:ea typeface="黑体" pitchFamily="49" charset="-122"/>
              </a:rPr>
              <a:t>研</a:t>
            </a:r>
            <a:r>
              <a:rPr lang="zh-CN" altLang="en-US" b="0" dirty="0" smtClean="0">
                <a:latin typeface="黑体" pitchFamily="49" charset="-122"/>
                <a:ea typeface="黑体" pitchFamily="49" charset="-122"/>
              </a:rPr>
              <a:t>究背景</a:t>
            </a:r>
            <a:endParaRPr lang="zh-CN" altLang="en-US" b="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700808"/>
            <a:ext cx="5163434" cy="404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0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049292" cy="576262"/>
          </a:xfrm>
        </p:spPr>
        <p:txBody>
          <a:bodyPr/>
          <a:lstStyle/>
          <a:p>
            <a:pPr algn="l"/>
            <a:r>
              <a:rPr lang="zh-CN" altLang="en-US" sz="2800" b="0" dirty="0">
                <a:latin typeface="黑体" pitchFamily="49" charset="-122"/>
                <a:ea typeface="黑体" pitchFamily="49" charset="-122"/>
              </a:rPr>
              <a:t>问</a:t>
            </a:r>
            <a:r>
              <a:rPr lang="zh-CN" altLang="en-US" sz="2800" b="0" dirty="0" smtClean="0">
                <a:latin typeface="黑体" pitchFamily="49" charset="-122"/>
                <a:ea typeface="黑体" pitchFamily="49" charset="-122"/>
              </a:rPr>
              <a:t>题描述</a:t>
            </a:r>
            <a:endParaRPr lang="zh-CN" altLang="en-US" sz="2800" b="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587429"/>
            <a:ext cx="8142287" cy="375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16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0" dirty="0" smtClean="0">
                <a:latin typeface="黑体" pitchFamily="49" charset="-122"/>
                <a:ea typeface="黑体" pitchFamily="49" charset="-122"/>
              </a:rPr>
              <a:t>报告提纲</a:t>
            </a:r>
            <a:endParaRPr lang="zh-CN" altLang="en-US" b="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668400253"/>
              </p:ext>
            </p:extLst>
          </p:nvPr>
        </p:nvGraphicFramePr>
        <p:xfrm>
          <a:off x="611560" y="1556792"/>
          <a:ext cx="7488832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465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基于监督学习的方法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5AA1-DAB0-4597-8B8E-0BCD3DF7FBD0}" type="datetime1">
              <a:rPr lang="zh-CN" altLang="en-US" smtClean="0"/>
              <a:t>2017/5/14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3B7F-F822-4520-92F2-0E2B7563B497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5833268" cy="576262"/>
          </a:xfrm>
        </p:spPr>
        <p:txBody>
          <a:bodyPr/>
          <a:lstStyle/>
          <a:p>
            <a:pPr algn="l"/>
            <a:r>
              <a:rPr lang="zh-CN" altLang="en-US" sz="2800" b="0" dirty="0" smtClean="0">
                <a:latin typeface="黑体" pitchFamily="49" charset="-122"/>
                <a:ea typeface="黑体" pitchFamily="49" charset="-122"/>
              </a:rPr>
              <a:t>相关研究</a:t>
            </a:r>
            <a:endParaRPr lang="zh-CN" altLang="en-US" sz="2800" b="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132856"/>
            <a:ext cx="7372733" cy="179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7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基于半监督学习的方法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5AA1-DAB0-4597-8B8E-0BCD3DF7FBD0}" type="datetime1">
              <a:rPr lang="zh-CN" altLang="en-US" smtClean="0"/>
              <a:t>2017/5/14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3B7F-F822-4520-92F2-0E2B7563B497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5833268" cy="576262"/>
          </a:xfrm>
        </p:spPr>
        <p:txBody>
          <a:bodyPr/>
          <a:lstStyle/>
          <a:p>
            <a:pPr algn="l"/>
            <a:r>
              <a:rPr lang="zh-CN" altLang="en-US" sz="2800" b="0" dirty="0" smtClean="0">
                <a:latin typeface="黑体" pitchFamily="49" charset="-122"/>
                <a:ea typeface="黑体" pitchFamily="49" charset="-122"/>
              </a:rPr>
              <a:t>相关研究</a:t>
            </a:r>
            <a:endParaRPr lang="zh-CN" altLang="en-US" sz="2800" b="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8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72" y="2623344"/>
            <a:ext cx="814228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46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0" dirty="0" smtClean="0">
                <a:latin typeface="黑体" pitchFamily="49" charset="-122"/>
                <a:ea typeface="黑体" pitchFamily="49" charset="-122"/>
              </a:rPr>
              <a:t>报告提纲</a:t>
            </a:r>
            <a:endParaRPr lang="zh-CN" altLang="en-US" b="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88256056"/>
              </p:ext>
            </p:extLst>
          </p:nvPr>
        </p:nvGraphicFramePr>
        <p:xfrm>
          <a:off x="611560" y="1556792"/>
          <a:ext cx="7488832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55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defRPr b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27498</TotalTime>
  <Words>1589</Words>
  <Application>Microsoft Office PowerPoint</Application>
  <PresentationFormat>全屏显示(4:3)</PresentationFormat>
  <Paragraphs>210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黑体</vt:lpstr>
      <vt:lpstr>华文新魏</vt:lpstr>
      <vt:lpstr>楷体</vt:lpstr>
      <vt:lpstr>宋体</vt:lpstr>
      <vt:lpstr>微软雅黑</vt:lpstr>
      <vt:lpstr>Arial</vt:lpstr>
      <vt:lpstr>Cambria Math</vt:lpstr>
      <vt:lpstr>Times New Roman</vt:lpstr>
      <vt:lpstr>Wingdings</vt:lpstr>
      <vt:lpstr>Axis</vt:lpstr>
      <vt:lpstr>基于卷积神经网络的实体关系抽取研究</vt:lpstr>
      <vt:lpstr>报告提纲</vt:lpstr>
      <vt:lpstr>报告提纲</vt:lpstr>
      <vt:lpstr>研究背景</vt:lpstr>
      <vt:lpstr>问题描述</vt:lpstr>
      <vt:lpstr>报告提纲</vt:lpstr>
      <vt:lpstr>相关研究</vt:lpstr>
      <vt:lpstr>相关研究</vt:lpstr>
      <vt:lpstr>报告提纲</vt:lpstr>
      <vt:lpstr>词向量</vt:lpstr>
      <vt:lpstr>位置嵌入</vt:lpstr>
      <vt:lpstr>报告提纲</vt:lpstr>
      <vt:lpstr>评价标准-MAP</vt:lpstr>
      <vt:lpstr>评价标准-NDCG</vt:lpstr>
      <vt:lpstr>实验设置</vt:lpstr>
      <vt:lpstr>实验对比（3）</vt:lpstr>
      <vt:lpstr>实验对比（4）</vt:lpstr>
      <vt:lpstr>实验对比（5）</vt:lpstr>
      <vt:lpstr>实验对比（6）</vt:lpstr>
      <vt:lpstr>实验总结</vt:lpstr>
      <vt:lpstr>报告提纲</vt:lpstr>
      <vt:lpstr>总结与展望</vt:lpstr>
      <vt:lpstr>总结与展望</vt:lpstr>
      <vt:lpstr>附录</vt:lpstr>
      <vt:lpstr>PowerPoint 演示文稿</vt:lpstr>
    </vt:vector>
  </TitlesOfParts>
  <Company>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基于LDA主题相似度的排序学习算法研究</dc:title>
  <dc:creator>Wamg Qiang</dc:creator>
  <cp:lastModifiedBy>Wang Qiang</cp:lastModifiedBy>
  <cp:revision>1697</cp:revision>
  <dcterms:created xsi:type="dcterms:W3CDTF">2005-03-03T04:54:54Z</dcterms:created>
  <dcterms:modified xsi:type="dcterms:W3CDTF">2017-05-14T03:11:28Z</dcterms:modified>
</cp:coreProperties>
</file>