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5"/>
  </p:notesMasterIdLst>
  <p:handoutMasterIdLst>
    <p:handoutMasterId r:id="rId36"/>
  </p:handoutMasterIdLst>
  <p:sldIdLst>
    <p:sldId id="256" r:id="rId2"/>
    <p:sldId id="375" r:id="rId3"/>
    <p:sldId id="379" r:id="rId4"/>
    <p:sldId id="432" r:id="rId5"/>
    <p:sldId id="387" r:id="rId6"/>
    <p:sldId id="380" r:id="rId7"/>
    <p:sldId id="403" r:id="rId8"/>
    <p:sldId id="411" r:id="rId9"/>
    <p:sldId id="381" r:id="rId10"/>
    <p:sldId id="413" r:id="rId11"/>
    <p:sldId id="362" r:id="rId12"/>
    <p:sldId id="398" r:id="rId13"/>
    <p:sldId id="433" r:id="rId14"/>
    <p:sldId id="435" r:id="rId15"/>
    <p:sldId id="436" r:id="rId16"/>
    <p:sldId id="437" r:id="rId17"/>
    <p:sldId id="438" r:id="rId18"/>
    <p:sldId id="439" r:id="rId19"/>
    <p:sldId id="419" r:id="rId20"/>
    <p:sldId id="421" r:id="rId21"/>
    <p:sldId id="420" r:id="rId22"/>
    <p:sldId id="412" r:id="rId23"/>
    <p:sldId id="440" r:id="rId24"/>
    <p:sldId id="415" r:id="rId25"/>
    <p:sldId id="423" r:id="rId26"/>
    <p:sldId id="424" r:id="rId27"/>
    <p:sldId id="430" r:id="rId28"/>
    <p:sldId id="431" r:id="rId29"/>
    <p:sldId id="417" r:id="rId30"/>
    <p:sldId id="395" r:id="rId31"/>
    <p:sldId id="401" r:id="rId32"/>
    <p:sldId id="376" r:id="rId33"/>
    <p:sldId id="377" r:id="rId34"/>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9933FF"/>
    <a:srgbClr val="FF0000"/>
    <a:srgbClr val="CCFFCC"/>
    <a:srgbClr val="3366FF"/>
    <a:srgbClr val="FFFFCC"/>
    <a:srgbClr val="BFB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80515" autoAdjust="0"/>
  </p:normalViewPr>
  <p:slideViewPr>
    <p:cSldViewPr>
      <p:cViewPr varScale="1">
        <p:scale>
          <a:sx n="74" d="100"/>
          <a:sy n="74" d="100"/>
        </p:scale>
        <p:origin x="169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352"/>
    </p:cViewPr>
  </p:sorterViewPr>
  <p:notesViewPr>
    <p:cSldViewPr>
      <p:cViewPr varScale="1">
        <p:scale>
          <a:sx n="62" d="100"/>
          <a:sy n="62" d="100"/>
        </p:scale>
        <p:origin x="-2982"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226029322092314"/>
          <c:y val="0.14617095193197938"/>
          <c:w val="0.73538280442217452"/>
          <c:h val="0.70132966388910123"/>
        </c:manualLayout>
      </c:layout>
      <c:lineChart>
        <c:grouping val="standard"/>
        <c:varyColors val="0"/>
        <c:ser>
          <c:idx val="0"/>
          <c:order val="0"/>
          <c:tx>
            <c:v>词向量加权</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Sheet1!$A$1:$A$9</c:f>
              <c:numCache>
                <c:formatCode>General</c:formatCode>
                <c:ptCount val="9"/>
                <c:pt idx="0">
                  <c:v>0.63900000000000001</c:v>
                </c:pt>
                <c:pt idx="1">
                  <c:v>0.71199999999999997</c:v>
                </c:pt>
                <c:pt idx="2">
                  <c:v>0.73799999999999999</c:v>
                </c:pt>
                <c:pt idx="3">
                  <c:v>0.70099999999999996</c:v>
                </c:pt>
                <c:pt idx="4">
                  <c:v>0.71099999999999997</c:v>
                </c:pt>
                <c:pt idx="5">
                  <c:v>0.65900000000000003</c:v>
                </c:pt>
                <c:pt idx="6">
                  <c:v>0.67200000000000004</c:v>
                </c:pt>
                <c:pt idx="7">
                  <c:v>0.70599999999999996</c:v>
                </c:pt>
                <c:pt idx="8">
                  <c:v>0.74099999999999999</c:v>
                </c:pt>
              </c:numCache>
            </c:numRef>
          </c:val>
          <c:smooth val="0"/>
          <c:extLst xmlns:c16r2="http://schemas.microsoft.com/office/drawing/2015/06/chart">
            <c:ext xmlns:c16="http://schemas.microsoft.com/office/drawing/2014/chart" uri="{C3380CC4-5D6E-409C-BE32-E72D297353CC}">
              <c16:uniqueId val="{00000000-6073-400F-A4B4-019C3DE43BEA}"/>
            </c:ext>
          </c:extLst>
        </c:ser>
        <c:ser>
          <c:idx val="1"/>
          <c:order val="1"/>
          <c:tx>
            <c:v>CNN</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Sheet1!$B$1:$B$9</c:f>
              <c:numCache>
                <c:formatCode>General</c:formatCode>
                <c:ptCount val="9"/>
                <c:pt idx="0">
                  <c:v>0.68899999999999995</c:v>
                </c:pt>
                <c:pt idx="1">
                  <c:v>0.81200000000000006</c:v>
                </c:pt>
                <c:pt idx="2">
                  <c:v>0.83799999999999997</c:v>
                </c:pt>
                <c:pt idx="3">
                  <c:v>0.80100000000000005</c:v>
                </c:pt>
                <c:pt idx="4">
                  <c:v>0.81100000000000005</c:v>
                </c:pt>
                <c:pt idx="5">
                  <c:v>0.80700000000000005</c:v>
                </c:pt>
                <c:pt idx="6">
                  <c:v>0.82599999999999996</c:v>
                </c:pt>
                <c:pt idx="7">
                  <c:v>0.76</c:v>
                </c:pt>
                <c:pt idx="8">
                  <c:v>0.79300000000000004</c:v>
                </c:pt>
              </c:numCache>
            </c:numRef>
          </c:val>
          <c:smooth val="0"/>
          <c:extLst xmlns:c16r2="http://schemas.microsoft.com/office/drawing/2015/06/chart">
            <c:ext xmlns:c16="http://schemas.microsoft.com/office/drawing/2014/chart" uri="{C3380CC4-5D6E-409C-BE32-E72D297353CC}">
              <c16:uniqueId val="{00000001-6073-400F-A4B4-019C3DE43BEA}"/>
            </c:ext>
          </c:extLst>
        </c:ser>
        <c:dLbls>
          <c:showLegendKey val="0"/>
          <c:showVal val="0"/>
          <c:showCatName val="0"/>
          <c:showSerName val="0"/>
          <c:showPercent val="0"/>
          <c:showBubbleSize val="0"/>
        </c:dLbls>
        <c:marker val="1"/>
        <c:smooth val="0"/>
        <c:axId val="1204889360"/>
        <c:axId val="1204885552"/>
      </c:lineChart>
      <c:catAx>
        <c:axId val="12048893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zh-CN" altLang="en-US" sz="1400"/>
                  <a:t>关系类别</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204885552"/>
        <c:crosses val="autoZero"/>
        <c:auto val="1"/>
        <c:lblAlgn val="ctr"/>
        <c:lblOffset val="100"/>
        <c:noMultiLvlLbl val="0"/>
      </c:catAx>
      <c:valAx>
        <c:axId val="1204885552"/>
        <c:scaling>
          <c:orientation val="minMax"/>
          <c:min val="0.5"/>
        </c:scaling>
        <c:delete val="0"/>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altLang="zh-CN" sz="1400"/>
                  <a:t>F</a:t>
                </a:r>
                <a:r>
                  <a:rPr lang="zh-CN" altLang="en-US" sz="1400"/>
                  <a:t>值</a:t>
                </a:r>
              </a:p>
            </c:rich>
          </c:tx>
          <c:layout>
            <c:manualLayout>
              <c:xMode val="edge"/>
              <c:yMode val="edge"/>
              <c:x val="4.2397306397306392E-2"/>
              <c:y val="0.45555198804032992"/>
            </c:manualLayout>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0488936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词向量加权</c:v>
          </c:tx>
          <c:spPr>
            <a:ln w="22225" cap="rnd">
              <a:solidFill>
                <a:schemeClr val="accent1"/>
              </a:solidFill>
              <a:round/>
            </a:ln>
            <a:effectLst/>
          </c:spPr>
          <c:marker>
            <c:symbol val="none"/>
          </c:marker>
          <c:val>
            <c:numRef>
              <c:f>Sheet1!$A$1:$A$6</c:f>
              <c:numCache>
                <c:formatCode>General</c:formatCode>
                <c:ptCount val="6"/>
                <c:pt idx="0">
                  <c:v>0.58899999999999997</c:v>
                </c:pt>
                <c:pt idx="1">
                  <c:v>0.56200000000000006</c:v>
                </c:pt>
                <c:pt idx="2">
                  <c:v>0.53800000000000003</c:v>
                </c:pt>
                <c:pt idx="3">
                  <c:v>0.60099999999999998</c:v>
                </c:pt>
                <c:pt idx="4">
                  <c:v>0.61099999999999999</c:v>
                </c:pt>
                <c:pt idx="5">
                  <c:v>0.50700000000000001</c:v>
                </c:pt>
              </c:numCache>
            </c:numRef>
          </c:val>
          <c:smooth val="0"/>
          <c:extLst xmlns:c16r2="http://schemas.microsoft.com/office/drawing/2015/06/chart">
            <c:ext xmlns:c16="http://schemas.microsoft.com/office/drawing/2014/chart" uri="{C3380CC4-5D6E-409C-BE32-E72D297353CC}">
              <c16:uniqueId val="{00000000-3AFF-4CC5-97BF-AFED3B374B33}"/>
            </c:ext>
          </c:extLst>
        </c:ser>
        <c:ser>
          <c:idx val="1"/>
          <c:order val="1"/>
          <c:tx>
            <c:v>CNN</c:v>
          </c:tx>
          <c:spPr>
            <a:ln w="22225" cap="rnd">
              <a:solidFill>
                <a:schemeClr val="accent2"/>
              </a:solidFill>
              <a:round/>
            </a:ln>
            <a:effectLst/>
          </c:spPr>
          <c:marker>
            <c:symbol val="none"/>
          </c:marker>
          <c:val>
            <c:numRef>
              <c:f>Sheet1!$B$1:$B$6</c:f>
              <c:numCache>
                <c:formatCode>General</c:formatCode>
                <c:ptCount val="6"/>
                <c:pt idx="0">
                  <c:v>0.61299999999999999</c:v>
                </c:pt>
                <c:pt idx="1">
                  <c:v>0.65200000000000002</c:v>
                </c:pt>
                <c:pt idx="2">
                  <c:v>0.58799999999999997</c:v>
                </c:pt>
                <c:pt idx="3">
                  <c:v>0.58099999999999996</c:v>
                </c:pt>
                <c:pt idx="4">
                  <c:v>0.70099999999999996</c:v>
                </c:pt>
                <c:pt idx="5">
                  <c:v>0.55700000000000005</c:v>
                </c:pt>
              </c:numCache>
            </c:numRef>
          </c:val>
          <c:smooth val="0"/>
          <c:extLst xmlns:c16r2="http://schemas.microsoft.com/office/drawing/2015/06/chart">
            <c:ext xmlns:c16="http://schemas.microsoft.com/office/drawing/2014/chart" uri="{C3380CC4-5D6E-409C-BE32-E72D297353CC}">
              <c16:uniqueId val="{00000001-3AFF-4CC5-97BF-AFED3B374B33}"/>
            </c:ext>
          </c:extLst>
        </c:ser>
        <c:dLbls>
          <c:showLegendKey val="0"/>
          <c:showVal val="0"/>
          <c:showCatName val="0"/>
          <c:showSerName val="0"/>
          <c:showPercent val="0"/>
          <c:showBubbleSize val="0"/>
        </c:dLbls>
        <c:smooth val="0"/>
        <c:axId val="1204883376"/>
        <c:axId val="1204885008"/>
      </c:lineChart>
      <c:catAx>
        <c:axId val="12048833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ltLang="en-US" sz="1000"/>
                  <a:t>关系类别</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204885008"/>
        <c:crosses val="autoZero"/>
        <c:auto val="1"/>
        <c:lblAlgn val="ctr"/>
        <c:lblOffset val="100"/>
        <c:noMultiLvlLbl val="0"/>
      </c:catAx>
      <c:valAx>
        <c:axId val="1204885008"/>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zh-CN" sz="1000"/>
                  <a:t>F</a:t>
                </a:r>
                <a:r>
                  <a:rPr lang="zh-CN" altLang="en-US" sz="1000"/>
                  <a:t>值</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0488337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p>
      </dgm:t>
    </dgm:pt>
    <dgm:pt modelId="{9F801E21-CD2C-479D-B54A-BEB0E44B661F}" type="sibTrans" cxnId="{5EF72268-EE35-4F01-BC36-2FD9881FE772}">
      <dgm:prSet/>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custLinFactNeighborX="-962" custLinFactNeighborY="-27388">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D1B19261-319F-4096-8BC7-509F38314E85}" type="presOf" srcId="{947699EF-3BF4-42F8-99E8-5F764CF277F9}" destId="{471C5D2D-CA50-45F7-B05F-E5B85097607C}" srcOrd="0" destOrd="0" presId="urn:microsoft.com/office/officeart/2005/8/layout/vList2"/>
    <dgm:cxn modelId="{C734830E-05BC-4293-A42C-8AFCB55CCDA9}"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F051064A-230C-411B-884D-B8F59D56B25A}" type="presOf" srcId="{85D8C250-C189-467B-8A80-B73E1B81209F}" destId="{7CAA34BA-C762-4F75-BC31-2F8E37DBD860}" srcOrd="0" destOrd="0" presId="urn:microsoft.com/office/officeart/2005/8/layout/vList2"/>
    <dgm:cxn modelId="{BC9C4502-33E7-4AD4-A941-F44AD95338A8}" type="presOf" srcId="{C2EDB28C-7A76-4715-ABAC-F6D936B02ACA}" destId="{2D96EB55-9523-4E36-9C78-DACBBB57E7D9}"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803578E2-30FD-4573-8B70-4AB223AD71C0}" type="presOf" srcId="{E40FF9AD-B036-4FB1-9F13-42ACC8800E54}" destId="{4E2B474D-85C7-47FC-9BF8-8D8E2E898EB1}" srcOrd="0" destOrd="0" presId="urn:microsoft.com/office/officeart/2005/8/layout/vList2"/>
    <dgm:cxn modelId="{8F6BA83C-C827-4BE5-AB94-2FA4400FFA6E}" type="presOf" srcId="{454B995F-52F6-407E-89FD-058FC45751AA}" destId="{563D5D9D-88F8-48CA-832C-676529B84DC6}" srcOrd="0" destOrd="0" presId="urn:microsoft.com/office/officeart/2005/8/layout/vList2"/>
    <dgm:cxn modelId="{3015DCBC-09B1-4341-B0EE-5F80A8AE9D98}" type="presParOf" srcId="{4E2B474D-85C7-47FC-9BF8-8D8E2E898EB1}" destId="{D2C07907-98DD-4327-BEED-B9E770B8976D}" srcOrd="0" destOrd="0" presId="urn:microsoft.com/office/officeart/2005/8/layout/vList2"/>
    <dgm:cxn modelId="{43A29738-1B4C-41AB-8D98-F8DDD6B809D5}" type="presParOf" srcId="{4E2B474D-85C7-47FC-9BF8-8D8E2E898EB1}" destId="{31183784-B8C2-4C7C-90E5-265504CB6990}" srcOrd="1" destOrd="0" presId="urn:microsoft.com/office/officeart/2005/8/layout/vList2"/>
    <dgm:cxn modelId="{E019F5B1-9B15-43FA-85AA-253805737014}" type="presParOf" srcId="{4E2B474D-85C7-47FC-9BF8-8D8E2E898EB1}" destId="{7CAA34BA-C762-4F75-BC31-2F8E37DBD860}" srcOrd="2" destOrd="0" presId="urn:microsoft.com/office/officeart/2005/8/layout/vList2"/>
    <dgm:cxn modelId="{8C24775B-DADD-4CDD-AC62-1EE58D707DE3}" type="presParOf" srcId="{4E2B474D-85C7-47FC-9BF8-8D8E2E898EB1}" destId="{FFF57AEB-8579-4832-BB07-1E43C493E997}" srcOrd="3" destOrd="0" presId="urn:microsoft.com/office/officeart/2005/8/layout/vList2"/>
    <dgm:cxn modelId="{3AD39375-FCF7-4804-9E7E-0D8933B8D8AE}" type="presParOf" srcId="{4E2B474D-85C7-47FC-9BF8-8D8E2E898EB1}" destId="{2D96EB55-9523-4E36-9C78-DACBBB57E7D9}" srcOrd="4" destOrd="0" presId="urn:microsoft.com/office/officeart/2005/8/layout/vList2"/>
    <dgm:cxn modelId="{34B7D585-2DD2-4F75-A414-F665D4AE4E75}" type="presParOf" srcId="{4E2B474D-85C7-47FC-9BF8-8D8E2E898EB1}" destId="{88FC0F83-5DFF-4DE8-B971-48A5A6C253C9}" srcOrd="5" destOrd="0" presId="urn:microsoft.com/office/officeart/2005/8/layout/vList2"/>
    <dgm:cxn modelId="{986DC31A-EC69-49BA-8019-9822E6A1A86F}" type="presParOf" srcId="{4E2B474D-85C7-47FC-9BF8-8D8E2E898EB1}" destId="{471C5D2D-CA50-45F7-B05F-E5B85097607C}" srcOrd="6" destOrd="0" presId="urn:microsoft.com/office/officeart/2005/8/layout/vList2"/>
    <dgm:cxn modelId="{8432A11A-792A-40DA-96CB-55DD96DE6A11}" type="presParOf" srcId="{4E2B474D-85C7-47FC-9BF8-8D8E2E898EB1}" destId="{B74D4CF9-BCC7-422D-89B7-6C086DC269B6}" srcOrd="7" destOrd="0" presId="urn:microsoft.com/office/officeart/2005/8/layout/vList2"/>
    <dgm:cxn modelId="{A65261D5-E5B4-4C3A-B215-A2084DB44664}"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9112AA2C-CD57-4C89-B52A-9C592C089CA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custLinFactNeighborX="-1923" custLinFactNeighborY="-18574">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76DA4CB7-5579-47ED-ACD4-A4BDE7B870F3}" type="presOf" srcId="{454B995F-52F6-407E-89FD-058FC45751AA}" destId="{563D5D9D-88F8-48CA-832C-676529B84DC6}" srcOrd="0" destOrd="0" presId="urn:microsoft.com/office/officeart/2005/8/layout/vList2"/>
    <dgm:cxn modelId="{E5E4A285-51D3-419A-B3E7-C4E5D64CF4E8}" type="presOf" srcId="{C2EDB28C-7A76-4715-ABAC-F6D936B02ACA}" destId="{2D96EB55-9523-4E36-9C78-DACBBB57E7D9}" srcOrd="0" destOrd="0" presId="urn:microsoft.com/office/officeart/2005/8/layout/vList2"/>
    <dgm:cxn modelId="{089F3FCF-1D8F-4DCF-A94F-72C78635227C}" type="presOf" srcId="{85D8C250-C189-467B-8A80-B73E1B81209F}" destId="{7CAA34BA-C762-4F75-BC31-2F8E37DBD860}"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0C6F0F0B-8626-47B6-806E-FFBB99D07B11}" type="presOf" srcId="{E40FF9AD-B036-4FB1-9F13-42ACC8800E54}" destId="{4E2B474D-85C7-47FC-9BF8-8D8E2E898EB1}"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C2DE3E05-2D49-410A-998F-5DEA2FCF2BBE}" type="presOf" srcId="{947699EF-3BF4-42F8-99E8-5F764CF277F9}" destId="{471C5D2D-CA50-45F7-B05F-E5B85097607C}" srcOrd="0" destOrd="0" presId="urn:microsoft.com/office/officeart/2005/8/layout/vList2"/>
    <dgm:cxn modelId="{A551C690-5F4B-482B-BFD0-0F9ED810A0AA}" type="presOf" srcId="{9112AA2C-CD57-4C89-B52A-9C592C089CAA}" destId="{D2C07907-98DD-4327-BEED-B9E770B8976D}" srcOrd="0" destOrd="0" presId="urn:microsoft.com/office/officeart/2005/8/layout/vList2"/>
    <dgm:cxn modelId="{06C6A9D6-2BE6-443B-80DF-6D74C67F089B}" type="presParOf" srcId="{4E2B474D-85C7-47FC-9BF8-8D8E2E898EB1}" destId="{D2C07907-98DD-4327-BEED-B9E770B8976D}" srcOrd="0" destOrd="0" presId="urn:microsoft.com/office/officeart/2005/8/layout/vList2"/>
    <dgm:cxn modelId="{F99C05C6-7031-411C-A694-0CFD1D23BB95}" type="presParOf" srcId="{4E2B474D-85C7-47FC-9BF8-8D8E2E898EB1}" destId="{31183784-B8C2-4C7C-90E5-265504CB6990}" srcOrd="1" destOrd="0" presId="urn:microsoft.com/office/officeart/2005/8/layout/vList2"/>
    <dgm:cxn modelId="{E2BD28E3-1D98-494F-B2EB-29234972EFF8}" type="presParOf" srcId="{4E2B474D-85C7-47FC-9BF8-8D8E2E898EB1}" destId="{7CAA34BA-C762-4F75-BC31-2F8E37DBD860}" srcOrd="2" destOrd="0" presId="urn:microsoft.com/office/officeart/2005/8/layout/vList2"/>
    <dgm:cxn modelId="{2A13CBBD-8150-4BBB-B147-BC248F1B7A9C}" type="presParOf" srcId="{4E2B474D-85C7-47FC-9BF8-8D8E2E898EB1}" destId="{FFF57AEB-8579-4832-BB07-1E43C493E997}" srcOrd="3" destOrd="0" presId="urn:microsoft.com/office/officeart/2005/8/layout/vList2"/>
    <dgm:cxn modelId="{1D4B4855-7BDC-4614-81E7-E5241BEBBDB5}" type="presParOf" srcId="{4E2B474D-85C7-47FC-9BF8-8D8E2E898EB1}" destId="{2D96EB55-9523-4E36-9C78-DACBBB57E7D9}" srcOrd="4" destOrd="0" presId="urn:microsoft.com/office/officeart/2005/8/layout/vList2"/>
    <dgm:cxn modelId="{FD0BBBF9-8003-4B28-B6EF-1A7C771BE5AF}" type="presParOf" srcId="{4E2B474D-85C7-47FC-9BF8-8D8E2E898EB1}" destId="{88FC0F83-5DFF-4DE8-B971-48A5A6C253C9}" srcOrd="5" destOrd="0" presId="urn:microsoft.com/office/officeart/2005/8/layout/vList2"/>
    <dgm:cxn modelId="{77D9E786-0BF4-43E1-9E9B-F71B8AD96068}" type="presParOf" srcId="{4E2B474D-85C7-47FC-9BF8-8D8E2E898EB1}" destId="{471C5D2D-CA50-45F7-B05F-E5B85097607C}" srcOrd="6" destOrd="0" presId="urn:microsoft.com/office/officeart/2005/8/layout/vList2"/>
    <dgm:cxn modelId="{64A44F4D-E1E6-496A-956A-0C5A42C84573}" type="presParOf" srcId="{4E2B474D-85C7-47FC-9BF8-8D8E2E898EB1}" destId="{B74D4CF9-BCC7-422D-89B7-6C086DC269B6}" srcOrd="7" destOrd="0" presId="urn:microsoft.com/office/officeart/2005/8/layout/vList2"/>
    <dgm:cxn modelId="{C3D1EC55-5B5A-4F21-A1E3-D2001301F2D0}"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0272C9D0-E6CD-4567-B934-4C8E8D13412C}"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5EF72268-EE35-4F01-BC36-2FD9881FE772}" srcId="{E40FF9AD-B036-4FB1-9F13-42ACC8800E54}" destId="{9112AA2C-CD57-4C89-B52A-9C592C089CAA}" srcOrd="0" destOrd="0" parTransId="{C8726094-2401-4223-BEEB-42B3779D525A}" sibTransId="{9F801E21-CD2C-479D-B54A-BEB0E44B661F}"/>
    <dgm:cxn modelId="{1828553E-6FA4-4FE1-AE6E-4BEF8DDF55F4}" type="presOf" srcId="{E40FF9AD-B036-4FB1-9F13-42ACC8800E54}" destId="{4E2B474D-85C7-47FC-9BF8-8D8E2E898EB1}" srcOrd="0" destOrd="0" presId="urn:microsoft.com/office/officeart/2005/8/layout/vList2"/>
    <dgm:cxn modelId="{B15249D9-B723-4A1A-A205-19D1B88093A5}" type="presOf" srcId="{454B995F-52F6-407E-89FD-058FC45751AA}" destId="{563D5D9D-88F8-48CA-832C-676529B84DC6}" srcOrd="0" destOrd="0" presId="urn:microsoft.com/office/officeart/2005/8/layout/vList2"/>
    <dgm:cxn modelId="{55C31360-66C1-4AA4-BB85-B8074EC1A4EE}" type="presOf" srcId="{947699EF-3BF4-42F8-99E8-5F764CF277F9}" destId="{471C5D2D-CA50-45F7-B05F-E5B85097607C}" srcOrd="0" destOrd="0" presId="urn:microsoft.com/office/officeart/2005/8/layout/vList2"/>
    <dgm:cxn modelId="{D9B8390B-63E8-4919-A93E-73E28CB58E06}" type="presOf" srcId="{9112AA2C-CD57-4C89-B52A-9C592C089CAA}" destId="{D2C07907-98DD-4327-BEED-B9E770B8976D}"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3E1B259A-29BF-405D-AD3E-355CEA52ADBE}" type="presOf" srcId="{C2EDB28C-7A76-4715-ABAC-F6D936B02ACA}" destId="{2D96EB55-9523-4E36-9C78-DACBBB57E7D9}" srcOrd="0" destOrd="0" presId="urn:microsoft.com/office/officeart/2005/8/layout/vList2"/>
    <dgm:cxn modelId="{BAC4042D-AC29-4A1F-AD14-3CD98A8F87D0}" type="presParOf" srcId="{4E2B474D-85C7-47FC-9BF8-8D8E2E898EB1}" destId="{D2C07907-98DD-4327-BEED-B9E770B8976D}" srcOrd="0" destOrd="0" presId="urn:microsoft.com/office/officeart/2005/8/layout/vList2"/>
    <dgm:cxn modelId="{FBA51CAF-F52C-448B-883B-7080EC02F9E1}" type="presParOf" srcId="{4E2B474D-85C7-47FC-9BF8-8D8E2E898EB1}" destId="{31183784-B8C2-4C7C-90E5-265504CB6990}" srcOrd="1" destOrd="0" presId="urn:microsoft.com/office/officeart/2005/8/layout/vList2"/>
    <dgm:cxn modelId="{53ED5D2F-4C2F-4DA2-9B6B-AD785B39B7CF}" type="presParOf" srcId="{4E2B474D-85C7-47FC-9BF8-8D8E2E898EB1}" destId="{7CAA34BA-C762-4F75-BC31-2F8E37DBD860}" srcOrd="2" destOrd="0" presId="urn:microsoft.com/office/officeart/2005/8/layout/vList2"/>
    <dgm:cxn modelId="{6683F6FB-47F2-40C5-B5C7-AC27EEA540B9}" type="presParOf" srcId="{4E2B474D-85C7-47FC-9BF8-8D8E2E898EB1}" destId="{FFF57AEB-8579-4832-BB07-1E43C493E997}" srcOrd="3" destOrd="0" presId="urn:microsoft.com/office/officeart/2005/8/layout/vList2"/>
    <dgm:cxn modelId="{2318379B-FE6E-4675-814A-6D3BC308507B}" type="presParOf" srcId="{4E2B474D-85C7-47FC-9BF8-8D8E2E898EB1}" destId="{2D96EB55-9523-4E36-9C78-DACBBB57E7D9}" srcOrd="4" destOrd="0" presId="urn:microsoft.com/office/officeart/2005/8/layout/vList2"/>
    <dgm:cxn modelId="{67F5028C-085F-41D4-A691-DC94DE7BE2C1}" type="presParOf" srcId="{4E2B474D-85C7-47FC-9BF8-8D8E2E898EB1}" destId="{88FC0F83-5DFF-4DE8-B971-48A5A6C253C9}" srcOrd="5" destOrd="0" presId="urn:microsoft.com/office/officeart/2005/8/layout/vList2"/>
    <dgm:cxn modelId="{4F1A9837-9A4C-46A3-AC0F-60E09185CBCD}" type="presParOf" srcId="{4E2B474D-85C7-47FC-9BF8-8D8E2E898EB1}" destId="{471C5D2D-CA50-45F7-B05F-E5B85097607C}" srcOrd="6" destOrd="0" presId="urn:microsoft.com/office/officeart/2005/8/layout/vList2"/>
    <dgm:cxn modelId="{76DF7FCB-DBC9-433E-A72E-2B6A3DBB23CD}" type="presParOf" srcId="{4E2B474D-85C7-47FC-9BF8-8D8E2E898EB1}" destId="{B74D4CF9-BCC7-422D-89B7-6C086DC269B6}" srcOrd="7" destOrd="0" presId="urn:microsoft.com/office/officeart/2005/8/layout/vList2"/>
    <dgm:cxn modelId="{1C0A6D37-3B3E-47A1-BC95-4DA97B9B7EB3}"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0C7E7B60-A4CF-4206-A538-EBCA3772CE55}" type="presOf" srcId="{85D8C250-C189-467B-8A80-B73E1B81209F}" destId="{7CAA34BA-C762-4F75-BC31-2F8E37DBD860}"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8E3DEF00-E296-485F-9454-0EB95581CC17}" type="presOf" srcId="{454B995F-52F6-407E-89FD-058FC45751AA}" destId="{563D5D9D-88F8-48CA-832C-676529B84DC6}" srcOrd="0" destOrd="0" presId="urn:microsoft.com/office/officeart/2005/8/layout/vList2"/>
    <dgm:cxn modelId="{36FB167E-2A18-4527-AD97-E2EFA6664BDE}" type="presOf" srcId="{C2EDB28C-7A76-4715-ABAC-F6D936B02ACA}" destId="{2D96EB55-9523-4E36-9C78-DACBBB57E7D9}" srcOrd="0" destOrd="0" presId="urn:microsoft.com/office/officeart/2005/8/layout/vList2"/>
    <dgm:cxn modelId="{1B7C8FBE-01E1-4A82-A78D-BD4ED7FA150E}" type="presOf" srcId="{947699EF-3BF4-42F8-99E8-5F764CF277F9}" destId="{471C5D2D-CA50-45F7-B05F-E5B85097607C}"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4B38F019-9FD1-4504-9C5E-5FB64988D725}" type="presOf" srcId="{9112AA2C-CD57-4C89-B52A-9C592C089CAA}" destId="{D2C07907-98DD-4327-BEED-B9E770B8976D}" srcOrd="0" destOrd="0" presId="urn:microsoft.com/office/officeart/2005/8/layout/vList2"/>
    <dgm:cxn modelId="{550765A1-6D15-45EC-B4D7-405F82BD25C1}" type="presOf" srcId="{E40FF9AD-B036-4FB1-9F13-42ACC8800E54}" destId="{4E2B474D-85C7-47FC-9BF8-8D8E2E898EB1}" srcOrd="0" destOrd="0" presId="urn:microsoft.com/office/officeart/2005/8/layout/vList2"/>
    <dgm:cxn modelId="{263A9149-4299-4B3C-8A07-49C2CC67D2DD}" type="presParOf" srcId="{4E2B474D-85C7-47FC-9BF8-8D8E2E898EB1}" destId="{D2C07907-98DD-4327-BEED-B9E770B8976D}" srcOrd="0" destOrd="0" presId="urn:microsoft.com/office/officeart/2005/8/layout/vList2"/>
    <dgm:cxn modelId="{03DC21B3-E7EB-489E-9C20-E426F717109B}" type="presParOf" srcId="{4E2B474D-85C7-47FC-9BF8-8D8E2E898EB1}" destId="{31183784-B8C2-4C7C-90E5-265504CB6990}" srcOrd="1" destOrd="0" presId="urn:microsoft.com/office/officeart/2005/8/layout/vList2"/>
    <dgm:cxn modelId="{4D86D132-A464-4B5D-814E-84C5CBDF55B1}" type="presParOf" srcId="{4E2B474D-85C7-47FC-9BF8-8D8E2E898EB1}" destId="{7CAA34BA-C762-4F75-BC31-2F8E37DBD860}" srcOrd="2" destOrd="0" presId="urn:microsoft.com/office/officeart/2005/8/layout/vList2"/>
    <dgm:cxn modelId="{6002F3D3-3EF4-41DF-9777-BFC3CDA1FBFB}" type="presParOf" srcId="{4E2B474D-85C7-47FC-9BF8-8D8E2E898EB1}" destId="{FFF57AEB-8579-4832-BB07-1E43C493E997}" srcOrd="3" destOrd="0" presId="urn:microsoft.com/office/officeart/2005/8/layout/vList2"/>
    <dgm:cxn modelId="{38FC3412-3199-4808-A89C-B88FCE39473D}" type="presParOf" srcId="{4E2B474D-85C7-47FC-9BF8-8D8E2E898EB1}" destId="{2D96EB55-9523-4E36-9C78-DACBBB57E7D9}" srcOrd="4" destOrd="0" presId="urn:microsoft.com/office/officeart/2005/8/layout/vList2"/>
    <dgm:cxn modelId="{4987F385-9753-4675-AB01-75B626E1DF5F}" type="presParOf" srcId="{4E2B474D-85C7-47FC-9BF8-8D8E2E898EB1}" destId="{88FC0F83-5DFF-4DE8-B971-48A5A6C253C9}" srcOrd="5" destOrd="0" presId="urn:microsoft.com/office/officeart/2005/8/layout/vList2"/>
    <dgm:cxn modelId="{45B4B6E4-D81A-48F2-A3A7-DC6F1661EFFA}" type="presParOf" srcId="{4E2B474D-85C7-47FC-9BF8-8D8E2E898EB1}" destId="{471C5D2D-CA50-45F7-B05F-E5B85097607C}" srcOrd="6" destOrd="0" presId="urn:microsoft.com/office/officeart/2005/8/layout/vList2"/>
    <dgm:cxn modelId="{6CC58CE2-1449-4A7D-AC6F-4B3345EE3921}" type="presParOf" srcId="{4E2B474D-85C7-47FC-9BF8-8D8E2E898EB1}" destId="{B74D4CF9-BCC7-422D-89B7-6C086DC269B6}" srcOrd="7" destOrd="0" presId="urn:microsoft.com/office/officeart/2005/8/layout/vList2"/>
    <dgm:cxn modelId="{4A412155-0AF6-474B-8EF4-3E3117F0D519}"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a:t>
          </a:r>
          <a:r>
            <a:rPr lang="zh-CN" altLang="en-US" smtClean="0">
              <a:latin typeface="楷体" panose="02010609060101010101" pitchFamily="49" charset="-122"/>
              <a:ea typeface="楷体" panose="02010609060101010101" pitchFamily="49" charset="-122"/>
            </a:rPr>
            <a:t>子的分布式表</a:t>
          </a:r>
          <a:r>
            <a:rPr lang="zh-CN" altLang="en-US" dirty="0" smtClean="0">
              <a:latin typeface="楷体" panose="02010609060101010101" pitchFamily="49" charset="-122"/>
              <a:ea typeface="楷体" panose="02010609060101010101" pitchFamily="49" charset="-122"/>
            </a:rPr>
            <a:t>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45CF572D-4F73-48EE-A3A3-8B09292789F0}" type="presOf" srcId="{E40FF9AD-B036-4FB1-9F13-42ACC8800E54}" destId="{4E2B474D-85C7-47FC-9BF8-8D8E2E898EB1}"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BA86B7B6-382F-4C73-82A2-BEE7F888F52A}" type="presOf" srcId="{85D8C250-C189-467B-8A80-B73E1B81209F}" destId="{7CAA34BA-C762-4F75-BC31-2F8E37DBD860}"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DD0F8D06-B630-4E1C-9FFC-06CEF522BE2C}" type="presOf" srcId="{454B995F-52F6-407E-89FD-058FC45751AA}" destId="{563D5D9D-88F8-48CA-832C-676529B84DC6}" srcOrd="0" destOrd="0" presId="urn:microsoft.com/office/officeart/2005/8/layout/vList2"/>
    <dgm:cxn modelId="{92B93869-62AA-4A30-AEC8-DB43637C2DB5}" type="presOf" srcId="{9112AA2C-CD57-4C89-B52A-9C592C089CAA}" destId="{D2C07907-98DD-4327-BEED-B9E770B8976D}" srcOrd="0" destOrd="0" presId="urn:microsoft.com/office/officeart/2005/8/layout/vList2"/>
    <dgm:cxn modelId="{92E44EC2-6C9D-487B-ABB9-19F20C6DD681}" type="presOf" srcId="{947699EF-3BF4-42F8-99E8-5F764CF277F9}" destId="{471C5D2D-CA50-45F7-B05F-E5B85097607C}" srcOrd="0" destOrd="0" presId="urn:microsoft.com/office/officeart/2005/8/layout/vList2"/>
    <dgm:cxn modelId="{82C864B4-C3B4-475A-8BF3-716960447944}" type="presOf" srcId="{C2EDB28C-7A76-4715-ABAC-F6D936B02ACA}" destId="{2D96EB55-9523-4E36-9C78-DACBBB57E7D9}" srcOrd="0" destOrd="0" presId="urn:microsoft.com/office/officeart/2005/8/layout/vList2"/>
    <dgm:cxn modelId="{727C06C3-193F-457C-B2E4-684261D69A30}" type="presParOf" srcId="{4E2B474D-85C7-47FC-9BF8-8D8E2E898EB1}" destId="{D2C07907-98DD-4327-BEED-B9E770B8976D}" srcOrd="0" destOrd="0" presId="urn:microsoft.com/office/officeart/2005/8/layout/vList2"/>
    <dgm:cxn modelId="{0B06448B-6BEE-4041-AC29-D8EB95571938}" type="presParOf" srcId="{4E2B474D-85C7-47FC-9BF8-8D8E2E898EB1}" destId="{31183784-B8C2-4C7C-90E5-265504CB6990}" srcOrd="1" destOrd="0" presId="urn:microsoft.com/office/officeart/2005/8/layout/vList2"/>
    <dgm:cxn modelId="{D7E936BC-2942-41BD-97DC-0D01D784F485}" type="presParOf" srcId="{4E2B474D-85C7-47FC-9BF8-8D8E2E898EB1}" destId="{7CAA34BA-C762-4F75-BC31-2F8E37DBD860}" srcOrd="2" destOrd="0" presId="urn:microsoft.com/office/officeart/2005/8/layout/vList2"/>
    <dgm:cxn modelId="{D7F93CDF-A2C8-40EA-85D9-B724658CEAEC}" type="presParOf" srcId="{4E2B474D-85C7-47FC-9BF8-8D8E2E898EB1}" destId="{FFF57AEB-8579-4832-BB07-1E43C493E997}" srcOrd="3" destOrd="0" presId="urn:microsoft.com/office/officeart/2005/8/layout/vList2"/>
    <dgm:cxn modelId="{D890EB51-D216-4B61-92BB-F733930D6EC6}" type="presParOf" srcId="{4E2B474D-85C7-47FC-9BF8-8D8E2E898EB1}" destId="{2D96EB55-9523-4E36-9C78-DACBBB57E7D9}" srcOrd="4" destOrd="0" presId="urn:microsoft.com/office/officeart/2005/8/layout/vList2"/>
    <dgm:cxn modelId="{B1EF4E16-23E4-4195-A9A9-739DCBF670CB}" type="presParOf" srcId="{4E2B474D-85C7-47FC-9BF8-8D8E2E898EB1}" destId="{88FC0F83-5DFF-4DE8-B971-48A5A6C253C9}" srcOrd="5" destOrd="0" presId="urn:microsoft.com/office/officeart/2005/8/layout/vList2"/>
    <dgm:cxn modelId="{BEBAED3B-366F-4A63-8FB2-9E01D608472D}" type="presParOf" srcId="{4E2B474D-85C7-47FC-9BF8-8D8E2E898EB1}" destId="{471C5D2D-CA50-45F7-B05F-E5B85097607C}" srcOrd="6" destOrd="0" presId="urn:microsoft.com/office/officeart/2005/8/layout/vList2"/>
    <dgm:cxn modelId="{8F5CD352-5CAA-4419-A6B5-86E26A3FE98E}" type="presParOf" srcId="{4E2B474D-85C7-47FC-9BF8-8D8E2E898EB1}" destId="{B74D4CF9-BCC7-422D-89B7-6C086DC269B6}" srcOrd="7" destOrd="0" presId="urn:microsoft.com/office/officeart/2005/8/layout/vList2"/>
    <dgm:cxn modelId="{9820B25D-0215-4BC6-B0B9-3F69F9D2BCE6}"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A4F460EB-687A-4EC1-B87A-3673EC65D817}" type="presOf" srcId="{947699EF-3BF4-42F8-99E8-5F764CF277F9}" destId="{471C5D2D-CA50-45F7-B05F-E5B85097607C}" srcOrd="0" destOrd="0" presId="urn:microsoft.com/office/officeart/2005/8/layout/vList2"/>
    <dgm:cxn modelId="{4E99395C-E813-4189-AD9E-02EA76EFED5F}" type="presOf" srcId="{E40FF9AD-B036-4FB1-9F13-42ACC8800E54}" destId="{4E2B474D-85C7-47FC-9BF8-8D8E2E898EB1}"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458582D3-5C88-4288-98E9-47D009CD3C22}"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641A902-5069-42EB-9E06-52AFFBA63A58}" type="presOf" srcId="{C2EDB28C-7A76-4715-ABAC-F6D936B02ACA}" destId="{2D96EB55-9523-4E36-9C78-DACBBB57E7D9}"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45A37E92-DD0B-44DD-943B-1191852CB3DF}"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5B28F535-22CE-418D-AB32-9F81E2A8BEE5}" type="presOf" srcId="{454B995F-52F6-407E-89FD-058FC45751AA}" destId="{563D5D9D-88F8-48CA-832C-676529B84DC6}"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8AAEC238-B301-4C0B-B9A7-2CC6FF5398C7}" type="presParOf" srcId="{4E2B474D-85C7-47FC-9BF8-8D8E2E898EB1}" destId="{D2C07907-98DD-4327-BEED-B9E770B8976D}" srcOrd="0" destOrd="0" presId="urn:microsoft.com/office/officeart/2005/8/layout/vList2"/>
    <dgm:cxn modelId="{E873FC00-BEA0-4355-B8E4-F9B44DC4FCC9}" type="presParOf" srcId="{4E2B474D-85C7-47FC-9BF8-8D8E2E898EB1}" destId="{31183784-B8C2-4C7C-90E5-265504CB6990}" srcOrd="1" destOrd="0" presId="urn:microsoft.com/office/officeart/2005/8/layout/vList2"/>
    <dgm:cxn modelId="{66ED27E9-AB06-446B-A018-568DAC789792}" type="presParOf" srcId="{4E2B474D-85C7-47FC-9BF8-8D8E2E898EB1}" destId="{7CAA34BA-C762-4F75-BC31-2F8E37DBD860}" srcOrd="2" destOrd="0" presId="urn:microsoft.com/office/officeart/2005/8/layout/vList2"/>
    <dgm:cxn modelId="{0017F315-EA8A-4FA2-95ED-BE811810733C}" type="presParOf" srcId="{4E2B474D-85C7-47FC-9BF8-8D8E2E898EB1}" destId="{FFF57AEB-8579-4832-BB07-1E43C493E997}" srcOrd="3" destOrd="0" presId="urn:microsoft.com/office/officeart/2005/8/layout/vList2"/>
    <dgm:cxn modelId="{9E85E019-7751-467A-92F1-EEBCC72A1C67}" type="presParOf" srcId="{4E2B474D-85C7-47FC-9BF8-8D8E2E898EB1}" destId="{2D96EB55-9523-4E36-9C78-DACBBB57E7D9}" srcOrd="4" destOrd="0" presId="urn:microsoft.com/office/officeart/2005/8/layout/vList2"/>
    <dgm:cxn modelId="{772E69FC-68A3-4057-A825-D0B4B814DC0C}" type="presParOf" srcId="{4E2B474D-85C7-47FC-9BF8-8D8E2E898EB1}" destId="{88FC0F83-5DFF-4DE8-B971-48A5A6C253C9}" srcOrd="5" destOrd="0" presId="urn:microsoft.com/office/officeart/2005/8/layout/vList2"/>
    <dgm:cxn modelId="{FAD07D80-9CF4-4ED7-97E9-C864D3F524BF}" type="presParOf" srcId="{4E2B474D-85C7-47FC-9BF8-8D8E2E898EB1}" destId="{471C5D2D-CA50-45F7-B05F-E5B85097607C}" srcOrd="6" destOrd="0" presId="urn:microsoft.com/office/officeart/2005/8/layout/vList2"/>
    <dgm:cxn modelId="{6ADC417D-6C4F-4E25-BF68-08EAC82DB628}" type="presParOf" srcId="{4E2B474D-85C7-47FC-9BF8-8D8E2E898EB1}" destId="{B74D4CF9-BCC7-422D-89B7-6C086DC269B6}" srcOrd="7" destOrd="0" presId="urn:microsoft.com/office/officeart/2005/8/layout/vList2"/>
    <dgm:cxn modelId="{B327B85C-D795-49B6-8186-F732D1574F81}"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792087"/>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26470"/>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a:t>
          </a:r>
          <a:r>
            <a:rPr lang="zh-CN" altLang="en-US" sz="2800" kern="1200" smtClean="0">
              <a:latin typeface="楷体" panose="02010609060101010101" pitchFamily="49" charset="-122"/>
              <a:ea typeface="楷体" panose="02010609060101010101" pitchFamily="49" charset="-122"/>
            </a:rPr>
            <a:t>子的分布式表</a:t>
          </a:r>
          <a:r>
            <a:rPr lang="zh-CN" altLang="en-US" sz="2800" kern="1200" dirty="0" smtClean="0">
              <a:latin typeface="楷体" panose="02010609060101010101" pitchFamily="49" charset="-122"/>
              <a:ea typeface="楷体" panose="02010609060101010101" pitchFamily="49" charset="-122"/>
            </a:rPr>
            <a:t>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bg1"/>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1D7806B0-77EB-4E40-B0A3-8F69800ED8CC}" type="datetimeFigureOut">
              <a:rPr lang="zh-CN" altLang="en-US" smtClean="0"/>
              <a:t>2017/5/18</a:t>
            </a:fld>
            <a:endParaRPr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DE4C75C7-D152-470D-A080-8E0CADD04BA6}" type="slidenum">
              <a:rPr lang="zh-CN" altLang="en-US" smtClean="0"/>
              <a:t>‹#›</a:t>
            </a:fld>
            <a:endParaRPr lang="zh-CN" altLang="en-US"/>
          </a:p>
        </p:txBody>
      </p:sp>
    </p:spTree>
    <p:extLst>
      <p:ext uri="{BB962C8B-B14F-4D97-AF65-F5344CB8AC3E}">
        <p14:creationId xmlns:p14="http://schemas.microsoft.com/office/powerpoint/2010/main" val="401851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992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25AB2D3-0A13-4B70-943B-8D91FF02C85D}" type="slidenum">
              <a:rPr lang="en-US" altLang="zh-CN"/>
              <a:pPr/>
              <a:t>‹#›</a:t>
            </a:fld>
            <a:endParaRPr lang="en-US" altLang="zh-CN"/>
          </a:p>
        </p:txBody>
      </p:sp>
    </p:spTree>
    <p:extLst>
      <p:ext uri="{BB962C8B-B14F-4D97-AF65-F5344CB8AC3E}">
        <p14:creationId xmlns:p14="http://schemas.microsoft.com/office/powerpoint/2010/main" val="34716735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F7FB8-0E67-4157-843F-4E465598FAFB}" type="slidenum">
              <a:rPr lang="en-US" altLang="zh-CN"/>
              <a:pPr/>
              <a:t>1</a:t>
            </a:fld>
            <a:endParaRPr lang="en-US" altLang="zh-CN" dirty="0"/>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r>
              <a:rPr lang="zh-CN" altLang="en-US" dirty="0" smtClean="0"/>
              <a:t>各位老师同学大家上午好，感谢大家参加我的毕业答辩，我是答辩人</a:t>
            </a:r>
            <a:r>
              <a:rPr lang="zh-CN" altLang="en-US" baseline="0" dirty="0" smtClean="0"/>
              <a:t> 我的论文题目是基于卷积神经网络的实体关系抽取研究</a:t>
            </a:r>
            <a:endParaRPr lang="zh-CN" altLang="zh-CN" dirty="0"/>
          </a:p>
        </p:txBody>
      </p:sp>
    </p:spTree>
    <p:extLst>
      <p:ext uri="{BB962C8B-B14F-4D97-AF65-F5344CB8AC3E}">
        <p14:creationId xmlns:p14="http://schemas.microsoft.com/office/powerpoint/2010/main" val="45724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为了解决传统词袋模型缺乏语义信息、未考虑词与词之间的顺序及位置信息等缺点，本文尝试使用了两种方法用于构建句子的分布式表示。</a:t>
            </a:r>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10</a:t>
            </a:fld>
            <a:endParaRPr lang="en-US" altLang="zh-CN"/>
          </a:p>
        </p:txBody>
      </p:sp>
    </p:spTree>
    <p:extLst>
      <p:ext uri="{BB962C8B-B14F-4D97-AF65-F5344CB8AC3E}">
        <p14:creationId xmlns:p14="http://schemas.microsoft.com/office/powerpoint/2010/main" val="3420247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该方法主要有两点不足，一是没有考虑词与词之间的顺序，二是难以选取合适的权重</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11</a:t>
            </a:fld>
            <a:endParaRPr lang="en-US" altLang="zh-CN"/>
          </a:p>
        </p:txBody>
      </p:sp>
    </p:spTree>
    <p:extLst>
      <p:ext uri="{BB962C8B-B14F-4D97-AF65-F5344CB8AC3E}">
        <p14:creationId xmlns:p14="http://schemas.microsoft.com/office/powerpoint/2010/main" val="3851090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该方法主要结合词向量与位置嵌入用于捕获词的语义和位置信息，并将其作为卷积神经网络的输入，通过网络自动学习句子的特征，整个网络包括四层，分别是输入层、卷积层、池化层、以及最后的输出层。</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12</a:t>
            </a:fld>
            <a:endParaRPr lang="en-US" altLang="zh-CN"/>
          </a:p>
        </p:txBody>
      </p:sp>
    </p:spTree>
    <p:extLst>
      <p:ext uri="{BB962C8B-B14F-4D97-AF65-F5344CB8AC3E}">
        <p14:creationId xmlns:p14="http://schemas.microsoft.com/office/powerpoint/2010/main" val="1643139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下面通过一个简单的动画来说明具体的实现过程</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13</a:t>
            </a:fld>
            <a:endParaRPr lang="en-US" altLang="zh-CN"/>
          </a:p>
        </p:txBody>
      </p:sp>
    </p:spTree>
    <p:extLst>
      <p:ext uri="{BB962C8B-B14F-4D97-AF65-F5344CB8AC3E}">
        <p14:creationId xmlns:p14="http://schemas.microsoft.com/office/powerpoint/2010/main" val="646740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14</a:t>
            </a:fld>
            <a:endParaRPr lang="en-US" altLang="zh-CN"/>
          </a:p>
        </p:txBody>
      </p:sp>
    </p:spTree>
    <p:extLst>
      <p:ext uri="{BB962C8B-B14F-4D97-AF65-F5344CB8AC3E}">
        <p14:creationId xmlns:p14="http://schemas.microsoft.com/office/powerpoint/2010/main" val="1689213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15</a:t>
            </a:fld>
            <a:endParaRPr lang="en-US" altLang="zh-CN"/>
          </a:p>
        </p:txBody>
      </p:sp>
    </p:spTree>
    <p:extLst>
      <p:ext uri="{BB962C8B-B14F-4D97-AF65-F5344CB8AC3E}">
        <p14:creationId xmlns:p14="http://schemas.microsoft.com/office/powerpoint/2010/main" val="3442325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16</a:t>
            </a:fld>
            <a:endParaRPr lang="en-US" altLang="zh-CN"/>
          </a:p>
        </p:txBody>
      </p:sp>
    </p:spTree>
    <p:extLst>
      <p:ext uri="{BB962C8B-B14F-4D97-AF65-F5344CB8AC3E}">
        <p14:creationId xmlns:p14="http://schemas.microsoft.com/office/powerpoint/2010/main" val="2886415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17</a:t>
            </a:fld>
            <a:endParaRPr lang="en-US" altLang="zh-CN"/>
          </a:p>
        </p:txBody>
      </p:sp>
    </p:spTree>
    <p:extLst>
      <p:ext uri="{BB962C8B-B14F-4D97-AF65-F5344CB8AC3E}">
        <p14:creationId xmlns:p14="http://schemas.microsoft.com/office/powerpoint/2010/main" val="547338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18</a:t>
            </a:fld>
            <a:endParaRPr lang="en-US" altLang="zh-CN"/>
          </a:p>
        </p:txBody>
      </p:sp>
    </p:spTree>
    <p:extLst>
      <p:ext uri="{BB962C8B-B14F-4D97-AF65-F5344CB8AC3E}">
        <p14:creationId xmlns:p14="http://schemas.microsoft.com/office/powerpoint/2010/main" val="155348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为了验证两种方法的有效性，本文做了个对比实验，也就是在同一个标准数据集上，来比较</a:t>
            </a:r>
            <a:r>
              <a:rPr lang="en-US" altLang="zh-CN" dirty="0" smtClean="0"/>
              <a:t>2</a:t>
            </a:r>
            <a:r>
              <a:rPr lang="zh-CN" altLang="en-US" dirty="0" smtClean="0"/>
              <a:t>种方法的实际分类效果。</a:t>
            </a:r>
            <a:endParaRPr lang="en-US" altLang="zh-CN" dirty="0" smtClean="0"/>
          </a:p>
          <a:p>
            <a:endParaRPr lang="en-US" altLang="zh-CN" dirty="0" smtClean="0"/>
          </a:p>
          <a:p>
            <a:r>
              <a:rPr lang="zh-CN" altLang="en-US" dirty="0" smtClean="0"/>
              <a:t>每类关系下的数据都以标签的形式将实体的位置标记了出来。</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19</a:t>
            </a:fld>
            <a:endParaRPr lang="en-US" altLang="zh-CN"/>
          </a:p>
        </p:txBody>
      </p:sp>
    </p:spTree>
    <p:extLst>
      <p:ext uri="{BB962C8B-B14F-4D97-AF65-F5344CB8AC3E}">
        <p14:creationId xmlns:p14="http://schemas.microsoft.com/office/powerpoint/2010/main" val="2822252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今天我的报告主要分为</a:t>
                </a:r>
                <a:r>
                  <a:rPr lang="en-US" altLang="zh-CN" dirty="0" smtClean="0"/>
                  <a:t>5</a:t>
                </a:r>
                <a:r>
                  <a:rPr lang="zh-CN" altLang="en-US" dirty="0" smtClean="0"/>
                  <a:t>个部分，第一个部分是实体关系抽取的相关研究背景及问题描述、第二个部分实体关系的相关研究主要介绍了目前比较常见的处理方法、第三个部分介绍了句子的分布式表示的方法（重点介绍了基于</a:t>
                </a:r>
                <a:r>
                  <a:rPr lang="en-US" altLang="zh-CN" dirty="0" smtClean="0"/>
                  <a:t>CNN</a:t>
                </a:r>
                <a:r>
                  <a:rPr lang="zh-CN" altLang="en-US" dirty="0" smtClean="0"/>
                  <a:t>的句子分布式表示方法）、第四个部分是面向新闻网页的企业实体关系抽取（主要是在前一部分工作的基础上结合网页正文提取以及命名实体识别的相关技术实现对互联网新闻网页中企业实体关系进行抽取）、最后一部分是总结与展望</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a:t>
            </a:fld>
            <a:endParaRPr lang="en-US" altLang="zh-CN"/>
          </a:p>
        </p:txBody>
      </p:sp>
    </p:spTree>
    <p:extLst>
      <p:ext uri="{BB962C8B-B14F-4D97-AF65-F5344CB8AC3E}">
        <p14:creationId xmlns:p14="http://schemas.microsoft.com/office/powerpoint/2010/main" val="203227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20</a:t>
            </a:fld>
            <a:endParaRPr lang="en-US" altLang="zh-CN"/>
          </a:p>
        </p:txBody>
      </p:sp>
    </p:spTree>
    <p:extLst>
      <p:ext uri="{BB962C8B-B14F-4D97-AF65-F5344CB8AC3E}">
        <p14:creationId xmlns:p14="http://schemas.microsoft.com/office/powerpoint/2010/main" val="2721060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en-US" altLang="zh-CN" sz="2400" kern="0"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21</a:t>
            </a:fld>
            <a:endParaRPr lang="en-US" altLang="zh-CN"/>
          </a:p>
        </p:txBody>
      </p:sp>
    </p:spTree>
    <p:extLst>
      <p:ext uri="{BB962C8B-B14F-4D97-AF65-F5344CB8AC3E}">
        <p14:creationId xmlns:p14="http://schemas.microsoft.com/office/powerpoint/2010/main" val="2374652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22</a:t>
            </a:fld>
            <a:endParaRPr lang="en-US" altLang="zh-CN"/>
          </a:p>
        </p:txBody>
      </p:sp>
    </p:spTree>
    <p:extLst>
      <p:ext uri="{BB962C8B-B14F-4D97-AF65-F5344CB8AC3E}">
        <p14:creationId xmlns:p14="http://schemas.microsoft.com/office/powerpoint/2010/main" val="766847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23</a:t>
            </a:fld>
            <a:endParaRPr lang="en-US" altLang="zh-CN"/>
          </a:p>
        </p:txBody>
      </p:sp>
    </p:spTree>
    <p:extLst>
      <p:ext uri="{BB962C8B-B14F-4D97-AF65-F5344CB8AC3E}">
        <p14:creationId xmlns:p14="http://schemas.microsoft.com/office/powerpoint/2010/main" val="578514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24</a:t>
            </a:fld>
            <a:endParaRPr lang="en-US" altLang="zh-CN"/>
          </a:p>
        </p:txBody>
      </p:sp>
    </p:spTree>
    <p:extLst>
      <p:ext uri="{BB962C8B-B14F-4D97-AF65-F5344CB8AC3E}">
        <p14:creationId xmlns:p14="http://schemas.microsoft.com/office/powerpoint/2010/main" val="374302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25</a:t>
            </a:fld>
            <a:endParaRPr lang="en-US" altLang="zh-CN"/>
          </a:p>
        </p:txBody>
      </p:sp>
    </p:spTree>
    <p:extLst>
      <p:ext uri="{BB962C8B-B14F-4D97-AF65-F5344CB8AC3E}">
        <p14:creationId xmlns:p14="http://schemas.microsoft.com/office/powerpoint/2010/main" val="4052898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这是最终获得关系语料库的统计列表</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26</a:t>
            </a:fld>
            <a:endParaRPr lang="en-US" altLang="zh-CN"/>
          </a:p>
        </p:txBody>
      </p:sp>
    </p:spTree>
    <p:extLst>
      <p:ext uri="{BB962C8B-B14F-4D97-AF65-F5344CB8AC3E}">
        <p14:creationId xmlns:p14="http://schemas.microsoft.com/office/powerpoint/2010/main" val="2992084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27</a:t>
            </a:fld>
            <a:endParaRPr lang="en-US" altLang="zh-CN"/>
          </a:p>
        </p:txBody>
      </p:sp>
    </p:spTree>
    <p:extLst>
      <p:ext uri="{BB962C8B-B14F-4D97-AF65-F5344CB8AC3E}">
        <p14:creationId xmlns:p14="http://schemas.microsoft.com/office/powerpoint/2010/main" val="1034081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28</a:t>
            </a:fld>
            <a:endParaRPr lang="en-US" altLang="zh-CN"/>
          </a:p>
        </p:txBody>
      </p:sp>
    </p:spTree>
    <p:extLst>
      <p:ext uri="{BB962C8B-B14F-4D97-AF65-F5344CB8AC3E}">
        <p14:creationId xmlns:p14="http://schemas.microsoft.com/office/powerpoint/2010/main" val="648450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29</a:t>
            </a:fld>
            <a:endParaRPr lang="en-US" altLang="zh-CN"/>
          </a:p>
        </p:txBody>
      </p:sp>
    </p:spTree>
    <p:extLst>
      <p:ext uri="{BB962C8B-B14F-4D97-AF65-F5344CB8AC3E}">
        <p14:creationId xmlns:p14="http://schemas.microsoft.com/office/powerpoint/2010/main" val="282581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首先是研究背景</a:t>
                </a:r>
                <a:r>
                  <a:rPr lang="zh-CN" altLang="en-US" smtClean="0"/>
                  <a:t>及问题描述</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3</a:t>
            </a:fld>
            <a:endParaRPr lang="en-US" altLang="zh-CN"/>
          </a:p>
        </p:txBody>
      </p:sp>
    </p:spTree>
    <p:extLst>
      <p:ext uri="{BB962C8B-B14F-4D97-AF65-F5344CB8AC3E}">
        <p14:creationId xmlns:p14="http://schemas.microsoft.com/office/powerpoint/2010/main" val="3142782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30</a:t>
            </a:fld>
            <a:endParaRPr lang="en-US" altLang="zh-CN"/>
          </a:p>
        </p:txBody>
      </p:sp>
    </p:spTree>
    <p:extLst>
      <p:ext uri="{BB962C8B-B14F-4D97-AF65-F5344CB8AC3E}">
        <p14:creationId xmlns:p14="http://schemas.microsoft.com/office/powerpoint/2010/main" val="722874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楷体" panose="02010609060101010101" pitchFamily="49" charset="-122"/>
                <a:ea typeface="楷体" panose="02010609060101010101" pitchFamily="49" charset="-122"/>
              </a:rPr>
              <a:t>可以尝试使用迁移学习的方法，在已有领域经过标注了的训练语料库的基础上，实现其他领域的实体关系抽取任务。</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在完成句子级的关系抽取之后，通过引入实体的上下文以及等价关系，进行一些实体关系的推理，从而实现文档级的关系抽取任务。</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31</a:t>
            </a:fld>
            <a:endParaRPr lang="en-US" altLang="zh-CN"/>
          </a:p>
        </p:txBody>
      </p:sp>
    </p:spTree>
    <p:extLst>
      <p:ext uri="{BB962C8B-B14F-4D97-AF65-F5344CB8AC3E}">
        <p14:creationId xmlns:p14="http://schemas.microsoft.com/office/powerpoint/2010/main" val="2750793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3200"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32</a:t>
            </a:fld>
            <a:endParaRPr lang="en-US" altLang="zh-CN"/>
          </a:p>
        </p:txBody>
      </p:sp>
    </p:spTree>
    <p:extLst>
      <p:ext uri="{BB962C8B-B14F-4D97-AF65-F5344CB8AC3E}">
        <p14:creationId xmlns:p14="http://schemas.microsoft.com/office/powerpoint/2010/main" val="1229699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33</a:t>
            </a:fld>
            <a:endParaRPr lang="en-US" altLang="zh-CN"/>
          </a:p>
        </p:txBody>
      </p:sp>
    </p:spTree>
    <p:extLst>
      <p:ext uri="{BB962C8B-B14F-4D97-AF65-F5344CB8AC3E}">
        <p14:creationId xmlns:p14="http://schemas.microsoft.com/office/powerpoint/2010/main" val="366917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互联网上每天都会更新产生大量的新闻信息，这其中包含一些企业相关的新闻报导，例如企业之间收购、合作、竞争案例等。这些案例可以看成是企业之间存在的各种关系，这种关系信息可以作为一种舆情信息对于企业战略制定、投资方向决策以及银行对企业的信贷风险分析等具有重要参考价值。</a:t>
            </a:r>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4</a:t>
            </a:fld>
            <a:endParaRPr lang="en-US" altLang="zh-CN"/>
          </a:p>
        </p:txBody>
      </p:sp>
    </p:spTree>
    <p:extLst>
      <p:ext uri="{BB962C8B-B14F-4D97-AF65-F5344CB8AC3E}">
        <p14:creationId xmlns:p14="http://schemas.microsoft.com/office/powerpoint/2010/main" val="213507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关系抽取作为信息抽取的一项重要子任务，主要目的是识别非结构化文本中出现的命名实体并确定实体间的语义关系。这里的实体一般包括人命、地名、组织机构名。本文主要围绕企业实体关系抽取的相关任务展开。</a:t>
            </a:r>
            <a:endParaRPr lang="en-US" altLang="zh-CN" dirty="0" smtClean="0"/>
          </a:p>
          <a:p>
            <a:endParaRPr lang="en-US" altLang="zh-CN" dirty="0" smtClean="0"/>
          </a:p>
          <a:p>
            <a:r>
              <a:rPr lang="zh-CN" altLang="en-US" dirty="0" smtClean="0"/>
              <a:t>这里我举了个例子，这句话中一共包含两个实体，其中谷歌是头实体，</a:t>
            </a:r>
            <a:r>
              <a:rPr lang="en-US" altLang="zh-CN" dirty="0" err="1" smtClean="0"/>
              <a:t>deepmind</a:t>
            </a:r>
            <a:r>
              <a:rPr lang="zh-CN" altLang="en-US" dirty="0" smtClean="0"/>
              <a:t>是尾实体</a:t>
            </a:r>
            <a:endParaRPr lang="en-US" altLang="zh-CN" dirty="0" smtClean="0"/>
          </a:p>
          <a:p>
            <a:endParaRPr lang="en-US" altLang="zh-CN" dirty="0" smtClean="0"/>
          </a:p>
          <a:p>
            <a:r>
              <a:rPr lang="zh-CN" altLang="en-US" dirty="0" smtClean="0"/>
              <a:t>因此实体关系抽取一般包含两个步骤，首先是识别出句子中出现的实体对，接下来是确定实体对之间的语义关系，最后一般以三元组的形式存储。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5</a:t>
            </a:fld>
            <a:endParaRPr lang="en-US" altLang="zh-CN"/>
          </a:p>
        </p:txBody>
      </p:sp>
    </p:spTree>
    <p:extLst>
      <p:ext uri="{BB962C8B-B14F-4D97-AF65-F5344CB8AC3E}">
        <p14:creationId xmlns:p14="http://schemas.microsoft.com/office/powerpoint/2010/main" val="843117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接下来是对实体关系抽取的相关研究做一个介绍</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6</a:t>
            </a:fld>
            <a:endParaRPr lang="en-US" altLang="zh-CN"/>
          </a:p>
        </p:txBody>
      </p:sp>
    </p:spTree>
    <p:extLst>
      <p:ext uri="{BB962C8B-B14F-4D97-AF65-F5344CB8AC3E}">
        <p14:creationId xmlns:p14="http://schemas.microsoft.com/office/powerpoint/2010/main" val="413423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类方法将关系抽取任务看作一个分类问题，首先需要人工标注大规模训练语料库，然后在已标注好的语料库基础上进行特征抽取和选择，通过利用不同的机器学习算法训练学习分类模型，用于抽取新的实体关系对。</a:t>
            </a:r>
            <a:endParaRPr lang="en-US" altLang="zh-CN" dirty="0" smtClean="0"/>
          </a:p>
          <a:p>
            <a:endParaRPr lang="en-US" altLang="zh-CN" dirty="0" smtClean="0"/>
          </a:p>
          <a:p>
            <a:r>
              <a:rPr lang="zh-CN" altLang="en-US" dirty="0" smtClean="0"/>
              <a:t>该类方法不足一是需要人工标注大规模的语料库，二是需要人工提特征。</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7</a:t>
            </a:fld>
            <a:endParaRPr lang="en-US" altLang="zh-CN"/>
          </a:p>
        </p:txBody>
      </p:sp>
    </p:spTree>
    <p:extLst>
      <p:ext uri="{BB962C8B-B14F-4D97-AF65-F5344CB8AC3E}">
        <p14:creationId xmlns:p14="http://schemas.microsoft.com/office/powerpoint/2010/main" val="3353072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构造初始关系种子集，然后利用</a:t>
            </a:r>
            <a:r>
              <a:rPr lang="en-US" altLang="zh-CN" dirty="0" smtClean="0"/>
              <a:t>Web</a:t>
            </a:r>
            <a:r>
              <a:rPr lang="zh-CN" altLang="en-US" dirty="0" smtClean="0"/>
              <a:t>或者大规模语料库信息挖掘对应的关系描述模式，并通过模式匹配抽取新的关系实例，迭代地生成关系描述模式。</a:t>
            </a:r>
            <a:endParaRPr lang="en-US" altLang="zh-CN" dirty="0" smtClean="0"/>
          </a:p>
          <a:p>
            <a:endParaRPr lang="en-US" altLang="zh-CN" dirty="0" smtClean="0"/>
          </a:p>
          <a:p>
            <a:r>
              <a:rPr lang="zh-CN" altLang="en-US" dirty="0" smtClean="0"/>
              <a:t>这类方法不需要人工标注语料库，所需要的只有构造初始关系种子集</a:t>
            </a:r>
            <a:endParaRPr lang="en-US" altLang="zh-CN" dirty="0" smtClean="0"/>
          </a:p>
          <a:p>
            <a:endParaRPr lang="en-US" altLang="zh-CN" dirty="0" smtClean="0"/>
          </a:p>
          <a:p>
            <a:r>
              <a:rPr lang="zh-CN" altLang="en-US" dirty="0" smtClean="0"/>
              <a:t>但是，这种方法也存在几个关键问题，如：初始关系种子集的产生和选择方式、</a:t>
            </a:r>
            <a:r>
              <a:rPr lang="en-US" altLang="zh-CN" dirty="0" smtClean="0"/>
              <a:t>Pattern</a:t>
            </a:r>
            <a:r>
              <a:rPr lang="zh-CN" altLang="en-US" dirty="0" smtClean="0"/>
              <a:t>的质量评估、迭代过程的速度、高准确率低召回率等问题。</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8</a:t>
            </a:fld>
            <a:endParaRPr lang="en-US" altLang="zh-CN"/>
          </a:p>
        </p:txBody>
      </p:sp>
    </p:spTree>
    <p:extLst>
      <p:ext uri="{BB962C8B-B14F-4D97-AF65-F5344CB8AC3E}">
        <p14:creationId xmlns:p14="http://schemas.microsoft.com/office/powerpoint/2010/main" val="308347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本文主要实现的是句子级的实体关系抽取，因此首先要解决句子的向量表示问题。</a:t>
                </a:r>
                <a:endParaRPr lang="en-US" altLang="zh-CN" dirty="0" smtClean="0"/>
              </a:p>
              <a:p>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这里的分布式表示是相对于局部表示来说的，传统词袋模型就是一种局部表示方法。</a:t>
                </a:r>
                <a:endParaRPr lang="en-US" altLang="zh-CN" dirty="0" smtClean="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9</a:t>
            </a:fld>
            <a:endParaRPr lang="en-US" altLang="zh-CN"/>
          </a:p>
        </p:txBody>
      </p:sp>
    </p:spTree>
    <p:extLst>
      <p:ext uri="{BB962C8B-B14F-4D97-AF65-F5344CB8AC3E}">
        <p14:creationId xmlns:p14="http://schemas.microsoft.com/office/powerpoint/2010/main" val="4098551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B2700A00-49B1-4B97-A309-CEE14B941A95}" type="datetime1">
              <a:rPr lang="zh-CN" altLang="en-US" smtClean="0"/>
              <a:t>2017/5/18</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6B87AE17-7C52-4090-BCAE-554D76F89128}"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D07A59F-E5BA-4CF6-875B-68AD4C1B1033}" type="datetime1">
              <a:rPr lang="zh-CN" altLang="en-US" smtClean="0"/>
              <a:t>2017/5/18</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4E16802D-7D7F-4F3B-887E-66A72E7A4216}" type="slidenum">
              <a:rPr lang="en-US" altLang="zh-CN"/>
              <a:pPr/>
              <a:t>‹#›</a:t>
            </a:fld>
            <a:endParaRPr lang="en-US" altLang="zh-CN"/>
          </a:p>
        </p:txBody>
      </p:sp>
    </p:spTree>
    <p:extLst>
      <p:ext uri="{BB962C8B-B14F-4D97-AF65-F5344CB8AC3E}">
        <p14:creationId xmlns:p14="http://schemas.microsoft.com/office/powerpoint/2010/main" val="53676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EDBC556-48CB-46C5-9076-DD99F4CCCFE9}" type="datetime1">
              <a:rPr lang="zh-CN" altLang="en-US" smtClean="0"/>
              <a:t>2017/5/18</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FC2FC325-B366-49CB-A0F9-4B936E720225}" type="slidenum">
              <a:rPr lang="en-US" altLang="zh-CN"/>
              <a:pPr/>
              <a:t>‹#›</a:t>
            </a:fld>
            <a:endParaRPr lang="en-US" altLang="zh-CN"/>
          </a:p>
        </p:txBody>
      </p:sp>
    </p:spTree>
    <p:extLst>
      <p:ext uri="{BB962C8B-B14F-4D97-AF65-F5344CB8AC3E}">
        <p14:creationId xmlns:p14="http://schemas.microsoft.com/office/powerpoint/2010/main" val="9658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B0F75CF-0553-4104-831D-ECC51C6B5C3F}" type="datetime1">
              <a:rPr lang="zh-CN" altLang="en-US" smtClean="0"/>
              <a:t>2017/5/18</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E9453B7F-F822-4520-92F2-0E2B7563B497}" type="slidenum">
              <a:rPr lang="en-US" altLang="zh-CN"/>
              <a:pPr/>
              <a:t>‹#›</a:t>
            </a:fld>
            <a:endParaRPr lang="en-US" altLang="zh-CN"/>
          </a:p>
        </p:txBody>
      </p:sp>
    </p:spTree>
    <p:extLst>
      <p:ext uri="{BB962C8B-B14F-4D97-AF65-F5344CB8AC3E}">
        <p14:creationId xmlns:p14="http://schemas.microsoft.com/office/powerpoint/2010/main" val="37695467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02B2A02-9790-491B-80DE-D13F6E09D968}" type="datetime1">
              <a:rPr lang="zh-CN" altLang="en-US" smtClean="0"/>
              <a:t>2017/5/18</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733BA74E-44F5-4244-AB23-B7D5AA63851C}" type="slidenum">
              <a:rPr lang="en-US" altLang="zh-CN"/>
              <a:pPr/>
              <a:t>‹#›</a:t>
            </a:fld>
            <a:endParaRPr lang="en-US" altLang="zh-CN"/>
          </a:p>
        </p:txBody>
      </p:sp>
    </p:spTree>
    <p:extLst>
      <p:ext uri="{BB962C8B-B14F-4D97-AF65-F5344CB8AC3E}">
        <p14:creationId xmlns:p14="http://schemas.microsoft.com/office/powerpoint/2010/main" val="384835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64A1B9B-FB02-4C27-8DD7-C7A817C628E5}" type="datetime1">
              <a:rPr lang="zh-CN" altLang="en-US" smtClean="0"/>
              <a:t>2017/5/18</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09FC8C7E-10F2-47DE-8B2F-275FCAB5B62B}" type="slidenum">
              <a:rPr lang="en-US" altLang="zh-CN"/>
              <a:pPr/>
              <a:t>‹#›</a:t>
            </a:fld>
            <a:endParaRPr lang="en-US" altLang="zh-CN"/>
          </a:p>
        </p:txBody>
      </p:sp>
    </p:spTree>
    <p:extLst>
      <p:ext uri="{BB962C8B-B14F-4D97-AF65-F5344CB8AC3E}">
        <p14:creationId xmlns:p14="http://schemas.microsoft.com/office/powerpoint/2010/main" val="12138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03C1D96D-4C26-4777-A01F-AA16AE99F650}" type="datetime1">
              <a:rPr lang="zh-CN" altLang="en-US" smtClean="0"/>
              <a:t>2017/5/18</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FF881846-30B9-4A54-9911-9EA4F43F6143}" type="slidenum">
              <a:rPr lang="en-US" altLang="zh-CN"/>
              <a:pPr/>
              <a:t>‹#›</a:t>
            </a:fld>
            <a:endParaRPr lang="en-US" altLang="zh-CN"/>
          </a:p>
        </p:txBody>
      </p:sp>
    </p:spTree>
    <p:extLst>
      <p:ext uri="{BB962C8B-B14F-4D97-AF65-F5344CB8AC3E}">
        <p14:creationId xmlns:p14="http://schemas.microsoft.com/office/powerpoint/2010/main" val="133987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D22983C-44B3-4D83-89F4-BA545FD3A4DB}" type="datetime1">
              <a:rPr lang="zh-CN" altLang="en-US" smtClean="0"/>
              <a:t>2017/5/18</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11660C10-DB97-4901-941D-D40D73C10E7C}" type="slidenum">
              <a:rPr lang="en-US" altLang="zh-CN"/>
              <a:pPr/>
              <a:t>‹#›</a:t>
            </a:fld>
            <a:endParaRPr lang="en-US" altLang="zh-CN"/>
          </a:p>
        </p:txBody>
      </p:sp>
    </p:spTree>
    <p:extLst>
      <p:ext uri="{BB962C8B-B14F-4D97-AF65-F5344CB8AC3E}">
        <p14:creationId xmlns:p14="http://schemas.microsoft.com/office/powerpoint/2010/main" val="203717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268485D-88A6-4B3B-8923-8EB4A2C475CA}" type="datetime1">
              <a:rPr lang="zh-CN" altLang="en-US" smtClean="0"/>
              <a:t>2017/5/18</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2EF9560D-4680-427E-8D24-5169B0FA5FFA}" type="slidenum">
              <a:rPr lang="en-US" altLang="zh-CN"/>
              <a:pPr/>
              <a:t>‹#›</a:t>
            </a:fld>
            <a:endParaRPr lang="en-US" altLang="zh-CN"/>
          </a:p>
        </p:txBody>
      </p:sp>
    </p:spTree>
    <p:extLst>
      <p:ext uri="{BB962C8B-B14F-4D97-AF65-F5344CB8AC3E}">
        <p14:creationId xmlns:p14="http://schemas.microsoft.com/office/powerpoint/2010/main" val="9356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3884110-CBAE-4254-8557-2196D05E1CB8}" type="datetime1">
              <a:rPr lang="zh-CN" altLang="en-US" smtClean="0"/>
              <a:t>2017/5/18</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D71DA777-C7E2-453E-929F-C3BF3E908C22}" type="slidenum">
              <a:rPr lang="en-US" altLang="zh-CN"/>
              <a:pPr/>
              <a:t>‹#›</a:t>
            </a:fld>
            <a:endParaRPr lang="en-US" altLang="zh-CN"/>
          </a:p>
        </p:txBody>
      </p:sp>
    </p:spTree>
    <p:extLst>
      <p:ext uri="{BB962C8B-B14F-4D97-AF65-F5344CB8AC3E}">
        <p14:creationId xmlns:p14="http://schemas.microsoft.com/office/powerpoint/2010/main" val="157738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B45B66-5B30-45BB-B8DC-A62BBF45E871}" type="datetime1">
              <a:rPr lang="zh-CN" altLang="en-US" smtClean="0"/>
              <a:t>2017/5/18</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F0C4123F-E4B7-4649-BBEC-38A6BF888CA2}" type="slidenum">
              <a:rPr lang="en-US" altLang="zh-CN"/>
              <a:pPr/>
              <a:t>‹#›</a:t>
            </a:fld>
            <a:endParaRPr lang="en-US" altLang="zh-CN"/>
          </a:p>
        </p:txBody>
      </p:sp>
    </p:spTree>
    <p:extLst>
      <p:ext uri="{BB962C8B-B14F-4D97-AF65-F5344CB8AC3E}">
        <p14:creationId xmlns:p14="http://schemas.microsoft.com/office/powerpoint/2010/main" val="247285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6A8DB19B-8F4E-4EA4-9E8A-C89388D3EABD}" type="datetime1">
              <a:rPr lang="zh-CN" altLang="en-US" smtClean="0"/>
              <a:t>2017/5/18</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74110BAF-1B59-4005-8981-78C7982DC65F}" type="slidenum">
              <a:rPr lang="en-US" altLang="zh-CN"/>
              <a:pPr/>
              <a:t>‹#›</a:t>
            </a:fld>
            <a:endParaRPr lang="en-US" altLang="zh-CN"/>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fontAlgn="base">
        <a:spcBef>
          <a:spcPct val="0"/>
        </a:spcBef>
        <a:spcAft>
          <a:spcPct val="0"/>
        </a:spcAft>
        <a:defRPr sz="3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charset="0"/>
          <a:ea typeface="宋体" pitchFamily="2" charset="-122"/>
        </a:defRPr>
      </a:lvl2pPr>
      <a:lvl3pPr algn="ctr" rtl="0" fontAlgn="base">
        <a:spcBef>
          <a:spcPct val="0"/>
        </a:spcBef>
        <a:spcAft>
          <a:spcPct val="0"/>
        </a:spcAft>
        <a:defRPr sz="3200">
          <a:solidFill>
            <a:schemeClr val="tx1"/>
          </a:solidFill>
          <a:latin typeface="Arial" charset="0"/>
          <a:ea typeface="宋体" pitchFamily="2" charset="-122"/>
        </a:defRPr>
      </a:lvl3pPr>
      <a:lvl4pPr algn="ctr" rtl="0" fontAlgn="base">
        <a:spcBef>
          <a:spcPct val="0"/>
        </a:spcBef>
        <a:spcAft>
          <a:spcPct val="0"/>
        </a:spcAft>
        <a:defRPr sz="3200">
          <a:solidFill>
            <a:schemeClr val="tx1"/>
          </a:solidFill>
          <a:latin typeface="Arial" charset="0"/>
          <a:ea typeface="宋体" pitchFamily="2" charset="-122"/>
        </a:defRPr>
      </a:lvl4pPr>
      <a:lvl5pPr algn="ctr" rtl="0" fontAlgn="base">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FDD0CEB0-4483-465D-A7CD-F894C9477FA5}" type="datetime1">
              <a:rPr lang="zh-CN" altLang="en-US" smtClean="0"/>
              <a:t>2017/5/18</a:t>
            </a:fld>
            <a:endParaRPr lang="en-US" altLang="zh-CN" dirty="0" smtClean="0"/>
          </a:p>
        </p:txBody>
      </p:sp>
      <p:sp>
        <p:nvSpPr>
          <p:cNvPr id="5" name="Rectangle 5"/>
          <p:cNvSpPr>
            <a:spLocks noGrp="1" noChangeArrowheads="1"/>
          </p:cNvSpPr>
          <p:nvPr>
            <p:ph type="sldNum" sz="quarter" idx="4"/>
          </p:nvPr>
        </p:nvSpPr>
        <p:spPr/>
        <p:txBody>
          <a:bodyPr/>
          <a:lstStyle/>
          <a:p>
            <a:fld id="{C568B074-5184-4B53-835D-7B817CB39319}" type="slidenum">
              <a:rPr lang="en-US" altLang="zh-CN"/>
              <a:pPr/>
              <a:t>1</a:t>
            </a:fld>
            <a:endParaRPr lang="en-US" altLang="zh-CN" dirty="0"/>
          </a:p>
        </p:txBody>
      </p:sp>
      <p:sp>
        <p:nvSpPr>
          <p:cNvPr id="2050" name="Rectangle 2"/>
          <p:cNvSpPr>
            <a:spLocks noGrp="1" noChangeArrowheads="1"/>
          </p:cNvSpPr>
          <p:nvPr>
            <p:ph type="ctrTitle"/>
          </p:nvPr>
        </p:nvSpPr>
        <p:spPr>
          <a:xfrm>
            <a:off x="685800" y="2420888"/>
            <a:ext cx="8064896" cy="1104900"/>
          </a:xfrm>
        </p:spPr>
        <p:txBody>
          <a:bodyPr/>
          <a:lstStyle/>
          <a:p>
            <a:r>
              <a:rPr lang="zh-CN" altLang="en-US" sz="3600" b="1" dirty="0" smtClean="0">
                <a:latin typeface="微软雅黑" panose="020B0503020204020204" pitchFamily="34" charset="-122"/>
                <a:ea typeface="微软雅黑" panose="020B0503020204020204" pitchFamily="34" charset="-122"/>
              </a:rPr>
              <a:t>基于卷积神经网络的实体关系抽取研究</a:t>
            </a:r>
            <a:endParaRPr lang="zh-CN" altLang="zh-CN" sz="3600" b="1"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type="subTitle" idx="1"/>
          </p:nvPr>
        </p:nvSpPr>
        <p:spPr>
          <a:xfrm>
            <a:off x="5292080" y="4149080"/>
            <a:ext cx="3851920" cy="1080120"/>
          </a:xfrm>
        </p:spPr>
        <p:txBody>
          <a:bodyPr/>
          <a:lstStyle/>
          <a:p>
            <a:r>
              <a:rPr lang="zh-CN" altLang="en-US" sz="2400" dirty="0" smtClean="0">
                <a:latin typeface="微软雅黑" pitchFamily="34" charset="-122"/>
                <a:ea typeface="微软雅黑" pitchFamily="34" charset="-122"/>
              </a:rPr>
              <a:t>答  辩  人：</a:t>
            </a:r>
            <a:r>
              <a:rPr lang="zh-CN" altLang="en-US" sz="2400" dirty="0" smtClean="0">
                <a:latin typeface="楷体" panose="02010609060101010101" pitchFamily="49" charset="-122"/>
                <a:ea typeface="楷体" panose="02010609060101010101" pitchFamily="49" charset="-122"/>
              </a:rPr>
              <a:t>王 强 </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微软雅黑" pitchFamily="34" charset="-122"/>
                <a:ea typeface="微软雅黑" pitchFamily="34" charset="-122"/>
              </a:rPr>
              <a:t>指</a:t>
            </a:r>
            <a:r>
              <a:rPr lang="zh-CN" altLang="en-US" sz="2400" dirty="0" smtClean="0">
                <a:latin typeface="微软雅黑" pitchFamily="34" charset="-122"/>
                <a:ea typeface="微软雅黑" pitchFamily="34" charset="-122"/>
              </a:rPr>
              <a:t>导老师： </a:t>
            </a:r>
            <a:r>
              <a:rPr lang="zh-CN" altLang="en-US" sz="2400" dirty="0" smtClean="0">
                <a:latin typeface="楷体" panose="02010609060101010101" pitchFamily="49" charset="-122"/>
                <a:ea typeface="楷体" panose="02010609060101010101" pitchFamily="49" charset="-122"/>
              </a:rPr>
              <a:t>李 宁 副教授</a:t>
            </a:r>
            <a:endParaRPr lang="en-US" altLang="zh-CN" sz="2400" dirty="0" smtClean="0">
              <a:latin typeface="楷体" panose="02010609060101010101" pitchFamily="49" charset="-122"/>
              <a:ea typeface="楷体" panose="02010609060101010101" pitchFamily="49" charset="-122"/>
            </a:endParaRPr>
          </a:p>
        </p:txBody>
      </p:sp>
      <p:sp>
        <p:nvSpPr>
          <p:cNvPr id="6" name="Rectangle 3"/>
          <p:cNvSpPr txBox="1">
            <a:spLocks noChangeArrowheads="1"/>
          </p:cNvSpPr>
          <p:nvPr/>
        </p:nvSpPr>
        <p:spPr bwMode="auto">
          <a:xfrm>
            <a:off x="3455876" y="5445224"/>
            <a:ext cx="223224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70000"/>
              <a:buFont typeface="Wingdings" pitchFamily="2" charset="2"/>
              <a:buNone/>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ctr" eaLnBrk="1" hangingPunct="1">
              <a:lnSpc>
                <a:spcPct val="90000"/>
              </a:lnSpc>
            </a:pPr>
            <a:r>
              <a:rPr lang="zh-CN" altLang="en-US" sz="2000" dirty="0" smtClean="0">
                <a:latin typeface="楷体" pitchFamily="49" charset="-122"/>
                <a:ea typeface="楷体" pitchFamily="49" charset="-122"/>
              </a:rPr>
              <a:t>南京大学计算机系</a:t>
            </a:r>
            <a:endParaRPr lang="en-US" altLang="zh-CN" sz="2000" dirty="0">
              <a:latin typeface="楷体" pitchFamily="49" charset="-122"/>
              <a:ea typeface="楷体" pitchFamily="49" charset="-122"/>
            </a:endParaRPr>
          </a:p>
          <a:p>
            <a:pPr algn="ctr" eaLnBrk="1" hangingPunct="1">
              <a:lnSpc>
                <a:spcPct val="90000"/>
              </a:lnSpc>
            </a:pPr>
            <a:r>
              <a:rPr lang="en-US" altLang="zh-CN" sz="2000" smtClean="0">
                <a:latin typeface="楷体" pitchFamily="49" charset="-122"/>
                <a:ea typeface="楷体" pitchFamily="49" charset="-122"/>
              </a:rPr>
              <a:t>2017 </a:t>
            </a:r>
            <a:r>
              <a:rPr lang="zh-CN" altLang="en-US" sz="2000" dirty="0" smtClean="0">
                <a:latin typeface="楷体" pitchFamily="49" charset="-122"/>
                <a:ea typeface="楷体" pitchFamily="49" charset="-122"/>
              </a:rPr>
              <a:t>年 </a:t>
            </a:r>
            <a:r>
              <a:rPr lang="en-US" altLang="zh-CN" sz="2000" dirty="0" smtClean="0">
                <a:latin typeface="楷体" pitchFamily="49" charset="-122"/>
                <a:ea typeface="楷体" pitchFamily="49" charset="-122"/>
              </a:rPr>
              <a:t>5 </a:t>
            </a:r>
            <a:r>
              <a:rPr lang="zh-CN" altLang="en-US" sz="2000" dirty="0" smtClean="0">
                <a:latin typeface="楷体" pitchFamily="49" charset="-122"/>
                <a:ea typeface="楷体" pitchFamily="49" charset="-122"/>
              </a:rPr>
              <a:t>月</a:t>
            </a:r>
            <a:endParaRPr lang="en-US" altLang="zh-CN" sz="2000" dirty="0" smtClean="0">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245"/>
    </mc:Choice>
    <mc:Fallback xmlns="">
      <p:transition spd="slow" advTm="224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2017/5/18</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10</a:t>
            </a:fld>
            <a:endParaRPr lang="en-US" altLang="zh-CN"/>
          </a:p>
        </p:txBody>
      </p:sp>
      <p:sp>
        <p:nvSpPr>
          <p:cNvPr id="8"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句</a:t>
            </a:r>
            <a:r>
              <a:rPr lang="zh-CN" altLang="en-US" sz="2800" b="0" dirty="0" smtClean="0">
                <a:latin typeface="黑体" pitchFamily="49" charset="-122"/>
                <a:ea typeface="黑体" pitchFamily="49" charset="-122"/>
              </a:rPr>
              <a:t>子的分布式表示</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2556009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2017/5/18</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11</a:t>
            </a:fld>
            <a:endParaRPr lang="en-US" altLang="zh-CN"/>
          </a:p>
        </p:txBody>
      </p:sp>
      <p:sp>
        <p:nvSpPr>
          <p:cNvPr id="8"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词向量加权</a:t>
            </a:r>
            <a:endParaRPr lang="zh-CN" altLang="en-US" sz="2800" b="0" dirty="0">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7" name="内容占位符 2"/>
              <p:cNvSpPr>
                <a:spLocks noGrp="1"/>
              </p:cNvSpPr>
              <p:nvPr>
                <p:ph idx="1"/>
              </p:nvPr>
            </p:nvSpPr>
            <p:spPr>
              <a:xfrm>
                <a:off x="468313" y="1484313"/>
                <a:ext cx="8675687" cy="4392612"/>
              </a:xfrm>
            </p:spPr>
            <p:txBody>
              <a:bodyPr/>
              <a:lstStyle/>
              <a:p>
                <a:r>
                  <a:rPr lang="zh-CN" altLang="en-US" sz="2400" dirty="0" smtClean="0">
                    <a:latin typeface="黑体" panose="02010609060101010101" pitchFamily="49" charset="-122"/>
                    <a:ea typeface="黑体" panose="02010609060101010101" pitchFamily="49" charset="-122"/>
                  </a:rPr>
                  <a:t>算法描述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通过</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word2vec</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训练得到每个词的词向量表示后，对句子当中每个词进行加权取平均后即可得到句子的语义向量表示。</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算法步骤</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步骤一：训练得到每个词</a:t>
                </a:r>
                <a14:m>
                  <m:oMath xmlns:m="http://schemas.openxmlformats.org/officeDocument/2006/math">
                    <m:sSub>
                      <m:sSubPr>
                        <m:ctrlPr>
                          <a:rPr lang="en-US" altLang="zh-CN" sz="1800" i="1" smtClean="0">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oMath>
                </a14:m>
                <a:r>
                  <a:rPr lang="zh-CN" altLang="en-US" sz="1800" dirty="0" smtClean="0">
                    <a:latin typeface="楷体" panose="02010609060101010101" pitchFamily="49" charset="-122"/>
                    <a:ea typeface="楷体" panose="02010609060101010101" pitchFamily="49" charset="-122"/>
                  </a:rPr>
                  <a:t>对应的词向量</a:t>
                </a:r>
                <a14:m>
                  <m:oMath xmlns:m="http://schemas.openxmlformats.org/officeDocument/2006/math">
                    <m:r>
                      <a:rPr lang="en-US" altLang="zh-CN" sz="1800" i="1">
                        <a:latin typeface="Cambria Math" panose="02040503050406030204" pitchFamily="18" charset="0"/>
                      </a:rPr>
                      <m:t>𝑒𝑚𝑏𝑒𝑑𝑑𝑖𝑛𝑔</m:t>
                    </m:r>
                    <m:r>
                      <a:rPr lang="en-US" altLang="zh-CN" sz="1800" i="1">
                        <a:latin typeface="Cambria Math" panose="02040503050406030204" pitchFamily="18" charset="0"/>
                      </a:rPr>
                      <m:t>(</m:t>
                    </m:r>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oMath>
                </a14:m>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步骤二：计算词的权重</a:t>
                </a:r>
                <a14:m>
                  <m:oMath xmlns:m="http://schemas.openxmlformats.org/officeDocument/2006/math">
                    <m:r>
                      <a:rPr lang="en-US" altLang="zh-CN" sz="1800" i="1">
                        <a:latin typeface="Cambria Math" panose="02040503050406030204" pitchFamily="18" charset="0"/>
                      </a:rPr>
                      <m:t>𝑤𝑒𝑖𝑔h𝑡</m:t>
                    </m:r>
                    <m:d>
                      <m:dPr>
                        <m:ctrlPr>
                          <a:rPr lang="zh-CN" altLang="zh-CN" sz="1800" i="1">
                            <a:latin typeface="Cambria Math" panose="02040503050406030204" pitchFamily="18" charset="0"/>
                          </a:rPr>
                        </m:ctrlPr>
                      </m:dPr>
                      <m:e>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e>
                    </m:d>
                  </m:oMath>
                </a14:m>
                <a:r>
                  <a:rPr lang="en-US" altLang="zh-CN" sz="1800" i="1" dirty="0" smtClean="0">
                    <a:latin typeface="Cambria Math" panose="02040503050406030204" pitchFamily="18" charset="0"/>
                  </a:rPr>
                  <a:t> </a:t>
                </a:r>
                <a:r>
                  <a:rPr lang="zh-CN" altLang="en-US" sz="1800" dirty="0">
                    <a:latin typeface="楷体" panose="02010609060101010101" pitchFamily="49" charset="-122"/>
                    <a:ea typeface="楷体" panose="02010609060101010101" pitchFamily="49" charset="-122"/>
                  </a:rPr>
                  <a:t>；</a:t>
                </a:r>
                <a:endParaRPr lang="en-US" altLang="zh-CN" sz="1800" i="1" dirty="0" smtClean="0">
                  <a:latin typeface="Cambria Math" panose="020405030504060302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步骤</a:t>
                </a:r>
                <a:r>
                  <a:rPr lang="zh-CN" altLang="en-US" sz="1800" dirty="0" smtClean="0">
                    <a:latin typeface="楷体" panose="02010609060101010101" pitchFamily="49" charset="-122"/>
                    <a:ea typeface="楷体" panose="02010609060101010101" pitchFamily="49" charset="-122"/>
                  </a:rPr>
                  <a:t>三：对句子</a:t>
                </a:r>
                <a14:m>
                  <m:oMath xmlns:m="http://schemas.openxmlformats.org/officeDocument/2006/math">
                    <m:r>
                      <a:rPr lang="en-US" altLang="zh-CN" sz="1800" i="1">
                        <a:latin typeface="Cambria Math" panose="02040503050406030204" pitchFamily="18" charset="0"/>
                      </a:rPr>
                      <m:t>𝑠</m:t>
                    </m:r>
                  </m:oMath>
                </a14:m>
                <a:r>
                  <a:rPr lang="zh-CN" altLang="en-US" sz="1800" dirty="0" smtClean="0">
                    <a:latin typeface="楷体" panose="02010609060101010101" pitchFamily="49" charset="-122"/>
                    <a:ea typeface="楷体" panose="02010609060101010101" pitchFamily="49" charset="-122"/>
                  </a:rPr>
                  <a:t>当中的每个词加权取平均</a:t>
                </a:r>
                <a:endParaRPr lang="en-US" altLang="zh-CN" sz="1800" dirty="0">
                  <a:latin typeface="楷体" panose="02010609060101010101" pitchFamily="49" charset="-122"/>
                  <a:ea typeface="楷体" panose="02010609060101010101" pitchFamily="49" charset="-122"/>
                </a:endParaRPr>
              </a:p>
              <a:p>
                <a:pPr marL="449262" lvl="1" indent="0">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𝑠</m:t>
                      </m:r>
                      <m:r>
                        <a:rPr lang="en-US" altLang="zh-CN" sz="1800" i="1">
                          <a:latin typeface="Cambria Math" panose="02040503050406030204" pitchFamily="18" charset="0"/>
                        </a:rPr>
                        <m:t>= </m:t>
                      </m:r>
                      <m:f>
                        <m:fPr>
                          <m:ctrlPr>
                            <a:rPr lang="zh-CN" altLang="zh-CN" sz="1800" i="1">
                              <a:latin typeface="Cambria Math" panose="02040503050406030204" pitchFamily="18" charset="0"/>
                            </a:rPr>
                          </m:ctrlPr>
                        </m:fPr>
                        <m:num>
                          <m:nary>
                            <m:naryPr>
                              <m:chr m:val="∑"/>
                              <m:limLoc m:val="subSup"/>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r>
                                <a:rPr lang="en-US" altLang="zh-CN" sz="1800" i="1">
                                  <a:latin typeface="Cambria Math" panose="02040503050406030204" pitchFamily="18" charset="0"/>
                                </a:rPr>
                                <m:t>𝑤𝑒𝑖𝑔h𝑡</m:t>
                              </m:r>
                              <m:d>
                                <m:dPr>
                                  <m:ctrlPr>
                                    <a:rPr lang="zh-CN" altLang="zh-CN" sz="1800" i="1">
                                      <a:latin typeface="Cambria Math" panose="02040503050406030204" pitchFamily="18" charset="0"/>
                                    </a:rPr>
                                  </m:ctrlPr>
                                </m:dPr>
                                <m:e>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e>
                              </m:d>
                              <m:r>
                                <a:rPr lang="en-US" altLang="zh-CN" sz="1800" i="1">
                                  <a:latin typeface="Cambria Math" panose="02040503050406030204" pitchFamily="18" charset="0"/>
                                </a:rPr>
                                <m:t>∗</m:t>
                              </m:r>
                              <m:r>
                                <a:rPr lang="en-US" altLang="zh-CN" sz="1800" i="1">
                                  <a:latin typeface="Cambria Math" panose="02040503050406030204" pitchFamily="18" charset="0"/>
                                </a:rPr>
                                <m:t>𝑒𝑚𝑏𝑒𝑑𝑑𝑖𝑛𝑔</m:t>
                              </m:r>
                              <m:r>
                                <a:rPr lang="en-US" altLang="zh-CN" sz="1800" i="1">
                                  <a:latin typeface="Cambria Math" panose="02040503050406030204" pitchFamily="18" charset="0"/>
                                </a:rPr>
                                <m:t>(</m:t>
                              </m:r>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r>
                                <a:rPr lang="en-US" altLang="zh-CN" sz="1800" i="1">
                                  <a:latin typeface="Cambria Math" panose="02040503050406030204" pitchFamily="18" charset="0"/>
                                </a:rPr>
                                <m:t>)</m:t>
                              </m:r>
                            </m:e>
                          </m:nary>
                        </m:num>
                        <m:den>
                          <m:r>
                            <a:rPr lang="en-US" altLang="zh-CN" sz="1800" i="1">
                              <a:latin typeface="Cambria Math" panose="02040503050406030204" pitchFamily="18" charset="0"/>
                            </a:rPr>
                            <m:t>𝑛</m:t>
                          </m:r>
                        </m:den>
                      </m:f>
                    </m:oMath>
                  </m:oMathPara>
                </a14:m>
                <a:endParaRPr lang="en-US" altLang="zh-CN" sz="1800" dirty="0" smtClean="0">
                  <a:latin typeface="黑体" panose="02010609060101010101" pitchFamily="49" charset="-122"/>
                  <a:ea typeface="黑体" panose="02010609060101010101" pitchFamily="49" charset="-122"/>
                </a:endParaRPr>
              </a:p>
              <a:p>
                <a:pPr marL="449262" lvl="1" indent="0">
                  <a:lnSpc>
                    <a:spcPct val="150000"/>
                  </a:lnSpc>
                  <a:spcBef>
                    <a:spcPts val="0"/>
                  </a:spcBef>
                  <a:buNone/>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mc:Choice>
        <mc:Fallback xmlns="">
          <p:sp>
            <p:nvSpPr>
              <p:cNvPr id="7" name="内容占位符 2"/>
              <p:cNvSpPr>
                <a:spLocks noGrp="1" noRot="1" noChangeAspect="1" noMove="1" noResize="1" noEditPoints="1" noAdjustHandles="1" noChangeArrowheads="1" noChangeShapeType="1" noTextEdit="1"/>
              </p:cNvSpPr>
              <p:nvPr>
                <p:ph idx="1"/>
              </p:nvPr>
            </p:nvSpPr>
            <p:spPr>
              <a:xfrm>
                <a:off x="468313" y="1484313"/>
                <a:ext cx="8675687" cy="4392612"/>
              </a:xfrm>
              <a:blipFill>
                <a:blip r:embed="rId3"/>
                <a:stretch>
                  <a:fillRect l="-351" t="-1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149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算法描述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结合词向量与位置嵌入用于捕获词的语义和位置信息</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，并将其作为卷积神经网络的输入，通过网络将自动学习句子特征。</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算法步骤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步骤一</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：构建句子的输入向量矩阵</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步骤二：卷积和池化操作</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步骤三：</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Dropout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和</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L2</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正则化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步骤四：利用反向传播算法训练</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2017/5/18</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12</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14828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2017/5/18</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13</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47488624"/>
              </p:ext>
            </p:extLst>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37507" y="199107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extLst>
              <p:ext uri="{D42A27DB-BD31-4B8C-83A1-F6EECF244321}">
                <p14:modId xmlns:p14="http://schemas.microsoft.com/office/powerpoint/2010/main" val="1689115167"/>
              </p:ext>
            </p:extLst>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1" name="直接连接符 20"/>
          <p:cNvCxnSpPr/>
          <p:nvPr/>
        </p:nvCxnSpPr>
        <p:spPr bwMode="auto">
          <a:xfrm>
            <a:off x="2640702" y="2749320"/>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2643544" y="1991075"/>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矩形 25"/>
          <p:cNvSpPr/>
          <p:nvPr/>
        </p:nvSpPr>
        <p:spPr>
          <a:xfrm>
            <a:off x="3851088" y="2445307"/>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052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2017/5/18</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14</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37507" y="2356191"/>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矩形 25"/>
          <p:cNvSpPr/>
          <p:nvPr/>
        </p:nvSpPr>
        <p:spPr>
          <a:xfrm>
            <a:off x="3847381" y="2812062"/>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5" name="直接连接符 24"/>
          <p:cNvCxnSpPr/>
          <p:nvPr/>
        </p:nvCxnSpPr>
        <p:spPr bwMode="auto">
          <a:xfrm>
            <a:off x="2642123" y="3119591"/>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2642123" y="2339548"/>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2140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2017/5/18</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15</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8506" y="2730840"/>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矩形 25"/>
          <p:cNvSpPr/>
          <p:nvPr/>
        </p:nvSpPr>
        <p:spPr>
          <a:xfrm>
            <a:off x="3847381" y="3155898"/>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7" name="直接连接符 26"/>
          <p:cNvCxnSpPr/>
          <p:nvPr/>
        </p:nvCxnSpPr>
        <p:spPr bwMode="auto">
          <a:xfrm>
            <a:off x="2629266" y="3458650"/>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46258" y="2730130"/>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9" name="文本框 28"/>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320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2017/5/18</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16</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2" name="直接连接符 21"/>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6709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2017/5/18</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17</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extLst>
              <p:ext uri="{D42A27DB-BD31-4B8C-83A1-F6EECF244321}">
                <p14:modId xmlns:p14="http://schemas.microsoft.com/office/powerpoint/2010/main" val="2335144994"/>
              </p:ext>
            </p:extLst>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3" name="直接连接符 2"/>
          <p:cNvCxnSpPr/>
          <p:nvPr/>
        </p:nvCxnSpPr>
        <p:spPr bwMode="auto">
          <a:xfrm>
            <a:off x="4216252" y="2457607"/>
            <a:ext cx="1497967" cy="490565"/>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2" name="文本框 21"/>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cxnSp>
        <p:nvCxnSpPr>
          <p:cNvPr id="27" name="直接连接符 26"/>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4210893" y="3293451"/>
            <a:ext cx="1467871" cy="1261490"/>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矩形 71"/>
          <p:cNvSpPr/>
          <p:nvPr/>
        </p:nvSpPr>
        <p:spPr>
          <a:xfrm>
            <a:off x="5714219" y="29313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3" name="矩形 72"/>
          <p:cNvSpPr/>
          <p:nvPr/>
        </p:nvSpPr>
        <p:spPr>
          <a:xfrm>
            <a:off x="5866619" y="30837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4" name="矩形 73"/>
          <p:cNvSpPr/>
          <p:nvPr/>
        </p:nvSpPr>
        <p:spPr>
          <a:xfrm>
            <a:off x="6019019" y="32361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5" name="矩形 74"/>
          <p:cNvSpPr/>
          <p:nvPr/>
        </p:nvSpPr>
        <p:spPr>
          <a:xfrm>
            <a:off x="6171419" y="33885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93" name="文本框 92"/>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
        <p:nvSpPr>
          <p:cNvPr id="94" name="文本框 93"/>
          <p:cNvSpPr txBox="1"/>
          <p:nvPr/>
        </p:nvSpPr>
        <p:spPr>
          <a:xfrm>
            <a:off x="5528627" y="4805509"/>
            <a:ext cx="1396032" cy="461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Max-pooling</a:t>
            </a:r>
            <a:r>
              <a:rPr lang="zh-CN" altLang="en-US" sz="1200" dirty="0" smtClean="0">
                <a:latin typeface="微软雅黑" panose="020B0503020204020204" pitchFamily="34" charset="-122"/>
                <a:ea typeface="微软雅黑" panose="020B0503020204020204" pitchFamily="34" charset="-122"/>
              </a:rPr>
              <a:t>得到的特征集合</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670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additive="base">
                                        <p:cTn id="19" dur="500" fill="hold"/>
                                        <p:tgtEl>
                                          <p:spTgt spid="75"/>
                                        </p:tgtEl>
                                        <p:attrNameLst>
                                          <p:attrName>ppt_x</p:attrName>
                                        </p:attrNameLst>
                                      </p:cBhvr>
                                      <p:tavLst>
                                        <p:tav tm="0">
                                          <p:val>
                                            <p:strVal val="#ppt_x"/>
                                          </p:val>
                                        </p:tav>
                                        <p:tav tm="100000">
                                          <p:val>
                                            <p:strVal val="#ppt_x"/>
                                          </p:val>
                                        </p:tav>
                                      </p:tavLst>
                                    </p:anim>
                                    <p:anim calcmode="lin" valueType="num">
                                      <p:cBhvr additive="base">
                                        <p:cTn id="2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2017/5/18</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18</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sp>
        <p:nvSpPr>
          <p:cNvPr id="23" name="文本框 22"/>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cxnSp>
        <p:nvCxnSpPr>
          <p:cNvPr id="3" name="直接连接符 2"/>
          <p:cNvCxnSpPr/>
          <p:nvPr/>
        </p:nvCxnSpPr>
        <p:spPr bwMode="auto">
          <a:xfrm>
            <a:off x="4216252" y="2457607"/>
            <a:ext cx="1497967" cy="490565"/>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2" name="文本框 21"/>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cxnSp>
        <p:nvCxnSpPr>
          <p:cNvPr id="27" name="直接连接符 26"/>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4210893" y="3293451"/>
            <a:ext cx="1467871" cy="1261490"/>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p:cNvSpPr txBox="1"/>
          <p:nvPr/>
        </p:nvSpPr>
        <p:spPr>
          <a:xfrm>
            <a:off x="5528627" y="4805509"/>
            <a:ext cx="1396032" cy="461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Max-pooling</a:t>
            </a:r>
            <a:r>
              <a:rPr lang="zh-CN" altLang="en-US" sz="1200" dirty="0" smtClean="0">
                <a:latin typeface="微软雅黑" panose="020B0503020204020204" pitchFamily="34" charset="-122"/>
                <a:ea typeface="微软雅黑" panose="020B0503020204020204" pitchFamily="34" charset="-122"/>
              </a:rPr>
              <a:t>得到的特征集合</a:t>
            </a:r>
            <a:endParaRPr lang="zh-CN" altLang="en-US" sz="1200" dirty="0">
              <a:latin typeface="微软雅黑" panose="020B0503020204020204" pitchFamily="34" charset="-122"/>
              <a:ea typeface="微软雅黑" panose="020B0503020204020204" pitchFamily="34" charset="-122"/>
            </a:endParaRPr>
          </a:p>
        </p:txBody>
      </p:sp>
      <p:sp>
        <p:nvSpPr>
          <p:cNvPr id="72" name="矩形 71"/>
          <p:cNvSpPr/>
          <p:nvPr/>
        </p:nvSpPr>
        <p:spPr>
          <a:xfrm>
            <a:off x="5714219" y="29313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3" name="矩形 72"/>
          <p:cNvSpPr/>
          <p:nvPr/>
        </p:nvSpPr>
        <p:spPr>
          <a:xfrm>
            <a:off x="5866619" y="30837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4" name="矩形 73"/>
          <p:cNvSpPr/>
          <p:nvPr/>
        </p:nvSpPr>
        <p:spPr>
          <a:xfrm>
            <a:off x="6019019" y="32361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5" name="矩形 74"/>
          <p:cNvSpPr/>
          <p:nvPr/>
        </p:nvSpPr>
        <p:spPr>
          <a:xfrm>
            <a:off x="6171419" y="33885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cxnSp>
        <p:nvCxnSpPr>
          <p:cNvPr id="80" name="直接连接符 79"/>
          <p:cNvCxnSpPr/>
          <p:nvPr/>
        </p:nvCxnSpPr>
        <p:spPr bwMode="auto">
          <a:xfrm flipV="1">
            <a:off x="6040056" y="2635182"/>
            <a:ext cx="2009421" cy="279459"/>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接连接符 80"/>
          <p:cNvCxnSpPr/>
          <p:nvPr/>
        </p:nvCxnSpPr>
        <p:spPr bwMode="auto">
          <a:xfrm>
            <a:off x="6531443" y="3755278"/>
            <a:ext cx="1529365" cy="276273"/>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5" name="表格 84"/>
          <p:cNvGraphicFramePr>
            <a:graphicFrameLocks noGrp="1"/>
          </p:cNvGraphicFramePr>
          <p:nvPr/>
        </p:nvGraphicFramePr>
        <p:xfrm>
          <a:off x="8060808" y="2608651"/>
          <a:ext cx="353048" cy="1414104"/>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2" name="文本框 91"/>
          <p:cNvSpPr txBox="1"/>
          <p:nvPr/>
        </p:nvSpPr>
        <p:spPr>
          <a:xfrm>
            <a:off x="7696587" y="4805509"/>
            <a:ext cx="1267901"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输</a:t>
            </a:r>
            <a:r>
              <a:rPr lang="zh-CN" altLang="en-US" sz="1200" dirty="0" smtClean="0">
                <a:latin typeface="微软雅黑" panose="020B0503020204020204" pitchFamily="34" charset="-122"/>
                <a:ea typeface="微软雅黑" panose="020B0503020204020204" pitchFamily="34" charset="-122"/>
              </a:rPr>
              <a:t>出特征向量</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1468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907" y="1772816"/>
            <a:ext cx="3088186" cy="2783243"/>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SemEval-2010 </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Task </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8</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会</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议所给出标准数据集，该数据集一共包含了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10717</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条数据，定义了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9</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种实体关</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2017/5/18</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19</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083187247"/>
              </p:ext>
            </p:extLst>
          </p:nvPr>
        </p:nvGraphicFramePr>
        <p:xfrm>
          <a:off x="3851920" y="1412777"/>
          <a:ext cx="4464496" cy="3744414"/>
        </p:xfrm>
        <a:graphic>
          <a:graphicData uri="http://schemas.openxmlformats.org/drawingml/2006/table">
            <a:tbl>
              <a:tblPr firstRow="1" firstCol="1" bandRow="1">
                <a:tableStyleId>{5C22544A-7EE6-4342-B048-85BDC9FD1C3A}</a:tableStyleId>
              </a:tblPr>
              <a:tblGrid>
                <a:gridCol w="2373162">
                  <a:extLst>
                    <a:ext uri="{9D8B030D-6E8A-4147-A177-3AD203B41FA5}">
                      <a16:colId xmlns:a16="http://schemas.microsoft.com/office/drawing/2014/main" xmlns="" val="20000"/>
                    </a:ext>
                  </a:extLst>
                </a:gridCol>
                <a:gridCol w="2091334">
                  <a:extLst>
                    <a:ext uri="{9D8B030D-6E8A-4147-A177-3AD203B41FA5}">
                      <a16:colId xmlns:a16="http://schemas.microsoft.com/office/drawing/2014/main" xmlns="" val="20001"/>
                    </a:ext>
                  </a:extLst>
                </a:gridCol>
              </a:tblGrid>
              <a:tr h="266693">
                <a:tc>
                  <a:txBody>
                    <a:bodyPr/>
                    <a:lstStyle/>
                    <a:p>
                      <a:pPr indent="127000" algn="just">
                        <a:lnSpc>
                          <a:spcPct val="150000"/>
                        </a:lnSpc>
                        <a:spcBef>
                          <a:spcPts val="600"/>
                        </a:spcBef>
                        <a:spcAft>
                          <a:spcPts val="600"/>
                        </a:spcAft>
                      </a:pPr>
                      <a:r>
                        <a:rPr lang="en-US" sz="1100" kern="100" dirty="0">
                          <a:effectLst/>
                        </a:rPr>
                        <a:t>Relation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Freq</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0"/>
                  </a:ext>
                </a:extLst>
              </a:tr>
              <a:tr h="266693">
                <a:tc>
                  <a:txBody>
                    <a:bodyPr/>
                    <a:lstStyle/>
                    <a:p>
                      <a:pPr indent="127000" algn="just">
                        <a:lnSpc>
                          <a:spcPct val="150000"/>
                        </a:lnSpc>
                        <a:spcBef>
                          <a:spcPts val="600"/>
                        </a:spcBef>
                        <a:spcAft>
                          <a:spcPts val="600"/>
                        </a:spcAft>
                      </a:pPr>
                      <a:r>
                        <a:rPr lang="en-US" sz="1100" kern="100" dirty="0">
                          <a:effectLst/>
                        </a:rPr>
                        <a:t>Cause-Effect</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1331(12.4%)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1"/>
                  </a:ext>
                </a:extLst>
              </a:tr>
              <a:tr h="306685">
                <a:tc>
                  <a:txBody>
                    <a:bodyPr/>
                    <a:lstStyle/>
                    <a:p>
                      <a:pPr indent="127000" algn="just">
                        <a:lnSpc>
                          <a:spcPct val="150000"/>
                        </a:lnSpc>
                        <a:spcBef>
                          <a:spcPts val="600"/>
                        </a:spcBef>
                        <a:spcAft>
                          <a:spcPts val="600"/>
                        </a:spcAft>
                      </a:pPr>
                      <a:r>
                        <a:rPr lang="en-US" sz="1100" kern="100" dirty="0">
                          <a:effectLst/>
                        </a:rPr>
                        <a:t>Component-Whole</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1253(11.7%)</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2"/>
                  </a:ext>
                </a:extLst>
              </a:tr>
              <a:tr h="305481">
                <a:tc>
                  <a:txBody>
                    <a:bodyPr/>
                    <a:lstStyle/>
                    <a:p>
                      <a:pPr indent="127000" algn="just">
                        <a:lnSpc>
                          <a:spcPct val="150000"/>
                        </a:lnSpc>
                        <a:spcBef>
                          <a:spcPts val="600"/>
                        </a:spcBef>
                        <a:spcAft>
                          <a:spcPts val="600"/>
                        </a:spcAft>
                      </a:pPr>
                      <a:r>
                        <a:rPr lang="en-US" sz="1100" kern="100" dirty="0">
                          <a:effectLst/>
                        </a:rPr>
                        <a:t>Entity-Destination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1137(10.6%)</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3"/>
                  </a:ext>
                </a:extLst>
              </a:tr>
              <a:tr h="266693">
                <a:tc>
                  <a:txBody>
                    <a:bodyPr/>
                    <a:lstStyle/>
                    <a:p>
                      <a:pPr indent="127000" algn="just">
                        <a:lnSpc>
                          <a:spcPct val="150000"/>
                        </a:lnSpc>
                        <a:spcBef>
                          <a:spcPts val="600"/>
                        </a:spcBef>
                        <a:spcAft>
                          <a:spcPts val="600"/>
                        </a:spcAft>
                      </a:pPr>
                      <a:r>
                        <a:rPr lang="en-US" sz="1100" kern="100" dirty="0">
                          <a:effectLst/>
                        </a:rPr>
                        <a:t>Entity-Origin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974(9.1%)</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4"/>
                  </a:ext>
                </a:extLst>
              </a:tr>
              <a:tr h="344267">
                <a:tc>
                  <a:txBody>
                    <a:bodyPr/>
                    <a:lstStyle/>
                    <a:p>
                      <a:pPr indent="127000" algn="just">
                        <a:lnSpc>
                          <a:spcPct val="150000"/>
                        </a:lnSpc>
                        <a:spcBef>
                          <a:spcPts val="600"/>
                        </a:spcBef>
                        <a:spcAft>
                          <a:spcPts val="600"/>
                        </a:spcAft>
                      </a:pPr>
                      <a:r>
                        <a:rPr lang="en-US" sz="1100" kern="100" dirty="0">
                          <a:effectLst/>
                        </a:rPr>
                        <a:t>Product-Producer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948(8.8%)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5"/>
                  </a:ext>
                </a:extLst>
              </a:tr>
              <a:tr h="378188">
                <a:tc>
                  <a:txBody>
                    <a:bodyPr/>
                    <a:lstStyle/>
                    <a:p>
                      <a:pPr indent="127000" algn="just">
                        <a:lnSpc>
                          <a:spcPct val="150000"/>
                        </a:lnSpc>
                        <a:spcBef>
                          <a:spcPts val="600"/>
                        </a:spcBef>
                        <a:spcAft>
                          <a:spcPts val="600"/>
                        </a:spcAft>
                      </a:pPr>
                      <a:r>
                        <a:rPr lang="en-US" sz="1100" kern="100" dirty="0">
                          <a:effectLst/>
                        </a:rPr>
                        <a:t>Member-Collection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923(8.6%)</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6"/>
                  </a:ext>
                </a:extLst>
              </a:tr>
              <a:tr h="311915">
                <a:tc>
                  <a:txBody>
                    <a:bodyPr/>
                    <a:lstStyle/>
                    <a:p>
                      <a:pPr indent="127000" algn="just">
                        <a:lnSpc>
                          <a:spcPct val="150000"/>
                        </a:lnSpc>
                        <a:spcBef>
                          <a:spcPts val="600"/>
                        </a:spcBef>
                        <a:spcAft>
                          <a:spcPts val="600"/>
                        </a:spcAft>
                      </a:pPr>
                      <a:r>
                        <a:rPr lang="en-US" sz="1100" kern="100" dirty="0">
                          <a:effectLst/>
                        </a:rPr>
                        <a:t>Message-Topic</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895(8.4%)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7"/>
                  </a:ext>
                </a:extLst>
              </a:tr>
              <a:tr h="379077">
                <a:tc>
                  <a:txBody>
                    <a:bodyPr/>
                    <a:lstStyle/>
                    <a:p>
                      <a:pPr indent="127000" algn="just">
                        <a:lnSpc>
                          <a:spcPct val="150000"/>
                        </a:lnSpc>
                        <a:spcBef>
                          <a:spcPts val="600"/>
                        </a:spcBef>
                        <a:spcAft>
                          <a:spcPts val="600"/>
                        </a:spcAft>
                      </a:pPr>
                      <a:r>
                        <a:rPr lang="en-US" sz="1100" kern="100" dirty="0">
                          <a:effectLst/>
                        </a:rPr>
                        <a:t>Content-Container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732(6.8%)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8"/>
                  </a:ext>
                </a:extLst>
              </a:tr>
              <a:tr h="337072">
                <a:tc>
                  <a:txBody>
                    <a:bodyPr/>
                    <a:lstStyle/>
                    <a:p>
                      <a:pPr indent="127000" algn="just">
                        <a:lnSpc>
                          <a:spcPct val="150000"/>
                        </a:lnSpc>
                        <a:spcBef>
                          <a:spcPts val="600"/>
                        </a:spcBef>
                        <a:spcAft>
                          <a:spcPts val="600"/>
                        </a:spcAft>
                      </a:pPr>
                      <a:r>
                        <a:rPr lang="en-US" sz="1100" kern="100" dirty="0">
                          <a:effectLst/>
                        </a:rPr>
                        <a:t>Instrument-Agency</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660(6.2%)</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9"/>
                  </a:ext>
                </a:extLst>
              </a:tr>
              <a:tr h="266693">
                <a:tc>
                  <a:txBody>
                    <a:bodyPr/>
                    <a:lstStyle/>
                    <a:p>
                      <a:pPr indent="127000" algn="just">
                        <a:lnSpc>
                          <a:spcPct val="150000"/>
                        </a:lnSpc>
                        <a:spcBef>
                          <a:spcPts val="600"/>
                        </a:spcBef>
                        <a:spcAft>
                          <a:spcPts val="600"/>
                        </a:spcAft>
                      </a:pPr>
                      <a:r>
                        <a:rPr lang="en-US" sz="1100" kern="100" dirty="0">
                          <a:effectLst/>
                        </a:rPr>
                        <a:t>Other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1864(17.4%)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10"/>
                  </a:ext>
                </a:extLst>
              </a:tr>
              <a:tr h="314957">
                <a:tc>
                  <a:txBody>
                    <a:bodyPr/>
                    <a:lstStyle/>
                    <a:p>
                      <a:pPr indent="127000" algn="just">
                        <a:lnSpc>
                          <a:spcPct val="150000"/>
                        </a:lnSpc>
                        <a:spcBef>
                          <a:spcPts val="600"/>
                        </a:spcBef>
                        <a:spcAft>
                          <a:spcPts val="600"/>
                        </a:spcAft>
                      </a:pPr>
                      <a:r>
                        <a:rPr lang="en-US" sz="1100" kern="100" dirty="0">
                          <a:effectLst/>
                        </a:rPr>
                        <a:t>Total</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10717(100%)</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11"/>
                  </a:ext>
                </a:extLst>
              </a:tr>
            </a:tbl>
          </a:graphicData>
        </a:graphic>
      </p:graphicFrame>
      <p:sp>
        <p:nvSpPr>
          <p:cNvPr id="6" name="矩形 5"/>
          <p:cNvSpPr/>
          <p:nvPr/>
        </p:nvSpPr>
        <p:spPr>
          <a:xfrm>
            <a:off x="360907" y="5561606"/>
            <a:ext cx="7509053" cy="369332"/>
          </a:xfrm>
          <a:prstGeom prst="rect">
            <a:avLst/>
          </a:prstGeom>
        </p:spPr>
        <p:txBody>
          <a:bodyPr wrap="square">
            <a:spAutoFit/>
          </a:bodyPr>
          <a:lstStyle/>
          <a:p>
            <a:r>
              <a:rPr lang="en-US" altLang="zh-CN" dirty="0" smtClean="0">
                <a:cs typeface="Times New Roman" panose="02020603050405020304" pitchFamily="18" charset="0"/>
              </a:rPr>
              <a:t>Example : </a:t>
            </a:r>
            <a:r>
              <a:rPr lang="en-US" altLang="zh-CN" i="1" dirty="0">
                <a:cs typeface="Times New Roman" panose="02020603050405020304" pitchFamily="18" charset="0"/>
              </a:rPr>
              <a:t>The &lt;e1&gt;glass&lt;/e1&gt; contains &lt;e2&gt;beer&lt;/e2&gt;.</a:t>
            </a:r>
            <a:endParaRPr lang="zh-CN" altLang="en-US" dirty="0">
              <a:cs typeface="Times New Roman" panose="02020603050405020304" pitchFamily="18" charset="0"/>
            </a:endParaRPr>
          </a:p>
        </p:txBody>
      </p:sp>
    </p:spTree>
    <p:extLst>
      <p:ext uri="{BB962C8B-B14F-4D97-AF65-F5344CB8AC3E}">
        <p14:creationId xmlns:p14="http://schemas.microsoft.com/office/powerpoint/2010/main" val="1999717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087618119"/>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98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2017/5/18</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20</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711418644"/>
              </p:ext>
            </p:extLst>
          </p:nvPr>
        </p:nvGraphicFramePr>
        <p:xfrm>
          <a:off x="5168071" y="2988740"/>
          <a:ext cx="3384376" cy="2771815"/>
        </p:xfrm>
        <a:graphic>
          <a:graphicData uri="http://schemas.openxmlformats.org/drawingml/2006/table">
            <a:tbl>
              <a:tblPr firstRow="1" firstCol="1" bandRow="1">
                <a:tableStyleId>{5C22544A-7EE6-4342-B048-85BDC9FD1C3A}</a:tableStyleId>
              </a:tblPr>
              <a:tblGrid>
                <a:gridCol w="1425788">
                  <a:extLst>
                    <a:ext uri="{9D8B030D-6E8A-4147-A177-3AD203B41FA5}">
                      <a16:colId xmlns:a16="http://schemas.microsoft.com/office/drawing/2014/main" xmlns="" val="20000"/>
                    </a:ext>
                  </a:extLst>
                </a:gridCol>
                <a:gridCol w="1958588">
                  <a:extLst>
                    <a:ext uri="{9D8B030D-6E8A-4147-A177-3AD203B41FA5}">
                      <a16:colId xmlns:a16="http://schemas.microsoft.com/office/drawing/2014/main" xmlns="" val="20001"/>
                    </a:ext>
                  </a:extLst>
                </a:gridCol>
              </a:tblGrid>
              <a:tr h="314245">
                <a:tc>
                  <a:txBody>
                    <a:bodyPr/>
                    <a:lstStyle/>
                    <a:p>
                      <a:pPr indent="127000" algn="just">
                        <a:lnSpc>
                          <a:spcPct val="150000"/>
                        </a:lnSpc>
                        <a:spcBef>
                          <a:spcPts val="600"/>
                        </a:spcBef>
                        <a:spcAft>
                          <a:spcPts val="600"/>
                        </a:spcAft>
                      </a:pPr>
                      <a:r>
                        <a:rPr lang="en-US" sz="1200" kern="100" dirty="0">
                          <a:effectLst/>
                        </a:rPr>
                        <a:t>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3</a:t>
                      </a:r>
                      <a:r>
                        <a:rPr lang="zh-CN" sz="1200" kern="100" dirty="0">
                          <a:effectLst/>
                        </a:rPr>
                        <a:t>、</a:t>
                      </a:r>
                      <a:r>
                        <a:rPr lang="en-US" sz="1200" kern="100" dirty="0">
                          <a:effectLst/>
                        </a:rPr>
                        <a:t>4</a:t>
                      </a:r>
                      <a:r>
                        <a:rPr lang="zh-CN" sz="1200" kern="100" dirty="0">
                          <a:effectLst/>
                        </a:rPr>
                        <a:t>、</a:t>
                      </a: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0"/>
                  </a:ext>
                </a:extLst>
              </a:tr>
              <a:tr h="423701">
                <a:tc>
                  <a:txBody>
                    <a:bodyPr/>
                    <a:lstStyle/>
                    <a:p>
                      <a:pPr indent="127000" algn="just">
                        <a:lnSpc>
                          <a:spcPct val="150000"/>
                        </a:lnSpc>
                        <a:spcBef>
                          <a:spcPts val="600"/>
                        </a:spcBef>
                        <a:spcAft>
                          <a:spcPts val="600"/>
                        </a:spcAft>
                      </a:pPr>
                      <a:r>
                        <a:rPr lang="en-US" sz="1200" kern="100" dirty="0">
                          <a:effectLst/>
                        </a:rPr>
                        <a:t>filter size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361537">
                <a:tc>
                  <a:txBody>
                    <a:bodyPr/>
                    <a:lstStyle/>
                    <a:p>
                      <a:pPr indent="127000" algn="just">
                        <a:lnSpc>
                          <a:spcPct val="150000"/>
                        </a:lnSpc>
                        <a:spcBef>
                          <a:spcPts val="600"/>
                        </a:spcBef>
                        <a:spcAft>
                          <a:spcPts val="600"/>
                        </a:spcAft>
                      </a:pPr>
                      <a:r>
                        <a:rPr lang="en-US" sz="1200" kern="100" dirty="0">
                          <a:effectLst/>
                        </a:rPr>
                        <a:t>Drop rate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418083">
                <a:tc>
                  <a:txBody>
                    <a:bodyPr/>
                    <a:lstStyle/>
                    <a:p>
                      <a:pPr indent="127000" algn="just">
                        <a:lnSpc>
                          <a:spcPct val="150000"/>
                        </a:lnSpc>
                        <a:spcBef>
                          <a:spcPts val="600"/>
                        </a:spcBef>
                        <a:spcAft>
                          <a:spcPts val="600"/>
                        </a:spcAft>
                      </a:pPr>
                      <a:r>
                        <a:rPr lang="en-US" sz="1200" kern="100" dirty="0">
                          <a:effectLst/>
                        </a:rPr>
                        <a:t>mini-batch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3"/>
                  </a:ext>
                </a:extLst>
              </a:tr>
              <a:tr h="418083">
                <a:tc>
                  <a:txBody>
                    <a:bodyPr/>
                    <a:lstStyle/>
                    <a:p>
                      <a:pPr indent="127000" algn="just">
                        <a:lnSpc>
                          <a:spcPct val="150000"/>
                        </a:lnSpc>
                        <a:spcBef>
                          <a:spcPts val="600"/>
                        </a:spcBef>
                        <a:spcAft>
                          <a:spcPts val="600"/>
                        </a:spcAft>
                      </a:pPr>
                      <a:r>
                        <a:rPr lang="en-US" sz="1200" kern="100">
                          <a:effectLst/>
                        </a:rPr>
                        <a:t>Learning rate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0.01</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4"/>
                  </a:ext>
                </a:extLst>
              </a:tr>
              <a:tr h="418083">
                <a:tc>
                  <a:txBody>
                    <a:bodyPr/>
                    <a:lstStyle/>
                    <a:p>
                      <a:pPr indent="127000" algn="just">
                        <a:lnSpc>
                          <a:spcPct val="150000"/>
                        </a:lnSpc>
                        <a:spcBef>
                          <a:spcPts val="600"/>
                        </a:spcBef>
                        <a:spcAft>
                          <a:spcPts val="600"/>
                        </a:spcAft>
                      </a:pPr>
                      <a:r>
                        <a:rPr lang="en-US" sz="1200" kern="100" dirty="0">
                          <a:effectLst/>
                        </a:rPr>
                        <a:t>Hidden layer 1</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5"/>
                  </a:ext>
                </a:extLst>
              </a:tr>
              <a:tr h="418083">
                <a:tc>
                  <a:txBody>
                    <a:bodyPr/>
                    <a:lstStyle/>
                    <a:p>
                      <a:pPr indent="127000" algn="just">
                        <a:lnSpc>
                          <a:spcPct val="150000"/>
                        </a:lnSpc>
                        <a:spcBef>
                          <a:spcPts val="600"/>
                        </a:spcBef>
                        <a:spcAft>
                          <a:spcPts val="600"/>
                        </a:spcAft>
                      </a:pPr>
                      <a:r>
                        <a:rPr lang="en-US" sz="1200" kern="100">
                          <a:effectLst/>
                        </a:rPr>
                        <a:t>Hidden layer2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49672949"/>
              </p:ext>
            </p:extLst>
          </p:nvPr>
        </p:nvGraphicFramePr>
        <p:xfrm>
          <a:off x="5168071" y="1412776"/>
          <a:ext cx="3384376" cy="1368152"/>
        </p:xfrm>
        <a:graphic>
          <a:graphicData uri="http://schemas.openxmlformats.org/drawingml/2006/table">
            <a:tbl>
              <a:tblPr firstRow="1" firstCol="1" bandRow="1">
                <a:tableStyleId>{5C22544A-7EE6-4342-B048-85BDC9FD1C3A}</a:tableStyleId>
              </a:tblPr>
              <a:tblGrid>
                <a:gridCol w="1390163">
                  <a:extLst>
                    <a:ext uri="{9D8B030D-6E8A-4147-A177-3AD203B41FA5}">
                      <a16:colId xmlns:a16="http://schemas.microsoft.com/office/drawing/2014/main" xmlns="" val="20000"/>
                    </a:ext>
                  </a:extLst>
                </a:gridCol>
                <a:gridCol w="1994213">
                  <a:extLst>
                    <a:ext uri="{9D8B030D-6E8A-4147-A177-3AD203B41FA5}">
                      <a16:colId xmlns:a16="http://schemas.microsoft.com/office/drawing/2014/main" xmlns="" val="20001"/>
                    </a:ext>
                  </a:extLst>
                </a:gridCol>
              </a:tblGrid>
              <a:tr h="303320">
                <a:tc>
                  <a:txBody>
                    <a:bodyPr/>
                    <a:lstStyle/>
                    <a:p>
                      <a:pPr indent="127000" algn="just">
                        <a:lnSpc>
                          <a:spcPct val="150000"/>
                        </a:lnSpc>
                        <a:spcBef>
                          <a:spcPts val="600"/>
                        </a:spcBef>
                        <a:spcAft>
                          <a:spcPts val="600"/>
                        </a:spcAft>
                      </a:pPr>
                      <a:r>
                        <a:rPr lang="zh-CN" sz="1200" kern="100" dirty="0">
                          <a:effectLst/>
                        </a:rPr>
                        <a:t>词向量维度</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0"/>
                  </a:ext>
                </a:extLst>
              </a:tr>
              <a:tr h="350310">
                <a:tc>
                  <a:txBody>
                    <a:bodyPr/>
                    <a:lstStyle/>
                    <a:p>
                      <a:pPr indent="127000" algn="just">
                        <a:lnSpc>
                          <a:spcPct val="150000"/>
                        </a:lnSpc>
                        <a:spcBef>
                          <a:spcPts val="600"/>
                        </a:spcBef>
                        <a:spcAft>
                          <a:spcPts val="600"/>
                        </a:spcAft>
                      </a:pPr>
                      <a:r>
                        <a:rPr lang="zh-CN" sz="1200" kern="100">
                          <a:effectLst/>
                        </a:rPr>
                        <a:t>窗口大小</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364212">
                <a:tc>
                  <a:txBody>
                    <a:bodyPr/>
                    <a:lstStyle/>
                    <a:p>
                      <a:pPr indent="127000" algn="just">
                        <a:lnSpc>
                          <a:spcPct val="150000"/>
                        </a:lnSpc>
                        <a:spcBef>
                          <a:spcPts val="600"/>
                        </a:spcBef>
                        <a:spcAft>
                          <a:spcPts val="600"/>
                        </a:spcAft>
                      </a:pPr>
                      <a:r>
                        <a:rPr lang="zh-CN" sz="1200" kern="100">
                          <a:effectLst/>
                        </a:rPr>
                        <a:t>训练算法</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hierarchical </a:t>
                      </a:r>
                      <a:r>
                        <a:rPr lang="en-US" sz="1200" kern="100" dirty="0" err="1">
                          <a:effectLst/>
                        </a:rPr>
                        <a:t>softmax</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350310">
                <a:tc>
                  <a:txBody>
                    <a:bodyPr/>
                    <a:lstStyle/>
                    <a:p>
                      <a:pPr indent="127000" algn="just">
                        <a:lnSpc>
                          <a:spcPct val="150000"/>
                        </a:lnSpc>
                        <a:spcBef>
                          <a:spcPts val="600"/>
                        </a:spcBef>
                        <a:spcAft>
                          <a:spcPts val="600"/>
                        </a:spcAft>
                      </a:pPr>
                      <a:r>
                        <a:rPr lang="zh-CN" sz="1200" kern="100">
                          <a:effectLst/>
                        </a:rPr>
                        <a:t>采样阈值</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1e-3</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3"/>
                  </a:ext>
                </a:extLst>
              </a:tr>
            </a:tbl>
          </a:graphicData>
        </a:graphic>
      </p:graphicFrame>
      <p:sp>
        <p:nvSpPr>
          <p:cNvPr id="11" name="内容占位符 2"/>
          <p:cNvSpPr>
            <a:spLocks noGrp="1"/>
          </p:cNvSpPr>
          <p:nvPr>
            <p:ph idx="1"/>
          </p:nvPr>
        </p:nvSpPr>
        <p:spPr>
          <a:xfrm>
            <a:off x="360906" y="1772816"/>
            <a:ext cx="4643142" cy="2783243"/>
          </a:xfrm>
        </p:spPr>
        <p:txBody>
          <a:bodyPr/>
          <a:lstStyle/>
          <a:p>
            <a:r>
              <a:rPr lang="zh-CN" altLang="en-US" sz="2400" dirty="0"/>
              <a:t>实</a:t>
            </a:r>
            <a:r>
              <a:rPr lang="zh-CN" altLang="en-US" sz="2400" dirty="0" smtClean="0"/>
              <a:t>验设置</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本</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文选取了英文维基作为训练词向量的语料库，一共包含</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375</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万篇文</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章</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word2Vec</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训练词向量</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使</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用贝叶斯分类器进行十折交叉验证</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内容占位符 2"/>
              <p:cNvSpPr txBox="1">
                <a:spLocks/>
              </p:cNvSpPr>
              <p:nvPr/>
            </p:nvSpPr>
            <p:spPr bwMode="auto">
              <a:xfrm>
                <a:off x="364391" y="379834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9" name="内容占位符 2"/>
              <p:cNvSpPr txBox="1">
                <a:spLocks noRot="1" noChangeAspect="1" noMove="1" noResize="1" noEditPoints="1" noAdjustHandles="1" noChangeArrowheads="1" noChangeShapeType="1" noTextEdit="1"/>
              </p:cNvSpPr>
              <p:nvPr/>
            </p:nvSpPr>
            <p:spPr bwMode="auto">
              <a:xfrm>
                <a:off x="364391" y="3798347"/>
                <a:ext cx="4574005" cy="1152599"/>
              </a:xfrm>
              <a:prstGeom prst="rect">
                <a:avLst/>
              </a:prstGeom>
              <a:blipFill rotWithShape="0">
                <a:blip r:embed="rId3"/>
                <a:stretch>
                  <a:fillRect l="-667"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63991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2017/5/18</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21</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sp>
        <p:nvSpPr>
          <p:cNvPr id="20" name="内容占位符 2"/>
          <p:cNvSpPr txBox="1">
            <a:spLocks/>
          </p:cNvSpPr>
          <p:nvPr/>
        </p:nvSpPr>
        <p:spPr bwMode="auto">
          <a:xfrm>
            <a:off x="68523" y="1242241"/>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值比较</a:t>
            </a:r>
          </a:p>
        </p:txBody>
      </p:sp>
      <p:graphicFrame>
        <p:nvGraphicFramePr>
          <p:cNvPr id="8" name="图表 7"/>
          <p:cNvGraphicFramePr/>
          <p:nvPr>
            <p:extLst>
              <p:ext uri="{D42A27DB-BD31-4B8C-83A1-F6EECF244321}">
                <p14:modId xmlns:p14="http://schemas.microsoft.com/office/powerpoint/2010/main" val="1657482333"/>
              </p:ext>
            </p:extLst>
          </p:nvPr>
        </p:nvGraphicFramePr>
        <p:xfrm>
          <a:off x="251520" y="1996915"/>
          <a:ext cx="7992888" cy="38803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892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887323905"/>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0210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2017/5/18</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23</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实现步骤</a:t>
            </a:r>
            <a:endParaRPr lang="zh-CN" altLang="en-US" sz="2800" b="0" dirty="0">
              <a:latin typeface="黑体" pitchFamily="49" charset="-122"/>
              <a:ea typeface="黑体" pitchFamily="49" charset="-122"/>
            </a:endParaRPr>
          </a:p>
        </p:txBody>
      </p:sp>
      <p:sp>
        <p:nvSpPr>
          <p:cNvPr id="8" name="内容占位符 2"/>
          <p:cNvSpPr>
            <a:spLocks noGrp="1"/>
          </p:cNvSpPr>
          <p:nvPr>
            <p:ph idx="1"/>
          </p:nvPr>
        </p:nvSpPr>
        <p:spPr>
          <a:xfrm>
            <a:off x="298083" y="2338846"/>
            <a:ext cx="4030121" cy="3096815"/>
          </a:xfrm>
        </p:spPr>
        <p:txBody>
          <a:bodyPr/>
          <a:lstStyle/>
          <a:p>
            <a:pPr marL="0" indent="0">
              <a:buNone/>
            </a:pP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语料库</a:t>
            </a:r>
            <a:r>
              <a:rPr lang="zh-CN" altLang="en-US" sz="2000" dirty="0">
                <a:latin typeface="楷体" panose="02010609060101010101" pitchFamily="49" charset="-122"/>
                <a:ea typeface="楷体" panose="02010609060101010101" pitchFamily="49" charset="-122"/>
              </a:rPr>
              <a:t>构建</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分类模型训练</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新闻网</a:t>
            </a:r>
            <a:r>
              <a:rPr lang="zh-CN" altLang="en-US" sz="2000" dirty="0" smtClean="0">
                <a:latin typeface="楷体" panose="02010609060101010101" pitchFamily="49" charset="-122"/>
                <a:ea typeface="楷体" panose="02010609060101010101" pitchFamily="49" charset="-122"/>
              </a:rPr>
              <a:t>页中企业实体关系抽取</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
        <p:nvSpPr>
          <p:cNvPr id="9" name="圆角矩形 8"/>
          <p:cNvSpPr/>
          <p:nvPr/>
        </p:nvSpPr>
        <p:spPr bwMode="auto">
          <a:xfrm>
            <a:off x="5724128" y="1539344"/>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构</a:t>
            </a:r>
            <a:r>
              <a:rPr lang="zh-CN" altLang="en-US" sz="1400" dirty="0" smtClean="0">
                <a:latin typeface="楷体" panose="02010609060101010101" pitchFamily="49" charset="-122"/>
                <a:ea typeface="楷体" panose="02010609060101010101" pitchFamily="49" charset="-122"/>
              </a:rPr>
              <a:t>建初始种子关系对</a:t>
            </a:r>
            <a:endParaRPr lang="zh-CN" sz="1400" dirty="0">
              <a:latin typeface="楷体" panose="02010609060101010101" pitchFamily="49" charset="-122"/>
              <a:ea typeface="楷体" panose="02010609060101010101" pitchFamily="49" charset="-122"/>
            </a:endParaRPr>
          </a:p>
        </p:txBody>
      </p:sp>
      <p:cxnSp>
        <p:nvCxnSpPr>
          <p:cNvPr id="10" name="直接箭头连接符 9"/>
          <p:cNvCxnSpPr/>
          <p:nvPr/>
        </p:nvCxnSpPr>
        <p:spPr bwMode="auto">
          <a:xfrm>
            <a:off x="6659563" y="1991274"/>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1" name="圆角矩形 10"/>
          <p:cNvSpPr/>
          <p:nvPr/>
        </p:nvSpPr>
        <p:spPr bwMode="auto">
          <a:xfrm>
            <a:off x="5183399" y="2334142"/>
            <a:ext cx="2952328" cy="41776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利</a:t>
            </a:r>
            <a:r>
              <a:rPr lang="zh-CN" altLang="en-US" sz="1400" dirty="0" smtClean="0">
                <a:latin typeface="楷体" panose="02010609060101010101" pitchFamily="49" charset="-122"/>
                <a:ea typeface="楷体" panose="02010609060101010101" pitchFamily="49" charset="-122"/>
              </a:rPr>
              <a:t>用</a:t>
            </a:r>
            <a:r>
              <a:rPr lang="en-US" altLang="zh-CN" sz="1400" dirty="0" smtClean="0">
                <a:latin typeface="楷体" panose="02010609060101010101" pitchFamily="49" charset="-122"/>
                <a:ea typeface="楷体" panose="02010609060101010101" pitchFamily="49" charset="-122"/>
              </a:rPr>
              <a:t>Bootstrapping</a:t>
            </a:r>
            <a:r>
              <a:rPr lang="zh-CN" altLang="en-US" sz="1400" dirty="0" smtClean="0">
                <a:latin typeface="楷体" panose="02010609060101010101" pitchFamily="49" charset="-122"/>
                <a:ea typeface="楷体" panose="02010609060101010101" pitchFamily="49" charset="-122"/>
              </a:rPr>
              <a:t>技术迭代生成语料</a:t>
            </a:r>
            <a:endParaRPr lang="zh-CN" sz="1400" dirty="0">
              <a:latin typeface="楷体" panose="02010609060101010101" pitchFamily="49" charset="-122"/>
              <a:ea typeface="楷体" panose="02010609060101010101" pitchFamily="49" charset="-122"/>
            </a:endParaRPr>
          </a:p>
        </p:txBody>
      </p:sp>
      <p:sp>
        <p:nvSpPr>
          <p:cNvPr id="12" name="圆角矩形 11"/>
          <p:cNvSpPr/>
          <p:nvPr/>
        </p:nvSpPr>
        <p:spPr bwMode="auto">
          <a:xfrm>
            <a:off x="5796558" y="3094772"/>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构</a:t>
            </a:r>
            <a:r>
              <a:rPr lang="zh-CN" altLang="en-US" sz="1400" dirty="0" smtClean="0">
                <a:latin typeface="楷体" panose="02010609060101010101" pitchFamily="49" charset="-122"/>
                <a:ea typeface="楷体" panose="02010609060101010101" pitchFamily="49" charset="-122"/>
              </a:rPr>
              <a:t>建句子的向量矩阵</a:t>
            </a:r>
            <a:endParaRPr lang="zh-CN" sz="1400" dirty="0">
              <a:latin typeface="楷体" panose="02010609060101010101" pitchFamily="49" charset="-122"/>
              <a:ea typeface="楷体" panose="02010609060101010101" pitchFamily="49" charset="-122"/>
            </a:endParaRPr>
          </a:p>
        </p:txBody>
      </p:sp>
      <p:cxnSp>
        <p:nvCxnSpPr>
          <p:cNvPr id="13" name="直接箭头连接符 12"/>
          <p:cNvCxnSpPr/>
          <p:nvPr/>
        </p:nvCxnSpPr>
        <p:spPr bwMode="auto">
          <a:xfrm>
            <a:off x="6670740" y="278607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4" name="圆角矩形 13"/>
          <p:cNvSpPr/>
          <p:nvPr/>
        </p:nvSpPr>
        <p:spPr bwMode="auto">
          <a:xfrm>
            <a:off x="5421972" y="3855402"/>
            <a:ext cx="2495163"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搭</a:t>
            </a:r>
            <a:r>
              <a:rPr lang="zh-CN" altLang="en-US" sz="1400" dirty="0" smtClean="0">
                <a:latin typeface="楷体" panose="02010609060101010101" pitchFamily="49" charset="-122"/>
                <a:ea typeface="楷体" panose="02010609060101010101" pitchFamily="49" charset="-122"/>
              </a:rPr>
              <a:t>建</a:t>
            </a:r>
            <a:r>
              <a:rPr lang="en-US" altLang="zh-CN" sz="1400" dirty="0" smtClean="0">
                <a:latin typeface="楷体" panose="02010609060101010101" pitchFamily="49" charset="-122"/>
                <a:ea typeface="楷体" panose="02010609060101010101" pitchFamily="49" charset="-122"/>
              </a:rPr>
              <a:t>CNN</a:t>
            </a:r>
            <a:r>
              <a:rPr lang="zh-CN" altLang="en-US" sz="1400" dirty="0" smtClean="0">
                <a:latin typeface="楷体" panose="02010609060101010101" pitchFamily="49" charset="-122"/>
                <a:ea typeface="楷体" panose="02010609060101010101" pitchFamily="49" charset="-122"/>
              </a:rPr>
              <a:t>并训练关系分类模型</a:t>
            </a:r>
            <a:endParaRPr lang="zh-CN" sz="1400" dirty="0">
              <a:latin typeface="楷体" panose="02010609060101010101" pitchFamily="49" charset="-122"/>
              <a:ea typeface="楷体" panose="02010609060101010101" pitchFamily="49" charset="-122"/>
            </a:endParaRPr>
          </a:p>
        </p:txBody>
      </p:sp>
      <p:cxnSp>
        <p:nvCxnSpPr>
          <p:cNvPr id="15" name="直接箭头连接符 14"/>
          <p:cNvCxnSpPr/>
          <p:nvPr/>
        </p:nvCxnSpPr>
        <p:spPr bwMode="auto">
          <a:xfrm>
            <a:off x="6669554" y="354670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6" name="圆角矩形 15"/>
          <p:cNvSpPr/>
          <p:nvPr/>
        </p:nvSpPr>
        <p:spPr bwMode="auto">
          <a:xfrm>
            <a:off x="5784965" y="4625369"/>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新</a:t>
            </a:r>
            <a:r>
              <a:rPr lang="zh-CN" altLang="en-US" sz="1400" dirty="0" smtClean="0">
                <a:latin typeface="楷体" panose="02010609060101010101" pitchFamily="49" charset="-122"/>
                <a:ea typeface="楷体" panose="02010609060101010101" pitchFamily="49" charset="-122"/>
              </a:rPr>
              <a:t>闻网页预处理</a:t>
            </a:r>
            <a:endParaRPr lang="zh-CN" sz="1400" dirty="0">
              <a:latin typeface="楷体" panose="02010609060101010101" pitchFamily="49" charset="-122"/>
              <a:ea typeface="楷体" panose="02010609060101010101" pitchFamily="49" charset="-122"/>
            </a:endParaRPr>
          </a:p>
        </p:txBody>
      </p:sp>
      <p:cxnSp>
        <p:nvCxnSpPr>
          <p:cNvPr id="17" name="直接箭头连接符 16"/>
          <p:cNvCxnSpPr/>
          <p:nvPr/>
        </p:nvCxnSpPr>
        <p:spPr bwMode="auto">
          <a:xfrm>
            <a:off x="6669553" y="430733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8" name="圆角矩形 17"/>
          <p:cNvSpPr/>
          <p:nvPr/>
        </p:nvSpPr>
        <p:spPr bwMode="auto">
          <a:xfrm>
            <a:off x="5343182" y="5435661"/>
            <a:ext cx="265274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smtClean="0">
                <a:latin typeface="楷体" panose="02010609060101010101" pitchFamily="49" charset="-122"/>
                <a:ea typeface="楷体" panose="02010609060101010101" pitchFamily="49" charset="-122"/>
              </a:rPr>
              <a:t>使用模型进行企业实体关系抽取</a:t>
            </a:r>
            <a:endParaRPr lang="zh-CN" sz="1400" dirty="0">
              <a:latin typeface="楷体" panose="02010609060101010101" pitchFamily="49" charset="-122"/>
              <a:ea typeface="楷体" panose="02010609060101010101" pitchFamily="49" charset="-122"/>
            </a:endParaRPr>
          </a:p>
        </p:txBody>
      </p:sp>
      <p:cxnSp>
        <p:nvCxnSpPr>
          <p:cNvPr id="19" name="直接箭头连接符 18"/>
          <p:cNvCxnSpPr/>
          <p:nvPr/>
        </p:nvCxnSpPr>
        <p:spPr bwMode="auto">
          <a:xfrm>
            <a:off x="6655713" y="5102130"/>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538370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2017/5/18</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24</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sp>
        <p:nvSpPr>
          <p:cNvPr id="7" name="内容占位符 2"/>
          <p:cNvSpPr>
            <a:spLocks noGrp="1"/>
          </p:cNvSpPr>
          <p:nvPr>
            <p:ph idx="1"/>
          </p:nvPr>
        </p:nvSpPr>
        <p:spPr>
          <a:xfrm>
            <a:off x="468313" y="1484313"/>
            <a:ext cx="8142287" cy="4392612"/>
          </a:xfrm>
        </p:spPr>
        <p:txBody>
          <a:bodyPr/>
          <a:lstStyle/>
          <a:p>
            <a:r>
              <a:rPr lang="zh-CN" altLang="en-US" sz="2400" dirty="0">
                <a:latin typeface="黑体" panose="02010609060101010101" pitchFamily="49" charset="-122"/>
                <a:ea typeface="黑体" panose="02010609060101010101" pitchFamily="49" charset="-122"/>
              </a:rPr>
              <a:t>算</a:t>
            </a:r>
            <a:r>
              <a:rPr lang="zh-CN" altLang="en-US" sz="2400" dirty="0" smtClean="0">
                <a:latin typeface="黑体" panose="02010609060101010101" pitchFamily="49" charset="-122"/>
                <a:ea typeface="黑体" panose="02010609060101010101" pitchFamily="49" charset="-122"/>
              </a:rPr>
              <a:t>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基于</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Bootstrapping</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的思想，从初始种子集开始，借助新闻搜索引擎迭代产生关系语料。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算法步骤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步骤一：定义关系类型</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投资、竞争、合作、收购、董事长</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步骤二：构建初始种子关系对</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entity,relation</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步骤三：将关系对作为关键词送入新闻搜索引擎</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步骤四：标注实体并构建新的种子实体对</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步骤五：迭代产生新的关系语料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82287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2017/5/18</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25</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3874024603"/>
              </p:ext>
            </p:extLst>
          </p:nvPr>
        </p:nvGraphicFramePr>
        <p:xfrm>
          <a:off x="784389" y="2124871"/>
          <a:ext cx="7109688" cy="3268472"/>
        </p:xfrm>
        <a:graphic>
          <a:graphicData uri="http://schemas.openxmlformats.org/drawingml/2006/table">
            <a:tbl>
              <a:tblPr firstRow="1" firstCol="1" bandRow="1">
                <a:tableStyleId>{5C22544A-7EE6-4342-B048-85BDC9FD1C3A}</a:tableStyleId>
              </a:tblPr>
              <a:tblGrid>
                <a:gridCol w="2329948">
                  <a:extLst>
                    <a:ext uri="{9D8B030D-6E8A-4147-A177-3AD203B41FA5}">
                      <a16:colId xmlns:a16="http://schemas.microsoft.com/office/drawing/2014/main" xmlns="" val="20000"/>
                    </a:ext>
                  </a:extLst>
                </a:gridCol>
                <a:gridCol w="4779740">
                  <a:extLst>
                    <a:ext uri="{9D8B030D-6E8A-4147-A177-3AD203B41FA5}">
                      <a16:colId xmlns:a16="http://schemas.microsoft.com/office/drawing/2014/main" xmlns="" val="20001"/>
                    </a:ext>
                  </a:extLst>
                </a:gridCol>
              </a:tblGrid>
              <a:tr h="361833">
                <a:tc>
                  <a:txBody>
                    <a:bodyPr/>
                    <a:lstStyle/>
                    <a:p>
                      <a:pPr indent="127000" algn="l">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Bef>
                          <a:spcPts val="600"/>
                        </a:spcBef>
                        <a:spcAft>
                          <a:spcPts val="600"/>
                        </a:spcAft>
                      </a:pPr>
                      <a:r>
                        <a:rPr lang="zh-CN" sz="1400" kern="100">
                          <a:effectLst/>
                        </a:rPr>
                        <a:t>关键词列表</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0"/>
                  </a:ext>
                </a:extLst>
              </a:tr>
              <a:tr h="1039683">
                <a:tc>
                  <a:txBody>
                    <a:bodyPr/>
                    <a:lstStyle/>
                    <a:p>
                      <a:pPr indent="127000" algn="just">
                        <a:lnSpc>
                          <a:spcPct val="150000"/>
                        </a:lnSpc>
                        <a:spcBef>
                          <a:spcPts val="600"/>
                        </a:spcBef>
                        <a:spcAft>
                          <a:spcPts val="600"/>
                        </a:spcAft>
                      </a:pPr>
                      <a:r>
                        <a:rPr lang="zh-CN" sz="1400" kern="100" dirty="0">
                          <a:effectLst/>
                        </a:rPr>
                        <a:t>合作</a:t>
                      </a:r>
                      <a:r>
                        <a:rPr lang="en-US" sz="1400" kern="100" dirty="0">
                          <a:effectLst/>
                        </a:rPr>
                        <a:t>(cooperate)</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合营 联合 中外合资 合资 协力 协同 协作 通力合作 合办 联手 联袂 携手 携手并肩 一并 一起 一同 分享 共享 共同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717802">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收购 并购 竞购 竞买 承购 购进 买进 买入 议购 函购 函售 卖 卖给 抛售 售卖 转售 贷款 营收</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574577">
                <a:tc>
                  <a:txBody>
                    <a:bodyPr/>
                    <a:lstStyle/>
                    <a:p>
                      <a:pPr indent="127000" algn="just">
                        <a:lnSpc>
                          <a:spcPct val="150000"/>
                        </a:lnSpc>
                        <a:spcBef>
                          <a:spcPts val="600"/>
                        </a:spcBef>
                        <a:spcAft>
                          <a:spcPts val="600"/>
                        </a:spcAft>
                      </a:pPr>
                      <a:r>
                        <a:rPr lang="zh-CN" sz="1400" kern="100" dirty="0">
                          <a:effectLst/>
                        </a:rPr>
                        <a:t>投资</a:t>
                      </a:r>
                      <a:r>
                        <a:rPr lang="en-US" sz="1400" kern="100" dirty="0">
                          <a:effectLst/>
                        </a:rPr>
                        <a:t>(invest)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融资 投资 斥资 注资 投资额 竞得 投资者 入股</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3"/>
                  </a:ext>
                </a:extLst>
              </a:tr>
              <a:tr h="574577">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竞争者 竞争 垄断 角逐 逐鹿 竞赛 比赛</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4"/>
                  </a:ext>
                </a:extLst>
              </a:tr>
            </a:tbl>
          </a:graphicData>
        </a:graphic>
      </p:graphicFrame>
      <p:sp>
        <p:nvSpPr>
          <p:cNvPr id="12"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关键</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词列表</a:t>
            </a:r>
          </a:p>
        </p:txBody>
      </p:sp>
    </p:spTree>
    <p:extLst>
      <p:ext uri="{BB962C8B-B14F-4D97-AF65-F5344CB8AC3E}">
        <p14:creationId xmlns:p14="http://schemas.microsoft.com/office/powerpoint/2010/main" val="3685201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2017/5/18</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26</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412437788"/>
              </p:ext>
            </p:extLst>
          </p:nvPr>
        </p:nvGraphicFramePr>
        <p:xfrm>
          <a:off x="2627784" y="2060848"/>
          <a:ext cx="3600400" cy="2406153"/>
        </p:xfrm>
        <a:graphic>
          <a:graphicData uri="http://schemas.openxmlformats.org/drawingml/2006/table">
            <a:tbl>
              <a:tblPr firstRow="1" firstCol="1" bandRow="1">
                <a:tableStyleId>{5C22544A-7EE6-4342-B048-85BDC9FD1C3A}</a:tableStyleId>
              </a:tblPr>
              <a:tblGrid>
                <a:gridCol w="1914192">
                  <a:extLst>
                    <a:ext uri="{9D8B030D-6E8A-4147-A177-3AD203B41FA5}">
                      <a16:colId xmlns:a16="http://schemas.microsoft.com/office/drawing/2014/main" xmlns="" val="20000"/>
                    </a:ext>
                  </a:extLst>
                </a:gridCol>
                <a:gridCol w="1686208">
                  <a:extLst>
                    <a:ext uri="{9D8B030D-6E8A-4147-A177-3AD203B41FA5}">
                      <a16:colId xmlns:a16="http://schemas.microsoft.com/office/drawing/2014/main" xmlns="" val="20001"/>
                    </a:ext>
                  </a:extLst>
                </a:gridCol>
              </a:tblGrid>
              <a:tr h="298232">
                <a:tc>
                  <a:txBody>
                    <a:bodyPr/>
                    <a:lstStyle/>
                    <a:p>
                      <a:pPr indent="127000" algn="just">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a:effectLst/>
                        </a:rPr>
                        <a:t>频率</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0"/>
                  </a:ext>
                </a:extLst>
              </a:tr>
              <a:tr h="349840">
                <a:tc>
                  <a:txBody>
                    <a:bodyPr/>
                    <a:lstStyle/>
                    <a:p>
                      <a:pPr indent="127000" algn="just">
                        <a:lnSpc>
                          <a:spcPct val="150000"/>
                        </a:lnSpc>
                        <a:spcBef>
                          <a:spcPts val="600"/>
                        </a:spcBef>
                        <a:spcAft>
                          <a:spcPts val="600"/>
                        </a:spcAft>
                      </a:pPr>
                      <a:r>
                        <a:rPr lang="zh-CN" sz="1400" kern="100">
                          <a:effectLst/>
                        </a:rPr>
                        <a:t>投资</a:t>
                      </a:r>
                      <a:r>
                        <a:rPr lang="en-US" sz="1400" kern="100">
                          <a:effectLst/>
                        </a:rPr>
                        <a:t>(invest)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276(17.2%)</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339640">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291(18.1%)</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360040">
                <a:tc>
                  <a:txBody>
                    <a:bodyPr/>
                    <a:lstStyle/>
                    <a:p>
                      <a:pPr indent="127000" algn="just">
                        <a:lnSpc>
                          <a:spcPct val="150000"/>
                        </a:lnSpc>
                        <a:spcBef>
                          <a:spcPts val="600"/>
                        </a:spcBef>
                        <a:spcAft>
                          <a:spcPts val="600"/>
                        </a:spcAft>
                      </a:pPr>
                      <a:r>
                        <a:rPr lang="zh-CN" sz="1400" kern="100">
                          <a:effectLst/>
                        </a:rPr>
                        <a:t>合作</a:t>
                      </a:r>
                      <a:r>
                        <a:rPr lang="en-US" sz="1400" kern="100">
                          <a:effectLst/>
                        </a:rPr>
                        <a:t>(cooperate)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290(18.0%)</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3"/>
                  </a:ext>
                </a:extLst>
              </a:tr>
              <a:tr h="298232">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256(15.9%)</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4"/>
                  </a:ext>
                </a:extLst>
              </a:tr>
              <a:tr h="298232">
                <a:tc>
                  <a:txBody>
                    <a:bodyPr/>
                    <a:lstStyle/>
                    <a:p>
                      <a:pPr indent="127000" algn="just">
                        <a:lnSpc>
                          <a:spcPct val="150000"/>
                        </a:lnSpc>
                        <a:spcBef>
                          <a:spcPts val="600"/>
                        </a:spcBef>
                        <a:spcAft>
                          <a:spcPts val="600"/>
                        </a:spcAft>
                      </a:pPr>
                      <a:r>
                        <a:rPr lang="en-US" sz="1400" kern="100" dirty="0">
                          <a:effectLst/>
                        </a:rPr>
                        <a:t>NA</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201(12.5%)</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6"/>
                  </a:ext>
                </a:extLst>
              </a:tr>
              <a:tr h="396513">
                <a:tc>
                  <a:txBody>
                    <a:bodyPr/>
                    <a:lstStyle/>
                    <a:p>
                      <a:pPr indent="127000" algn="just">
                        <a:lnSpc>
                          <a:spcPct val="150000"/>
                        </a:lnSpc>
                        <a:spcBef>
                          <a:spcPts val="600"/>
                        </a:spcBef>
                        <a:spcAft>
                          <a:spcPts val="600"/>
                        </a:spcAft>
                      </a:pPr>
                      <a:r>
                        <a:rPr lang="en-US" sz="1400" kern="100">
                          <a:effectLst/>
                        </a:rPr>
                        <a:t>Total</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1607(100%)</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7"/>
                  </a:ext>
                </a:extLst>
              </a:tr>
            </a:tbl>
          </a:graphicData>
        </a:graphic>
      </p:graphicFrame>
      <p:sp>
        <p:nvSpPr>
          <p:cNvPr id="7"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dirty="0" smtClean="0"/>
              <a:t>语</a:t>
            </a:r>
            <a:r>
              <a:rPr lang="zh-CN" altLang="en-US" sz="2400" dirty="0"/>
              <a:t>料</a:t>
            </a:r>
            <a:r>
              <a:rPr lang="zh-CN" altLang="en-US" sz="2400" dirty="0" smtClean="0"/>
              <a:t>库统</a:t>
            </a:r>
            <a:r>
              <a:rPr lang="zh-CN" altLang="en-US" sz="2400" dirty="0"/>
              <a:t>计</a:t>
            </a:r>
            <a:endPar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76613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0"/>
            <a:ext cx="8142287" cy="1114855"/>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训练</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集为上文获得的</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1607</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条关系语料库</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测</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试集来自网易科技新闻频道</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100</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篇</a:t>
            </a:r>
            <a:r>
              <a:rPr lang="zh-CN" altLang="en-US" sz="1800" smtClean="0">
                <a:latin typeface="Times New Roman" panose="02020603050405020304" pitchFamily="18" charset="0"/>
                <a:ea typeface="楷体" panose="02010609060101010101" pitchFamily="49" charset="-122"/>
                <a:cs typeface="Times New Roman" panose="02020603050405020304" pitchFamily="18" charset="0"/>
              </a:rPr>
              <a:t>新</a:t>
            </a:r>
            <a:r>
              <a:rPr lang="zh-CN" altLang="en-US" sz="1800" smtClean="0">
                <a:latin typeface="Times New Roman" panose="02020603050405020304" pitchFamily="18" charset="0"/>
                <a:ea typeface="楷体" panose="02010609060101010101" pitchFamily="49" charset="-122"/>
                <a:cs typeface="Times New Roman" panose="02020603050405020304" pitchFamily="18" charset="0"/>
              </a:rPr>
              <a:t>闻网页</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2017/5/18</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27</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sp>
        <p:nvSpPr>
          <p:cNvPr id="9" name="内容占位符 2"/>
          <p:cNvSpPr txBox="1">
            <a:spLocks/>
          </p:cNvSpPr>
          <p:nvPr/>
        </p:nvSpPr>
        <p:spPr bwMode="auto">
          <a:xfrm>
            <a:off x="468310" y="2568875"/>
            <a:ext cx="8142287" cy="2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实验</a:t>
            </a:r>
            <a:r>
              <a:rPr lang="zh-CN" altLang="en-US" sz="2400" kern="0" dirty="0"/>
              <a:t>步骤</a:t>
            </a:r>
            <a:endParaRPr lang="en-US" altLang="zh-CN" sz="2400" kern="0" dirty="0"/>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训练关系分类模型</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人工标注测试集</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将分类模型预测的结果与人工标注的结果做对比</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endPar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内容占位符 2"/>
              <p:cNvSpPr txBox="1">
                <a:spLocks/>
              </p:cNvSpPr>
              <p:nvPr/>
            </p:nvSpPr>
            <p:spPr bwMode="auto">
              <a:xfrm>
                <a:off x="490355" y="465313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8" name="内容占位符 2"/>
              <p:cNvSpPr txBox="1">
                <a:spLocks noRot="1" noChangeAspect="1" noMove="1" noResize="1" noEditPoints="1" noAdjustHandles="1" noChangeArrowheads="1" noChangeShapeType="1" noTextEdit="1"/>
              </p:cNvSpPr>
              <p:nvPr/>
            </p:nvSpPr>
            <p:spPr bwMode="auto">
              <a:xfrm>
                <a:off x="490355" y="4653137"/>
                <a:ext cx="4574005" cy="1152599"/>
              </a:xfrm>
              <a:prstGeom prst="rect">
                <a:avLst/>
              </a:prstGeom>
              <a:blipFill>
                <a:blip r:embed="rId3"/>
                <a:stretch>
                  <a:fillRect l="-533"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885999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1"/>
            <a:ext cx="8142287" cy="461446"/>
          </a:xfrm>
        </p:spPr>
        <p:txBody>
          <a:bodyPr/>
          <a:lstStyle/>
          <a:p>
            <a:r>
              <a:rPr lang="zh-CN" altLang="en-US" sz="2400" dirty="0"/>
              <a:t>实</a:t>
            </a:r>
            <a:r>
              <a:rPr lang="zh-CN" altLang="en-US" sz="2400" dirty="0" smtClean="0"/>
              <a:t>验</a:t>
            </a:r>
            <a:r>
              <a:rPr lang="zh-CN" altLang="en-US" sz="2400" dirty="0"/>
              <a:t>结果</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2017/5/18</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28</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graphicFrame>
        <p:nvGraphicFramePr>
          <p:cNvPr id="9" name="图表 8"/>
          <p:cNvGraphicFramePr>
            <a:graphicFrameLocks/>
          </p:cNvGraphicFramePr>
          <p:nvPr>
            <p:extLst>
              <p:ext uri="{D42A27DB-BD31-4B8C-83A1-F6EECF244321}">
                <p14:modId xmlns:p14="http://schemas.microsoft.com/office/powerpoint/2010/main" val="858100583"/>
              </p:ext>
            </p:extLst>
          </p:nvPr>
        </p:nvGraphicFramePr>
        <p:xfrm>
          <a:off x="1232407" y="1772816"/>
          <a:ext cx="6292343" cy="3066947"/>
        </p:xfrm>
        <a:graphic>
          <a:graphicData uri="http://schemas.openxmlformats.org/drawingml/2006/chart">
            <c:chart xmlns:c="http://schemas.openxmlformats.org/drawingml/2006/chart" xmlns:r="http://schemas.openxmlformats.org/officeDocument/2006/relationships" r:id="rId3"/>
          </a:graphicData>
        </a:graphic>
      </p:graphicFrame>
      <p:sp>
        <p:nvSpPr>
          <p:cNvPr id="10" name="内容占位符 2"/>
          <p:cNvSpPr txBox="1">
            <a:spLocks/>
          </p:cNvSpPr>
          <p:nvPr/>
        </p:nvSpPr>
        <p:spPr bwMode="auto">
          <a:xfrm>
            <a:off x="564343" y="4520207"/>
            <a:ext cx="8142287" cy="150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t>结</a:t>
            </a:r>
            <a:r>
              <a:rPr lang="zh-CN" altLang="en-US" sz="2400" kern="0" dirty="0" smtClean="0"/>
              <a:t>果分析</a:t>
            </a:r>
            <a:endParaRPr lang="en-US" altLang="zh-CN" sz="2400" kern="0" dirty="0"/>
          </a:p>
          <a:p>
            <a:pPr lvl="1">
              <a:lnSpc>
                <a:spcPct val="150000"/>
              </a:lnSpc>
              <a:buFont typeface="Wingdings" panose="05000000000000000000" pitchFamily="2" charset="2"/>
              <a:buChar char="p"/>
            </a:pP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CNN</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的方法整体效果优于基于词向量加权的方法</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a:latin typeface="Times New Roman" panose="02020603050405020304" pitchFamily="18" charset="0"/>
                <a:ea typeface="楷体" panose="02010609060101010101" pitchFamily="49" charset="-122"/>
                <a:cs typeface="Times New Roman" panose="02020603050405020304" pitchFamily="18" charset="0"/>
              </a:rPr>
              <a:t>由</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于数据集的原因竞争关系分类效果词向量加权要好点</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520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3093396693"/>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953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424273269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9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58432"/>
            <a:ext cx="8424167" cy="4392612"/>
          </a:xfrm>
        </p:spPr>
        <p:txBody>
          <a:bodyPr/>
          <a:lstStyle/>
          <a:p>
            <a:r>
              <a:rPr lang="zh-CN" altLang="en-US" sz="2400" dirty="0">
                <a:latin typeface="黑体" panose="02010609060101010101" pitchFamily="49" charset="-122"/>
                <a:ea typeface="黑体" panose="02010609060101010101" pitchFamily="49" charset="-122"/>
              </a:rPr>
              <a:t>总</a:t>
            </a:r>
            <a:r>
              <a:rPr lang="zh-CN" altLang="en-US" sz="2400" dirty="0" smtClean="0">
                <a:latin typeface="黑体" panose="02010609060101010101" pitchFamily="49" charset="-122"/>
                <a:ea typeface="黑体" panose="02010609060101010101" pitchFamily="49" charset="-122"/>
              </a:rPr>
              <a:t>结</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提</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出了基于词向量加权和基于卷积神经网络的方法用于构建紧凑且具有语义的句子分布式表示，作为构建关系分类模型的输</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入；</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针</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对互联网新闻当中存在的企业实体关系，提出了基于</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Bootstrapping</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技术构建关系语料库的方</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法；</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并</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在前面工</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作基础上，结合网页正文提取、命名实体识别等关键技术，实现了面向互联网新闻文本的企业关系的抽</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取。</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2017/5/18</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30</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409233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展望</a:t>
            </a:r>
            <a:endParaRPr lang="en-US" altLang="zh-CN" sz="2400" dirty="0" smtClean="0"/>
          </a:p>
          <a:p>
            <a:pPr lvl="1">
              <a:lnSpc>
                <a:spcPct val="150000"/>
              </a:lnSpc>
              <a:spcBef>
                <a:spcPts val="0"/>
              </a:spcBef>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领</a:t>
            </a:r>
            <a:r>
              <a:rPr lang="zh-CN" altLang="en-US" dirty="0">
                <a:latin typeface="楷体" panose="02010609060101010101" pitchFamily="49" charset="-122"/>
                <a:ea typeface="楷体" panose="02010609060101010101" pitchFamily="49" charset="-122"/>
              </a:rPr>
              <a:t>域自适应的关系抽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dirty="0">
                <a:latin typeface="楷体" panose="02010609060101010101" pitchFamily="49" charset="-122"/>
                <a:ea typeface="楷体" panose="02010609060101010101" pitchFamily="49" charset="-122"/>
              </a:rPr>
              <a:t>文档级关系抽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2017/5/18</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31</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196459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b="0" dirty="0" smtClean="0">
                <a:latin typeface="黑体" pitchFamily="49" charset="-122"/>
                <a:ea typeface="黑体" pitchFamily="49" charset="-122"/>
              </a:rPr>
              <a:t>附录</a:t>
            </a:r>
            <a:endParaRPr lang="zh-CN" altLang="en-US" b="0" dirty="0">
              <a:latin typeface="黑体" pitchFamily="49" charset="-122"/>
              <a:ea typeface="黑体" pitchFamily="49" charset="-122"/>
            </a:endParaRPr>
          </a:p>
        </p:txBody>
      </p:sp>
      <p:sp>
        <p:nvSpPr>
          <p:cNvPr id="3" name="Content Placeholder 2"/>
          <p:cNvSpPr>
            <a:spLocks noGrp="1"/>
          </p:cNvSpPr>
          <p:nvPr>
            <p:ph idx="1"/>
          </p:nvPr>
        </p:nvSpPr>
        <p:spPr>
          <a:xfrm>
            <a:off x="251520" y="1484784"/>
            <a:ext cx="9145016" cy="4392612"/>
          </a:xfrm>
        </p:spPr>
        <p:txBody>
          <a:bodyPr/>
          <a:lstStyle/>
          <a:p>
            <a:r>
              <a:rPr lang="zh-CN" altLang="zh-CN" sz="2400" dirty="0">
                <a:latin typeface="黑体" panose="02010609060101010101" pitchFamily="49" charset="-122"/>
                <a:ea typeface="黑体" panose="02010609060101010101" pitchFamily="49" charset="-122"/>
              </a:rPr>
              <a:t>硕士期</a:t>
            </a:r>
            <a:r>
              <a:rPr lang="zh-CN" altLang="zh-CN" sz="2400" dirty="0" smtClean="0">
                <a:latin typeface="黑体" panose="02010609060101010101" pitchFamily="49" charset="-122"/>
                <a:ea typeface="黑体" panose="02010609060101010101" pitchFamily="49" charset="-122"/>
              </a:rPr>
              <a:t>间专利</a:t>
            </a:r>
            <a:endParaRPr lang="en-US" altLang="zh-CN" sz="2400" dirty="0" smtClean="0">
              <a:latin typeface="黑体" panose="02010609060101010101" pitchFamily="49" charset="-122"/>
              <a:ea typeface="黑体" panose="02010609060101010101" pitchFamily="49" charset="-122"/>
            </a:endParaRP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[1</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张雷</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刘焕锐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资帅</a:t>
            </a:r>
            <a:r>
              <a:rPr lang="en-US" altLang="zh-CN" sz="1600"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王强</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吴和生</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谢俊元</a:t>
            </a:r>
            <a:r>
              <a:rPr lang="en-US" altLang="zh-CN" sz="1600" dirty="0" smtClean="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一种中药方剂核心药物的发现</a:t>
            </a:r>
            <a:r>
              <a:rPr lang="zh-CN" altLang="en-US" sz="1600" dirty="0" smtClean="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:201510183745.0</a:t>
            </a:r>
            <a:endParaRPr lang="en-US" altLang="zh-CN" sz="1600" dirty="0" smtClean="0">
              <a:latin typeface="楷体" panose="02010609060101010101" pitchFamily="49" charset="-122"/>
              <a:ea typeface="楷体" panose="02010609060101010101" pitchFamily="49" charset="-122"/>
            </a:endParaRPr>
          </a:p>
          <a:p>
            <a:r>
              <a:rPr lang="zh-CN" altLang="zh-CN" sz="2400" dirty="0" smtClean="0">
                <a:latin typeface="黑体" panose="02010609060101010101" pitchFamily="49" charset="-122"/>
                <a:ea typeface="黑体" panose="02010609060101010101" pitchFamily="49" charset="-122"/>
              </a:rPr>
              <a:t>研究生期间参与项目</a:t>
            </a: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1] </a:t>
            </a:r>
            <a:r>
              <a:rPr lang="zh-CN" altLang="en-US" sz="1600" dirty="0">
                <a:latin typeface="楷体" panose="02010609060101010101" pitchFamily="49" charset="-122"/>
                <a:ea typeface="楷体" panose="02010609060101010101" pitchFamily="49" charset="-122"/>
              </a:rPr>
              <a:t>科技部重点研发计划：跨时空异构数据的结构化描述和语义协同，</a:t>
            </a:r>
            <a:r>
              <a:rPr lang="en-US" altLang="zh-CN" sz="1600" dirty="0">
                <a:latin typeface="楷体" panose="02010609060101010101" pitchFamily="49" charset="-122"/>
                <a:ea typeface="楷体" panose="02010609060101010101" pitchFamily="49" charset="-122"/>
              </a:rPr>
              <a:t>2016YFB1001102</a:t>
            </a:r>
            <a:r>
              <a:rPr lang="zh-CN" altLang="en-US" sz="1600" dirty="0" smtClean="0">
                <a:latin typeface="楷体" panose="02010609060101010101" pitchFamily="49" charset="-122"/>
                <a:ea typeface="楷体" panose="02010609060101010101" pitchFamily="49" charset="-122"/>
              </a:rPr>
              <a:t>；</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zh-CN" altLang="en-US" sz="1600" dirty="0" smtClean="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 </a:t>
            </a:r>
            <a:r>
              <a:rPr lang="zh-CN" altLang="en-US" sz="1600" dirty="0">
                <a:latin typeface="楷体" panose="02010609060101010101" pitchFamily="49" charset="-122"/>
                <a:ea typeface="楷体" panose="02010609060101010101" pitchFamily="49" charset="-122"/>
              </a:rPr>
              <a:t>某企业资助项目：互联网数据富集工具软件系统； </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en-US" altLang="zh-CN" sz="1600" dirty="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3] </a:t>
            </a:r>
            <a:r>
              <a:rPr lang="zh-CN" altLang="en-US" sz="1600" dirty="0">
                <a:latin typeface="楷体" panose="02010609060101010101" pitchFamily="49" charset="-122"/>
                <a:ea typeface="楷体" panose="02010609060101010101" pitchFamily="49" charset="-122"/>
              </a:rPr>
              <a:t>重庆市交委资助：重庆市交委企业互联网征信项</a:t>
            </a:r>
            <a:r>
              <a:rPr lang="zh-CN" altLang="en-US" sz="1600" dirty="0" smtClean="0">
                <a:latin typeface="楷体" panose="02010609060101010101" pitchFamily="49" charset="-122"/>
                <a:ea typeface="楷体" panose="02010609060101010101" pitchFamily="49" charset="-122"/>
              </a:rPr>
              <a:t>目；</a:t>
            </a:r>
            <a:endParaRPr lang="zh-CN"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66421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2708920"/>
            <a:ext cx="5688632" cy="1584176"/>
          </a:xfrm>
        </p:spPr>
        <p:txBody>
          <a:bodyPr/>
          <a:lstStyle/>
          <a:p>
            <a:pPr marL="0" indent="0">
              <a:buNone/>
            </a:pPr>
            <a:r>
              <a:rPr lang="en-US" altLang="zh-CN" sz="4800" dirty="0" smtClean="0"/>
              <a:t>		</a:t>
            </a:r>
            <a:r>
              <a:rPr lang="zh-CN" altLang="en-US" sz="4800" dirty="0" smtClean="0">
                <a:latin typeface="黑体" panose="02010609060101010101" pitchFamily="49" charset="-122"/>
                <a:ea typeface="黑体" panose="02010609060101010101" pitchFamily="49" charset="-122"/>
              </a:rPr>
              <a:t>谢谢！</a:t>
            </a:r>
            <a:endParaRPr lang="en-US" altLang="zh-CN" sz="4800" dirty="0" smtClean="0">
              <a:latin typeface="黑体" panose="02010609060101010101" pitchFamily="49" charset="-122"/>
              <a:ea typeface="黑体" panose="02010609060101010101" pitchFamily="49" charset="-122"/>
            </a:endParaRPr>
          </a:p>
          <a:p>
            <a:pPr marL="0" indent="0">
              <a:buNone/>
            </a:pPr>
            <a:r>
              <a:rPr lang="en-US" altLang="zh-CN" dirty="0" smtClean="0"/>
              <a:t>	</a:t>
            </a:r>
            <a:r>
              <a:rPr lang="zh-CN" altLang="en-US" dirty="0" smtClean="0">
                <a:latin typeface="黑体" panose="02010609060101010101" pitchFamily="49" charset="-122"/>
                <a:ea typeface="黑体" panose="02010609060101010101" pitchFamily="49" charset="-122"/>
              </a:rPr>
              <a:t>请各位老师同学批评指正！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9530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2017/5/18</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4</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009122" y="1700808"/>
            <a:ext cx="7102718" cy="3600400"/>
          </a:xfrm>
          <a:prstGeom prst="rect">
            <a:avLst/>
          </a:prstGeom>
        </p:spPr>
      </p:pic>
      <p:sp>
        <p:nvSpPr>
          <p:cNvPr id="8" name="标题 1"/>
          <p:cNvSpPr>
            <a:spLocks noGrp="1"/>
          </p:cNvSpPr>
          <p:nvPr>
            <p:ph type="title"/>
          </p:nvPr>
        </p:nvSpPr>
        <p:spPr>
          <a:xfrm>
            <a:off x="1042988" y="404813"/>
            <a:ext cx="5616575" cy="576262"/>
          </a:xfrm>
        </p:spPr>
        <p:txBody>
          <a:bodyPr/>
          <a:lstStyle/>
          <a:p>
            <a:pPr algn="l"/>
            <a:r>
              <a:rPr lang="zh-CN" altLang="en-US" b="0" dirty="0">
                <a:latin typeface="黑体" pitchFamily="49" charset="-122"/>
                <a:ea typeface="黑体" pitchFamily="49" charset="-122"/>
              </a:rPr>
              <a:t>研</a:t>
            </a:r>
            <a:r>
              <a:rPr lang="zh-CN" altLang="en-US" b="0" dirty="0" smtClean="0">
                <a:latin typeface="黑体" pitchFamily="49" charset="-122"/>
                <a:ea typeface="黑体" pitchFamily="49" charset="-122"/>
              </a:rPr>
              <a:t>究背景</a:t>
            </a:r>
            <a:endParaRPr lang="zh-CN" altLang="en-US" b="0" dirty="0">
              <a:latin typeface="黑体" pitchFamily="49" charset="-122"/>
              <a:ea typeface="黑体" pitchFamily="49" charset="-122"/>
            </a:endParaRPr>
          </a:p>
        </p:txBody>
      </p:sp>
      <p:sp>
        <p:nvSpPr>
          <p:cNvPr id="9" name="内容占位符 2"/>
          <p:cNvSpPr>
            <a:spLocks noGrp="1"/>
          </p:cNvSpPr>
          <p:nvPr>
            <p:ph idx="1"/>
          </p:nvPr>
        </p:nvSpPr>
        <p:spPr>
          <a:xfrm>
            <a:off x="467544" y="2237993"/>
            <a:ext cx="2880320" cy="3096815"/>
          </a:xfrm>
        </p:spPr>
        <p:txBody>
          <a:bodyPr/>
          <a:lstStyle/>
          <a:p>
            <a:pPr marL="0" indent="0">
              <a:buNone/>
            </a:pPr>
            <a:r>
              <a:rPr lang="zh-CN" altLang="en-US" sz="3200" dirty="0"/>
              <a:t>企</a:t>
            </a:r>
            <a:r>
              <a:rPr lang="zh-CN" altLang="en-US" sz="3200" dirty="0" smtClean="0"/>
              <a:t>业</a:t>
            </a:r>
            <a:r>
              <a:rPr lang="zh-CN" altLang="en-US" sz="2000" dirty="0" smtClean="0"/>
              <a:t>实体关系</a:t>
            </a: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竞争</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合作</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收</a:t>
            </a:r>
            <a:r>
              <a:rPr lang="zh-CN" altLang="en-US" sz="2000" dirty="0" smtClean="0">
                <a:latin typeface="楷体" panose="02010609060101010101" pitchFamily="49" charset="-122"/>
                <a:ea typeface="楷体" panose="02010609060101010101" pitchFamily="49" charset="-122"/>
              </a:rPr>
              <a:t>购</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投资</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69629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6049292"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
        <p:nvSpPr>
          <p:cNvPr id="3" name="内容占位符 2"/>
          <p:cNvSpPr>
            <a:spLocks noGrp="1"/>
          </p:cNvSpPr>
          <p:nvPr>
            <p:ph idx="1"/>
          </p:nvPr>
        </p:nvSpPr>
        <p:spPr>
          <a:xfrm>
            <a:off x="323529" y="1484313"/>
            <a:ext cx="8287072" cy="792559"/>
          </a:xfrm>
        </p:spPr>
        <p:txBody>
          <a:bodyPr/>
          <a:lstStyle/>
          <a:p>
            <a:r>
              <a:rPr lang="zh-CN" altLang="en-US" sz="1800" dirty="0">
                <a:latin typeface="楷体" panose="02010609060101010101" pitchFamily="49" charset="-122"/>
                <a:ea typeface="楷体" panose="02010609060101010101" pitchFamily="49" charset="-122"/>
              </a:rPr>
              <a:t>实体关系抽取的主要任务是识别非结构化文本中出现的实体并确定实体之间的语义</a:t>
            </a:r>
            <a:r>
              <a:rPr lang="zh-CN" altLang="en-US" sz="1800" dirty="0" smtClean="0">
                <a:latin typeface="楷体" panose="02010609060101010101" pitchFamily="49" charset="-122"/>
                <a:ea typeface="楷体" panose="02010609060101010101" pitchFamily="49" charset="-122"/>
              </a:rPr>
              <a:t>关系</a:t>
            </a:r>
            <a:endParaRPr lang="zh-CN" altLang="en-US" sz="1800" dirty="0">
              <a:latin typeface="楷体" panose="02010609060101010101" pitchFamily="49" charset="-122"/>
              <a:ea typeface="楷体" panose="02010609060101010101" pitchFamily="49" charset="-122"/>
            </a:endParaRPr>
          </a:p>
        </p:txBody>
      </p:sp>
      <p:sp>
        <p:nvSpPr>
          <p:cNvPr id="4" name="矩形 3"/>
          <p:cNvSpPr/>
          <p:nvPr/>
        </p:nvSpPr>
        <p:spPr>
          <a:xfrm>
            <a:off x="2185352" y="2807061"/>
            <a:ext cx="4668315"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sz="2000" dirty="0" smtClean="0">
                <a:latin typeface="微软雅黑" panose="020B0503020204020204" pitchFamily="34" charset="-122"/>
                <a:ea typeface="微软雅黑" panose="020B0503020204020204" pitchFamily="34" charset="-122"/>
              </a:rPr>
              <a:t>谷歌以</a:t>
            </a:r>
            <a:r>
              <a:rPr lang="zh-CN" altLang="en-US" sz="2000" dirty="0">
                <a:latin typeface="微软雅黑" panose="020B0503020204020204" pitchFamily="34" charset="-122"/>
                <a:ea typeface="微软雅黑" panose="020B0503020204020204" pitchFamily="34" charset="-122"/>
              </a:rPr>
              <a:t>4亿美元的价格收购</a:t>
            </a:r>
            <a:r>
              <a:rPr lang="zh-CN" altLang="en-US" sz="2000" dirty="0" smtClean="0">
                <a:latin typeface="微软雅黑" panose="020B0503020204020204" pitchFamily="34" charset="-122"/>
                <a:ea typeface="微软雅黑" panose="020B0503020204020204" pitchFamily="34" charset="-122"/>
              </a:rPr>
              <a:t>了DeepMind</a:t>
            </a:r>
            <a:endParaRPr lang="zh-CN" altLang="en-US" sz="2000" dirty="0">
              <a:latin typeface="微软雅黑" panose="020B0503020204020204" pitchFamily="34" charset="-122"/>
              <a:ea typeface="微软雅黑" panose="020B0503020204020204" pitchFamily="34" charset="-122"/>
            </a:endParaRPr>
          </a:p>
        </p:txBody>
      </p:sp>
      <p:sp>
        <p:nvSpPr>
          <p:cNvPr id="10" name="上箭头 9"/>
          <p:cNvSpPr/>
          <p:nvPr/>
        </p:nvSpPr>
        <p:spPr>
          <a:xfrm>
            <a:off x="2465766"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4" name="文本框 13"/>
          <p:cNvSpPr txBox="1"/>
          <p:nvPr/>
        </p:nvSpPr>
        <p:spPr>
          <a:xfrm>
            <a:off x="2172388" y="3938973"/>
            <a:ext cx="82809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smtClean="0"/>
              <a:t>头实体</a:t>
            </a:r>
            <a:endParaRPr lang="zh-CN" altLang="en-US" sz="1600" dirty="0"/>
          </a:p>
        </p:txBody>
      </p:sp>
      <p:sp>
        <p:nvSpPr>
          <p:cNvPr id="15" name="文本框 14"/>
          <p:cNvSpPr txBox="1"/>
          <p:nvPr/>
        </p:nvSpPr>
        <p:spPr>
          <a:xfrm>
            <a:off x="5868144" y="3949316"/>
            <a:ext cx="82809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smtClean="0"/>
              <a:t>尾实体</a:t>
            </a:r>
            <a:endParaRPr lang="zh-CN" altLang="en-US" sz="1600" dirty="0"/>
          </a:p>
        </p:txBody>
      </p:sp>
      <p:sp>
        <p:nvSpPr>
          <p:cNvPr id="16" name="上箭头 15"/>
          <p:cNvSpPr/>
          <p:nvPr/>
        </p:nvSpPr>
        <p:spPr>
          <a:xfrm>
            <a:off x="6174178"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7" name="文本框 16"/>
          <p:cNvSpPr txBox="1"/>
          <p:nvPr/>
        </p:nvSpPr>
        <p:spPr>
          <a:xfrm>
            <a:off x="4519510" y="3949316"/>
            <a:ext cx="100811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t>语义</a:t>
            </a:r>
            <a:r>
              <a:rPr lang="zh-CN" altLang="en-US" sz="1600" dirty="0" smtClean="0"/>
              <a:t>关系</a:t>
            </a:r>
            <a:endParaRPr lang="zh-CN" altLang="en-US" sz="1600" dirty="0"/>
          </a:p>
        </p:txBody>
      </p:sp>
      <p:sp>
        <p:nvSpPr>
          <p:cNvPr id="18" name="上箭头 17"/>
          <p:cNvSpPr/>
          <p:nvPr/>
        </p:nvSpPr>
        <p:spPr>
          <a:xfrm>
            <a:off x="4915554"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21" name="文本框 20"/>
              <p:cNvSpPr txBox="1"/>
              <p:nvPr/>
            </p:nvSpPr>
            <p:spPr>
              <a:xfrm>
                <a:off x="2069722" y="5009329"/>
                <a:ext cx="1008112" cy="276999"/>
              </a:xfrm>
              <a:prstGeom prst="rect">
                <a:avLst/>
              </a:prstGeom>
              <a:noFill/>
            </p:spPr>
            <p:txBody>
              <a:bodyPr wrap="square" lIns="0" tIns="0" rIns="0" bIns="0" rtlCol="0">
                <a:spAutoFit/>
              </a:bodyPr>
              <a:lstStyle/>
              <a:p>
                <a14:m>
                  <m:oMath xmlns:m="http://schemas.openxmlformats.org/officeDocument/2006/math">
                    <m:r>
                      <a:rPr lang="en-US" altLang="zh-CN" i="1">
                        <a:latin typeface="Cambria Math" panose="02040503050406030204" pitchFamily="18" charset="0"/>
                      </a:rPr>
                      <m:t>𝑆</m:t>
                    </m:r>
                  </m:oMath>
                </a14:m>
                <a:r>
                  <a:rPr lang="en-US" altLang="zh-CN" i="1" dirty="0" smtClean="0"/>
                  <a:t>entence</a:t>
                </a:r>
              </a:p>
            </p:txBody>
          </p:sp>
        </mc:Choice>
        <mc:Fallback xmlns="">
          <p:sp>
            <p:nvSpPr>
              <p:cNvPr id="21" name="文本框 20"/>
              <p:cNvSpPr txBox="1">
                <a:spLocks noRot="1" noChangeAspect="1" noMove="1" noResize="1" noEditPoints="1" noAdjustHandles="1" noChangeArrowheads="1" noChangeShapeType="1" noTextEdit="1"/>
              </p:cNvSpPr>
              <p:nvPr/>
            </p:nvSpPr>
            <p:spPr>
              <a:xfrm>
                <a:off x="2069722" y="5009329"/>
                <a:ext cx="1008112" cy="276999"/>
              </a:xfrm>
              <a:prstGeom prst="rect">
                <a:avLst/>
              </a:prstGeom>
              <a:blipFill>
                <a:blip r:embed="rId3"/>
                <a:stretch>
                  <a:fillRect t="-28889" r="-4848" b="-51111"/>
                </a:stretch>
              </a:blipFill>
            </p:spPr>
            <p:txBody>
              <a:bodyPr/>
              <a:lstStyle/>
              <a:p>
                <a:r>
                  <a:rPr lang="zh-CN" altLang="en-US">
                    <a:noFill/>
                  </a:rPr>
                  <a:t> </a:t>
                </a:r>
              </a:p>
            </p:txBody>
          </p:sp>
        </mc:Fallback>
      </mc:AlternateContent>
      <p:sp>
        <p:nvSpPr>
          <p:cNvPr id="22" name="右箭头 21"/>
          <p:cNvSpPr/>
          <p:nvPr/>
        </p:nvSpPr>
        <p:spPr>
          <a:xfrm>
            <a:off x="3203848" y="5075820"/>
            <a:ext cx="576374" cy="14401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23" name="文本框 22"/>
              <p:cNvSpPr txBox="1"/>
              <p:nvPr/>
            </p:nvSpPr>
            <p:spPr>
              <a:xfrm>
                <a:off x="4019709" y="5009329"/>
                <a:ext cx="30158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𝑒𝑛𝑡𝑖𝑡𝑦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𝑒𝑛𝑡𝑖𝑡𝑦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𝑟𝑒𝑙𝑎𝑡𝑖𝑜𝑛</m:t>
                      </m:r>
                      <m:r>
                        <a:rPr lang="en-US" altLang="zh-CN" b="0" i="1" smtClean="0">
                          <a:latin typeface="Cambria Math" panose="02040503050406030204" pitchFamily="18" charset="0"/>
                        </a:rPr>
                        <m:t>&gt;</m:t>
                      </m:r>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4019709" y="5009329"/>
                <a:ext cx="3015826" cy="276999"/>
              </a:xfrm>
              <a:prstGeom prst="rect">
                <a:avLst/>
              </a:prstGeom>
              <a:blipFill>
                <a:blip r:embed="rId4"/>
                <a:stretch>
                  <a:fillRect l="-1818" t="-2222" b="-37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91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anim calcmode="lin" valueType="num">
                                      <p:cBhvr>
                                        <p:cTn id="51" dur="1000" fill="hold"/>
                                        <p:tgtEl>
                                          <p:spTgt spid="21"/>
                                        </p:tgtEl>
                                        <p:attrNameLst>
                                          <p:attrName>ppt_x</p:attrName>
                                        </p:attrNameLst>
                                      </p:cBhvr>
                                      <p:tavLst>
                                        <p:tav tm="0">
                                          <p:val>
                                            <p:strVal val="#ppt_x"/>
                                          </p:val>
                                        </p:tav>
                                        <p:tav tm="100000">
                                          <p:val>
                                            <p:strVal val="#ppt_x"/>
                                          </p:val>
                                        </p:tav>
                                      </p:tavLst>
                                    </p:anim>
                                    <p:anim calcmode="lin" valueType="num">
                                      <p:cBhvr>
                                        <p:cTn id="52" dur="1000" fill="hold"/>
                                        <p:tgtEl>
                                          <p:spTgt spid="21"/>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1000"/>
                                        <p:tgtEl>
                                          <p:spTgt spid="23"/>
                                        </p:tgtEl>
                                      </p:cBhvr>
                                    </p:animEffect>
                                    <p:anim calcmode="lin" valueType="num">
                                      <p:cBhvr>
                                        <p:cTn id="61" dur="1000" fill="hold"/>
                                        <p:tgtEl>
                                          <p:spTgt spid="23"/>
                                        </p:tgtEl>
                                        <p:attrNameLst>
                                          <p:attrName>ppt_x</p:attrName>
                                        </p:attrNameLst>
                                      </p:cBhvr>
                                      <p:tavLst>
                                        <p:tav tm="0">
                                          <p:val>
                                            <p:strVal val="#ppt_x"/>
                                          </p:val>
                                        </p:tav>
                                        <p:tav tm="100000">
                                          <p:val>
                                            <p:strVal val="#ppt_x"/>
                                          </p:val>
                                        </p:tav>
                                      </p:tavLst>
                                    </p:anim>
                                    <p:anim calcmode="lin" valueType="num">
                                      <p:cBhvr>
                                        <p:cTn id="6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4" grpId="0" animBg="1"/>
      <p:bldP spid="15" grpId="0" animBg="1"/>
      <p:bldP spid="16" grpId="0" animBg="1"/>
      <p:bldP spid="17" grpId="0" animBg="1"/>
      <p:bldP spid="18" grpId="0" animBg="1"/>
      <p:bldP spid="21" grpId="0"/>
      <p:bldP spid="22" grpId="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144403780"/>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65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基于监督学习的方法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基于特征向量的学习方法（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feature-based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于核函数的学习方法（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kernel-based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2017/5/18</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7</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pic>
        <p:nvPicPr>
          <p:cNvPr id="1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5814" y="3212976"/>
            <a:ext cx="7387283"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179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基于半监督学习的方法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DIPRE</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Snowball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KnowItAll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TextRunner</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2017/5/18</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pic>
        <p:nvPicPr>
          <p:cNvPr id="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5941" y="3861048"/>
            <a:ext cx="6602263" cy="18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6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164988085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551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b="1" dirty="0" smtClean="0"/>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29558</TotalTime>
  <Words>3659</Words>
  <Application>Microsoft Office PowerPoint</Application>
  <PresentationFormat>全屏显示(4:3)</PresentationFormat>
  <Paragraphs>426</Paragraphs>
  <Slides>33</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黑体</vt:lpstr>
      <vt:lpstr>华文新魏</vt:lpstr>
      <vt:lpstr>楷体</vt:lpstr>
      <vt:lpstr>宋体</vt:lpstr>
      <vt:lpstr>微软雅黑</vt:lpstr>
      <vt:lpstr>Arial</vt:lpstr>
      <vt:lpstr>Cambria Math</vt:lpstr>
      <vt:lpstr>Times New Roman</vt:lpstr>
      <vt:lpstr>Wingdings</vt:lpstr>
      <vt:lpstr>Axis</vt:lpstr>
      <vt:lpstr>基于卷积神经网络的实体关系抽取研究</vt:lpstr>
      <vt:lpstr>报告提纲</vt:lpstr>
      <vt:lpstr>报告提纲</vt:lpstr>
      <vt:lpstr>研究背景</vt:lpstr>
      <vt:lpstr>问题描述</vt:lpstr>
      <vt:lpstr>报告提纲</vt:lpstr>
      <vt:lpstr>相关研究</vt:lpstr>
      <vt:lpstr>相关研究</vt:lpstr>
      <vt:lpstr>报告提纲</vt:lpstr>
      <vt:lpstr>句子的分布式表示</vt:lpstr>
      <vt:lpstr>词向量加权</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对比实验</vt:lpstr>
      <vt:lpstr>对比实验</vt:lpstr>
      <vt:lpstr>对比实验</vt:lpstr>
      <vt:lpstr>报告提纲</vt:lpstr>
      <vt:lpstr>实现步骤</vt:lpstr>
      <vt:lpstr>语料库构建</vt:lpstr>
      <vt:lpstr>语料库构建</vt:lpstr>
      <vt:lpstr>语料库构建</vt:lpstr>
      <vt:lpstr>实验</vt:lpstr>
      <vt:lpstr>实验</vt:lpstr>
      <vt:lpstr>报告提纲</vt:lpstr>
      <vt:lpstr>总结与展望</vt:lpstr>
      <vt:lpstr>总结与展望</vt:lpstr>
      <vt:lpstr>附录</vt:lpstr>
      <vt:lpstr>PowerPoint 演示文稿</vt:lpstr>
    </vt:vector>
  </TitlesOfParts>
  <Company>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基于LDA主题相似度的排序学习算法研究</dc:title>
  <dc:creator>Wamg Qiang</dc:creator>
  <cp:lastModifiedBy>Wang Qiang</cp:lastModifiedBy>
  <cp:revision>2003</cp:revision>
  <dcterms:created xsi:type="dcterms:W3CDTF">2005-03-03T04:54:54Z</dcterms:created>
  <dcterms:modified xsi:type="dcterms:W3CDTF">2017-05-18T05:26:44Z</dcterms:modified>
</cp:coreProperties>
</file>