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35"/>
  </p:notesMasterIdLst>
  <p:handoutMasterIdLst>
    <p:handoutMasterId r:id="rId36"/>
  </p:handoutMasterIdLst>
  <p:sldIdLst>
    <p:sldId id="256" r:id="rId2"/>
    <p:sldId id="375" r:id="rId3"/>
    <p:sldId id="379" r:id="rId4"/>
    <p:sldId id="385" r:id="rId5"/>
    <p:sldId id="386" r:id="rId6"/>
    <p:sldId id="387" r:id="rId7"/>
    <p:sldId id="408" r:id="rId8"/>
    <p:sldId id="380" r:id="rId9"/>
    <p:sldId id="403" r:id="rId10"/>
    <p:sldId id="404" r:id="rId11"/>
    <p:sldId id="410" r:id="rId12"/>
    <p:sldId id="407" r:id="rId13"/>
    <p:sldId id="409" r:id="rId14"/>
    <p:sldId id="381" r:id="rId15"/>
    <p:sldId id="362" r:id="rId16"/>
    <p:sldId id="398" r:id="rId17"/>
    <p:sldId id="390" r:id="rId18"/>
    <p:sldId id="392" r:id="rId19"/>
    <p:sldId id="393" r:id="rId20"/>
    <p:sldId id="382" r:id="rId21"/>
    <p:sldId id="372" r:id="rId22"/>
    <p:sldId id="373" r:id="rId23"/>
    <p:sldId id="374" r:id="rId24"/>
    <p:sldId id="363" r:id="rId25"/>
    <p:sldId id="364" r:id="rId26"/>
    <p:sldId id="365" r:id="rId27"/>
    <p:sldId id="366" r:id="rId28"/>
    <p:sldId id="402" r:id="rId29"/>
    <p:sldId id="383" r:id="rId30"/>
    <p:sldId id="395" r:id="rId31"/>
    <p:sldId id="401" r:id="rId32"/>
    <p:sldId id="376" r:id="rId33"/>
    <p:sldId id="377" r:id="rId34"/>
  </p:sldIdLst>
  <p:sldSz cx="9144000" cy="6858000" type="screen4x3"/>
  <p:notesSz cx="6797675" cy="9874250"/>
  <p:defaultTex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9933FF"/>
    <a:srgbClr val="00FF00"/>
    <a:srgbClr val="FF0000"/>
    <a:srgbClr val="CCFFCC"/>
    <a:srgbClr val="3366FF"/>
    <a:srgbClr val="FFFFCC"/>
    <a:srgbClr val="BFBC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56" autoAdjust="0"/>
    <p:restoredTop sz="80515" autoAdjust="0"/>
  </p:normalViewPr>
  <p:slideViewPr>
    <p:cSldViewPr>
      <p:cViewPr varScale="1">
        <p:scale>
          <a:sx n="74" d="100"/>
          <a:sy n="74" d="100"/>
        </p:scale>
        <p:origin x="196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352"/>
    </p:cViewPr>
  </p:sorterViewPr>
  <p:notesViewPr>
    <p:cSldViewPr>
      <p:cViewPr varScale="1">
        <p:scale>
          <a:sx n="62" d="100"/>
          <a:sy n="62" d="100"/>
        </p:scale>
        <p:origin x="-2982" y="-96"/>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9112AA2C-CD57-4C89-B52A-9C592C089CAA}">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研究背景与目的</a:t>
          </a:r>
          <a:endParaRPr lang="zh-CN" dirty="0">
            <a:latin typeface="楷体" panose="02010609060101010101" pitchFamily="49" charset="-122"/>
            <a:ea typeface="楷体" panose="02010609060101010101" pitchFamily="49" charset="-122"/>
          </a:endParaRPr>
        </a:p>
      </dgm:t>
    </dgm:pt>
    <dgm:pt modelId="{C8726094-2401-4223-BEEB-42B3779D525A}" type="parTrans" cxnId="{5EF72268-EE35-4F01-BC36-2FD9881FE772}">
      <dgm:prSet/>
      <dgm:spPr/>
      <dgm:t>
        <a:bodyPr/>
        <a:lstStyle/>
        <a:p>
          <a:endParaRPr lang="zh-CN" altLang="en-US"/>
        </a:p>
      </dgm:t>
    </dgm:pt>
    <dgm:pt modelId="{9F801E21-CD2C-479D-B54A-BEB0E44B661F}" type="sibTrans" cxnId="{5EF72268-EE35-4F01-BC36-2FD9881FE772}">
      <dgm:prSet/>
      <dgm:spPr/>
      <dgm:t>
        <a:bodyPr/>
        <a:lstStyle/>
        <a:p>
          <a:endParaRPr lang="zh-CN" altLang="en-US"/>
        </a:p>
      </dgm:t>
    </dgm:pt>
    <dgm:pt modelId="{85D8C250-C189-467B-8A80-B73E1B81209F}">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主题相似度算法介绍</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p>
      </dgm:t>
    </dgm:pt>
    <dgm:pt modelId="{D0C894DF-AA69-4785-8BCA-7714EDE27703}" type="sibTrans" cxnId="{5E42F488-DB2D-4A01-B331-BF8909A50750}">
      <dgm:prSet/>
      <dgm:spPr/>
      <dgm:t>
        <a:bodyPr/>
        <a:lstStyle/>
        <a:p>
          <a:endParaRPr lang="zh-CN" altLang="en-US"/>
        </a:p>
      </dgm:t>
    </dgm:pt>
    <dgm:pt modelId="{C2EDB28C-7A76-4715-ABAC-F6D936B02ACA}">
      <dgm:prSet/>
      <dgm:spPr/>
      <dgm:t>
        <a:bodyPr/>
        <a:lstStyle/>
        <a:p>
          <a:pPr rtl="0"/>
          <a:r>
            <a:rPr lang="en-US" altLang="zh-CN" dirty="0" smtClean="0">
              <a:latin typeface="楷体" panose="02010609060101010101" pitchFamily="49" charset="-122"/>
              <a:ea typeface="楷体" panose="02010609060101010101" pitchFamily="49" charset="-122"/>
            </a:rPr>
            <a:t>3 </a:t>
          </a:r>
          <a:r>
            <a:rPr lang="zh-CN" altLang="zh-CN" dirty="0" smtClean="0">
              <a:latin typeface="楷体" panose="02010609060101010101" pitchFamily="49" charset="-122"/>
              <a:ea typeface="楷体" panose="02010609060101010101" pitchFamily="49" charset="-122"/>
            </a:rPr>
            <a:t>基于</a:t>
          </a:r>
          <a:r>
            <a:rPr lang="zh-CN" altLang="en-US" dirty="0" smtClean="0">
              <a:latin typeface="楷体" panose="02010609060101010101" pitchFamily="49" charset="-122"/>
              <a:ea typeface="楷体" panose="02010609060101010101" pitchFamily="49" charset="-122"/>
            </a:rPr>
            <a:t>主题相似度的排序学习算法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p>
      </dgm:t>
    </dgm:pt>
    <dgm:pt modelId="{D850E117-960D-4A33-BC85-EBFADB80900D}" type="sibTrans" cxnId="{3489AE73-5C23-4FF5-B944-97647B8CCEBF}">
      <dgm:prSet/>
      <dgm:spPr/>
      <dgm:t>
        <a:bodyPr/>
        <a:lstStyle/>
        <a:p>
          <a:endParaRPr lang="zh-CN" altLang="en-US"/>
        </a:p>
      </dgm:t>
    </dgm:pt>
    <dgm:pt modelId="{947699EF-3BF4-42F8-99E8-5F764CF277F9}">
      <dgm:prSet/>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实验对比与分析</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p>
      </dgm:t>
    </dgm:pt>
    <dgm:pt modelId="{F88E4B05-B83C-4954-86FB-086A62404F71}" type="sibTrans" cxnId="{58BD3D1C-5D9A-4177-9411-48FEFE225A40}">
      <dgm:prSet/>
      <dgm:spPr/>
      <dgm:t>
        <a:bodyPr/>
        <a:lstStyle/>
        <a:p>
          <a:endParaRPr lang="zh-CN" altLang="en-US"/>
        </a:p>
      </dgm:t>
    </dgm:pt>
    <dgm:pt modelId="{454B995F-52F6-407E-89FD-058FC45751AA}">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p>
      </dgm:t>
    </dgm:pt>
    <dgm:pt modelId="{020894A2-3090-48F7-A447-42C08E81E43F}" type="sibTrans" cxnId="{D1A494D3-6095-4253-BE15-C1C77AA06315}">
      <dgm:prSet/>
      <dgm:spPr/>
      <dgm:t>
        <a:bodyPr/>
        <a:lstStyle/>
        <a:p>
          <a:endParaRPr lang="zh-CN" altLang="en-US"/>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58BD3D1C-5D9A-4177-9411-48FEFE225A40}" srcId="{E40FF9AD-B036-4FB1-9F13-42ACC8800E54}" destId="{947699EF-3BF4-42F8-99E8-5F764CF277F9}" srcOrd="3" destOrd="0" parTransId="{8CF1CCCD-926A-430A-8643-9997EF1E5C04}" sibTransId="{F88E4B05-B83C-4954-86FB-086A62404F71}"/>
    <dgm:cxn modelId="{D1B19261-319F-4096-8BC7-509F38314E85}" type="presOf" srcId="{947699EF-3BF4-42F8-99E8-5F764CF277F9}" destId="{471C5D2D-CA50-45F7-B05F-E5B85097607C}" srcOrd="0" destOrd="0" presId="urn:microsoft.com/office/officeart/2005/8/layout/vList2"/>
    <dgm:cxn modelId="{C734830E-05BC-4293-A42C-8AFCB55CCDA9}" type="presOf" srcId="{9112AA2C-CD57-4C89-B52A-9C592C089CAA}" destId="{D2C07907-98DD-4327-BEED-B9E770B8976D}" srcOrd="0" destOrd="0" presId="urn:microsoft.com/office/officeart/2005/8/layout/vList2"/>
    <dgm:cxn modelId="{5EF72268-EE35-4F01-BC36-2FD9881FE772}" srcId="{E40FF9AD-B036-4FB1-9F13-42ACC8800E54}" destId="{9112AA2C-CD57-4C89-B52A-9C592C089CAA}" srcOrd="0" destOrd="0" parTransId="{C8726094-2401-4223-BEEB-42B3779D525A}" sibTransId="{9F801E21-CD2C-479D-B54A-BEB0E44B661F}"/>
    <dgm:cxn modelId="{F051064A-230C-411B-884D-B8F59D56B25A}" type="presOf" srcId="{85D8C250-C189-467B-8A80-B73E1B81209F}" destId="{7CAA34BA-C762-4F75-BC31-2F8E37DBD860}" srcOrd="0" destOrd="0" presId="urn:microsoft.com/office/officeart/2005/8/layout/vList2"/>
    <dgm:cxn modelId="{BC9C4502-33E7-4AD4-A941-F44AD95338A8}" type="presOf" srcId="{C2EDB28C-7A76-4715-ABAC-F6D936B02ACA}" destId="{2D96EB55-9523-4E36-9C78-DACBBB57E7D9}" srcOrd="0" destOrd="0" presId="urn:microsoft.com/office/officeart/2005/8/layout/vList2"/>
    <dgm:cxn modelId="{D1A494D3-6095-4253-BE15-C1C77AA06315}" srcId="{E40FF9AD-B036-4FB1-9F13-42ACC8800E54}" destId="{454B995F-52F6-407E-89FD-058FC45751AA}" srcOrd="4" destOrd="0" parTransId="{8AEFEF19-5878-46B0-934F-78A3A77B48E7}" sibTransId="{020894A2-3090-48F7-A447-42C08E81E43F}"/>
    <dgm:cxn modelId="{5E42F488-DB2D-4A01-B331-BF8909A50750}" srcId="{E40FF9AD-B036-4FB1-9F13-42ACC8800E54}" destId="{85D8C250-C189-467B-8A80-B73E1B81209F}" srcOrd="1" destOrd="0" parTransId="{EE8A7BBE-1F85-434B-A5DF-8CCF6D0747B5}" sibTransId="{D0C894DF-AA69-4785-8BCA-7714EDE27703}"/>
    <dgm:cxn modelId="{3489AE73-5C23-4FF5-B944-97647B8CCEBF}" srcId="{E40FF9AD-B036-4FB1-9F13-42ACC8800E54}" destId="{C2EDB28C-7A76-4715-ABAC-F6D936B02ACA}" srcOrd="2" destOrd="0" parTransId="{67349016-8C85-4404-8C66-0F7CD752CB32}" sibTransId="{D850E117-960D-4A33-BC85-EBFADB80900D}"/>
    <dgm:cxn modelId="{803578E2-30FD-4573-8B70-4AB223AD71C0}" type="presOf" srcId="{E40FF9AD-B036-4FB1-9F13-42ACC8800E54}" destId="{4E2B474D-85C7-47FC-9BF8-8D8E2E898EB1}" srcOrd="0" destOrd="0" presId="urn:microsoft.com/office/officeart/2005/8/layout/vList2"/>
    <dgm:cxn modelId="{8F6BA83C-C827-4BE5-AB94-2FA4400FFA6E}" type="presOf" srcId="{454B995F-52F6-407E-89FD-058FC45751AA}" destId="{563D5D9D-88F8-48CA-832C-676529B84DC6}" srcOrd="0" destOrd="0" presId="urn:microsoft.com/office/officeart/2005/8/layout/vList2"/>
    <dgm:cxn modelId="{3015DCBC-09B1-4341-B0EE-5F80A8AE9D98}" type="presParOf" srcId="{4E2B474D-85C7-47FC-9BF8-8D8E2E898EB1}" destId="{D2C07907-98DD-4327-BEED-B9E770B8976D}" srcOrd="0" destOrd="0" presId="urn:microsoft.com/office/officeart/2005/8/layout/vList2"/>
    <dgm:cxn modelId="{43A29738-1B4C-41AB-8D98-F8DDD6B809D5}" type="presParOf" srcId="{4E2B474D-85C7-47FC-9BF8-8D8E2E898EB1}" destId="{31183784-B8C2-4C7C-90E5-265504CB6990}" srcOrd="1" destOrd="0" presId="urn:microsoft.com/office/officeart/2005/8/layout/vList2"/>
    <dgm:cxn modelId="{E019F5B1-9B15-43FA-85AA-253805737014}" type="presParOf" srcId="{4E2B474D-85C7-47FC-9BF8-8D8E2E898EB1}" destId="{7CAA34BA-C762-4F75-BC31-2F8E37DBD860}" srcOrd="2" destOrd="0" presId="urn:microsoft.com/office/officeart/2005/8/layout/vList2"/>
    <dgm:cxn modelId="{8C24775B-DADD-4CDD-AC62-1EE58D707DE3}" type="presParOf" srcId="{4E2B474D-85C7-47FC-9BF8-8D8E2E898EB1}" destId="{FFF57AEB-8579-4832-BB07-1E43C493E997}" srcOrd="3" destOrd="0" presId="urn:microsoft.com/office/officeart/2005/8/layout/vList2"/>
    <dgm:cxn modelId="{3AD39375-FCF7-4804-9E7E-0D8933B8D8AE}" type="presParOf" srcId="{4E2B474D-85C7-47FC-9BF8-8D8E2E898EB1}" destId="{2D96EB55-9523-4E36-9C78-DACBBB57E7D9}" srcOrd="4" destOrd="0" presId="urn:microsoft.com/office/officeart/2005/8/layout/vList2"/>
    <dgm:cxn modelId="{34B7D585-2DD2-4F75-A414-F665D4AE4E75}" type="presParOf" srcId="{4E2B474D-85C7-47FC-9BF8-8D8E2E898EB1}" destId="{88FC0F83-5DFF-4DE8-B971-48A5A6C253C9}" srcOrd="5" destOrd="0" presId="urn:microsoft.com/office/officeart/2005/8/layout/vList2"/>
    <dgm:cxn modelId="{986DC31A-EC69-49BA-8019-9822E6A1A86F}" type="presParOf" srcId="{4E2B474D-85C7-47FC-9BF8-8D8E2E898EB1}" destId="{471C5D2D-CA50-45F7-B05F-E5B85097607C}" srcOrd="6" destOrd="0" presId="urn:microsoft.com/office/officeart/2005/8/layout/vList2"/>
    <dgm:cxn modelId="{8432A11A-792A-40DA-96CB-55DD96DE6A11}" type="presParOf" srcId="{4E2B474D-85C7-47FC-9BF8-8D8E2E898EB1}" destId="{B74D4CF9-BCC7-422D-89B7-6C086DC269B6}" srcOrd="7" destOrd="0" presId="urn:microsoft.com/office/officeart/2005/8/layout/vList2"/>
    <dgm:cxn modelId="{A65261D5-E5B4-4C3A-B215-A2084DB44664}"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85D8C250-C189-467B-8A80-B73E1B81209F}">
      <dgm:prSet/>
      <dgm:spPr/>
      <dgm:t>
        <a:bodyPr/>
        <a:lstStyle/>
        <a:p>
          <a:pPr rtl="0"/>
          <a:r>
            <a:rPr lang="en-US" smtClean="0">
              <a:latin typeface="楷体" panose="02010609060101010101" pitchFamily="49" charset="-122"/>
              <a:ea typeface="楷体" panose="02010609060101010101" pitchFamily="49" charset="-122"/>
            </a:rPr>
            <a:t>2 </a:t>
          </a:r>
          <a:r>
            <a:rPr lang="zh-CN" altLang="en-US" smtClean="0">
              <a:latin typeface="楷体" panose="02010609060101010101" pitchFamily="49" charset="-122"/>
              <a:ea typeface="楷体" panose="02010609060101010101" pitchFamily="49" charset="-122"/>
            </a:rPr>
            <a:t>主题相似度算法介绍</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p>
      </dgm:t>
    </dgm:pt>
    <dgm:pt modelId="{D0C894DF-AA69-4785-8BCA-7714EDE27703}" type="sibTrans" cxnId="{5E42F488-DB2D-4A01-B331-BF8909A50750}">
      <dgm:prSet/>
      <dgm:spPr/>
      <dgm:t>
        <a:bodyPr/>
        <a:lstStyle/>
        <a:p>
          <a:endParaRPr lang="zh-CN" altLang="en-US"/>
        </a:p>
      </dgm:t>
    </dgm:pt>
    <dgm:pt modelId="{C2EDB28C-7A76-4715-ABAC-F6D936B02ACA}">
      <dgm:prSet/>
      <dgm:spPr/>
      <dgm:t>
        <a:bodyPr/>
        <a:lstStyle/>
        <a:p>
          <a:pPr rtl="0"/>
          <a:r>
            <a:rPr lang="en-US" altLang="zh-CN" dirty="0" smtClean="0">
              <a:latin typeface="楷体" panose="02010609060101010101" pitchFamily="49" charset="-122"/>
              <a:ea typeface="楷体" panose="02010609060101010101" pitchFamily="49" charset="-122"/>
            </a:rPr>
            <a:t>3 </a:t>
          </a:r>
          <a:r>
            <a:rPr lang="zh-CN" altLang="zh-CN" dirty="0" smtClean="0">
              <a:latin typeface="楷体" panose="02010609060101010101" pitchFamily="49" charset="-122"/>
              <a:ea typeface="楷体" panose="02010609060101010101" pitchFamily="49" charset="-122"/>
            </a:rPr>
            <a:t>基于</a:t>
          </a:r>
          <a:r>
            <a:rPr lang="zh-CN" altLang="en-US" dirty="0" smtClean="0">
              <a:latin typeface="楷体" panose="02010609060101010101" pitchFamily="49" charset="-122"/>
              <a:ea typeface="楷体" panose="02010609060101010101" pitchFamily="49" charset="-122"/>
            </a:rPr>
            <a:t>主题相似度的排序学习算法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p>
      </dgm:t>
    </dgm:pt>
    <dgm:pt modelId="{D850E117-960D-4A33-BC85-EBFADB80900D}" type="sibTrans" cxnId="{3489AE73-5C23-4FF5-B944-97647B8CCEBF}">
      <dgm:prSet/>
      <dgm:spPr/>
      <dgm:t>
        <a:bodyPr/>
        <a:lstStyle/>
        <a:p>
          <a:endParaRPr lang="zh-CN" altLang="en-US"/>
        </a:p>
      </dgm:t>
    </dgm:pt>
    <dgm:pt modelId="{947699EF-3BF4-42F8-99E8-5F764CF277F9}">
      <dgm:prSet/>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实验对比与分析</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p>
      </dgm:t>
    </dgm:pt>
    <dgm:pt modelId="{F88E4B05-B83C-4954-86FB-086A62404F71}" type="sibTrans" cxnId="{58BD3D1C-5D9A-4177-9411-48FEFE225A40}">
      <dgm:prSet/>
      <dgm:spPr/>
      <dgm:t>
        <a:bodyPr/>
        <a:lstStyle/>
        <a:p>
          <a:endParaRPr lang="zh-CN" altLang="en-US"/>
        </a:p>
      </dgm:t>
    </dgm:pt>
    <dgm:pt modelId="{454B995F-52F6-407E-89FD-058FC45751AA}">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p>
      </dgm:t>
    </dgm:pt>
    <dgm:pt modelId="{020894A2-3090-48F7-A447-42C08E81E43F}" type="sibTrans" cxnId="{D1A494D3-6095-4253-BE15-C1C77AA06315}">
      <dgm:prSet/>
      <dgm:spPr/>
      <dgm:t>
        <a:bodyPr/>
        <a:lstStyle/>
        <a:p>
          <a:endParaRPr lang="zh-CN" altLang="en-US"/>
        </a:p>
      </dgm:t>
    </dgm:pt>
    <dgm:pt modelId="{9112AA2C-CD57-4C89-B52A-9C592C089CAA}">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a:t>
          </a:r>
          <a:r>
            <a:rPr lang="zh-CN" altLang="en-US" dirty="0" smtClean="0">
              <a:latin typeface="楷体" panose="02010609060101010101" pitchFamily="49" charset="-122"/>
              <a:ea typeface="楷体" panose="02010609060101010101" pitchFamily="49" charset="-122"/>
            </a:rPr>
            <a:t>景及意义</a:t>
          </a:r>
          <a:endParaRPr lang="zh-CN" dirty="0">
            <a:latin typeface="楷体" panose="02010609060101010101" pitchFamily="49" charset="-122"/>
            <a:ea typeface="楷体" panose="02010609060101010101" pitchFamily="49" charset="-122"/>
          </a:endParaRPr>
        </a:p>
      </dgm:t>
    </dgm:pt>
    <dgm:pt modelId="{9F801E21-CD2C-479D-B54A-BEB0E44B661F}" type="sibTrans" cxnId="{5EF72268-EE35-4F01-BC36-2FD9881FE772}">
      <dgm:prSet/>
      <dgm:spPr/>
      <dgm:t>
        <a:bodyPr/>
        <a:lstStyle/>
        <a:p>
          <a:endParaRPr lang="zh-CN" altLang="en-US"/>
        </a:p>
      </dgm:t>
    </dgm:pt>
    <dgm:pt modelId="{C8726094-2401-4223-BEEB-42B3779D525A}" type="parTrans" cxnId="{5EF72268-EE35-4F01-BC36-2FD9881FE772}">
      <dgm:prSet/>
      <dgm:spPr/>
      <dgm:t>
        <a:bodyPr/>
        <a:lstStyle/>
        <a:p>
          <a:endParaRPr lang="zh-CN" altLang="en-US"/>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58BD3D1C-5D9A-4177-9411-48FEFE225A40}" srcId="{E40FF9AD-B036-4FB1-9F13-42ACC8800E54}" destId="{947699EF-3BF4-42F8-99E8-5F764CF277F9}" srcOrd="3" destOrd="0" parTransId="{8CF1CCCD-926A-430A-8643-9997EF1E5C04}" sibTransId="{F88E4B05-B83C-4954-86FB-086A62404F71}"/>
    <dgm:cxn modelId="{76DA4CB7-5579-47ED-ACD4-A4BDE7B870F3}" type="presOf" srcId="{454B995F-52F6-407E-89FD-058FC45751AA}" destId="{563D5D9D-88F8-48CA-832C-676529B84DC6}" srcOrd="0" destOrd="0" presId="urn:microsoft.com/office/officeart/2005/8/layout/vList2"/>
    <dgm:cxn modelId="{E5E4A285-51D3-419A-B3E7-C4E5D64CF4E8}" type="presOf" srcId="{C2EDB28C-7A76-4715-ABAC-F6D936B02ACA}" destId="{2D96EB55-9523-4E36-9C78-DACBBB57E7D9}" srcOrd="0" destOrd="0" presId="urn:microsoft.com/office/officeart/2005/8/layout/vList2"/>
    <dgm:cxn modelId="{089F3FCF-1D8F-4DCF-A94F-72C78635227C}" type="presOf" srcId="{85D8C250-C189-467B-8A80-B73E1B81209F}" destId="{7CAA34BA-C762-4F75-BC31-2F8E37DBD860}" srcOrd="0" destOrd="0" presId="urn:microsoft.com/office/officeart/2005/8/layout/vList2"/>
    <dgm:cxn modelId="{5EF72268-EE35-4F01-BC36-2FD9881FE772}" srcId="{E40FF9AD-B036-4FB1-9F13-42ACC8800E54}" destId="{9112AA2C-CD57-4C89-B52A-9C592C089CAA}" srcOrd="0" destOrd="0" parTransId="{C8726094-2401-4223-BEEB-42B3779D525A}" sibTransId="{9F801E21-CD2C-479D-B54A-BEB0E44B661F}"/>
    <dgm:cxn modelId="{D1A494D3-6095-4253-BE15-C1C77AA06315}" srcId="{E40FF9AD-B036-4FB1-9F13-42ACC8800E54}" destId="{454B995F-52F6-407E-89FD-058FC45751AA}" srcOrd="4" destOrd="0" parTransId="{8AEFEF19-5878-46B0-934F-78A3A77B48E7}" sibTransId="{020894A2-3090-48F7-A447-42C08E81E43F}"/>
    <dgm:cxn modelId="{5E42F488-DB2D-4A01-B331-BF8909A50750}" srcId="{E40FF9AD-B036-4FB1-9F13-42ACC8800E54}" destId="{85D8C250-C189-467B-8A80-B73E1B81209F}" srcOrd="1" destOrd="0" parTransId="{EE8A7BBE-1F85-434B-A5DF-8CCF6D0747B5}" sibTransId="{D0C894DF-AA69-4785-8BCA-7714EDE27703}"/>
    <dgm:cxn modelId="{0C6F0F0B-8626-47B6-806E-FFBB99D07B11}" type="presOf" srcId="{E40FF9AD-B036-4FB1-9F13-42ACC8800E54}" destId="{4E2B474D-85C7-47FC-9BF8-8D8E2E898EB1}" srcOrd="0" destOrd="0" presId="urn:microsoft.com/office/officeart/2005/8/layout/vList2"/>
    <dgm:cxn modelId="{3489AE73-5C23-4FF5-B944-97647B8CCEBF}" srcId="{E40FF9AD-B036-4FB1-9F13-42ACC8800E54}" destId="{C2EDB28C-7A76-4715-ABAC-F6D936B02ACA}" srcOrd="2" destOrd="0" parTransId="{67349016-8C85-4404-8C66-0F7CD752CB32}" sibTransId="{D850E117-960D-4A33-BC85-EBFADB80900D}"/>
    <dgm:cxn modelId="{C2DE3E05-2D49-410A-998F-5DEA2FCF2BBE}" type="presOf" srcId="{947699EF-3BF4-42F8-99E8-5F764CF277F9}" destId="{471C5D2D-CA50-45F7-B05F-E5B85097607C}" srcOrd="0" destOrd="0" presId="urn:microsoft.com/office/officeart/2005/8/layout/vList2"/>
    <dgm:cxn modelId="{A551C690-5F4B-482B-BFD0-0F9ED810A0AA}" type="presOf" srcId="{9112AA2C-CD57-4C89-B52A-9C592C089CAA}" destId="{D2C07907-98DD-4327-BEED-B9E770B8976D}" srcOrd="0" destOrd="0" presId="urn:microsoft.com/office/officeart/2005/8/layout/vList2"/>
    <dgm:cxn modelId="{06C6A9D6-2BE6-443B-80DF-6D74C67F089B}" type="presParOf" srcId="{4E2B474D-85C7-47FC-9BF8-8D8E2E898EB1}" destId="{D2C07907-98DD-4327-BEED-B9E770B8976D}" srcOrd="0" destOrd="0" presId="urn:microsoft.com/office/officeart/2005/8/layout/vList2"/>
    <dgm:cxn modelId="{F99C05C6-7031-411C-A694-0CFD1D23BB95}" type="presParOf" srcId="{4E2B474D-85C7-47FC-9BF8-8D8E2E898EB1}" destId="{31183784-B8C2-4C7C-90E5-265504CB6990}" srcOrd="1" destOrd="0" presId="urn:microsoft.com/office/officeart/2005/8/layout/vList2"/>
    <dgm:cxn modelId="{E2BD28E3-1D98-494F-B2EB-29234972EFF8}" type="presParOf" srcId="{4E2B474D-85C7-47FC-9BF8-8D8E2E898EB1}" destId="{7CAA34BA-C762-4F75-BC31-2F8E37DBD860}" srcOrd="2" destOrd="0" presId="urn:microsoft.com/office/officeart/2005/8/layout/vList2"/>
    <dgm:cxn modelId="{2A13CBBD-8150-4BBB-B147-BC248F1B7A9C}" type="presParOf" srcId="{4E2B474D-85C7-47FC-9BF8-8D8E2E898EB1}" destId="{FFF57AEB-8579-4832-BB07-1E43C493E997}" srcOrd="3" destOrd="0" presId="urn:microsoft.com/office/officeart/2005/8/layout/vList2"/>
    <dgm:cxn modelId="{1D4B4855-7BDC-4614-81E7-E5241BEBBDB5}" type="presParOf" srcId="{4E2B474D-85C7-47FC-9BF8-8D8E2E898EB1}" destId="{2D96EB55-9523-4E36-9C78-DACBBB57E7D9}" srcOrd="4" destOrd="0" presId="urn:microsoft.com/office/officeart/2005/8/layout/vList2"/>
    <dgm:cxn modelId="{FD0BBBF9-8003-4B28-B6EF-1A7C771BE5AF}" type="presParOf" srcId="{4E2B474D-85C7-47FC-9BF8-8D8E2E898EB1}" destId="{88FC0F83-5DFF-4DE8-B971-48A5A6C253C9}" srcOrd="5" destOrd="0" presId="urn:microsoft.com/office/officeart/2005/8/layout/vList2"/>
    <dgm:cxn modelId="{77D9E786-0BF4-43E1-9E9B-F71B8AD96068}" type="presParOf" srcId="{4E2B474D-85C7-47FC-9BF8-8D8E2E898EB1}" destId="{471C5D2D-CA50-45F7-B05F-E5B85097607C}" srcOrd="6" destOrd="0" presId="urn:microsoft.com/office/officeart/2005/8/layout/vList2"/>
    <dgm:cxn modelId="{64A44F4D-E1E6-496A-956A-0C5A42C84573}" type="presParOf" srcId="{4E2B474D-85C7-47FC-9BF8-8D8E2E898EB1}" destId="{B74D4CF9-BCC7-422D-89B7-6C086DC269B6}" srcOrd="7" destOrd="0" presId="urn:microsoft.com/office/officeart/2005/8/layout/vList2"/>
    <dgm:cxn modelId="{C3D1EC55-5B5A-4F21-A1E3-D2001301F2D0}"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E287E59-4646-47A7-89DA-FB7A80586709}"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zh-CN" altLang="en-US"/>
        </a:p>
      </dgm:t>
    </dgm:pt>
    <dgm:pt modelId="{D99B4C91-E90B-487D-B0EA-7C2FDCFCF01B}">
      <dgm:prSet phldrT="[文本]"/>
      <dgm:spPr/>
      <dgm:t>
        <a:bodyPr/>
        <a:lstStyle/>
        <a:p>
          <a:r>
            <a:rPr lang="zh-CN" altLang="en-US" dirty="0" smtClean="0">
              <a:latin typeface="楷体" panose="02010609060101010101" pitchFamily="49" charset="-122"/>
              <a:ea typeface="楷体" panose="02010609060101010101" pitchFamily="49" charset="-122"/>
            </a:rPr>
            <a:t>搜索排序</a:t>
          </a:r>
          <a:endParaRPr lang="zh-CN" altLang="en-US" dirty="0">
            <a:latin typeface="楷体" panose="02010609060101010101" pitchFamily="49" charset="-122"/>
            <a:ea typeface="楷体" panose="02010609060101010101" pitchFamily="49" charset="-122"/>
          </a:endParaRPr>
        </a:p>
      </dgm:t>
    </dgm:pt>
    <dgm:pt modelId="{C27753BD-0DBD-4566-ADB4-C4E58FB2FC60}" type="parTrans" cxnId="{95C4F0D7-25D1-4778-B00D-657C84A9D761}">
      <dgm:prSet/>
      <dgm:spPr/>
      <dgm:t>
        <a:bodyPr/>
        <a:lstStyle/>
        <a:p>
          <a:endParaRPr lang="zh-CN" altLang="en-US"/>
        </a:p>
      </dgm:t>
    </dgm:pt>
    <dgm:pt modelId="{F1905D0D-18C8-47BB-9803-6BF73555CBDD}" type="sibTrans" cxnId="{95C4F0D7-25D1-4778-B00D-657C84A9D761}">
      <dgm:prSet/>
      <dgm:spPr/>
      <dgm:t>
        <a:bodyPr/>
        <a:lstStyle/>
        <a:p>
          <a:endParaRPr lang="zh-CN" altLang="en-US"/>
        </a:p>
      </dgm:t>
    </dgm:pt>
    <dgm:pt modelId="{865B68BB-5DEE-4A11-B8A2-F6A97A3D20B7}">
      <dgm:prSet phldrT="[文本]" custT="1"/>
      <dgm:spPr/>
      <dgm:t>
        <a:bodyPr/>
        <a:lstStyle/>
        <a:p>
          <a:r>
            <a:rPr lang="en-US" altLang="zh-CN" sz="2000" dirty="0" smtClean="0">
              <a:latin typeface="Times New Roman" panose="02020603050405020304" pitchFamily="18" charset="0"/>
              <a:cs typeface="Times New Roman" panose="02020603050405020304" pitchFamily="18" charset="0"/>
            </a:rPr>
            <a:t>LTR</a:t>
          </a:r>
          <a:endParaRPr lang="zh-CN" altLang="en-US" sz="2000" dirty="0">
            <a:latin typeface="Times New Roman" panose="02020603050405020304" pitchFamily="18" charset="0"/>
            <a:cs typeface="Times New Roman" panose="02020603050405020304" pitchFamily="18" charset="0"/>
          </a:endParaRPr>
        </a:p>
      </dgm:t>
    </dgm:pt>
    <dgm:pt modelId="{F868F840-6205-4928-80EB-70EC1E9E6E8A}" type="parTrans" cxnId="{7BEE8309-B274-4D1B-B42A-5F72F12A18CF}">
      <dgm:prSet/>
      <dgm:spPr/>
      <dgm:t>
        <a:bodyPr/>
        <a:lstStyle/>
        <a:p>
          <a:endParaRPr lang="zh-CN" altLang="en-US"/>
        </a:p>
      </dgm:t>
    </dgm:pt>
    <dgm:pt modelId="{1779A509-4A5C-4CFE-BCB0-ACD2416084D9}" type="sibTrans" cxnId="{7BEE8309-B274-4D1B-B42A-5F72F12A18CF}">
      <dgm:prSet/>
      <dgm:spPr/>
      <dgm:t>
        <a:bodyPr/>
        <a:lstStyle/>
        <a:p>
          <a:endParaRPr lang="zh-CN" altLang="en-US"/>
        </a:p>
      </dgm:t>
    </dgm:pt>
    <dgm:pt modelId="{805926CD-C275-4FFC-9E15-915BA4A0C2E0}">
      <dgm:prSet phldrT="[文本]" custT="1"/>
      <dgm:spPr/>
      <dgm:t>
        <a:bodyPr/>
        <a:lstStyle/>
        <a:p>
          <a:r>
            <a:rPr lang="zh-CN" altLang="en-US" sz="2000" dirty="0" smtClean="0">
              <a:latin typeface="楷体" panose="02010609060101010101" pitchFamily="49" charset="-122"/>
              <a:ea typeface="楷体" panose="02010609060101010101" pitchFamily="49" charset="-122"/>
            </a:rPr>
            <a:t>关键词</a:t>
          </a:r>
          <a:endParaRPr lang="zh-CN" altLang="en-US" sz="2000" dirty="0">
            <a:latin typeface="楷体" panose="02010609060101010101" pitchFamily="49" charset="-122"/>
            <a:ea typeface="楷体" panose="02010609060101010101" pitchFamily="49" charset="-122"/>
          </a:endParaRPr>
        </a:p>
      </dgm:t>
    </dgm:pt>
    <dgm:pt modelId="{E22AB0BD-E4A8-4FCC-9170-276998AE698D}" type="parTrans" cxnId="{01F81B5A-1F33-4E86-A8FC-9466D0D46747}">
      <dgm:prSet/>
      <dgm:spPr/>
      <dgm:t>
        <a:bodyPr/>
        <a:lstStyle/>
        <a:p>
          <a:endParaRPr lang="zh-CN" altLang="en-US"/>
        </a:p>
      </dgm:t>
    </dgm:pt>
    <dgm:pt modelId="{3AB6EBDB-FD9D-4AF2-A82D-040CF44F4B7B}" type="sibTrans" cxnId="{01F81B5A-1F33-4E86-A8FC-9466D0D46747}">
      <dgm:prSet/>
      <dgm:spPr/>
      <dgm:t>
        <a:bodyPr/>
        <a:lstStyle/>
        <a:p>
          <a:endParaRPr lang="zh-CN" altLang="en-US"/>
        </a:p>
      </dgm:t>
    </dgm:pt>
    <dgm:pt modelId="{69AA1618-176D-49A8-8DD1-1370F11F8BB5}">
      <dgm:prSet phldrT="[文本]" custT="1"/>
      <dgm:spPr/>
      <dgm:t>
        <a:bodyPr/>
        <a:lstStyle/>
        <a:p>
          <a:r>
            <a:rPr lang="zh-CN" altLang="en-US" sz="2000" dirty="0" smtClean="0">
              <a:latin typeface="楷体" panose="02010609060101010101" pitchFamily="49" charset="-122"/>
              <a:ea typeface="楷体" panose="02010609060101010101" pitchFamily="49" charset="-122"/>
            </a:rPr>
            <a:t>链接分析</a:t>
          </a:r>
          <a:endParaRPr lang="zh-CN" altLang="en-US" sz="2000" dirty="0">
            <a:latin typeface="楷体" panose="02010609060101010101" pitchFamily="49" charset="-122"/>
            <a:ea typeface="楷体" panose="02010609060101010101" pitchFamily="49" charset="-122"/>
          </a:endParaRPr>
        </a:p>
      </dgm:t>
    </dgm:pt>
    <dgm:pt modelId="{69B9765B-1F69-46C8-9405-FC4D0657F1D5}" type="parTrans" cxnId="{62FAF0E0-6944-4689-936E-2C8993351B3F}">
      <dgm:prSet/>
      <dgm:spPr/>
      <dgm:t>
        <a:bodyPr/>
        <a:lstStyle/>
        <a:p>
          <a:endParaRPr lang="zh-CN" altLang="en-US"/>
        </a:p>
      </dgm:t>
    </dgm:pt>
    <dgm:pt modelId="{7D14AED8-0E67-4412-9B52-5FEB9BAC2513}" type="sibTrans" cxnId="{62FAF0E0-6944-4689-936E-2C8993351B3F}">
      <dgm:prSet/>
      <dgm:spPr/>
      <dgm:t>
        <a:bodyPr/>
        <a:lstStyle/>
        <a:p>
          <a:endParaRPr lang="zh-CN" altLang="en-US"/>
        </a:p>
      </dgm:t>
    </dgm:pt>
    <dgm:pt modelId="{43068CEE-AA6E-4754-904F-EDEC457B1F4D}">
      <dgm:prSet phldrT="[文本]" custT="1"/>
      <dgm:spPr/>
      <dgm:t>
        <a:bodyPr/>
        <a:lstStyle/>
        <a:p>
          <a:r>
            <a:rPr lang="zh-CN" altLang="en-US" sz="2000" dirty="0" smtClean="0">
              <a:latin typeface="楷体" panose="02010609060101010101" pitchFamily="49" charset="-122"/>
              <a:ea typeface="楷体" panose="02010609060101010101" pitchFamily="49" charset="-122"/>
            </a:rPr>
            <a:t>竞价排名</a:t>
          </a:r>
          <a:endParaRPr lang="zh-CN" altLang="en-US" sz="2000" dirty="0">
            <a:latin typeface="楷体" panose="02010609060101010101" pitchFamily="49" charset="-122"/>
            <a:ea typeface="楷体" panose="02010609060101010101" pitchFamily="49" charset="-122"/>
          </a:endParaRPr>
        </a:p>
      </dgm:t>
    </dgm:pt>
    <dgm:pt modelId="{B80E4045-C68A-448A-ACB2-B6EA27956AD9}" type="parTrans" cxnId="{B632BFA4-8B3F-479B-93C9-4122FD054A1D}">
      <dgm:prSet/>
      <dgm:spPr/>
      <dgm:t>
        <a:bodyPr/>
        <a:lstStyle/>
        <a:p>
          <a:endParaRPr lang="zh-CN" altLang="en-US"/>
        </a:p>
      </dgm:t>
    </dgm:pt>
    <dgm:pt modelId="{1B417E35-7883-448C-ABAC-6D119449A0FE}" type="sibTrans" cxnId="{B632BFA4-8B3F-479B-93C9-4122FD054A1D}">
      <dgm:prSet/>
      <dgm:spPr/>
      <dgm:t>
        <a:bodyPr/>
        <a:lstStyle/>
        <a:p>
          <a:endParaRPr lang="zh-CN" altLang="en-US"/>
        </a:p>
      </dgm:t>
    </dgm:pt>
    <dgm:pt modelId="{C66D000D-7911-4235-8935-A13950E9DF12}" type="pres">
      <dgm:prSet presAssocID="{9E287E59-4646-47A7-89DA-FB7A80586709}" presName="Name0" presStyleCnt="0">
        <dgm:presLayoutVars>
          <dgm:chMax val="1"/>
          <dgm:dir/>
          <dgm:animLvl val="ctr"/>
          <dgm:resizeHandles val="exact"/>
        </dgm:presLayoutVars>
      </dgm:prSet>
      <dgm:spPr/>
      <dgm:t>
        <a:bodyPr/>
        <a:lstStyle/>
        <a:p>
          <a:endParaRPr lang="zh-CN" altLang="en-US"/>
        </a:p>
      </dgm:t>
    </dgm:pt>
    <dgm:pt modelId="{0896962B-432A-4EAF-8601-0CBF91AD9796}" type="pres">
      <dgm:prSet presAssocID="{D99B4C91-E90B-487D-B0EA-7C2FDCFCF01B}" presName="centerShape" presStyleLbl="node0" presStyleIdx="0" presStyleCnt="1"/>
      <dgm:spPr/>
      <dgm:t>
        <a:bodyPr/>
        <a:lstStyle/>
        <a:p>
          <a:endParaRPr lang="zh-CN" altLang="en-US"/>
        </a:p>
      </dgm:t>
    </dgm:pt>
    <dgm:pt modelId="{ABD348C1-665C-4140-8C1C-F4C4BFA155E2}" type="pres">
      <dgm:prSet presAssocID="{F868F840-6205-4928-80EB-70EC1E9E6E8A}" presName="parTrans" presStyleLbl="sibTrans2D1" presStyleIdx="0" presStyleCnt="4"/>
      <dgm:spPr/>
      <dgm:t>
        <a:bodyPr/>
        <a:lstStyle/>
        <a:p>
          <a:endParaRPr lang="zh-CN" altLang="en-US"/>
        </a:p>
      </dgm:t>
    </dgm:pt>
    <dgm:pt modelId="{8DFC1336-1BD2-44F6-BD36-BC4908CC2410}" type="pres">
      <dgm:prSet presAssocID="{F868F840-6205-4928-80EB-70EC1E9E6E8A}" presName="connectorText" presStyleLbl="sibTrans2D1" presStyleIdx="0" presStyleCnt="4"/>
      <dgm:spPr/>
      <dgm:t>
        <a:bodyPr/>
        <a:lstStyle/>
        <a:p>
          <a:endParaRPr lang="zh-CN" altLang="en-US"/>
        </a:p>
      </dgm:t>
    </dgm:pt>
    <dgm:pt modelId="{F9539830-2684-472B-857F-C3AE82448EC0}" type="pres">
      <dgm:prSet presAssocID="{865B68BB-5DEE-4A11-B8A2-F6A97A3D20B7}" presName="node" presStyleLbl="node1" presStyleIdx="0" presStyleCnt="4">
        <dgm:presLayoutVars>
          <dgm:bulletEnabled val="1"/>
        </dgm:presLayoutVars>
      </dgm:prSet>
      <dgm:spPr/>
      <dgm:t>
        <a:bodyPr/>
        <a:lstStyle/>
        <a:p>
          <a:endParaRPr lang="zh-CN" altLang="en-US"/>
        </a:p>
      </dgm:t>
    </dgm:pt>
    <dgm:pt modelId="{250B4AD9-A90B-4576-A947-5C253B8ABF06}" type="pres">
      <dgm:prSet presAssocID="{E22AB0BD-E4A8-4FCC-9170-276998AE698D}" presName="parTrans" presStyleLbl="sibTrans2D1" presStyleIdx="1" presStyleCnt="4"/>
      <dgm:spPr/>
      <dgm:t>
        <a:bodyPr/>
        <a:lstStyle/>
        <a:p>
          <a:endParaRPr lang="zh-CN" altLang="en-US"/>
        </a:p>
      </dgm:t>
    </dgm:pt>
    <dgm:pt modelId="{32439004-1D90-46C0-ABDC-473608D68B14}" type="pres">
      <dgm:prSet presAssocID="{E22AB0BD-E4A8-4FCC-9170-276998AE698D}" presName="connectorText" presStyleLbl="sibTrans2D1" presStyleIdx="1" presStyleCnt="4"/>
      <dgm:spPr/>
      <dgm:t>
        <a:bodyPr/>
        <a:lstStyle/>
        <a:p>
          <a:endParaRPr lang="zh-CN" altLang="en-US"/>
        </a:p>
      </dgm:t>
    </dgm:pt>
    <dgm:pt modelId="{8B1D2BA0-AF4E-43D3-8416-AA9686B0B8E3}" type="pres">
      <dgm:prSet presAssocID="{805926CD-C275-4FFC-9E15-915BA4A0C2E0}" presName="node" presStyleLbl="node1" presStyleIdx="1" presStyleCnt="4">
        <dgm:presLayoutVars>
          <dgm:bulletEnabled val="1"/>
        </dgm:presLayoutVars>
      </dgm:prSet>
      <dgm:spPr/>
      <dgm:t>
        <a:bodyPr/>
        <a:lstStyle/>
        <a:p>
          <a:endParaRPr lang="zh-CN" altLang="en-US"/>
        </a:p>
      </dgm:t>
    </dgm:pt>
    <dgm:pt modelId="{CD9A24D4-6AF7-424B-86E7-8C6A54CEE667}" type="pres">
      <dgm:prSet presAssocID="{69B9765B-1F69-46C8-9405-FC4D0657F1D5}" presName="parTrans" presStyleLbl="sibTrans2D1" presStyleIdx="2" presStyleCnt="4"/>
      <dgm:spPr/>
      <dgm:t>
        <a:bodyPr/>
        <a:lstStyle/>
        <a:p>
          <a:endParaRPr lang="zh-CN" altLang="en-US"/>
        </a:p>
      </dgm:t>
    </dgm:pt>
    <dgm:pt modelId="{7A04E9D9-E114-4751-9149-A8420CA697A4}" type="pres">
      <dgm:prSet presAssocID="{69B9765B-1F69-46C8-9405-FC4D0657F1D5}" presName="connectorText" presStyleLbl="sibTrans2D1" presStyleIdx="2" presStyleCnt="4"/>
      <dgm:spPr/>
      <dgm:t>
        <a:bodyPr/>
        <a:lstStyle/>
        <a:p>
          <a:endParaRPr lang="zh-CN" altLang="en-US"/>
        </a:p>
      </dgm:t>
    </dgm:pt>
    <dgm:pt modelId="{78CBDE2C-2324-4371-B67D-47C5831D4397}" type="pres">
      <dgm:prSet presAssocID="{69AA1618-176D-49A8-8DD1-1370F11F8BB5}" presName="node" presStyleLbl="node1" presStyleIdx="2" presStyleCnt="4" custScaleX="112677">
        <dgm:presLayoutVars>
          <dgm:bulletEnabled val="1"/>
        </dgm:presLayoutVars>
      </dgm:prSet>
      <dgm:spPr/>
      <dgm:t>
        <a:bodyPr/>
        <a:lstStyle/>
        <a:p>
          <a:endParaRPr lang="zh-CN" altLang="en-US"/>
        </a:p>
      </dgm:t>
    </dgm:pt>
    <dgm:pt modelId="{C5A9C8B0-9777-4D89-BC1A-36855137D963}" type="pres">
      <dgm:prSet presAssocID="{B80E4045-C68A-448A-ACB2-B6EA27956AD9}" presName="parTrans" presStyleLbl="sibTrans2D1" presStyleIdx="3" presStyleCnt="4"/>
      <dgm:spPr/>
      <dgm:t>
        <a:bodyPr/>
        <a:lstStyle/>
        <a:p>
          <a:endParaRPr lang="zh-CN" altLang="en-US"/>
        </a:p>
      </dgm:t>
    </dgm:pt>
    <dgm:pt modelId="{5AE6CA6D-C59A-43DB-B4CE-018E35E3ED8D}" type="pres">
      <dgm:prSet presAssocID="{B80E4045-C68A-448A-ACB2-B6EA27956AD9}" presName="connectorText" presStyleLbl="sibTrans2D1" presStyleIdx="3" presStyleCnt="4"/>
      <dgm:spPr/>
      <dgm:t>
        <a:bodyPr/>
        <a:lstStyle/>
        <a:p>
          <a:endParaRPr lang="zh-CN" altLang="en-US"/>
        </a:p>
      </dgm:t>
    </dgm:pt>
    <dgm:pt modelId="{B38B1B38-A102-4BE6-9DD9-43C1DF643F3A}" type="pres">
      <dgm:prSet presAssocID="{43068CEE-AA6E-4754-904F-EDEC457B1F4D}" presName="node" presStyleLbl="node1" presStyleIdx="3" presStyleCnt="4">
        <dgm:presLayoutVars>
          <dgm:bulletEnabled val="1"/>
        </dgm:presLayoutVars>
      </dgm:prSet>
      <dgm:spPr/>
      <dgm:t>
        <a:bodyPr/>
        <a:lstStyle/>
        <a:p>
          <a:endParaRPr lang="zh-CN" altLang="en-US"/>
        </a:p>
      </dgm:t>
    </dgm:pt>
  </dgm:ptLst>
  <dgm:cxnLst>
    <dgm:cxn modelId="{5DCEE751-3182-4A76-B70C-BC4AD5E1FDCA}" type="presOf" srcId="{69AA1618-176D-49A8-8DD1-1370F11F8BB5}" destId="{78CBDE2C-2324-4371-B67D-47C5831D4397}" srcOrd="0" destOrd="0" presId="urn:microsoft.com/office/officeart/2005/8/layout/radial5"/>
    <dgm:cxn modelId="{2201B471-0A32-4BDF-AB7E-5A54CB5BC34F}" type="presOf" srcId="{E22AB0BD-E4A8-4FCC-9170-276998AE698D}" destId="{250B4AD9-A90B-4576-A947-5C253B8ABF06}" srcOrd="0" destOrd="0" presId="urn:microsoft.com/office/officeart/2005/8/layout/radial5"/>
    <dgm:cxn modelId="{F2105D7C-5D64-4B5F-9049-E28497901D2D}" type="presOf" srcId="{865B68BB-5DEE-4A11-B8A2-F6A97A3D20B7}" destId="{F9539830-2684-472B-857F-C3AE82448EC0}" srcOrd="0" destOrd="0" presId="urn:microsoft.com/office/officeart/2005/8/layout/radial5"/>
    <dgm:cxn modelId="{BD88966D-2B06-4F39-B854-E6D16F65E5ED}" type="presOf" srcId="{F868F840-6205-4928-80EB-70EC1E9E6E8A}" destId="{ABD348C1-665C-4140-8C1C-F4C4BFA155E2}" srcOrd="0" destOrd="0" presId="urn:microsoft.com/office/officeart/2005/8/layout/radial5"/>
    <dgm:cxn modelId="{62FAF0E0-6944-4689-936E-2C8993351B3F}" srcId="{D99B4C91-E90B-487D-B0EA-7C2FDCFCF01B}" destId="{69AA1618-176D-49A8-8DD1-1370F11F8BB5}" srcOrd="2" destOrd="0" parTransId="{69B9765B-1F69-46C8-9405-FC4D0657F1D5}" sibTransId="{7D14AED8-0E67-4412-9B52-5FEB9BAC2513}"/>
    <dgm:cxn modelId="{6AA93115-BF63-4A83-9C7C-F27950C1C855}" type="presOf" srcId="{F868F840-6205-4928-80EB-70EC1E9E6E8A}" destId="{8DFC1336-1BD2-44F6-BD36-BC4908CC2410}" srcOrd="1" destOrd="0" presId="urn:microsoft.com/office/officeart/2005/8/layout/radial5"/>
    <dgm:cxn modelId="{43AC5C54-AB92-4393-B2A7-B8D3E1DE4D84}" type="presOf" srcId="{69B9765B-1F69-46C8-9405-FC4D0657F1D5}" destId="{7A04E9D9-E114-4751-9149-A8420CA697A4}" srcOrd="1" destOrd="0" presId="urn:microsoft.com/office/officeart/2005/8/layout/radial5"/>
    <dgm:cxn modelId="{71DBDBB4-5A90-437E-B557-C64215F84CEA}" type="presOf" srcId="{D99B4C91-E90B-487D-B0EA-7C2FDCFCF01B}" destId="{0896962B-432A-4EAF-8601-0CBF91AD9796}" srcOrd="0" destOrd="0" presId="urn:microsoft.com/office/officeart/2005/8/layout/radial5"/>
    <dgm:cxn modelId="{95C4F0D7-25D1-4778-B00D-657C84A9D761}" srcId="{9E287E59-4646-47A7-89DA-FB7A80586709}" destId="{D99B4C91-E90B-487D-B0EA-7C2FDCFCF01B}" srcOrd="0" destOrd="0" parTransId="{C27753BD-0DBD-4566-ADB4-C4E58FB2FC60}" sibTransId="{F1905D0D-18C8-47BB-9803-6BF73555CBDD}"/>
    <dgm:cxn modelId="{DE584574-5EF9-43E0-AE4A-821C35AA73E2}" type="presOf" srcId="{B80E4045-C68A-448A-ACB2-B6EA27956AD9}" destId="{5AE6CA6D-C59A-43DB-B4CE-018E35E3ED8D}" srcOrd="1" destOrd="0" presId="urn:microsoft.com/office/officeart/2005/8/layout/radial5"/>
    <dgm:cxn modelId="{7BEE8309-B274-4D1B-B42A-5F72F12A18CF}" srcId="{D99B4C91-E90B-487D-B0EA-7C2FDCFCF01B}" destId="{865B68BB-5DEE-4A11-B8A2-F6A97A3D20B7}" srcOrd="0" destOrd="0" parTransId="{F868F840-6205-4928-80EB-70EC1E9E6E8A}" sibTransId="{1779A509-4A5C-4CFE-BCB0-ACD2416084D9}"/>
    <dgm:cxn modelId="{4D1E41B5-BC67-415A-A5C0-F6A3628C6D78}" type="presOf" srcId="{B80E4045-C68A-448A-ACB2-B6EA27956AD9}" destId="{C5A9C8B0-9777-4D89-BC1A-36855137D963}" srcOrd="0" destOrd="0" presId="urn:microsoft.com/office/officeart/2005/8/layout/radial5"/>
    <dgm:cxn modelId="{3EDA4302-C28A-472C-89B4-22BA445EA900}" type="presOf" srcId="{43068CEE-AA6E-4754-904F-EDEC457B1F4D}" destId="{B38B1B38-A102-4BE6-9DD9-43C1DF643F3A}" srcOrd="0" destOrd="0" presId="urn:microsoft.com/office/officeart/2005/8/layout/radial5"/>
    <dgm:cxn modelId="{B632BFA4-8B3F-479B-93C9-4122FD054A1D}" srcId="{D99B4C91-E90B-487D-B0EA-7C2FDCFCF01B}" destId="{43068CEE-AA6E-4754-904F-EDEC457B1F4D}" srcOrd="3" destOrd="0" parTransId="{B80E4045-C68A-448A-ACB2-B6EA27956AD9}" sibTransId="{1B417E35-7883-448C-ABAC-6D119449A0FE}"/>
    <dgm:cxn modelId="{D5612960-16A1-4B15-8B7C-E0EB799DEEE3}" type="presOf" srcId="{9E287E59-4646-47A7-89DA-FB7A80586709}" destId="{C66D000D-7911-4235-8935-A13950E9DF12}" srcOrd="0" destOrd="0" presId="urn:microsoft.com/office/officeart/2005/8/layout/radial5"/>
    <dgm:cxn modelId="{01F81B5A-1F33-4E86-A8FC-9466D0D46747}" srcId="{D99B4C91-E90B-487D-B0EA-7C2FDCFCF01B}" destId="{805926CD-C275-4FFC-9E15-915BA4A0C2E0}" srcOrd="1" destOrd="0" parTransId="{E22AB0BD-E4A8-4FCC-9170-276998AE698D}" sibTransId="{3AB6EBDB-FD9D-4AF2-A82D-040CF44F4B7B}"/>
    <dgm:cxn modelId="{F8E7B782-765B-4149-9FDF-0DB618444189}" type="presOf" srcId="{E22AB0BD-E4A8-4FCC-9170-276998AE698D}" destId="{32439004-1D90-46C0-ABDC-473608D68B14}" srcOrd="1" destOrd="0" presId="urn:microsoft.com/office/officeart/2005/8/layout/radial5"/>
    <dgm:cxn modelId="{16242B9B-D4EA-4927-A3B2-4B63A7F27295}" type="presOf" srcId="{805926CD-C275-4FFC-9E15-915BA4A0C2E0}" destId="{8B1D2BA0-AF4E-43D3-8416-AA9686B0B8E3}" srcOrd="0" destOrd="0" presId="urn:microsoft.com/office/officeart/2005/8/layout/radial5"/>
    <dgm:cxn modelId="{5F17F8D5-1016-4C3B-8799-7552EE18A588}" type="presOf" srcId="{69B9765B-1F69-46C8-9405-FC4D0657F1D5}" destId="{CD9A24D4-6AF7-424B-86E7-8C6A54CEE667}" srcOrd="0" destOrd="0" presId="urn:microsoft.com/office/officeart/2005/8/layout/radial5"/>
    <dgm:cxn modelId="{532EAAF6-039C-4DD5-AF83-59D9C7BCD83F}" type="presParOf" srcId="{C66D000D-7911-4235-8935-A13950E9DF12}" destId="{0896962B-432A-4EAF-8601-0CBF91AD9796}" srcOrd="0" destOrd="0" presId="urn:microsoft.com/office/officeart/2005/8/layout/radial5"/>
    <dgm:cxn modelId="{037E3738-D852-42FA-8C8E-3C98E955BAFE}" type="presParOf" srcId="{C66D000D-7911-4235-8935-A13950E9DF12}" destId="{ABD348C1-665C-4140-8C1C-F4C4BFA155E2}" srcOrd="1" destOrd="0" presId="urn:microsoft.com/office/officeart/2005/8/layout/radial5"/>
    <dgm:cxn modelId="{2EDA86F6-7E2B-48F3-9823-0ABE0C96826B}" type="presParOf" srcId="{ABD348C1-665C-4140-8C1C-F4C4BFA155E2}" destId="{8DFC1336-1BD2-44F6-BD36-BC4908CC2410}" srcOrd="0" destOrd="0" presId="urn:microsoft.com/office/officeart/2005/8/layout/radial5"/>
    <dgm:cxn modelId="{D2399500-8C96-4241-BBA8-220DFF80E185}" type="presParOf" srcId="{C66D000D-7911-4235-8935-A13950E9DF12}" destId="{F9539830-2684-472B-857F-C3AE82448EC0}" srcOrd="2" destOrd="0" presId="urn:microsoft.com/office/officeart/2005/8/layout/radial5"/>
    <dgm:cxn modelId="{D183CFCF-4173-4925-9AF8-41B974B141C3}" type="presParOf" srcId="{C66D000D-7911-4235-8935-A13950E9DF12}" destId="{250B4AD9-A90B-4576-A947-5C253B8ABF06}" srcOrd="3" destOrd="0" presId="urn:microsoft.com/office/officeart/2005/8/layout/radial5"/>
    <dgm:cxn modelId="{685233D9-9185-4065-96B3-0215DF12C126}" type="presParOf" srcId="{250B4AD9-A90B-4576-A947-5C253B8ABF06}" destId="{32439004-1D90-46C0-ABDC-473608D68B14}" srcOrd="0" destOrd="0" presId="urn:microsoft.com/office/officeart/2005/8/layout/radial5"/>
    <dgm:cxn modelId="{B8215C0A-0620-48EC-8A20-3856F5705D15}" type="presParOf" srcId="{C66D000D-7911-4235-8935-A13950E9DF12}" destId="{8B1D2BA0-AF4E-43D3-8416-AA9686B0B8E3}" srcOrd="4" destOrd="0" presId="urn:microsoft.com/office/officeart/2005/8/layout/radial5"/>
    <dgm:cxn modelId="{EC35FDBD-713F-49E2-B45F-4BBD4500DF67}" type="presParOf" srcId="{C66D000D-7911-4235-8935-A13950E9DF12}" destId="{CD9A24D4-6AF7-424B-86E7-8C6A54CEE667}" srcOrd="5" destOrd="0" presId="urn:microsoft.com/office/officeart/2005/8/layout/radial5"/>
    <dgm:cxn modelId="{76BD79E4-939D-4171-9A5A-F744049DCECF}" type="presParOf" srcId="{CD9A24D4-6AF7-424B-86E7-8C6A54CEE667}" destId="{7A04E9D9-E114-4751-9149-A8420CA697A4}" srcOrd="0" destOrd="0" presId="urn:microsoft.com/office/officeart/2005/8/layout/radial5"/>
    <dgm:cxn modelId="{4710BBF9-9B8B-4BAD-AA5D-679C310EBB50}" type="presParOf" srcId="{C66D000D-7911-4235-8935-A13950E9DF12}" destId="{78CBDE2C-2324-4371-B67D-47C5831D4397}" srcOrd="6" destOrd="0" presId="urn:microsoft.com/office/officeart/2005/8/layout/radial5"/>
    <dgm:cxn modelId="{F24CD0FC-2DAF-48E3-920F-C14F0D108F9D}" type="presParOf" srcId="{C66D000D-7911-4235-8935-A13950E9DF12}" destId="{C5A9C8B0-9777-4D89-BC1A-36855137D963}" srcOrd="7" destOrd="0" presId="urn:microsoft.com/office/officeart/2005/8/layout/radial5"/>
    <dgm:cxn modelId="{851925BD-2BA3-43D8-9EF6-BF4481A78361}" type="presParOf" srcId="{C5A9C8B0-9777-4D89-BC1A-36855137D963}" destId="{5AE6CA6D-C59A-43DB-B4CE-018E35E3ED8D}" srcOrd="0" destOrd="0" presId="urn:microsoft.com/office/officeart/2005/8/layout/radial5"/>
    <dgm:cxn modelId="{C1B287A6-8AD2-454A-8DA0-5FDB3A273DAD}" type="presParOf" srcId="{C66D000D-7911-4235-8935-A13950E9DF12}" destId="{B38B1B38-A102-4BE6-9DD9-43C1DF643F3A}" srcOrd="8" destOrd="0" presId="urn:microsoft.com/office/officeart/2005/8/layout/radial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9112AA2C-CD57-4C89-B52A-9C592C089CAA}">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研究背景与目的</a:t>
          </a:r>
          <a:endParaRPr lang="zh-CN" dirty="0">
            <a:latin typeface="楷体" panose="02010609060101010101" pitchFamily="49" charset="-122"/>
            <a:ea typeface="楷体" panose="02010609060101010101" pitchFamily="49" charset="-122"/>
          </a:endParaRPr>
        </a:p>
      </dgm:t>
    </dgm:pt>
    <dgm:pt modelId="{C8726094-2401-4223-BEEB-42B3779D525A}" type="par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9F801E21-CD2C-479D-B54A-BEB0E44B661F}" type="sib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85D8C250-C189-467B-8A80-B73E1B81209F}">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主题相似度算法介绍</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D0C894DF-AA69-4785-8BCA-7714EDE27703}" type="sib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C2EDB28C-7A76-4715-ABAC-F6D936B02ACA}">
      <dgm:prSet/>
      <dgm:spPr/>
      <dgm:t>
        <a:bodyPr/>
        <a:lstStyle/>
        <a:p>
          <a:pPr rtl="0"/>
          <a:r>
            <a:rPr lang="en-US" altLang="zh-CN" dirty="0" smtClean="0">
              <a:latin typeface="楷体" panose="02010609060101010101" pitchFamily="49" charset="-122"/>
              <a:ea typeface="楷体" panose="02010609060101010101" pitchFamily="49" charset="-122"/>
            </a:rPr>
            <a:t>3 </a:t>
          </a:r>
          <a:r>
            <a:rPr lang="zh-CN" altLang="zh-CN" dirty="0" smtClean="0">
              <a:latin typeface="楷体" panose="02010609060101010101" pitchFamily="49" charset="-122"/>
              <a:ea typeface="楷体" panose="02010609060101010101" pitchFamily="49" charset="-122"/>
            </a:rPr>
            <a:t>基于</a:t>
          </a:r>
          <a:r>
            <a:rPr lang="zh-CN" altLang="en-US" dirty="0" smtClean="0">
              <a:latin typeface="楷体" panose="02010609060101010101" pitchFamily="49" charset="-122"/>
              <a:ea typeface="楷体" panose="02010609060101010101" pitchFamily="49" charset="-122"/>
            </a:rPr>
            <a:t>主题相似度的排序学习算法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D850E117-960D-4A33-BC85-EBFADB80900D}" type="sib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947699EF-3BF4-42F8-99E8-5F764CF277F9}">
      <dgm:prSet/>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实验对比与分析</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F88E4B05-B83C-4954-86FB-086A62404F71}" type="sib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454B995F-52F6-407E-89FD-058FC45751AA}">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020894A2-3090-48F7-A447-42C08E81E43F}" type="sib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58BD3D1C-5D9A-4177-9411-48FEFE225A40}" srcId="{E40FF9AD-B036-4FB1-9F13-42ACC8800E54}" destId="{947699EF-3BF4-42F8-99E8-5F764CF277F9}" srcOrd="3" destOrd="0" parTransId="{8CF1CCCD-926A-430A-8643-9997EF1E5C04}" sibTransId="{F88E4B05-B83C-4954-86FB-086A62404F71}"/>
    <dgm:cxn modelId="{0272C9D0-E6CD-4567-B934-4C8E8D13412C}" type="presOf" srcId="{85D8C250-C189-467B-8A80-B73E1B81209F}" destId="{7CAA34BA-C762-4F75-BC31-2F8E37DBD860}" srcOrd="0" destOrd="0" presId="urn:microsoft.com/office/officeart/2005/8/layout/vList2"/>
    <dgm:cxn modelId="{D1A494D3-6095-4253-BE15-C1C77AA06315}" srcId="{E40FF9AD-B036-4FB1-9F13-42ACC8800E54}" destId="{454B995F-52F6-407E-89FD-058FC45751AA}" srcOrd="4" destOrd="0" parTransId="{8AEFEF19-5878-46B0-934F-78A3A77B48E7}" sibTransId="{020894A2-3090-48F7-A447-42C08E81E43F}"/>
    <dgm:cxn modelId="{5E42F488-DB2D-4A01-B331-BF8909A50750}" srcId="{E40FF9AD-B036-4FB1-9F13-42ACC8800E54}" destId="{85D8C250-C189-467B-8A80-B73E1B81209F}" srcOrd="1" destOrd="0" parTransId="{EE8A7BBE-1F85-434B-A5DF-8CCF6D0747B5}" sibTransId="{D0C894DF-AA69-4785-8BCA-7714EDE27703}"/>
    <dgm:cxn modelId="{5EF72268-EE35-4F01-BC36-2FD9881FE772}" srcId="{E40FF9AD-B036-4FB1-9F13-42ACC8800E54}" destId="{9112AA2C-CD57-4C89-B52A-9C592C089CAA}" srcOrd="0" destOrd="0" parTransId="{C8726094-2401-4223-BEEB-42B3779D525A}" sibTransId="{9F801E21-CD2C-479D-B54A-BEB0E44B661F}"/>
    <dgm:cxn modelId="{1828553E-6FA4-4FE1-AE6E-4BEF8DDF55F4}" type="presOf" srcId="{E40FF9AD-B036-4FB1-9F13-42ACC8800E54}" destId="{4E2B474D-85C7-47FC-9BF8-8D8E2E898EB1}" srcOrd="0" destOrd="0" presId="urn:microsoft.com/office/officeart/2005/8/layout/vList2"/>
    <dgm:cxn modelId="{B15249D9-B723-4A1A-A205-19D1B88093A5}" type="presOf" srcId="{454B995F-52F6-407E-89FD-058FC45751AA}" destId="{563D5D9D-88F8-48CA-832C-676529B84DC6}" srcOrd="0" destOrd="0" presId="urn:microsoft.com/office/officeart/2005/8/layout/vList2"/>
    <dgm:cxn modelId="{55C31360-66C1-4AA4-BB85-B8074EC1A4EE}" type="presOf" srcId="{947699EF-3BF4-42F8-99E8-5F764CF277F9}" destId="{471C5D2D-CA50-45F7-B05F-E5B85097607C}" srcOrd="0" destOrd="0" presId="urn:microsoft.com/office/officeart/2005/8/layout/vList2"/>
    <dgm:cxn modelId="{D9B8390B-63E8-4919-A93E-73E28CB58E06}" type="presOf" srcId="{9112AA2C-CD57-4C89-B52A-9C592C089CAA}" destId="{D2C07907-98DD-4327-BEED-B9E770B8976D}" srcOrd="0" destOrd="0" presId="urn:microsoft.com/office/officeart/2005/8/layout/vList2"/>
    <dgm:cxn modelId="{3489AE73-5C23-4FF5-B944-97647B8CCEBF}" srcId="{E40FF9AD-B036-4FB1-9F13-42ACC8800E54}" destId="{C2EDB28C-7A76-4715-ABAC-F6D936B02ACA}" srcOrd="2" destOrd="0" parTransId="{67349016-8C85-4404-8C66-0F7CD752CB32}" sibTransId="{D850E117-960D-4A33-BC85-EBFADB80900D}"/>
    <dgm:cxn modelId="{3E1B259A-29BF-405D-AD3E-355CEA52ADBE}" type="presOf" srcId="{C2EDB28C-7A76-4715-ABAC-F6D936B02ACA}" destId="{2D96EB55-9523-4E36-9C78-DACBBB57E7D9}" srcOrd="0" destOrd="0" presId="urn:microsoft.com/office/officeart/2005/8/layout/vList2"/>
    <dgm:cxn modelId="{BAC4042D-AC29-4A1F-AD14-3CD98A8F87D0}" type="presParOf" srcId="{4E2B474D-85C7-47FC-9BF8-8D8E2E898EB1}" destId="{D2C07907-98DD-4327-BEED-B9E770B8976D}" srcOrd="0" destOrd="0" presId="urn:microsoft.com/office/officeart/2005/8/layout/vList2"/>
    <dgm:cxn modelId="{FBA51CAF-F52C-448B-883B-7080EC02F9E1}" type="presParOf" srcId="{4E2B474D-85C7-47FC-9BF8-8D8E2E898EB1}" destId="{31183784-B8C2-4C7C-90E5-265504CB6990}" srcOrd="1" destOrd="0" presId="urn:microsoft.com/office/officeart/2005/8/layout/vList2"/>
    <dgm:cxn modelId="{53ED5D2F-4C2F-4DA2-9B6B-AD785B39B7CF}" type="presParOf" srcId="{4E2B474D-85C7-47FC-9BF8-8D8E2E898EB1}" destId="{7CAA34BA-C762-4F75-BC31-2F8E37DBD860}" srcOrd="2" destOrd="0" presId="urn:microsoft.com/office/officeart/2005/8/layout/vList2"/>
    <dgm:cxn modelId="{6683F6FB-47F2-40C5-B5C7-AC27EEA540B9}" type="presParOf" srcId="{4E2B474D-85C7-47FC-9BF8-8D8E2E898EB1}" destId="{FFF57AEB-8579-4832-BB07-1E43C493E997}" srcOrd="3" destOrd="0" presId="urn:microsoft.com/office/officeart/2005/8/layout/vList2"/>
    <dgm:cxn modelId="{2318379B-FE6E-4675-814A-6D3BC308507B}" type="presParOf" srcId="{4E2B474D-85C7-47FC-9BF8-8D8E2E898EB1}" destId="{2D96EB55-9523-4E36-9C78-DACBBB57E7D9}" srcOrd="4" destOrd="0" presId="urn:microsoft.com/office/officeart/2005/8/layout/vList2"/>
    <dgm:cxn modelId="{67F5028C-085F-41D4-A691-DC94DE7BE2C1}" type="presParOf" srcId="{4E2B474D-85C7-47FC-9BF8-8D8E2E898EB1}" destId="{88FC0F83-5DFF-4DE8-B971-48A5A6C253C9}" srcOrd="5" destOrd="0" presId="urn:microsoft.com/office/officeart/2005/8/layout/vList2"/>
    <dgm:cxn modelId="{4F1A9837-9A4C-46A3-AC0F-60E09185CBCD}" type="presParOf" srcId="{4E2B474D-85C7-47FC-9BF8-8D8E2E898EB1}" destId="{471C5D2D-CA50-45F7-B05F-E5B85097607C}" srcOrd="6" destOrd="0" presId="urn:microsoft.com/office/officeart/2005/8/layout/vList2"/>
    <dgm:cxn modelId="{76DF7FCB-DBC9-433E-A72E-2B6A3DBB23CD}" type="presParOf" srcId="{4E2B474D-85C7-47FC-9BF8-8D8E2E898EB1}" destId="{B74D4CF9-BCC7-422D-89B7-6C086DC269B6}" srcOrd="7" destOrd="0" presId="urn:microsoft.com/office/officeart/2005/8/layout/vList2"/>
    <dgm:cxn modelId="{1C0A6D37-3B3E-47A1-BC95-4DA97B9B7EB3}"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9112AA2C-CD57-4C89-B52A-9C592C089CAA}">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研究背景与目的</a:t>
          </a:r>
          <a:endParaRPr lang="zh-CN" dirty="0">
            <a:latin typeface="楷体" panose="02010609060101010101" pitchFamily="49" charset="-122"/>
            <a:ea typeface="楷体" panose="02010609060101010101" pitchFamily="49" charset="-122"/>
          </a:endParaRPr>
        </a:p>
      </dgm:t>
    </dgm:pt>
    <dgm:pt modelId="{C8726094-2401-4223-BEEB-42B3779D525A}" type="par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9F801E21-CD2C-479D-B54A-BEB0E44B661F}" type="sib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85D8C250-C189-467B-8A80-B73E1B81209F}">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主题相似度算法介绍</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D0C894DF-AA69-4785-8BCA-7714EDE27703}" type="sib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C2EDB28C-7A76-4715-ABAC-F6D936B02ACA}">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en-US" altLang="zh-CN" dirty="0" smtClean="0">
              <a:latin typeface="楷体" panose="02010609060101010101" pitchFamily="49" charset="-122"/>
              <a:ea typeface="楷体" panose="02010609060101010101" pitchFamily="49" charset="-122"/>
            </a:rPr>
            <a:t>3 </a:t>
          </a:r>
          <a:r>
            <a:rPr lang="zh-CN" altLang="zh-CN" dirty="0" smtClean="0">
              <a:latin typeface="楷体" panose="02010609060101010101" pitchFamily="49" charset="-122"/>
              <a:ea typeface="楷体" panose="02010609060101010101" pitchFamily="49" charset="-122"/>
            </a:rPr>
            <a:t>基于</a:t>
          </a:r>
          <a:r>
            <a:rPr lang="zh-CN" altLang="en-US" dirty="0" smtClean="0">
              <a:latin typeface="楷体" panose="02010609060101010101" pitchFamily="49" charset="-122"/>
              <a:ea typeface="楷体" panose="02010609060101010101" pitchFamily="49" charset="-122"/>
            </a:rPr>
            <a:t>主题相似度的排序学习算法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D850E117-960D-4A33-BC85-EBFADB80900D}" type="sib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947699EF-3BF4-42F8-99E8-5F764CF277F9}">
      <dgm:prSet/>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实验对比与分析</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F88E4B05-B83C-4954-86FB-086A62404F71}" type="sib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454B995F-52F6-407E-89FD-058FC45751AA}">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020894A2-3090-48F7-A447-42C08E81E43F}" type="sib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0C7E7B60-A4CF-4206-A538-EBCA3772CE55}" type="presOf" srcId="{85D8C250-C189-467B-8A80-B73E1B81209F}" destId="{7CAA34BA-C762-4F75-BC31-2F8E37DBD860}" srcOrd="0" destOrd="0" presId="urn:microsoft.com/office/officeart/2005/8/layout/vList2"/>
    <dgm:cxn modelId="{58BD3D1C-5D9A-4177-9411-48FEFE225A40}" srcId="{E40FF9AD-B036-4FB1-9F13-42ACC8800E54}" destId="{947699EF-3BF4-42F8-99E8-5F764CF277F9}" srcOrd="3" destOrd="0" parTransId="{8CF1CCCD-926A-430A-8643-9997EF1E5C04}" sibTransId="{F88E4B05-B83C-4954-86FB-086A62404F71}"/>
    <dgm:cxn modelId="{8E3DEF00-E296-485F-9454-0EB95581CC17}" type="presOf" srcId="{454B995F-52F6-407E-89FD-058FC45751AA}" destId="{563D5D9D-88F8-48CA-832C-676529B84DC6}" srcOrd="0" destOrd="0" presId="urn:microsoft.com/office/officeart/2005/8/layout/vList2"/>
    <dgm:cxn modelId="{36FB167E-2A18-4527-AD97-E2EFA6664BDE}" type="presOf" srcId="{C2EDB28C-7A76-4715-ABAC-F6D936B02ACA}" destId="{2D96EB55-9523-4E36-9C78-DACBBB57E7D9}" srcOrd="0" destOrd="0" presId="urn:microsoft.com/office/officeart/2005/8/layout/vList2"/>
    <dgm:cxn modelId="{1B7C8FBE-01E1-4A82-A78D-BD4ED7FA150E}" type="presOf" srcId="{947699EF-3BF4-42F8-99E8-5F764CF277F9}" destId="{471C5D2D-CA50-45F7-B05F-E5B85097607C}" srcOrd="0" destOrd="0" presId="urn:microsoft.com/office/officeart/2005/8/layout/vList2"/>
    <dgm:cxn modelId="{5EF72268-EE35-4F01-BC36-2FD9881FE772}" srcId="{E40FF9AD-B036-4FB1-9F13-42ACC8800E54}" destId="{9112AA2C-CD57-4C89-B52A-9C592C089CAA}" srcOrd="0" destOrd="0" parTransId="{C8726094-2401-4223-BEEB-42B3779D525A}" sibTransId="{9F801E21-CD2C-479D-B54A-BEB0E44B661F}"/>
    <dgm:cxn modelId="{D1A494D3-6095-4253-BE15-C1C77AA06315}" srcId="{E40FF9AD-B036-4FB1-9F13-42ACC8800E54}" destId="{454B995F-52F6-407E-89FD-058FC45751AA}" srcOrd="4" destOrd="0" parTransId="{8AEFEF19-5878-46B0-934F-78A3A77B48E7}" sibTransId="{020894A2-3090-48F7-A447-42C08E81E43F}"/>
    <dgm:cxn modelId="{5E42F488-DB2D-4A01-B331-BF8909A50750}" srcId="{E40FF9AD-B036-4FB1-9F13-42ACC8800E54}" destId="{85D8C250-C189-467B-8A80-B73E1B81209F}" srcOrd="1" destOrd="0" parTransId="{EE8A7BBE-1F85-434B-A5DF-8CCF6D0747B5}" sibTransId="{D0C894DF-AA69-4785-8BCA-7714EDE27703}"/>
    <dgm:cxn modelId="{3489AE73-5C23-4FF5-B944-97647B8CCEBF}" srcId="{E40FF9AD-B036-4FB1-9F13-42ACC8800E54}" destId="{C2EDB28C-7A76-4715-ABAC-F6D936B02ACA}" srcOrd="2" destOrd="0" parTransId="{67349016-8C85-4404-8C66-0F7CD752CB32}" sibTransId="{D850E117-960D-4A33-BC85-EBFADB80900D}"/>
    <dgm:cxn modelId="{4B38F019-9FD1-4504-9C5E-5FB64988D725}" type="presOf" srcId="{9112AA2C-CD57-4C89-B52A-9C592C089CAA}" destId="{D2C07907-98DD-4327-BEED-B9E770B8976D}" srcOrd="0" destOrd="0" presId="urn:microsoft.com/office/officeart/2005/8/layout/vList2"/>
    <dgm:cxn modelId="{550765A1-6D15-45EC-B4D7-405F82BD25C1}" type="presOf" srcId="{E40FF9AD-B036-4FB1-9F13-42ACC8800E54}" destId="{4E2B474D-85C7-47FC-9BF8-8D8E2E898EB1}" srcOrd="0" destOrd="0" presId="urn:microsoft.com/office/officeart/2005/8/layout/vList2"/>
    <dgm:cxn modelId="{263A9149-4299-4B3C-8A07-49C2CC67D2DD}" type="presParOf" srcId="{4E2B474D-85C7-47FC-9BF8-8D8E2E898EB1}" destId="{D2C07907-98DD-4327-BEED-B9E770B8976D}" srcOrd="0" destOrd="0" presId="urn:microsoft.com/office/officeart/2005/8/layout/vList2"/>
    <dgm:cxn modelId="{03DC21B3-E7EB-489E-9C20-E426F717109B}" type="presParOf" srcId="{4E2B474D-85C7-47FC-9BF8-8D8E2E898EB1}" destId="{31183784-B8C2-4C7C-90E5-265504CB6990}" srcOrd="1" destOrd="0" presId="urn:microsoft.com/office/officeart/2005/8/layout/vList2"/>
    <dgm:cxn modelId="{4D86D132-A464-4B5D-814E-84C5CBDF55B1}" type="presParOf" srcId="{4E2B474D-85C7-47FC-9BF8-8D8E2E898EB1}" destId="{7CAA34BA-C762-4F75-BC31-2F8E37DBD860}" srcOrd="2" destOrd="0" presId="urn:microsoft.com/office/officeart/2005/8/layout/vList2"/>
    <dgm:cxn modelId="{6002F3D3-3EF4-41DF-9777-BFC3CDA1FBFB}" type="presParOf" srcId="{4E2B474D-85C7-47FC-9BF8-8D8E2E898EB1}" destId="{FFF57AEB-8579-4832-BB07-1E43C493E997}" srcOrd="3" destOrd="0" presId="urn:microsoft.com/office/officeart/2005/8/layout/vList2"/>
    <dgm:cxn modelId="{38FC3412-3199-4808-A89C-B88FCE39473D}" type="presParOf" srcId="{4E2B474D-85C7-47FC-9BF8-8D8E2E898EB1}" destId="{2D96EB55-9523-4E36-9C78-DACBBB57E7D9}" srcOrd="4" destOrd="0" presId="urn:microsoft.com/office/officeart/2005/8/layout/vList2"/>
    <dgm:cxn modelId="{4987F385-9753-4675-AB01-75B626E1DF5F}" type="presParOf" srcId="{4E2B474D-85C7-47FC-9BF8-8D8E2E898EB1}" destId="{88FC0F83-5DFF-4DE8-B971-48A5A6C253C9}" srcOrd="5" destOrd="0" presId="urn:microsoft.com/office/officeart/2005/8/layout/vList2"/>
    <dgm:cxn modelId="{45B4B6E4-D81A-48F2-A3A7-DC6F1661EFFA}" type="presParOf" srcId="{4E2B474D-85C7-47FC-9BF8-8D8E2E898EB1}" destId="{471C5D2D-CA50-45F7-B05F-E5B85097607C}" srcOrd="6" destOrd="0" presId="urn:microsoft.com/office/officeart/2005/8/layout/vList2"/>
    <dgm:cxn modelId="{6CC58CE2-1449-4A7D-AC6F-4B3345EE3921}" type="presParOf" srcId="{4E2B474D-85C7-47FC-9BF8-8D8E2E898EB1}" destId="{B74D4CF9-BCC7-422D-89B7-6C086DC269B6}" srcOrd="7" destOrd="0" presId="urn:microsoft.com/office/officeart/2005/8/layout/vList2"/>
    <dgm:cxn modelId="{4A412155-0AF6-474B-8EF4-3E3117F0D519}"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9112AA2C-CD57-4C89-B52A-9C592C089CAA}">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研究背景与目的</a:t>
          </a:r>
          <a:endParaRPr lang="zh-CN" dirty="0">
            <a:latin typeface="楷体" panose="02010609060101010101" pitchFamily="49" charset="-122"/>
            <a:ea typeface="楷体" panose="02010609060101010101" pitchFamily="49" charset="-122"/>
          </a:endParaRPr>
        </a:p>
      </dgm:t>
    </dgm:pt>
    <dgm:pt modelId="{C8726094-2401-4223-BEEB-42B3779D525A}" type="par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9F801E21-CD2C-479D-B54A-BEB0E44B661F}" type="sib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85D8C250-C189-467B-8A80-B73E1B81209F}">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主题相似度算法介绍</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D0C894DF-AA69-4785-8BCA-7714EDE27703}" type="sib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C2EDB28C-7A76-4715-ABAC-F6D936B02ACA}">
      <dgm:prSet/>
      <dgm:spPr/>
      <dgm:t>
        <a:bodyPr/>
        <a:lstStyle/>
        <a:p>
          <a:pPr rtl="0"/>
          <a:r>
            <a:rPr lang="en-US" altLang="zh-CN" dirty="0" smtClean="0">
              <a:latin typeface="楷体" panose="02010609060101010101" pitchFamily="49" charset="-122"/>
              <a:ea typeface="楷体" panose="02010609060101010101" pitchFamily="49" charset="-122"/>
            </a:rPr>
            <a:t>3 </a:t>
          </a:r>
          <a:r>
            <a:rPr lang="zh-CN" altLang="zh-CN" dirty="0" smtClean="0">
              <a:latin typeface="楷体" panose="02010609060101010101" pitchFamily="49" charset="-122"/>
              <a:ea typeface="楷体" panose="02010609060101010101" pitchFamily="49" charset="-122"/>
            </a:rPr>
            <a:t>基于</a:t>
          </a:r>
          <a:r>
            <a:rPr lang="zh-CN" altLang="en-US" dirty="0" smtClean="0">
              <a:latin typeface="楷体" panose="02010609060101010101" pitchFamily="49" charset="-122"/>
              <a:ea typeface="楷体" panose="02010609060101010101" pitchFamily="49" charset="-122"/>
            </a:rPr>
            <a:t>主题相似度的排序学习算法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D850E117-960D-4A33-BC85-EBFADB80900D}" type="sib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947699EF-3BF4-42F8-99E8-5F764CF277F9}">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实验对比与分析</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F88E4B05-B83C-4954-86FB-086A62404F71}" type="sib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454B995F-52F6-407E-89FD-058FC45751AA}">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020894A2-3090-48F7-A447-42C08E81E43F}" type="sib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58BD3D1C-5D9A-4177-9411-48FEFE225A40}" srcId="{E40FF9AD-B036-4FB1-9F13-42ACC8800E54}" destId="{947699EF-3BF4-42F8-99E8-5F764CF277F9}" srcOrd="3" destOrd="0" parTransId="{8CF1CCCD-926A-430A-8643-9997EF1E5C04}" sibTransId="{F88E4B05-B83C-4954-86FB-086A62404F71}"/>
    <dgm:cxn modelId="{1D30B6BF-DDF1-44EA-92CE-A739B30CC75D}" type="presOf" srcId="{E40FF9AD-B036-4FB1-9F13-42ACC8800E54}" destId="{4E2B474D-85C7-47FC-9BF8-8D8E2E898EB1}" srcOrd="0" destOrd="0" presId="urn:microsoft.com/office/officeart/2005/8/layout/vList2"/>
    <dgm:cxn modelId="{5EF72268-EE35-4F01-BC36-2FD9881FE772}" srcId="{E40FF9AD-B036-4FB1-9F13-42ACC8800E54}" destId="{9112AA2C-CD57-4C89-B52A-9C592C089CAA}" srcOrd="0" destOrd="0" parTransId="{C8726094-2401-4223-BEEB-42B3779D525A}" sibTransId="{9F801E21-CD2C-479D-B54A-BEB0E44B661F}"/>
    <dgm:cxn modelId="{D1A494D3-6095-4253-BE15-C1C77AA06315}" srcId="{E40FF9AD-B036-4FB1-9F13-42ACC8800E54}" destId="{454B995F-52F6-407E-89FD-058FC45751AA}" srcOrd="4" destOrd="0" parTransId="{8AEFEF19-5878-46B0-934F-78A3A77B48E7}" sibTransId="{020894A2-3090-48F7-A447-42C08E81E43F}"/>
    <dgm:cxn modelId="{5EAD4F40-DB2B-4089-9385-035AF7BD4307}" type="presOf" srcId="{947699EF-3BF4-42F8-99E8-5F764CF277F9}" destId="{471C5D2D-CA50-45F7-B05F-E5B85097607C}" srcOrd="0" destOrd="0" presId="urn:microsoft.com/office/officeart/2005/8/layout/vList2"/>
    <dgm:cxn modelId="{5E42F488-DB2D-4A01-B331-BF8909A50750}" srcId="{E40FF9AD-B036-4FB1-9F13-42ACC8800E54}" destId="{85D8C250-C189-467B-8A80-B73E1B81209F}" srcOrd="1" destOrd="0" parTransId="{EE8A7BBE-1F85-434B-A5DF-8CCF6D0747B5}" sibTransId="{D0C894DF-AA69-4785-8BCA-7714EDE27703}"/>
    <dgm:cxn modelId="{66728531-EEDB-409C-A6F6-7EBD39C5B12F}" type="presOf" srcId="{85D8C250-C189-467B-8A80-B73E1B81209F}" destId="{7CAA34BA-C762-4F75-BC31-2F8E37DBD860}" srcOrd="0" destOrd="0" presId="urn:microsoft.com/office/officeart/2005/8/layout/vList2"/>
    <dgm:cxn modelId="{3489AE73-5C23-4FF5-B944-97647B8CCEBF}" srcId="{E40FF9AD-B036-4FB1-9F13-42ACC8800E54}" destId="{C2EDB28C-7A76-4715-ABAC-F6D936B02ACA}" srcOrd="2" destOrd="0" parTransId="{67349016-8C85-4404-8C66-0F7CD752CB32}" sibTransId="{D850E117-960D-4A33-BC85-EBFADB80900D}"/>
    <dgm:cxn modelId="{500F703F-ECE5-4316-907B-DE718290FC99}" type="presOf" srcId="{9112AA2C-CD57-4C89-B52A-9C592C089CAA}" destId="{D2C07907-98DD-4327-BEED-B9E770B8976D}" srcOrd="0" destOrd="0" presId="urn:microsoft.com/office/officeart/2005/8/layout/vList2"/>
    <dgm:cxn modelId="{3AFE93FB-BE25-43B6-BD6F-45522C2340CC}" type="presOf" srcId="{C2EDB28C-7A76-4715-ABAC-F6D936B02ACA}" destId="{2D96EB55-9523-4E36-9C78-DACBBB57E7D9}" srcOrd="0" destOrd="0" presId="urn:microsoft.com/office/officeart/2005/8/layout/vList2"/>
    <dgm:cxn modelId="{2F1A5CEC-DD1B-4CEF-AD62-1CB9081204E5}" type="presOf" srcId="{454B995F-52F6-407E-89FD-058FC45751AA}" destId="{563D5D9D-88F8-48CA-832C-676529B84DC6}" srcOrd="0" destOrd="0" presId="urn:microsoft.com/office/officeart/2005/8/layout/vList2"/>
    <dgm:cxn modelId="{27F0A204-1111-4715-B429-F3A6A66DE003}" type="presParOf" srcId="{4E2B474D-85C7-47FC-9BF8-8D8E2E898EB1}" destId="{D2C07907-98DD-4327-BEED-B9E770B8976D}" srcOrd="0" destOrd="0" presId="urn:microsoft.com/office/officeart/2005/8/layout/vList2"/>
    <dgm:cxn modelId="{E4824A3A-DC3E-4A81-8A36-27CDF1581F85}" type="presParOf" srcId="{4E2B474D-85C7-47FC-9BF8-8D8E2E898EB1}" destId="{31183784-B8C2-4C7C-90E5-265504CB6990}" srcOrd="1" destOrd="0" presId="urn:microsoft.com/office/officeart/2005/8/layout/vList2"/>
    <dgm:cxn modelId="{E89CC662-F456-400A-8C30-2EB75AF9F7B8}" type="presParOf" srcId="{4E2B474D-85C7-47FC-9BF8-8D8E2E898EB1}" destId="{7CAA34BA-C762-4F75-BC31-2F8E37DBD860}" srcOrd="2" destOrd="0" presId="urn:microsoft.com/office/officeart/2005/8/layout/vList2"/>
    <dgm:cxn modelId="{2D33979B-A83B-4C9E-B4F4-D61E0F82251F}" type="presParOf" srcId="{4E2B474D-85C7-47FC-9BF8-8D8E2E898EB1}" destId="{FFF57AEB-8579-4832-BB07-1E43C493E997}" srcOrd="3" destOrd="0" presId="urn:microsoft.com/office/officeart/2005/8/layout/vList2"/>
    <dgm:cxn modelId="{94F45168-4F91-4060-9335-C773389219FC}" type="presParOf" srcId="{4E2B474D-85C7-47FC-9BF8-8D8E2E898EB1}" destId="{2D96EB55-9523-4E36-9C78-DACBBB57E7D9}" srcOrd="4" destOrd="0" presId="urn:microsoft.com/office/officeart/2005/8/layout/vList2"/>
    <dgm:cxn modelId="{8253FD93-C16D-47ED-BAA0-01D29B4AE278}" type="presParOf" srcId="{4E2B474D-85C7-47FC-9BF8-8D8E2E898EB1}" destId="{88FC0F83-5DFF-4DE8-B971-48A5A6C253C9}" srcOrd="5" destOrd="0" presId="urn:microsoft.com/office/officeart/2005/8/layout/vList2"/>
    <dgm:cxn modelId="{3D593311-94FD-4A82-9C69-220D5465C3AD}" type="presParOf" srcId="{4E2B474D-85C7-47FC-9BF8-8D8E2E898EB1}" destId="{471C5D2D-CA50-45F7-B05F-E5B85097607C}" srcOrd="6" destOrd="0" presId="urn:microsoft.com/office/officeart/2005/8/layout/vList2"/>
    <dgm:cxn modelId="{15DD3301-BC4B-4372-89E0-0DE0F76E6D42}" type="presParOf" srcId="{4E2B474D-85C7-47FC-9BF8-8D8E2E898EB1}" destId="{B74D4CF9-BCC7-422D-89B7-6C086DC269B6}" srcOrd="7" destOrd="0" presId="urn:microsoft.com/office/officeart/2005/8/layout/vList2"/>
    <dgm:cxn modelId="{59D5D129-3C2E-4FEF-AED4-6AC73141A876}"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9112AA2C-CD57-4C89-B52A-9C592C089CAA}">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研究背景与目的</a:t>
          </a:r>
          <a:endParaRPr lang="zh-CN" dirty="0">
            <a:latin typeface="楷体" panose="02010609060101010101" pitchFamily="49" charset="-122"/>
            <a:ea typeface="楷体" panose="02010609060101010101" pitchFamily="49" charset="-122"/>
          </a:endParaRPr>
        </a:p>
      </dgm:t>
    </dgm:pt>
    <dgm:pt modelId="{C8726094-2401-4223-BEEB-42B3779D525A}" type="par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9F801E21-CD2C-479D-B54A-BEB0E44B661F}" type="sib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85D8C250-C189-467B-8A80-B73E1B81209F}">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主题相似度算法介绍</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D0C894DF-AA69-4785-8BCA-7714EDE27703}" type="sib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C2EDB28C-7A76-4715-ABAC-F6D936B02ACA}">
      <dgm:prSet/>
      <dgm:spPr/>
      <dgm:t>
        <a:bodyPr/>
        <a:lstStyle/>
        <a:p>
          <a:pPr rtl="0"/>
          <a:r>
            <a:rPr lang="en-US" altLang="zh-CN" dirty="0" smtClean="0">
              <a:latin typeface="楷体" panose="02010609060101010101" pitchFamily="49" charset="-122"/>
              <a:ea typeface="楷体" panose="02010609060101010101" pitchFamily="49" charset="-122"/>
            </a:rPr>
            <a:t>3 </a:t>
          </a:r>
          <a:r>
            <a:rPr lang="zh-CN" altLang="zh-CN" dirty="0" smtClean="0">
              <a:latin typeface="楷体" panose="02010609060101010101" pitchFamily="49" charset="-122"/>
              <a:ea typeface="楷体" panose="02010609060101010101" pitchFamily="49" charset="-122"/>
            </a:rPr>
            <a:t>基于</a:t>
          </a:r>
          <a:r>
            <a:rPr lang="zh-CN" altLang="en-US" dirty="0" smtClean="0">
              <a:latin typeface="楷体" panose="02010609060101010101" pitchFamily="49" charset="-122"/>
              <a:ea typeface="楷体" panose="02010609060101010101" pitchFamily="49" charset="-122"/>
            </a:rPr>
            <a:t>主题相似度的排序学习算法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D850E117-960D-4A33-BC85-EBFADB80900D}" type="sib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947699EF-3BF4-42F8-99E8-5F764CF277F9}">
      <dgm:prSet/>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实验对比与分析</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F88E4B05-B83C-4954-86FB-086A62404F71}" type="sib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454B995F-52F6-407E-89FD-058FC45751AA}">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020894A2-3090-48F7-A447-42C08E81E43F}" type="sib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58BD3D1C-5D9A-4177-9411-48FEFE225A40}" srcId="{E40FF9AD-B036-4FB1-9F13-42ACC8800E54}" destId="{947699EF-3BF4-42F8-99E8-5F764CF277F9}" srcOrd="3" destOrd="0" parTransId="{8CF1CCCD-926A-430A-8643-9997EF1E5C04}" sibTransId="{F88E4B05-B83C-4954-86FB-086A62404F71}"/>
    <dgm:cxn modelId="{EAF78FE6-7333-4A9B-8CE5-0D1FB08911FA}" type="presOf" srcId="{85D8C250-C189-467B-8A80-B73E1B81209F}" destId="{7CAA34BA-C762-4F75-BC31-2F8E37DBD860}" srcOrd="0" destOrd="0" presId="urn:microsoft.com/office/officeart/2005/8/layout/vList2"/>
    <dgm:cxn modelId="{619C88DD-7904-49BA-A369-1C717F563C5F}" type="presOf" srcId="{454B995F-52F6-407E-89FD-058FC45751AA}" destId="{563D5D9D-88F8-48CA-832C-676529B84DC6}" srcOrd="0" destOrd="0" presId="urn:microsoft.com/office/officeart/2005/8/layout/vList2"/>
    <dgm:cxn modelId="{5EF72268-EE35-4F01-BC36-2FD9881FE772}" srcId="{E40FF9AD-B036-4FB1-9F13-42ACC8800E54}" destId="{9112AA2C-CD57-4C89-B52A-9C592C089CAA}" srcOrd="0" destOrd="0" parTransId="{C8726094-2401-4223-BEEB-42B3779D525A}" sibTransId="{9F801E21-CD2C-479D-B54A-BEB0E44B661F}"/>
    <dgm:cxn modelId="{D1A494D3-6095-4253-BE15-C1C77AA06315}" srcId="{E40FF9AD-B036-4FB1-9F13-42ACC8800E54}" destId="{454B995F-52F6-407E-89FD-058FC45751AA}" srcOrd="4" destOrd="0" parTransId="{8AEFEF19-5878-46B0-934F-78A3A77B48E7}" sibTransId="{020894A2-3090-48F7-A447-42C08E81E43F}"/>
    <dgm:cxn modelId="{5E42F488-DB2D-4A01-B331-BF8909A50750}" srcId="{E40FF9AD-B036-4FB1-9F13-42ACC8800E54}" destId="{85D8C250-C189-467B-8A80-B73E1B81209F}" srcOrd="1" destOrd="0" parTransId="{EE8A7BBE-1F85-434B-A5DF-8CCF6D0747B5}" sibTransId="{D0C894DF-AA69-4785-8BCA-7714EDE27703}"/>
    <dgm:cxn modelId="{16A33D8B-AADB-4E34-99CB-21A5D375502C}" type="presOf" srcId="{E40FF9AD-B036-4FB1-9F13-42ACC8800E54}" destId="{4E2B474D-85C7-47FC-9BF8-8D8E2E898EB1}" srcOrd="0" destOrd="0" presId="urn:microsoft.com/office/officeart/2005/8/layout/vList2"/>
    <dgm:cxn modelId="{B4F858AE-EF5A-4B25-8991-39B9176EE419}" type="presOf" srcId="{947699EF-3BF4-42F8-99E8-5F764CF277F9}" destId="{471C5D2D-CA50-45F7-B05F-E5B85097607C}" srcOrd="0" destOrd="0" presId="urn:microsoft.com/office/officeart/2005/8/layout/vList2"/>
    <dgm:cxn modelId="{D19C65F5-C894-413E-A3CC-246CC530A98C}" type="presOf" srcId="{9112AA2C-CD57-4C89-B52A-9C592C089CAA}" destId="{D2C07907-98DD-4327-BEED-B9E770B8976D}" srcOrd="0" destOrd="0" presId="urn:microsoft.com/office/officeart/2005/8/layout/vList2"/>
    <dgm:cxn modelId="{3489AE73-5C23-4FF5-B944-97647B8CCEBF}" srcId="{E40FF9AD-B036-4FB1-9F13-42ACC8800E54}" destId="{C2EDB28C-7A76-4715-ABAC-F6D936B02ACA}" srcOrd="2" destOrd="0" parTransId="{67349016-8C85-4404-8C66-0F7CD752CB32}" sibTransId="{D850E117-960D-4A33-BC85-EBFADB80900D}"/>
    <dgm:cxn modelId="{0D0E9557-10FA-49B1-AD7E-2E78F2D3AEF8}" type="presOf" srcId="{C2EDB28C-7A76-4715-ABAC-F6D936B02ACA}" destId="{2D96EB55-9523-4E36-9C78-DACBBB57E7D9}" srcOrd="0" destOrd="0" presId="urn:microsoft.com/office/officeart/2005/8/layout/vList2"/>
    <dgm:cxn modelId="{200F0BC1-4DA1-458C-97E7-6A91DC71F613}" type="presParOf" srcId="{4E2B474D-85C7-47FC-9BF8-8D8E2E898EB1}" destId="{D2C07907-98DD-4327-BEED-B9E770B8976D}" srcOrd="0" destOrd="0" presId="urn:microsoft.com/office/officeart/2005/8/layout/vList2"/>
    <dgm:cxn modelId="{68184E8E-A88B-4D52-A092-898FD1147A08}" type="presParOf" srcId="{4E2B474D-85C7-47FC-9BF8-8D8E2E898EB1}" destId="{31183784-B8C2-4C7C-90E5-265504CB6990}" srcOrd="1" destOrd="0" presId="urn:microsoft.com/office/officeart/2005/8/layout/vList2"/>
    <dgm:cxn modelId="{9D707914-1E3A-4D65-93EA-3D2D5A3B30BA}" type="presParOf" srcId="{4E2B474D-85C7-47FC-9BF8-8D8E2E898EB1}" destId="{7CAA34BA-C762-4F75-BC31-2F8E37DBD860}" srcOrd="2" destOrd="0" presId="urn:microsoft.com/office/officeart/2005/8/layout/vList2"/>
    <dgm:cxn modelId="{D44BF9FA-C389-45F9-85F8-D1FB7F69138D}" type="presParOf" srcId="{4E2B474D-85C7-47FC-9BF8-8D8E2E898EB1}" destId="{FFF57AEB-8579-4832-BB07-1E43C493E997}" srcOrd="3" destOrd="0" presId="urn:microsoft.com/office/officeart/2005/8/layout/vList2"/>
    <dgm:cxn modelId="{5469F908-2FF1-43D8-B4AD-7EEFDB0C7475}" type="presParOf" srcId="{4E2B474D-85C7-47FC-9BF8-8D8E2E898EB1}" destId="{2D96EB55-9523-4E36-9C78-DACBBB57E7D9}" srcOrd="4" destOrd="0" presId="urn:microsoft.com/office/officeart/2005/8/layout/vList2"/>
    <dgm:cxn modelId="{2DA79FD0-6686-4FCB-A89B-946CDF519740}" type="presParOf" srcId="{4E2B474D-85C7-47FC-9BF8-8D8E2E898EB1}" destId="{88FC0F83-5DFF-4DE8-B971-48A5A6C253C9}" srcOrd="5" destOrd="0" presId="urn:microsoft.com/office/officeart/2005/8/layout/vList2"/>
    <dgm:cxn modelId="{9663C926-58BA-4446-9A0A-961B6FC8D328}" type="presParOf" srcId="{4E2B474D-85C7-47FC-9BF8-8D8E2E898EB1}" destId="{471C5D2D-CA50-45F7-B05F-E5B85097607C}" srcOrd="6" destOrd="0" presId="urn:microsoft.com/office/officeart/2005/8/layout/vList2"/>
    <dgm:cxn modelId="{053F5423-BFB1-481D-B8E8-1CC02BF103EE}" type="presParOf" srcId="{4E2B474D-85C7-47FC-9BF8-8D8E2E898EB1}" destId="{B74D4CF9-BCC7-422D-89B7-6C086DC269B6}" srcOrd="7" destOrd="0" presId="urn:microsoft.com/office/officeart/2005/8/layout/vList2"/>
    <dgm:cxn modelId="{FEEE5F2C-2FB3-443B-9727-6FC8498F5283}"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研究背景与目的</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80706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主题相似度算法介绍</a:t>
          </a:r>
          <a:endParaRPr lang="zh-CN" sz="2800" kern="1200" dirty="0">
            <a:latin typeface="楷体" panose="02010609060101010101" pitchFamily="49" charset="-122"/>
            <a:ea typeface="楷体" panose="02010609060101010101" pitchFamily="49" charset="-122"/>
          </a:endParaRPr>
        </a:p>
      </dsp:txBody>
      <dsp:txXfrm>
        <a:off x="34383" y="841449"/>
        <a:ext cx="7420066" cy="635573"/>
      </dsp:txXfrm>
    </dsp:sp>
    <dsp:sp modelId="{2D96EB55-9523-4E36-9C78-DACBBB57E7D9}">
      <dsp:nvSpPr>
        <dsp:cNvPr id="0" name=""/>
        <dsp:cNvSpPr/>
      </dsp:nvSpPr>
      <dsp:spPr>
        <a:xfrm>
          <a:off x="0" y="159204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zh-CN" sz="2800" kern="1200" dirty="0" smtClean="0">
              <a:latin typeface="楷体" panose="02010609060101010101" pitchFamily="49" charset="-122"/>
              <a:ea typeface="楷体" panose="02010609060101010101" pitchFamily="49" charset="-122"/>
            </a:rPr>
            <a:t>基于</a:t>
          </a:r>
          <a:r>
            <a:rPr lang="zh-CN" altLang="en-US" sz="2800" kern="1200" dirty="0" smtClean="0">
              <a:latin typeface="楷体" panose="02010609060101010101" pitchFamily="49" charset="-122"/>
              <a:ea typeface="楷体" panose="02010609060101010101" pitchFamily="49" charset="-122"/>
            </a:rPr>
            <a:t>主题相似度的排序学习算法</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实验对比与分析</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a:t>
          </a:r>
          <a:r>
            <a:rPr lang="zh-CN" altLang="en-US" sz="2800" kern="1200" dirty="0" smtClean="0">
              <a:latin typeface="楷体" panose="02010609060101010101" pitchFamily="49" charset="-122"/>
              <a:ea typeface="楷体" panose="02010609060101010101" pitchFamily="49" charset="-122"/>
            </a:rPr>
            <a:t>景及意义</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80706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smtClean="0">
              <a:latin typeface="楷体" panose="02010609060101010101" pitchFamily="49" charset="-122"/>
              <a:ea typeface="楷体" panose="02010609060101010101" pitchFamily="49" charset="-122"/>
            </a:rPr>
            <a:t>2 </a:t>
          </a:r>
          <a:r>
            <a:rPr lang="zh-CN" altLang="en-US" sz="2800" kern="1200" smtClean="0">
              <a:latin typeface="楷体" panose="02010609060101010101" pitchFamily="49" charset="-122"/>
              <a:ea typeface="楷体" panose="02010609060101010101" pitchFamily="49" charset="-122"/>
            </a:rPr>
            <a:t>主题相似度算法介绍</a:t>
          </a:r>
          <a:endParaRPr lang="zh-CN" sz="2800" kern="1200" dirty="0">
            <a:latin typeface="楷体" panose="02010609060101010101" pitchFamily="49" charset="-122"/>
            <a:ea typeface="楷体" panose="02010609060101010101" pitchFamily="49" charset="-122"/>
          </a:endParaRPr>
        </a:p>
      </dsp:txBody>
      <dsp:txXfrm>
        <a:off x="34383" y="841449"/>
        <a:ext cx="7420066" cy="635573"/>
      </dsp:txXfrm>
    </dsp:sp>
    <dsp:sp modelId="{2D96EB55-9523-4E36-9C78-DACBBB57E7D9}">
      <dsp:nvSpPr>
        <dsp:cNvPr id="0" name=""/>
        <dsp:cNvSpPr/>
      </dsp:nvSpPr>
      <dsp:spPr>
        <a:xfrm>
          <a:off x="0" y="159204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zh-CN" sz="2800" kern="1200" dirty="0" smtClean="0">
              <a:latin typeface="楷体" panose="02010609060101010101" pitchFamily="49" charset="-122"/>
              <a:ea typeface="楷体" panose="02010609060101010101" pitchFamily="49" charset="-122"/>
            </a:rPr>
            <a:t>基于</a:t>
          </a:r>
          <a:r>
            <a:rPr lang="zh-CN" altLang="en-US" sz="2800" kern="1200" dirty="0" smtClean="0">
              <a:latin typeface="楷体" panose="02010609060101010101" pitchFamily="49" charset="-122"/>
              <a:ea typeface="楷体" panose="02010609060101010101" pitchFamily="49" charset="-122"/>
            </a:rPr>
            <a:t>主题相似度的排序学习算法</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实验对比与分析</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96962B-432A-4EAF-8601-0CBF91AD9796}">
      <dsp:nvSpPr>
        <dsp:cNvPr id="0" name=""/>
        <dsp:cNvSpPr/>
      </dsp:nvSpPr>
      <dsp:spPr>
        <a:xfrm>
          <a:off x="1309473" y="1377537"/>
          <a:ext cx="933108" cy="93310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楷体" panose="02010609060101010101" pitchFamily="49" charset="-122"/>
              <a:ea typeface="楷体" panose="02010609060101010101" pitchFamily="49" charset="-122"/>
            </a:rPr>
            <a:t>搜索排序</a:t>
          </a:r>
          <a:endParaRPr lang="zh-CN" altLang="en-US" sz="2000" kern="1200" dirty="0">
            <a:latin typeface="楷体" panose="02010609060101010101" pitchFamily="49" charset="-122"/>
            <a:ea typeface="楷体" panose="02010609060101010101" pitchFamily="49" charset="-122"/>
          </a:endParaRPr>
        </a:p>
      </dsp:txBody>
      <dsp:txXfrm>
        <a:off x="1446124" y="1514188"/>
        <a:ext cx="659806" cy="659806"/>
      </dsp:txXfrm>
    </dsp:sp>
    <dsp:sp modelId="{ABD348C1-665C-4140-8C1C-F4C4BFA155E2}">
      <dsp:nvSpPr>
        <dsp:cNvPr id="0" name=""/>
        <dsp:cNvSpPr/>
      </dsp:nvSpPr>
      <dsp:spPr>
        <a:xfrm rot="16200000">
          <a:off x="1676831" y="1037361"/>
          <a:ext cx="198392" cy="3172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1706590" y="1130571"/>
        <a:ext cx="138874" cy="190354"/>
      </dsp:txXfrm>
    </dsp:sp>
    <dsp:sp modelId="{F9539830-2684-472B-857F-C3AE82448EC0}">
      <dsp:nvSpPr>
        <dsp:cNvPr id="0" name=""/>
        <dsp:cNvSpPr/>
      </dsp:nvSpPr>
      <dsp:spPr>
        <a:xfrm>
          <a:off x="1309473" y="70103"/>
          <a:ext cx="933108" cy="93310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altLang="zh-CN" sz="2000" kern="1200" dirty="0" smtClean="0">
              <a:latin typeface="Times New Roman" panose="02020603050405020304" pitchFamily="18" charset="0"/>
              <a:cs typeface="Times New Roman" panose="02020603050405020304" pitchFamily="18" charset="0"/>
            </a:rPr>
            <a:t>LTR</a:t>
          </a:r>
          <a:endParaRPr lang="zh-CN" altLang="en-US" sz="2000" kern="1200" dirty="0">
            <a:latin typeface="Times New Roman" panose="02020603050405020304" pitchFamily="18" charset="0"/>
            <a:cs typeface="Times New Roman" panose="02020603050405020304" pitchFamily="18" charset="0"/>
          </a:endParaRPr>
        </a:p>
      </dsp:txBody>
      <dsp:txXfrm>
        <a:off x="1446124" y="206754"/>
        <a:ext cx="659806" cy="659806"/>
      </dsp:txXfrm>
    </dsp:sp>
    <dsp:sp modelId="{250B4AD9-A90B-4576-A947-5C253B8ABF06}">
      <dsp:nvSpPr>
        <dsp:cNvPr id="0" name=""/>
        <dsp:cNvSpPr/>
      </dsp:nvSpPr>
      <dsp:spPr>
        <a:xfrm>
          <a:off x="2324933" y="1685463"/>
          <a:ext cx="198392" cy="3172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2324933" y="1748914"/>
        <a:ext cx="138874" cy="190354"/>
      </dsp:txXfrm>
    </dsp:sp>
    <dsp:sp modelId="{8B1D2BA0-AF4E-43D3-8416-AA9686B0B8E3}">
      <dsp:nvSpPr>
        <dsp:cNvPr id="0" name=""/>
        <dsp:cNvSpPr/>
      </dsp:nvSpPr>
      <dsp:spPr>
        <a:xfrm>
          <a:off x="2616907" y="1377537"/>
          <a:ext cx="933108" cy="93310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楷体" panose="02010609060101010101" pitchFamily="49" charset="-122"/>
              <a:ea typeface="楷体" panose="02010609060101010101" pitchFamily="49" charset="-122"/>
            </a:rPr>
            <a:t>关键词</a:t>
          </a:r>
          <a:endParaRPr lang="zh-CN" altLang="en-US" sz="2000" kern="1200" dirty="0">
            <a:latin typeface="楷体" panose="02010609060101010101" pitchFamily="49" charset="-122"/>
            <a:ea typeface="楷体" panose="02010609060101010101" pitchFamily="49" charset="-122"/>
          </a:endParaRPr>
        </a:p>
      </dsp:txBody>
      <dsp:txXfrm>
        <a:off x="2753558" y="1514188"/>
        <a:ext cx="659806" cy="659806"/>
      </dsp:txXfrm>
    </dsp:sp>
    <dsp:sp modelId="{CD9A24D4-6AF7-424B-86E7-8C6A54CEE667}">
      <dsp:nvSpPr>
        <dsp:cNvPr id="0" name=""/>
        <dsp:cNvSpPr/>
      </dsp:nvSpPr>
      <dsp:spPr>
        <a:xfrm rot="5400000">
          <a:off x="1676831" y="2333565"/>
          <a:ext cx="198392" cy="3172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1706590" y="2367257"/>
        <a:ext cx="138874" cy="190354"/>
      </dsp:txXfrm>
    </dsp:sp>
    <dsp:sp modelId="{78CBDE2C-2324-4371-B67D-47C5831D4397}">
      <dsp:nvSpPr>
        <dsp:cNvPr id="0" name=""/>
        <dsp:cNvSpPr/>
      </dsp:nvSpPr>
      <dsp:spPr>
        <a:xfrm>
          <a:off x="1250328" y="2684971"/>
          <a:ext cx="1051398" cy="93310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楷体" panose="02010609060101010101" pitchFamily="49" charset="-122"/>
              <a:ea typeface="楷体" panose="02010609060101010101" pitchFamily="49" charset="-122"/>
            </a:rPr>
            <a:t>链接分析</a:t>
          </a:r>
          <a:endParaRPr lang="zh-CN" altLang="en-US" sz="2000" kern="1200" dirty="0">
            <a:latin typeface="楷体" panose="02010609060101010101" pitchFamily="49" charset="-122"/>
            <a:ea typeface="楷体" panose="02010609060101010101" pitchFamily="49" charset="-122"/>
          </a:endParaRPr>
        </a:p>
      </dsp:txBody>
      <dsp:txXfrm>
        <a:off x="1404302" y="2821622"/>
        <a:ext cx="743450" cy="659806"/>
      </dsp:txXfrm>
    </dsp:sp>
    <dsp:sp modelId="{C5A9C8B0-9777-4D89-BC1A-36855137D963}">
      <dsp:nvSpPr>
        <dsp:cNvPr id="0" name=""/>
        <dsp:cNvSpPr/>
      </dsp:nvSpPr>
      <dsp:spPr>
        <a:xfrm rot="10800000">
          <a:off x="1028729" y="1685463"/>
          <a:ext cx="198392" cy="3172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rot="10800000">
        <a:off x="1088247" y="1748914"/>
        <a:ext cx="138874" cy="190354"/>
      </dsp:txXfrm>
    </dsp:sp>
    <dsp:sp modelId="{B38B1B38-A102-4BE6-9DD9-43C1DF643F3A}">
      <dsp:nvSpPr>
        <dsp:cNvPr id="0" name=""/>
        <dsp:cNvSpPr/>
      </dsp:nvSpPr>
      <dsp:spPr>
        <a:xfrm>
          <a:off x="2039" y="1377537"/>
          <a:ext cx="933108" cy="93310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楷体" panose="02010609060101010101" pitchFamily="49" charset="-122"/>
              <a:ea typeface="楷体" panose="02010609060101010101" pitchFamily="49" charset="-122"/>
            </a:rPr>
            <a:t>竞价排名</a:t>
          </a:r>
          <a:endParaRPr lang="zh-CN" altLang="en-US" sz="2000" kern="1200" dirty="0">
            <a:latin typeface="楷体" panose="02010609060101010101" pitchFamily="49" charset="-122"/>
            <a:ea typeface="楷体" panose="02010609060101010101" pitchFamily="49" charset="-122"/>
          </a:endParaRPr>
        </a:p>
      </dsp:txBody>
      <dsp:txXfrm>
        <a:off x="138690" y="1514188"/>
        <a:ext cx="659806" cy="6598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研究背景与目的</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807066"/>
          <a:ext cx="7488832" cy="704339"/>
        </a:xfrm>
        <a:prstGeom prst="roundRect">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主题相似度算法介绍</a:t>
          </a:r>
          <a:endParaRPr lang="zh-CN" sz="2800" kern="1200" dirty="0">
            <a:latin typeface="楷体" panose="02010609060101010101" pitchFamily="49" charset="-122"/>
            <a:ea typeface="楷体" panose="02010609060101010101" pitchFamily="49" charset="-122"/>
          </a:endParaRPr>
        </a:p>
      </dsp:txBody>
      <dsp:txXfrm>
        <a:off x="34383" y="841449"/>
        <a:ext cx="7420066" cy="635573"/>
      </dsp:txXfrm>
    </dsp:sp>
    <dsp:sp modelId="{2D96EB55-9523-4E36-9C78-DACBBB57E7D9}">
      <dsp:nvSpPr>
        <dsp:cNvPr id="0" name=""/>
        <dsp:cNvSpPr/>
      </dsp:nvSpPr>
      <dsp:spPr>
        <a:xfrm>
          <a:off x="0" y="159204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zh-CN" sz="2800" kern="1200" dirty="0" smtClean="0">
              <a:latin typeface="楷体" panose="02010609060101010101" pitchFamily="49" charset="-122"/>
              <a:ea typeface="楷体" panose="02010609060101010101" pitchFamily="49" charset="-122"/>
            </a:rPr>
            <a:t>基于</a:t>
          </a:r>
          <a:r>
            <a:rPr lang="zh-CN" altLang="en-US" sz="2800" kern="1200" dirty="0" smtClean="0">
              <a:latin typeface="楷体" panose="02010609060101010101" pitchFamily="49" charset="-122"/>
              <a:ea typeface="楷体" panose="02010609060101010101" pitchFamily="49" charset="-122"/>
            </a:rPr>
            <a:t>主题相似度的排序学习算法</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实验对比与分析</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研究背景与目的</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80706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主题相似度算法介绍</a:t>
          </a:r>
          <a:endParaRPr lang="zh-CN" sz="2800" kern="1200" dirty="0">
            <a:latin typeface="楷体" panose="02010609060101010101" pitchFamily="49" charset="-122"/>
            <a:ea typeface="楷体" panose="02010609060101010101" pitchFamily="49" charset="-122"/>
          </a:endParaRPr>
        </a:p>
      </dsp:txBody>
      <dsp:txXfrm>
        <a:off x="34383" y="841449"/>
        <a:ext cx="7420066" cy="635573"/>
      </dsp:txXfrm>
    </dsp:sp>
    <dsp:sp modelId="{2D96EB55-9523-4E36-9C78-DACBBB57E7D9}">
      <dsp:nvSpPr>
        <dsp:cNvPr id="0" name=""/>
        <dsp:cNvSpPr/>
      </dsp:nvSpPr>
      <dsp:spPr>
        <a:xfrm>
          <a:off x="0" y="1592046"/>
          <a:ext cx="7488832" cy="704339"/>
        </a:xfrm>
        <a:prstGeom prst="roundRect">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zh-CN" sz="2800" kern="1200" dirty="0" smtClean="0">
              <a:latin typeface="楷体" panose="02010609060101010101" pitchFamily="49" charset="-122"/>
              <a:ea typeface="楷体" panose="02010609060101010101" pitchFamily="49" charset="-122"/>
            </a:rPr>
            <a:t>基于</a:t>
          </a:r>
          <a:r>
            <a:rPr lang="zh-CN" altLang="en-US" sz="2800" kern="1200" dirty="0" smtClean="0">
              <a:latin typeface="楷体" panose="02010609060101010101" pitchFamily="49" charset="-122"/>
              <a:ea typeface="楷体" panose="02010609060101010101" pitchFamily="49" charset="-122"/>
            </a:rPr>
            <a:t>主题相似度的排序学习算法</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实验对比与分析</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研究背景与目的</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80706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主题相似度算法介绍</a:t>
          </a:r>
          <a:endParaRPr lang="zh-CN" sz="2800" kern="1200" dirty="0">
            <a:latin typeface="楷体" panose="02010609060101010101" pitchFamily="49" charset="-122"/>
            <a:ea typeface="楷体" panose="02010609060101010101" pitchFamily="49" charset="-122"/>
          </a:endParaRPr>
        </a:p>
      </dsp:txBody>
      <dsp:txXfrm>
        <a:off x="34383" y="841449"/>
        <a:ext cx="7420066" cy="635573"/>
      </dsp:txXfrm>
    </dsp:sp>
    <dsp:sp modelId="{2D96EB55-9523-4E36-9C78-DACBBB57E7D9}">
      <dsp:nvSpPr>
        <dsp:cNvPr id="0" name=""/>
        <dsp:cNvSpPr/>
      </dsp:nvSpPr>
      <dsp:spPr>
        <a:xfrm>
          <a:off x="0" y="159204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zh-CN" sz="2800" kern="1200" dirty="0" smtClean="0">
              <a:latin typeface="楷体" panose="02010609060101010101" pitchFamily="49" charset="-122"/>
              <a:ea typeface="楷体" panose="02010609060101010101" pitchFamily="49" charset="-122"/>
            </a:rPr>
            <a:t>基于</a:t>
          </a:r>
          <a:r>
            <a:rPr lang="zh-CN" altLang="en-US" sz="2800" kern="1200" dirty="0" smtClean="0">
              <a:latin typeface="楷体" panose="02010609060101010101" pitchFamily="49" charset="-122"/>
              <a:ea typeface="楷体" panose="02010609060101010101" pitchFamily="49" charset="-122"/>
            </a:rPr>
            <a:t>主题相似度的排序学习算法</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实验对比与分析</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研究背景与目的</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80706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主题相似度算法介绍</a:t>
          </a:r>
          <a:endParaRPr lang="zh-CN" sz="2800" kern="1200" dirty="0">
            <a:latin typeface="楷体" panose="02010609060101010101" pitchFamily="49" charset="-122"/>
            <a:ea typeface="楷体" panose="02010609060101010101" pitchFamily="49" charset="-122"/>
          </a:endParaRPr>
        </a:p>
      </dsp:txBody>
      <dsp:txXfrm>
        <a:off x="34383" y="841449"/>
        <a:ext cx="7420066" cy="635573"/>
      </dsp:txXfrm>
    </dsp:sp>
    <dsp:sp modelId="{2D96EB55-9523-4E36-9C78-DACBBB57E7D9}">
      <dsp:nvSpPr>
        <dsp:cNvPr id="0" name=""/>
        <dsp:cNvSpPr/>
      </dsp:nvSpPr>
      <dsp:spPr>
        <a:xfrm>
          <a:off x="0" y="159204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zh-CN" sz="2800" kern="1200" dirty="0" smtClean="0">
              <a:latin typeface="楷体" panose="02010609060101010101" pitchFamily="49" charset="-122"/>
              <a:ea typeface="楷体" panose="02010609060101010101" pitchFamily="49" charset="-122"/>
            </a:rPr>
            <a:t>基于</a:t>
          </a:r>
          <a:r>
            <a:rPr lang="zh-CN" altLang="en-US" sz="2800" kern="1200" dirty="0" smtClean="0">
              <a:latin typeface="楷体" panose="02010609060101010101" pitchFamily="49" charset="-122"/>
              <a:ea typeface="楷体" panose="02010609060101010101" pitchFamily="49" charset="-122"/>
            </a:rPr>
            <a:t>主题相似度的排序学习算法</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实验对比与分析</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49688" y="0"/>
            <a:ext cx="2946400" cy="493713"/>
          </a:xfrm>
          <a:prstGeom prst="rect">
            <a:avLst/>
          </a:prstGeom>
        </p:spPr>
        <p:txBody>
          <a:bodyPr vert="horz" lIns="91440" tIns="45720" rIns="91440" bIns="45720" rtlCol="0"/>
          <a:lstStyle>
            <a:lvl1pPr algn="r">
              <a:defRPr sz="1200"/>
            </a:lvl1pPr>
          </a:lstStyle>
          <a:p>
            <a:fld id="{1D7806B0-77EB-4E40-B0A3-8F69800ED8CC}" type="datetimeFigureOut">
              <a:rPr lang="zh-CN" altLang="en-US" smtClean="0"/>
              <a:t>2017/5/12</a:t>
            </a:fld>
            <a:endParaRPr lang="zh-CN" altLang="en-US"/>
          </a:p>
        </p:txBody>
      </p:sp>
      <p:sp>
        <p:nvSpPr>
          <p:cNvPr id="4" name="页脚占位符 3"/>
          <p:cNvSpPr>
            <a:spLocks noGrp="1"/>
          </p:cNvSpPr>
          <p:nvPr>
            <p:ph type="ftr" sz="quarter" idx="2"/>
          </p:nvPr>
        </p:nvSpPr>
        <p:spPr>
          <a:xfrm>
            <a:off x="0" y="9378950"/>
            <a:ext cx="2946400" cy="49371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49688" y="9378950"/>
            <a:ext cx="2946400" cy="493713"/>
          </a:xfrm>
          <a:prstGeom prst="rect">
            <a:avLst/>
          </a:prstGeom>
        </p:spPr>
        <p:txBody>
          <a:bodyPr vert="horz" lIns="91440" tIns="45720" rIns="91440" bIns="45720" rtlCol="0" anchor="b"/>
          <a:lstStyle>
            <a:lvl1pPr algn="r">
              <a:defRPr sz="1200"/>
            </a:lvl1pPr>
          </a:lstStyle>
          <a:p>
            <a:fld id="{DE4C75C7-D152-470D-A080-8E0CADD04BA6}" type="slidenum">
              <a:rPr lang="zh-CN" altLang="en-US" smtClean="0"/>
              <a:t>‹#›</a:t>
            </a:fld>
            <a:endParaRPr lang="zh-CN" altLang="en-US"/>
          </a:p>
        </p:txBody>
      </p:sp>
    </p:spTree>
    <p:extLst>
      <p:ext uri="{BB962C8B-B14F-4D97-AF65-F5344CB8AC3E}">
        <p14:creationId xmlns:p14="http://schemas.microsoft.com/office/powerpoint/2010/main" val="401851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bwMode="auto">
          <a:xfrm>
            <a:off x="0"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endParaRPr lang="en-US" altLang="zh-CN"/>
          </a:p>
        </p:txBody>
      </p:sp>
      <p:sp>
        <p:nvSpPr>
          <p:cNvPr id="209923" name="Rectangle 3"/>
          <p:cNvSpPr>
            <a:spLocks noGrp="1" noChangeArrowheads="1"/>
          </p:cNvSpPr>
          <p:nvPr>
            <p:ph type="dt" idx="1"/>
          </p:nvPr>
        </p:nvSpPr>
        <p:spPr bwMode="auto">
          <a:xfrm>
            <a:off x="3849688"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ltLang="zh-CN"/>
          </a:p>
        </p:txBody>
      </p:sp>
      <p:sp>
        <p:nvSpPr>
          <p:cNvPr id="209924" name="Rectangle 4"/>
          <p:cNvSpPr>
            <a:spLocks noGrp="1" noRot="1" noChangeAspect="1" noChangeArrowheads="1" noTextEdit="1"/>
          </p:cNvSpPr>
          <p:nvPr>
            <p:ph type="sldImg" idx="2"/>
          </p:nvPr>
        </p:nvSpPr>
        <p:spPr bwMode="auto">
          <a:xfrm>
            <a:off x="931863" y="741363"/>
            <a:ext cx="4935537" cy="37020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9925" name="Rectangle 5"/>
          <p:cNvSpPr>
            <a:spLocks noGrp="1" noChangeArrowheads="1"/>
          </p:cNvSpPr>
          <p:nvPr>
            <p:ph type="body" sz="quarter" idx="3"/>
          </p:nvPr>
        </p:nvSpPr>
        <p:spPr bwMode="auto">
          <a:xfrm>
            <a:off x="679450" y="4691063"/>
            <a:ext cx="5438775" cy="444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9926" name="Rectangle 6"/>
          <p:cNvSpPr>
            <a:spLocks noGrp="1" noChangeArrowheads="1"/>
          </p:cNvSpPr>
          <p:nvPr>
            <p:ph type="ftr" sz="quarter" idx="4"/>
          </p:nvPr>
        </p:nvSpPr>
        <p:spPr bwMode="auto">
          <a:xfrm>
            <a:off x="0" y="937895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endParaRPr lang="en-US" altLang="zh-CN"/>
          </a:p>
        </p:txBody>
      </p:sp>
      <p:sp>
        <p:nvSpPr>
          <p:cNvPr id="209927" name="Rectangle 7"/>
          <p:cNvSpPr>
            <a:spLocks noGrp="1" noChangeArrowheads="1"/>
          </p:cNvSpPr>
          <p:nvPr>
            <p:ph type="sldNum" sz="quarter" idx="5"/>
          </p:nvPr>
        </p:nvSpPr>
        <p:spPr bwMode="auto">
          <a:xfrm>
            <a:off x="3849688" y="937895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725AB2D3-0A13-4B70-943B-8D91FF02C85D}" type="slidenum">
              <a:rPr lang="en-US" altLang="zh-CN"/>
              <a:pPr/>
              <a:t>‹#›</a:t>
            </a:fld>
            <a:endParaRPr lang="en-US" altLang="zh-CN"/>
          </a:p>
        </p:txBody>
      </p:sp>
    </p:spTree>
    <p:extLst>
      <p:ext uri="{BB962C8B-B14F-4D97-AF65-F5344CB8AC3E}">
        <p14:creationId xmlns:p14="http://schemas.microsoft.com/office/powerpoint/2010/main" val="347167350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AF7FB8-0E67-4157-843F-4E465598FAFB}" type="slidenum">
              <a:rPr lang="en-US" altLang="zh-CN"/>
              <a:pPr/>
              <a:t>1</a:t>
            </a:fld>
            <a:endParaRPr lang="en-US" altLang="zh-CN" dirty="0"/>
          </a:p>
        </p:txBody>
      </p:sp>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457249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US" altLang="zh-CN" sz="1800" dirty="0" smtClean="0"/>
                  <a:t>LDA (</a:t>
                </a:r>
                <a:r>
                  <a:rPr lang="en-US" altLang="zh-CN" sz="1800" dirty="0" err="1" smtClean="0"/>
                  <a:t>LatentDirichletAllocation</a:t>
                </a:r>
                <a:r>
                  <a:rPr lang="en-US" altLang="zh-CN" sz="1800" dirty="0" smtClean="0"/>
                  <a:t>)</a:t>
                </a:r>
                <a:r>
                  <a:rPr lang="zh-CN" altLang="en-US" sz="1800" dirty="0" smtClean="0"/>
                  <a:t>是一种文档主题生成模型 ，也称为一个三层贝叶斯概率模型 ，包含词、主题和文档三层结构 </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marL="0" marR="0" lvl="1" indent="0" algn="l" defTabSz="914400" rtl="0" eaLnBrk="1" fontAlgn="base" latinLnBrk="0" hangingPunct="1">
                  <a:lnSpc>
                    <a:spcPct val="100000"/>
                  </a:lnSpc>
                  <a:spcBef>
                    <a:spcPct val="30000"/>
                  </a:spcBef>
                  <a:spcAft>
                    <a:spcPct val="0"/>
                  </a:spcAft>
                  <a:buClrTx/>
                  <a:buSzTx/>
                  <a:buFontTx/>
                  <a:buNone/>
                  <a:tabLst/>
                  <a:defRPr/>
                </a:pP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marL="0" marR="0" lvl="1" indent="0" algn="l" defTabSz="914400" rtl="0" eaLnBrk="1" fontAlgn="base" latinLnBrk="0" hangingPunct="1">
                  <a:lnSpc>
                    <a:spcPct val="100000"/>
                  </a:lnSpc>
                  <a:spcBef>
                    <a:spcPct val="30000"/>
                  </a:spcBef>
                  <a:spcAft>
                    <a:spcPct val="0"/>
                  </a:spcAft>
                  <a:buClrTx/>
                  <a:buSzTx/>
                  <a:buFontTx/>
                  <a:buNone/>
                  <a:tabLst/>
                  <a:defRPr/>
                </a:pPr>
                <a:r>
                  <a:rPr lang="zh-CN" altLang="zh-CN" sz="1800" dirty="0" smtClean="0">
                    <a:latin typeface="楷体" panose="02010609060101010101" pitchFamily="49" charset="-122"/>
                    <a:ea typeface="楷体" panose="02010609060101010101" pitchFamily="49" charset="-122"/>
                    <a:cs typeface="Times New Roman" panose="02020603050405020304" pitchFamily="18" charset="0"/>
                  </a:rPr>
                  <a:t>对每个特征词的主题进行采样，确定特征词的主题，根据统计频次计算出参数。</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将</a:t>
                </a:r>
                <a:r>
                  <a:rPr lang="zh-CN" altLang="zh-CN" sz="1800" dirty="0" smtClean="0">
                    <a:latin typeface="楷体" panose="02010609060101010101" pitchFamily="49" charset="-122"/>
                    <a:ea typeface="楷体" panose="02010609060101010101" pitchFamily="49" charset="-122"/>
                    <a:cs typeface="Times New Roman" panose="02020603050405020304" pitchFamily="18" charset="0"/>
                  </a:rPr>
                  <a:t>参数估计问题就转换成计算特征词序列下主题序列的条件概率</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问题。</a:t>
                </a:r>
                <a:endParaRPr lang="en-US" altLang="zh-CN" sz="1800" dirty="0" smtClean="0">
                  <a:latin typeface="楷体" panose="02010609060101010101" pitchFamily="49" charset="-122"/>
                  <a:ea typeface="楷体" panose="02010609060101010101" pitchFamily="49" charset="-122"/>
                </a:endParaRPr>
              </a:p>
              <a:p>
                <a:endParaRPr lang="en-US" altLang="zh-CN" dirty="0" smtClean="0"/>
              </a:p>
              <a:p>
                <a:r>
                  <a:rPr lang="zh-CN" altLang="en-US" dirty="0" smtClean="0"/>
                  <a:t>输入：</a:t>
                </a:r>
                <a14:m>
                  <m:oMath xmlns:m="http://schemas.openxmlformats.org/officeDocument/2006/math">
                    <m:box>
                      <m:boxPr>
                        <m:ctrlPr>
                          <a:rPr lang="zh-CN" altLang="zh-CN" sz="1200" i="1" kern="1200" smtClean="0">
                            <a:solidFill>
                              <a:schemeClr val="tx1"/>
                            </a:solidFill>
                            <a:effectLst/>
                            <a:latin typeface="Cambria Math" panose="02040503050406030204" pitchFamily="18" charset="0"/>
                            <a:ea typeface="宋体" pitchFamily="2" charset="-122"/>
                            <a:cs typeface="+mn-cs"/>
                          </a:rPr>
                        </m:ctrlPr>
                      </m:boxPr>
                      <m:e>
                        <m:groupChr>
                          <m:groupChrPr>
                            <m:chr m:val="→"/>
                            <m:pos m:val="top"/>
                            <m:ctrlPr>
                              <a:rPr lang="zh-CN" altLang="zh-CN" sz="1200" i="1" kern="1200">
                                <a:solidFill>
                                  <a:schemeClr val="tx1"/>
                                </a:solidFill>
                                <a:effectLst/>
                                <a:latin typeface="Cambria Math" panose="02040503050406030204" pitchFamily="18" charset="0"/>
                                <a:ea typeface="宋体" pitchFamily="2" charset="-122"/>
                                <a:cs typeface="+mn-cs"/>
                              </a:rPr>
                            </m:ctrlPr>
                          </m:groupChrPr>
                          <m:e>
                            <m:r>
                              <a:rPr lang="en-US" altLang="zh-CN" sz="1200" i="1" kern="1200">
                                <a:solidFill>
                                  <a:schemeClr val="tx1"/>
                                </a:solidFill>
                                <a:effectLst/>
                                <a:latin typeface="Cambria Math" panose="02040503050406030204" pitchFamily="18" charset="0"/>
                                <a:ea typeface="宋体" pitchFamily="2" charset="-122"/>
                                <a:cs typeface="+mn-cs"/>
                              </a:rPr>
                              <m:t>𝑤</m:t>
                            </m:r>
                          </m:e>
                        </m:groupChr>
                      </m:e>
                    </m:box>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𝛼</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𝛽</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𝑘</m:t>
                    </m:r>
                  </m:oMath>
                </a14:m>
                <a:r>
                  <a:rPr lang="en-US" altLang="zh-CN" dirty="0" smtClean="0"/>
                  <a:t> </a:t>
                </a:r>
                <a:r>
                  <a:rPr lang="zh-CN" altLang="en-US" dirty="0" smtClean="0"/>
                  <a:t>；输出：</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𝜗</m:t>
                        </m:r>
                      </m:e>
                      <m:sub>
                        <m:r>
                          <a:rPr lang="en-US" altLang="zh-CN" sz="1200" i="1" kern="1200">
                            <a:solidFill>
                              <a:schemeClr val="tx1"/>
                            </a:solidFill>
                            <a:effectLst/>
                            <a:latin typeface="Cambria Math" panose="02040503050406030204" pitchFamily="18" charset="0"/>
                            <a:ea typeface="宋体" pitchFamily="2" charset="-122"/>
                            <a:cs typeface="+mn-cs"/>
                          </a:rPr>
                          <m:t>𝑚</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𝑘</m:t>
                        </m:r>
                      </m:sub>
                    </m:sSub>
                  </m:oMath>
                </a14:m>
                <a:endParaRPr lang="en-US" altLang="zh-CN" dirty="0" smtClean="0"/>
              </a:p>
            </p:txBody>
          </p:sp>
        </mc:Choice>
        <mc:Fallback xmlns="">
          <p:sp>
            <p:nvSpPr>
              <p:cNvPr id="3" name="备注占位符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zh-CN" altLang="zh-CN" sz="1800" dirty="0" smtClean="0">
                    <a:latin typeface="楷体" panose="02010609060101010101" pitchFamily="49" charset="-122"/>
                    <a:ea typeface="楷体" panose="02010609060101010101" pitchFamily="49" charset="-122"/>
                    <a:cs typeface="Times New Roman" panose="02020603050405020304" pitchFamily="18" charset="0"/>
                  </a:rPr>
                  <a:t>对每个特征词的主题进行采样，确定特征词的主题，根据统计频次计算出参数。</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将</a:t>
                </a:r>
                <a:r>
                  <a:rPr lang="zh-CN" altLang="zh-CN" sz="1800" dirty="0" smtClean="0">
                    <a:latin typeface="楷体" panose="02010609060101010101" pitchFamily="49" charset="-122"/>
                    <a:ea typeface="楷体" panose="02010609060101010101" pitchFamily="49" charset="-122"/>
                    <a:cs typeface="Times New Roman" panose="02020603050405020304" pitchFamily="18" charset="0"/>
                  </a:rPr>
                  <a:t>参数估计问题就转换成计算特征词序列下主题序列的条件概率</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问题。</a:t>
                </a:r>
                <a:endParaRPr lang="en-US" altLang="zh-CN" sz="1800" dirty="0" smtClean="0">
                  <a:latin typeface="楷体" panose="02010609060101010101" pitchFamily="49" charset="-122"/>
                  <a:ea typeface="楷体" panose="02010609060101010101" pitchFamily="49" charset="-122"/>
                </a:endParaRPr>
              </a:p>
              <a:p>
                <a:endParaRPr lang="en-US" altLang="zh-CN" dirty="0" smtClean="0"/>
              </a:p>
              <a:p>
                <a:r>
                  <a:rPr lang="zh-CN" altLang="en-US" dirty="0" smtClean="0"/>
                  <a:t>输入：</a:t>
                </a:r>
                <a:r>
                  <a:rPr lang="zh-CN" altLang="zh-CN" sz="1200" i="0" kern="1200" smtClean="0">
                    <a:solidFill>
                      <a:schemeClr val="tx1"/>
                    </a:solidFill>
                    <a:effectLst/>
                    <a:latin typeface="Arial" charset="0"/>
                    <a:ea typeface="宋体" pitchFamily="2" charset="-122"/>
                    <a:cs typeface="+mn-cs"/>
                  </a:rPr>
                  <a:t>□(</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𝑤 </a:t>
                </a:r>
                <a:r>
                  <a:rPr lang="zh-CN" altLang="zh-CN" sz="1200" i="0" kern="1200" smtClean="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,𝛼,𝛽,𝑘</a:t>
                </a:r>
                <a:r>
                  <a:rPr lang="en-US" altLang="zh-CN" dirty="0" smtClean="0"/>
                  <a:t> </a:t>
                </a:r>
                <a:r>
                  <a:rPr lang="zh-CN" altLang="en-US" dirty="0" smtClean="0"/>
                  <a:t>；输出：</a:t>
                </a:r>
                <a:r>
                  <a:rPr lang="en-US" altLang="zh-CN" sz="1200" i="0" kern="1200">
                    <a:solidFill>
                      <a:schemeClr val="tx1"/>
                    </a:solidFill>
                    <a:effectLst/>
                    <a:latin typeface="Arial" charset="0"/>
                    <a:ea typeface="宋体" pitchFamily="2" charset="-122"/>
                    <a:cs typeface="+mn-cs"/>
                  </a:rPr>
                  <a:t>𝜗</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𝑚,𝑘</a:t>
                </a:r>
                <a:r>
                  <a:rPr lang="zh-CN" altLang="zh-CN" sz="1200" i="0" kern="1200">
                    <a:solidFill>
                      <a:schemeClr val="tx1"/>
                    </a:solidFill>
                    <a:effectLst/>
                    <a:latin typeface="Arial" charset="0"/>
                    <a:ea typeface="宋体" pitchFamily="2" charset="-122"/>
                    <a:cs typeface="+mn-cs"/>
                  </a:rPr>
                  <a:t>)</a:t>
                </a:r>
                <a:endParaRPr lang="en-US" altLang="zh-CN" dirty="0" smtClean="0"/>
              </a:p>
            </p:txBody>
          </p:sp>
        </mc:Fallback>
      </mc:AlternateContent>
      <p:sp>
        <p:nvSpPr>
          <p:cNvPr id="4" name="灯片编号占位符 3"/>
          <p:cNvSpPr>
            <a:spLocks noGrp="1"/>
          </p:cNvSpPr>
          <p:nvPr>
            <p:ph type="sldNum" sz="quarter" idx="10"/>
          </p:nvPr>
        </p:nvSpPr>
        <p:spPr/>
        <p:txBody>
          <a:bodyPr/>
          <a:lstStyle/>
          <a:p>
            <a:fld id="{725AB2D3-0A13-4B70-943B-8D91FF02C85D}" type="slidenum">
              <a:rPr lang="en-US" altLang="zh-CN" smtClean="0"/>
              <a:pPr/>
              <a:t>10</a:t>
            </a:fld>
            <a:endParaRPr lang="en-US" altLang="zh-CN"/>
          </a:p>
        </p:txBody>
      </p:sp>
    </p:spTree>
    <p:extLst>
      <p:ext uri="{BB962C8B-B14F-4D97-AF65-F5344CB8AC3E}">
        <p14:creationId xmlns:p14="http://schemas.microsoft.com/office/powerpoint/2010/main" val="3773915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US" altLang="zh-CN" sz="1800" dirty="0" smtClean="0">
                    <a:latin typeface="楷体" panose="02010609060101010101" pitchFamily="49" charset="-122"/>
                    <a:ea typeface="楷体" panose="02010609060101010101" pitchFamily="49" charset="-122"/>
                  </a:rPr>
                  <a:t>KL</a:t>
                </a:r>
                <a:r>
                  <a:rPr lang="zh-CN" altLang="zh-CN" sz="1800" dirty="0" smtClean="0">
                    <a:latin typeface="楷体" panose="02010609060101010101" pitchFamily="49" charset="-122"/>
                    <a:ea typeface="楷体" panose="02010609060101010101" pitchFamily="49" charset="-122"/>
                    <a:cs typeface="Times New Roman" panose="02020603050405020304" pitchFamily="18" charset="0"/>
                  </a:rPr>
                  <a:t>距离</a:t>
                </a:r>
                <a:r>
                  <a:rPr lang="en-US" altLang="zh-CN" sz="1800" dirty="0" smtClean="0">
                    <a:latin typeface="Times New Roman" panose="02020603050405020304" pitchFamily="18" charset="0"/>
                    <a:ea typeface="宋体" panose="02010600030101010101" pitchFamily="2" charset="-122"/>
                  </a:rPr>
                  <a:t>(</a:t>
                </a:r>
                <a:r>
                  <a:rPr lang="en-US" altLang="zh-CN" sz="1800" dirty="0" err="1" smtClean="0">
                    <a:latin typeface="Times New Roman" panose="02020603050405020304" pitchFamily="18" charset="0"/>
                    <a:ea typeface="宋体" panose="02010600030101010101" pitchFamily="2" charset="-122"/>
                  </a:rPr>
                  <a:t>Kullback</a:t>
                </a:r>
                <a:r>
                  <a:rPr lang="en-US" altLang="zh-CN" sz="1800" dirty="0" smtClean="0">
                    <a:latin typeface="Times New Roman" panose="02020603050405020304" pitchFamily="18" charset="0"/>
                    <a:ea typeface="宋体" panose="02010600030101010101" pitchFamily="2" charset="-122"/>
                  </a:rPr>
                  <a:t>–</a:t>
                </a:r>
                <a:r>
                  <a:rPr lang="en-US" altLang="zh-CN" sz="1800" dirty="0" err="1" smtClean="0">
                    <a:latin typeface="Times New Roman" panose="02020603050405020304" pitchFamily="18" charset="0"/>
                    <a:ea typeface="宋体" panose="02010600030101010101" pitchFamily="2" charset="-122"/>
                  </a:rPr>
                  <a:t>Leibler</a:t>
                </a:r>
                <a:r>
                  <a:rPr lang="en-US" altLang="zh-CN" sz="1800" dirty="0" smtClean="0">
                    <a:latin typeface="Times New Roman" panose="02020603050405020304" pitchFamily="18" charset="0"/>
                    <a:ea typeface="宋体" panose="02010600030101010101" pitchFamily="2" charset="-122"/>
                  </a:rPr>
                  <a:t> divergence)</a:t>
                </a:r>
                <a:r>
                  <a:rPr lang="zh-CN" altLang="en-US" sz="1800" dirty="0" smtClean="0">
                    <a:latin typeface="Times New Roman" panose="02020603050405020304" pitchFamily="18" charset="0"/>
                    <a:ea typeface="宋体" panose="02010600030101010101" pitchFamily="2" charset="-122"/>
                  </a:rPr>
                  <a:t>，</a:t>
                </a:r>
                <a:r>
                  <a:rPr lang="zh-CN" altLang="en-US" sz="1800" dirty="0" smtClean="0">
                    <a:latin typeface="楷体" panose="02010609060101010101" pitchFamily="49" charset="-122"/>
                    <a:ea typeface="楷体" panose="02010609060101010101" pitchFamily="49" charset="-122"/>
                  </a:rPr>
                  <a:t>用于衡量相同事件空间里的两个概率分布反的差异情况</a:t>
                </a:r>
                <a:r>
                  <a:rPr lang="zh-CN" altLang="en-US" sz="1800" kern="1200" dirty="0" smtClean="0">
                    <a:latin typeface="楷体" panose="02010609060101010101" pitchFamily="49" charset="-122"/>
                    <a:ea typeface="楷体" panose="02010609060101010101" pitchFamily="49" charset="-122"/>
                  </a:rPr>
                  <a:t>。</a:t>
                </a:r>
                <a:endParaRPr lang="en-US" altLang="zh-CN" sz="1800" kern="1200" dirty="0" smtClean="0">
                  <a:latin typeface="楷体" panose="02010609060101010101" pitchFamily="49" charset="-122"/>
                  <a:ea typeface="楷体" panose="02010609060101010101" pitchFamily="49" charset="-122"/>
                </a:endParaRPr>
              </a:p>
              <a:p>
                <a:pPr marL="0" marR="0" lvl="1" indent="0" algn="l" defTabSz="914400" rtl="0" eaLnBrk="1" fontAlgn="base" latinLnBrk="0" hangingPunct="1">
                  <a:lnSpc>
                    <a:spcPct val="100000"/>
                  </a:lnSpc>
                  <a:spcBef>
                    <a:spcPct val="30000"/>
                  </a:spcBef>
                  <a:spcAft>
                    <a:spcPct val="0"/>
                  </a:spcAft>
                  <a:buClrTx/>
                  <a:buSzTx/>
                  <a:buFontTx/>
                  <a:buNone/>
                  <a:tabLst/>
                  <a:defRPr/>
                </a:pPr>
                <a:endParaRPr lang="en-US" altLang="zh-CN" sz="1800" kern="1200" dirty="0" smtClean="0">
                  <a:latin typeface="楷体" panose="02010609060101010101" pitchFamily="49" charset="-122"/>
                  <a:ea typeface="楷体" panose="02010609060101010101" pitchFamily="49" charset="-122"/>
                </a:endParaRPr>
              </a:p>
              <a:p>
                <a:pPr marL="0" indent="0">
                  <a:lnSpc>
                    <a:spcPct val="150000"/>
                  </a:lnSpc>
                  <a:spcBef>
                    <a:spcPts val="0"/>
                  </a:spcBef>
                  <a:buNone/>
                </a:pPr>
                <a:r>
                  <a:rPr lang="zh-CN" altLang="en-US" sz="1600" dirty="0" smtClean="0"/>
                  <a:t> </a:t>
                </a:r>
                <a:r>
                  <a:rPr lang="zh-CN" altLang="en-US" sz="1600" dirty="0" smtClean="0">
                    <a:latin typeface="楷体" panose="02010609060101010101" pitchFamily="49" charset="-122"/>
                    <a:ea typeface="楷体" panose="02010609060101010101" pitchFamily="49" charset="-122"/>
                  </a:rPr>
                  <a:t>对称</a:t>
                </a:r>
                <a:r>
                  <a:rPr lang="en-US" altLang="zh-CN" sz="1600" dirty="0" smtClean="0">
                    <a:latin typeface="楷体" panose="02010609060101010101" pitchFamily="49" charset="-122"/>
                    <a:ea typeface="楷体" panose="02010609060101010101" pitchFamily="49" charset="-122"/>
                  </a:rPr>
                  <a:t>KL</a:t>
                </a:r>
                <a:r>
                  <a:rPr lang="zh-CN" altLang="en-US" sz="1600" dirty="0" smtClean="0">
                    <a:latin typeface="楷体" panose="02010609060101010101" pitchFamily="49" charset="-122"/>
                    <a:ea typeface="楷体" panose="02010609060101010101" pitchFamily="49" charset="-122"/>
                  </a:rPr>
                  <a:t>距离</a:t>
                </a:r>
                <a:r>
                  <a:rPr lang="zh-CN" altLang="en-US" sz="1600" dirty="0" smtClean="0"/>
                  <a:t>：</a:t>
                </a: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𝐷</m:t>
                        </m:r>
                      </m:e>
                      <m:sub>
                        <m:r>
                          <a:rPr lang="en-US" altLang="zh-CN" sz="1600" i="1">
                            <a:latin typeface="Cambria Math" panose="02040503050406030204" pitchFamily="18" charset="0"/>
                          </a:rPr>
                          <m:t>𝜆</m:t>
                        </m:r>
                      </m:sub>
                    </m:sSub>
                    <m:d>
                      <m:dPr>
                        <m:ctrlPr>
                          <a:rPr lang="zh-CN" altLang="zh-CN" sz="1600" i="1">
                            <a:latin typeface="Cambria Math" panose="02040503050406030204" pitchFamily="18" charset="0"/>
                          </a:rPr>
                        </m:ctrlPr>
                      </m:dPr>
                      <m:e>
                        <m:r>
                          <a:rPr lang="en-US" altLang="zh-CN" sz="1600" i="1">
                            <a:latin typeface="Cambria Math" panose="02040503050406030204" pitchFamily="18" charset="0"/>
                          </a:rPr>
                          <m:t>𝑝</m:t>
                        </m:r>
                        <m:r>
                          <a:rPr lang="en-US" altLang="zh-CN" sz="1600" i="1">
                            <a:latin typeface="Cambria Math" panose="02040503050406030204" pitchFamily="18" charset="0"/>
                          </a:rPr>
                          <m:t>,</m:t>
                        </m:r>
                        <m:r>
                          <a:rPr lang="en-US" altLang="zh-CN" sz="1600" i="1">
                            <a:latin typeface="Cambria Math" panose="02040503050406030204" pitchFamily="18" charset="0"/>
                          </a:rPr>
                          <m:t>𝑞</m:t>
                        </m:r>
                      </m:e>
                    </m:d>
                    <m:r>
                      <a:rPr lang="en-US" altLang="zh-CN" sz="1600" i="1">
                        <a:latin typeface="Cambria Math" panose="02040503050406030204" pitchFamily="18" charset="0"/>
                      </a:rPr>
                      <m:t>=</m:t>
                    </m:r>
                    <m:r>
                      <a:rPr lang="en-US" altLang="zh-CN" sz="1600" i="1">
                        <a:latin typeface="Cambria Math" panose="02040503050406030204" pitchFamily="18" charset="0"/>
                      </a:rPr>
                      <m:t>𝜆</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𝐷</m:t>
                        </m:r>
                      </m:e>
                      <m:sub>
                        <m:r>
                          <a:rPr lang="en-US" altLang="zh-CN" sz="1600" i="1">
                            <a:latin typeface="Cambria Math" panose="02040503050406030204" pitchFamily="18" charset="0"/>
                          </a:rPr>
                          <m:t>𝐾𝐿</m:t>
                        </m:r>
                      </m:sub>
                    </m:sSub>
                    <m:d>
                      <m:dPr>
                        <m:ctrlPr>
                          <a:rPr lang="zh-CN" altLang="zh-CN" sz="1600" i="1">
                            <a:latin typeface="Cambria Math" panose="02040503050406030204" pitchFamily="18" charset="0"/>
                          </a:rPr>
                        </m:ctrlPr>
                      </m:dPr>
                      <m:e>
                        <m:r>
                          <a:rPr lang="en-US" altLang="zh-CN" sz="1600" i="1">
                            <a:latin typeface="Cambria Math" panose="02040503050406030204" pitchFamily="18" charset="0"/>
                          </a:rPr>
                          <m:t>𝑝</m:t>
                        </m:r>
                        <m:r>
                          <a:rPr lang="en-US" altLang="zh-CN" sz="1600" i="1">
                            <a:latin typeface="Cambria Math" panose="02040503050406030204" pitchFamily="18" charset="0"/>
                          </a:rPr>
                          <m:t>,</m:t>
                        </m:r>
                        <m:r>
                          <a:rPr lang="en-US" altLang="zh-CN" sz="1600" i="1">
                            <a:latin typeface="Cambria Math" panose="02040503050406030204" pitchFamily="18" charset="0"/>
                          </a:rPr>
                          <m:t>𝜆</m:t>
                        </m:r>
                        <m:r>
                          <a:rPr lang="en-US" altLang="zh-CN" sz="1600" i="1">
                            <a:latin typeface="Cambria Math" panose="02040503050406030204" pitchFamily="18" charset="0"/>
                          </a:rPr>
                          <m:t>𝑝</m:t>
                        </m:r>
                        <m:r>
                          <a:rPr lang="en-US" altLang="zh-CN" sz="1600" i="1">
                            <a:latin typeface="Cambria Math" panose="02040503050406030204" pitchFamily="18" charset="0"/>
                          </a:rPr>
                          <m:t>+(1−</m:t>
                        </m:r>
                        <m:r>
                          <a:rPr lang="en-US" altLang="zh-CN" sz="1600" i="1">
                            <a:latin typeface="Cambria Math" panose="02040503050406030204" pitchFamily="18" charset="0"/>
                          </a:rPr>
                          <m:t>𝜆</m:t>
                        </m:r>
                        <m:r>
                          <a:rPr lang="en-US" altLang="zh-CN" sz="1600" i="1">
                            <a:latin typeface="Cambria Math" panose="02040503050406030204" pitchFamily="18" charset="0"/>
                          </a:rPr>
                          <m:t>)</m:t>
                        </m:r>
                        <m:r>
                          <a:rPr lang="en-US" altLang="zh-CN" sz="1600" i="1">
                            <a:latin typeface="Cambria Math" panose="02040503050406030204" pitchFamily="18" charset="0"/>
                          </a:rPr>
                          <m:t>𝑞</m:t>
                        </m:r>
                      </m:e>
                    </m:d>
                    <m:r>
                      <a:rPr lang="en-US" altLang="zh-CN" sz="1600" i="1">
                        <a:latin typeface="Cambria Math" panose="02040503050406030204" pitchFamily="18" charset="0"/>
                      </a:rPr>
                      <m:t>+(1−</m:t>
                    </m:r>
                    <m:r>
                      <a:rPr lang="en-US" altLang="zh-CN" sz="1600" i="1">
                        <a:latin typeface="Cambria Math" panose="02040503050406030204" pitchFamily="18" charset="0"/>
                      </a:rPr>
                      <m:t>𝜆</m:t>
                    </m:r>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𝐷</m:t>
                        </m:r>
                      </m:e>
                      <m:sub>
                        <m:r>
                          <a:rPr lang="en-US" altLang="zh-CN" sz="1600" i="1">
                            <a:latin typeface="Cambria Math" panose="02040503050406030204" pitchFamily="18" charset="0"/>
                          </a:rPr>
                          <m:t>𝐾𝐿</m:t>
                        </m:r>
                      </m:sub>
                    </m:sSub>
                    <m:d>
                      <m:dPr>
                        <m:ctrlPr>
                          <a:rPr lang="zh-CN" altLang="zh-CN" sz="1600" i="1">
                            <a:latin typeface="Cambria Math" panose="02040503050406030204" pitchFamily="18" charset="0"/>
                          </a:rPr>
                        </m:ctrlPr>
                      </m:dPr>
                      <m:e>
                        <m:r>
                          <a:rPr lang="en-US" altLang="zh-CN" sz="1600" i="1">
                            <a:latin typeface="Cambria Math" panose="02040503050406030204" pitchFamily="18" charset="0"/>
                          </a:rPr>
                          <m:t>𝑞</m:t>
                        </m:r>
                        <m:r>
                          <a:rPr lang="en-US" altLang="zh-CN" sz="1600" i="1">
                            <a:latin typeface="Cambria Math" panose="02040503050406030204" pitchFamily="18" charset="0"/>
                          </a:rPr>
                          <m:t>,</m:t>
                        </m:r>
                        <m:r>
                          <a:rPr lang="en-US" altLang="zh-CN" sz="1600" i="1">
                            <a:latin typeface="Cambria Math" panose="02040503050406030204" pitchFamily="18" charset="0"/>
                          </a:rPr>
                          <m:t>𝜆</m:t>
                        </m:r>
                        <m:r>
                          <a:rPr lang="en-US" altLang="zh-CN" sz="1600" i="1">
                            <a:latin typeface="Cambria Math" panose="02040503050406030204" pitchFamily="18" charset="0"/>
                          </a:rPr>
                          <m:t>𝑝</m:t>
                        </m:r>
                        <m:r>
                          <a:rPr lang="en-US" altLang="zh-CN" sz="1600" i="1">
                            <a:latin typeface="Cambria Math" panose="02040503050406030204" pitchFamily="18" charset="0"/>
                          </a:rPr>
                          <m:t>+(1−</m:t>
                        </m:r>
                        <m:r>
                          <a:rPr lang="en-US" altLang="zh-CN" sz="1600" i="1">
                            <a:latin typeface="Cambria Math" panose="02040503050406030204" pitchFamily="18" charset="0"/>
                          </a:rPr>
                          <m:t>𝜆</m:t>
                        </m:r>
                        <m:r>
                          <a:rPr lang="en-US" altLang="zh-CN" sz="1600" i="1">
                            <a:latin typeface="Cambria Math" panose="02040503050406030204" pitchFamily="18" charset="0"/>
                          </a:rPr>
                          <m:t>)</m:t>
                        </m:r>
                        <m:r>
                          <a:rPr lang="en-US" altLang="zh-CN" sz="1600" i="1">
                            <a:latin typeface="Cambria Math" panose="02040503050406030204" pitchFamily="18" charset="0"/>
                          </a:rPr>
                          <m:t>𝑞</m:t>
                        </m:r>
                      </m:e>
                    </m:d>
                  </m:oMath>
                </a14:m>
                <a:endParaRPr lang="en-US" altLang="zh-CN" sz="1600" dirty="0" smtClean="0"/>
              </a:p>
              <a:p>
                <a:pPr marL="0" lvl="1" indent="0">
                  <a:lnSpc>
                    <a:spcPct val="150000"/>
                  </a:lnSpc>
                  <a:spcBef>
                    <a:spcPts val="0"/>
                  </a:spcBef>
                  <a:buClr>
                    <a:schemeClr val="accent1"/>
                  </a:buClr>
                  <a:buSzPct val="70000"/>
                  <a:buNone/>
                </a:pPr>
                <a:r>
                  <a:rPr lang="en-US" altLang="zh-CN" sz="1800" kern="1200" dirty="0" smtClean="0">
                    <a:latin typeface="楷体" panose="02010609060101010101" pitchFamily="49" charset="-122"/>
                    <a:ea typeface="楷体" panose="02010609060101010101" pitchFamily="49" charset="-122"/>
                  </a:rPr>
                  <a:t>   </a:t>
                </a:r>
                <a:r>
                  <a:rPr lang="zh-CN" altLang="zh-CN" sz="1800" kern="1200" dirty="0" smtClean="0">
                    <a:latin typeface="楷体" panose="02010609060101010101" pitchFamily="49" charset="-122"/>
                    <a:ea typeface="楷体" panose="02010609060101010101" pitchFamily="49" charset="-122"/>
                  </a:rPr>
                  <a:t>当</a:t>
                </a:r>
                <a14:m>
                  <m:oMath xmlns:m="http://schemas.openxmlformats.org/officeDocument/2006/math">
                    <m:r>
                      <a:rPr lang="en-US" altLang="zh-CN" sz="1800" i="1" kern="1200">
                        <a:latin typeface="Cambria Math" panose="02040503050406030204" pitchFamily="18" charset="0"/>
                        <a:ea typeface="宋体" pitchFamily="2" charset="-122"/>
                      </a:rPr>
                      <m:t>𝜆</m:t>
                    </m:r>
                    <m:r>
                      <a:rPr lang="en-US" altLang="zh-CN" sz="1800" kern="1200">
                        <a:latin typeface="Cambria Math" panose="02040503050406030204" pitchFamily="18" charset="0"/>
                        <a:ea typeface="宋体" pitchFamily="2" charset="-122"/>
                      </a:rPr>
                      <m:t>=</m:t>
                    </m:r>
                    <m:f>
                      <m:fPr>
                        <m:ctrlPr>
                          <a:rPr lang="zh-CN" altLang="zh-CN" sz="1800" i="1" kern="1200">
                            <a:latin typeface="Cambria Math" panose="02040503050406030204" pitchFamily="18" charset="0"/>
                            <a:ea typeface="宋体" pitchFamily="2" charset="-122"/>
                          </a:rPr>
                        </m:ctrlPr>
                      </m:fPr>
                      <m:num>
                        <m:r>
                          <a:rPr lang="en-US" altLang="zh-CN" sz="1800" kern="1200">
                            <a:latin typeface="Cambria Math" panose="02040503050406030204" pitchFamily="18" charset="0"/>
                            <a:ea typeface="宋体" pitchFamily="2" charset="-122"/>
                          </a:rPr>
                          <m:t>1</m:t>
                        </m:r>
                      </m:num>
                      <m:den>
                        <m:r>
                          <a:rPr lang="en-US" altLang="zh-CN" sz="1800" kern="1200">
                            <a:latin typeface="Cambria Math" panose="02040503050406030204" pitchFamily="18" charset="0"/>
                            <a:ea typeface="宋体" pitchFamily="2" charset="-122"/>
                          </a:rPr>
                          <m:t>2</m:t>
                        </m:r>
                      </m:den>
                    </m:f>
                  </m:oMath>
                </a14:m>
                <a:r>
                  <a:rPr lang="zh-CN" altLang="zh-CN" sz="1800" kern="1200" dirty="0">
                    <a:latin typeface="楷体" panose="02010609060101010101" pitchFamily="49" charset="-122"/>
                    <a:ea typeface="楷体" panose="02010609060101010101" pitchFamily="49" charset="-122"/>
                  </a:rPr>
                  <a:t>时</a:t>
                </a:r>
                <a:r>
                  <a:rPr lang="zh-CN" altLang="zh-CN" sz="1800" kern="1200" dirty="0">
                    <a:latin typeface="Arial" charset="0"/>
                    <a:ea typeface="宋体" pitchFamily="2" charset="-122"/>
                  </a:rPr>
                  <a:t>，</a:t>
                </a:r>
                <a:r>
                  <a:rPr lang="en-US" altLang="zh-CN" sz="1800" kern="1200" dirty="0">
                    <a:latin typeface="楷体" panose="02010609060101010101" pitchFamily="49" charset="-122"/>
                    <a:ea typeface="楷体" panose="02010609060101010101" pitchFamily="49" charset="-122"/>
                  </a:rPr>
                  <a:t>KL</a:t>
                </a:r>
                <a:r>
                  <a:rPr lang="zh-CN" altLang="en-US" sz="1800" kern="1200" dirty="0">
                    <a:latin typeface="楷体" panose="02010609060101010101" pitchFamily="49" charset="-122"/>
                    <a:ea typeface="楷体" panose="02010609060101010101" pitchFamily="49" charset="-122"/>
                  </a:rPr>
                  <a:t>距离</a:t>
                </a:r>
                <a:r>
                  <a:rPr lang="zh-CN" altLang="zh-CN" sz="1800" kern="1200" dirty="0">
                    <a:latin typeface="楷体" panose="02010609060101010101" pitchFamily="49" charset="-122"/>
                    <a:ea typeface="楷体" panose="02010609060101010101" pitchFamily="49" charset="-122"/>
                  </a:rPr>
                  <a:t>转化为值域为</a:t>
                </a:r>
                <a:r>
                  <a:rPr lang="en-US" altLang="zh-CN" sz="1800" kern="1200" dirty="0">
                    <a:latin typeface="Arial" charset="0"/>
                    <a:ea typeface="宋体" pitchFamily="2" charset="-122"/>
                  </a:rPr>
                  <a:t>[0</a:t>
                </a:r>
                <a:r>
                  <a:rPr lang="zh-CN" altLang="zh-CN" sz="1800" kern="1200" dirty="0">
                    <a:latin typeface="Arial" charset="0"/>
                    <a:ea typeface="宋体" pitchFamily="2" charset="-122"/>
                  </a:rPr>
                  <a:t>，</a:t>
                </a:r>
                <a:r>
                  <a:rPr lang="en-US" altLang="zh-CN" sz="1800" kern="1200" dirty="0">
                    <a:latin typeface="Arial" charset="0"/>
                    <a:ea typeface="宋体" pitchFamily="2" charset="-122"/>
                  </a:rPr>
                  <a:t>1]</a:t>
                </a:r>
                <a:r>
                  <a:rPr lang="zh-CN" altLang="zh-CN" sz="1800" kern="1200" dirty="0">
                    <a:latin typeface="楷体" panose="02010609060101010101" pitchFamily="49" charset="-122"/>
                    <a:ea typeface="楷体" panose="02010609060101010101" pitchFamily="49" charset="-122"/>
                  </a:rPr>
                  <a:t>的</a:t>
                </a:r>
                <a:r>
                  <a:rPr lang="en-US" altLang="zh-CN" sz="1800" kern="1200" dirty="0">
                    <a:latin typeface="楷体" panose="02010609060101010101" pitchFamily="49" charset="-122"/>
                    <a:ea typeface="楷体" panose="02010609060101010101" pitchFamily="49" charset="-122"/>
                  </a:rPr>
                  <a:t>JS</a:t>
                </a:r>
                <a:r>
                  <a:rPr lang="zh-CN" altLang="zh-CN" sz="1800" kern="1200" dirty="0">
                    <a:latin typeface="楷体" panose="02010609060101010101" pitchFamily="49" charset="-122"/>
                    <a:ea typeface="楷体" panose="02010609060101010101" pitchFamily="49" charset="-122"/>
                  </a:rPr>
                  <a:t>距</a:t>
                </a:r>
                <a:r>
                  <a:rPr lang="zh-CN" altLang="zh-CN" sz="1800" kern="1200" dirty="0" smtClean="0">
                    <a:latin typeface="楷体" panose="02010609060101010101" pitchFamily="49" charset="-122"/>
                    <a:ea typeface="楷体" panose="02010609060101010101" pitchFamily="49" charset="-122"/>
                  </a:rPr>
                  <a:t>离</a:t>
                </a:r>
                <a:endParaRPr lang="en-US" altLang="zh-CN" sz="1600" dirty="0" smtClean="0"/>
              </a:p>
              <a:p>
                <a:endParaRPr lang="zh-CN" altLang="en-US" dirty="0" smtClean="0"/>
              </a:p>
            </p:txBody>
          </p:sp>
        </mc:Choice>
        <mc:Fallback xmlns="">
          <p:sp>
            <p:nvSpPr>
              <p:cNvPr id="3" name="备注占位符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US" altLang="zh-CN" sz="1800" dirty="0" smtClean="0">
                    <a:latin typeface="楷体" panose="02010609060101010101" pitchFamily="49" charset="-122"/>
                    <a:ea typeface="楷体" panose="02010609060101010101" pitchFamily="49" charset="-122"/>
                  </a:rPr>
                  <a:t>KL</a:t>
                </a:r>
                <a:r>
                  <a:rPr lang="zh-CN" altLang="zh-CN" sz="1800" dirty="0" smtClean="0">
                    <a:latin typeface="楷体" panose="02010609060101010101" pitchFamily="49" charset="-122"/>
                    <a:ea typeface="楷体" panose="02010609060101010101" pitchFamily="49" charset="-122"/>
                    <a:cs typeface="Times New Roman" panose="02020603050405020304" pitchFamily="18" charset="0"/>
                  </a:rPr>
                  <a:t>距离</a:t>
                </a:r>
                <a:r>
                  <a:rPr lang="en-US" altLang="zh-CN" sz="1800" dirty="0" smtClean="0">
                    <a:latin typeface="Times New Roman" panose="02020603050405020304" pitchFamily="18" charset="0"/>
                    <a:ea typeface="宋体" panose="02010600030101010101" pitchFamily="2" charset="-122"/>
                  </a:rPr>
                  <a:t>(</a:t>
                </a:r>
                <a:r>
                  <a:rPr lang="en-US" altLang="zh-CN" sz="1800" dirty="0" err="1" smtClean="0">
                    <a:latin typeface="Times New Roman" panose="02020603050405020304" pitchFamily="18" charset="0"/>
                    <a:ea typeface="宋体" panose="02010600030101010101" pitchFamily="2" charset="-122"/>
                  </a:rPr>
                  <a:t>Kullback</a:t>
                </a:r>
                <a:r>
                  <a:rPr lang="en-US" altLang="zh-CN" sz="1800" dirty="0" smtClean="0">
                    <a:latin typeface="Times New Roman" panose="02020603050405020304" pitchFamily="18" charset="0"/>
                    <a:ea typeface="宋体" panose="02010600030101010101" pitchFamily="2" charset="-122"/>
                  </a:rPr>
                  <a:t>–</a:t>
                </a:r>
                <a:r>
                  <a:rPr lang="en-US" altLang="zh-CN" sz="1800" dirty="0" err="1" smtClean="0">
                    <a:latin typeface="Times New Roman" panose="02020603050405020304" pitchFamily="18" charset="0"/>
                    <a:ea typeface="宋体" panose="02010600030101010101" pitchFamily="2" charset="-122"/>
                  </a:rPr>
                  <a:t>Leibler</a:t>
                </a:r>
                <a:r>
                  <a:rPr lang="en-US" altLang="zh-CN" sz="1800" dirty="0" smtClean="0">
                    <a:latin typeface="Times New Roman" panose="02020603050405020304" pitchFamily="18" charset="0"/>
                    <a:ea typeface="宋体" panose="02010600030101010101" pitchFamily="2" charset="-122"/>
                  </a:rPr>
                  <a:t> divergence)</a:t>
                </a:r>
                <a:r>
                  <a:rPr lang="zh-CN" altLang="en-US" sz="1800" dirty="0" smtClean="0">
                    <a:latin typeface="Times New Roman" panose="02020603050405020304" pitchFamily="18" charset="0"/>
                    <a:ea typeface="宋体" panose="02010600030101010101" pitchFamily="2" charset="-122"/>
                  </a:rPr>
                  <a:t>，</a:t>
                </a:r>
                <a:r>
                  <a:rPr lang="zh-CN" altLang="en-US" sz="1800" dirty="0" smtClean="0">
                    <a:latin typeface="楷体" panose="02010609060101010101" pitchFamily="49" charset="-122"/>
                    <a:ea typeface="楷体" panose="02010609060101010101" pitchFamily="49" charset="-122"/>
                  </a:rPr>
                  <a:t>用于衡量相同事件空间里的两个概率分布反的差异情况</a:t>
                </a:r>
                <a:r>
                  <a:rPr lang="zh-CN" altLang="en-US" sz="1800" kern="1200" dirty="0" smtClean="0">
                    <a:latin typeface="楷体" panose="02010609060101010101" pitchFamily="49" charset="-122"/>
                    <a:ea typeface="楷体" panose="02010609060101010101" pitchFamily="49" charset="-122"/>
                  </a:rPr>
                  <a:t>。</a:t>
                </a:r>
                <a:endParaRPr lang="en-US" altLang="zh-CN" sz="1800" kern="1200" dirty="0" smtClean="0">
                  <a:latin typeface="楷体" panose="02010609060101010101" pitchFamily="49" charset="-122"/>
                  <a:ea typeface="楷体" panose="02010609060101010101" pitchFamily="49" charset="-122"/>
                </a:endParaRPr>
              </a:p>
              <a:p>
                <a:pPr marL="0" marR="0" lvl="1" indent="0" algn="l" defTabSz="914400" rtl="0" eaLnBrk="1" fontAlgn="base" latinLnBrk="0" hangingPunct="1">
                  <a:lnSpc>
                    <a:spcPct val="100000"/>
                  </a:lnSpc>
                  <a:spcBef>
                    <a:spcPct val="30000"/>
                  </a:spcBef>
                  <a:spcAft>
                    <a:spcPct val="0"/>
                  </a:spcAft>
                  <a:buClrTx/>
                  <a:buSzTx/>
                  <a:buFontTx/>
                  <a:buNone/>
                  <a:tabLst/>
                  <a:defRPr/>
                </a:pPr>
                <a:endParaRPr lang="en-US" altLang="zh-CN" sz="1800" kern="1200" dirty="0" smtClean="0">
                  <a:latin typeface="楷体" panose="02010609060101010101" pitchFamily="49" charset="-122"/>
                  <a:ea typeface="楷体" panose="02010609060101010101" pitchFamily="49" charset="-122"/>
                </a:endParaRPr>
              </a:p>
              <a:p>
                <a:pPr marL="0" indent="0">
                  <a:lnSpc>
                    <a:spcPct val="150000"/>
                  </a:lnSpc>
                  <a:spcBef>
                    <a:spcPts val="0"/>
                  </a:spcBef>
                  <a:buNone/>
                </a:pPr>
                <a:r>
                  <a:rPr lang="zh-CN" altLang="en-US" sz="1600" dirty="0" smtClean="0"/>
                  <a:t> </a:t>
                </a:r>
                <a:r>
                  <a:rPr lang="zh-CN" altLang="en-US" sz="1600" dirty="0" smtClean="0">
                    <a:latin typeface="楷体" panose="02010609060101010101" pitchFamily="49" charset="-122"/>
                    <a:ea typeface="楷体" panose="02010609060101010101" pitchFamily="49" charset="-122"/>
                  </a:rPr>
                  <a:t>对称</a:t>
                </a:r>
                <a:r>
                  <a:rPr lang="en-US" altLang="zh-CN" sz="1600" dirty="0" smtClean="0">
                    <a:latin typeface="楷体" panose="02010609060101010101" pitchFamily="49" charset="-122"/>
                    <a:ea typeface="楷体" panose="02010609060101010101" pitchFamily="49" charset="-122"/>
                  </a:rPr>
                  <a:t>KL</a:t>
                </a:r>
                <a:r>
                  <a:rPr lang="zh-CN" altLang="en-US" sz="1600" dirty="0" smtClean="0">
                    <a:latin typeface="楷体" panose="02010609060101010101" pitchFamily="49" charset="-122"/>
                    <a:ea typeface="楷体" panose="02010609060101010101" pitchFamily="49" charset="-122"/>
                  </a:rPr>
                  <a:t>距离</a:t>
                </a:r>
                <a:r>
                  <a:rPr lang="zh-CN" altLang="en-US" sz="1600" dirty="0" smtClean="0"/>
                  <a:t>：</a:t>
                </a:r>
                <a:r>
                  <a:rPr lang="en-US" altLang="zh-CN" sz="1600" i="0">
                    <a:latin typeface="Cambria Math" panose="02040503050406030204" pitchFamily="18" charset="0"/>
                  </a:rPr>
                  <a:t>𝐷</a:t>
                </a:r>
                <a:r>
                  <a:rPr lang="zh-CN" altLang="zh-CN" sz="1600" i="0">
                    <a:latin typeface="Cambria Math" panose="02040503050406030204" pitchFamily="18" charset="0"/>
                  </a:rPr>
                  <a:t>_</a:t>
                </a:r>
                <a:r>
                  <a:rPr lang="en-US" altLang="zh-CN" sz="1600" i="0">
                    <a:latin typeface="Cambria Math" panose="02040503050406030204" pitchFamily="18" charset="0"/>
                  </a:rPr>
                  <a:t>𝜆</a:t>
                </a:r>
                <a:r>
                  <a:rPr lang="zh-CN" altLang="zh-CN" sz="1600" i="0">
                    <a:latin typeface="Cambria Math" panose="02040503050406030204" pitchFamily="18" charset="0"/>
                  </a:rPr>
                  <a:t> (</a:t>
                </a:r>
                <a:r>
                  <a:rPr lang="en-US" altLang="zh-CN" sz="1600" i="0">
                    <a:latin typeface="Cambria Math" panose="02040503050406030204" pitchFamily="18" charset="0"/>
                  </a:rPr>
                  <a:t>𝑝,𝑞)=𝜆𝐷</a:t>
                </a:r>
                <a:r>
                  <a:rPr lang="zh-CN" altLang="zh-CN" sz="1600" i="0">
                    <a:latin typeface="Cambria Math" panose="02040503050406030204" pitchFamily="18" charset="0"/>
                  </a:rPr>
                  <a:t>_</a:t>
                </a:r>
                <a:r>
                  <a:rPr lang="en-US" altLang="zh-CN" sz="1600" i="0">
                    <a:latin typeface="Cambria Math" panose="02040503050406030204" pitchFamily="18" charset="0"/>
                  </a:rPr>
                  <a:t>𝐾𝐿</a:t>
                </a:r>
                <a:r>
                  <a:rPr lang="zh-CN" altLang="zh-CN" sz="1600" i="0">
                    <a:latin typeface="Cambria Math" panose="02040503050406030204" pitchFamily="18" charset="0"/>
                  </a:rPr>
                  <a:t> (</a:t>
                </a:r>
                <a:r>
                  <a:rPr lang="en-US" altLang="zh-CN" sz="1600" i="0">
                    <a:latin typeface="Cambria Math" panose="02040503050406030204" pitchFamily="18" charset="0"/>
                  </a:rPr>
                  <a:t>𝑝,𝜆𝑝+(1−𝜆)𝑞)+(1−𝜆)𝐷</a:t>
                </a:r>
                <a:r>
                  <a:rPr lang="zh-CN" altLang="zh-CN" sz="1600" i="0">
                    <a:latin typeface="Cambria Math" panose="02040503050406030204" pitchFamily="18" charset="0"/>
                  </a:rPr>
                  <a:t>_</a:t>
                </a:r>
                <a:r>
                  <a:rPr lang="en-US" altLang="zh-CN" sz="1600" i="0">
                    <a:latin typeface="Cambria Math" panose="02040503050406030204" pitchFamily="18" charset="0"/>
                  </a:rPr>
                  <a:t>𝐾𝐿</a:t>
                </a:r>
                <a:r>
                  <a:rPr lang="zh-CN" altLang="zh-CN" sz="1600" i="0">
                    <a:latin typeface="Cambria Math" panose="02040503050406030204" pitchFamily="18" charset="0"/>
                  </a:rPr>
                  <a:t> (</a:t>
                </a:r>
                <a:r>
                  <a:rPr lang="en-US" altLang="zh-CN" sz="1600" i="0">
                    <a:latin typeface="Cambria Math" panose="02040503050406030204" pitchFamily="18" charset="0"/>
                  </a:rPr>
                  <a:t>𝑞,𝜆𝑝+(1−𝜆)𝑞)</a:t>
                </a:r>
                <a:endParaRPr lang="en-US" altLang="zh-CN" sz="1600" dirty="0" smtClean="0"/>
              </a:p>
              <a:p>
                <a:pPr marL="0" lvl="1" indent="0">
                  <a:lnSpc>
                    <a:spcPct val="150000"/>
                  </a:lnSpc>
                  <a:spcBef>
                    <a:spcPts val="0"/>
                  </a:spcBef>
                  <a:buClr>
                    <a:schemeClr val="accent1"/>
                  </a:buClr>
                  <a:buSzPct val="70000"/>
                  <a:buNone/>
                </a:pPr>
                <a:r>
                  <a:rPr lang="en-US" altLang="zh-CN" sz="1800" kern="1200" dirty="0" smtClean="0">
                    <a:latin typeface="楷体" panose="02010609060101010101" pitchFamily="49" charset="-122"/>
                    <a:ea typeface="楷体" panose="02010609060101010101" pitchFamily="49" charset="-122"/>
                  </a:rPr>
                  <a:t>   </a:t>
                </a:r>
                <a:r>
                  <a:rPr lang="zh-CN" altLang="zh-CN" sz="1800" kern="1200" dirty="0" smtClean="0">
                    <a:latin typeface="楷体" panose="02010609060101010101" pitchFamily="49" charset="-122"/>
                    <a:ea typeface="楷体" panose="02010609060101010101" pitchFamily="49" charset="-122"/>
                  </a:rPr>
                  <a:t>当</a:t>
                </a:r>
                <a:r>
                  <a:rPr lang="en-US" altLang="zh-CN" sz="1800" i="0" kern="1200">
                    <a:latin typeface="Cambria Math" panose="02040503050406030204" pitchFamily="18" charset="0"/>
                    <a:ea typeface="宋体" pitchFamily="2" charset="-122"/>
                  </a:rPr>
                  <a:t>𝜆=1</a:t>
                </a:r>
                <a:r>
                  <a:rPr lang="zh-CN" altLang="zh-CN" sz="1800" i="0" kern="1200">
                    <a:latin typeface="Cambria Math" panose="02040503050406030204" pitchFamily="18" charset="0"/>
                    <a:ea typeface="宋体" pitchFamily="2" charset="-122"/>
                  </a:rPr>
                  <a:t>/</a:t>
                </a:r>
                <a:r>
                  <a:rPr lang="en-US" altLang="zh-CN" sz="1800" i="0" kern="1200">
                    <a:latin typeface="Cambria Math" panose="02040503050406030204" pitchFamily="18" charset="0"/>
                    <a:ea typeface="宋体" pitchFamily="2" charset="-122"/>
                  </a:rPr>
                  <a:t>2</a:t>
                </a:r>
                <a:r>
                  <a:rPr lang="zh-CN" altLang="zh-CN" sz="1800" kern="1200" dirty="0">
                    <a:latin typeface="楷体" panose="02010609060101010101" pitchFamily="49" charset="-122"/>
                    <a:ea typeface="楷体" panose="02010609060101010101" pitchFamily="49" charset="-122"/>
                  </a:rPr>
                  <a:t>时</a:t>
                </a:r>
                <a:r>
                  <a:rPr lang="zh-CN" altLang="zh-CN" sz="1800" kern="1200" dirty="0">
                    <a:latin typeface="Arial" charset="0"/>
                    <a:ea typeface="宋体" pitchFamily="2" charset="-122"/>
                  </a:rPr>
                  <a:t>，</a:t>
                </a:r>
                <a:r>
                  <a:rPr lang="en-US" altLang="zh-CN" sz="1800" kern="1200" dirty="0">
                    <a:latin typeface="楷体" panose="02010609060101010101" pitchFamily="49" charset="-122"/>
                    <a:ea typeface="楷体" panose="02010609060101010101" pitchFamily="49" charset="-122"/>
                  </a:rPr>
                  <a:t>KL</a:t>
                </a:r>
                <a:r>
                  <a:rPr lang="zh-CN" altLang="en-US" sz="1800" kern="1200" dirty="0">
                    <a:latin typeface="楷体" panose="02010609060101010101" pitchFamily="49" charset="-122"/>
                    <a:ea typeface="楷体" panose="02010609060101010101" pitchFamily="49" charset="-122"/>
                  </a:rPr>
                  <a:t>距离</a:t>
                </a:r>
                <a:r>
                  <a:rPr lang="zh-CN" altLang="zh-CN" sz="1800" kern="1200" dirty="0">
                    <a:latin typeface="楷体" panose="02010609060101010101" pitchFamily="49" charset="-122"/>
                    <a:ea typeface="楷体" panose="02010609060101010101" pitchFamily="49" charset="-122"/>
                  </a:rPr>
                  <a:t>转化为值域为</a:t>
                </a:r>
                <a:r>
                  <a:rPr lang="en-US" altLang="zh-CN" sz="1800" kern="1200" dirty="0">
                    <a:latin typeface="Arial" charset="0"/>
                    <a:ea typeface="宋体" pitchFamily="2" charset="-122"/>
                  </a:rPr>
                  <a:t>[0</a:t>
                </a:r>
                <a:r>
                  <a:rPr lang="zh-CN" altLang="zh-CN" sz="1800" kern="1200" dirty="0">
                    <a:latin typeface="Arial" charset="0"/>
                    <a:ea typeface="宋体" pitchFamily="2" charset="-122"/>
                  </a:rPr>
                  <a:t>，</a:t>
                </a:r>
                <a:r>
                  <a:rPr lang="en-US" altLang="zh-CN" sz="1800" kern="1200" dirty="0">
                    <a:latin typeface="Arial" charset="0"/>
                    <a:ea typeface="宋体" pitchFamily="2" charset="-122"/>
                  </a:rPr>
                  <a:t>1]</a:t>
                </a:r>
                <a:r>
                  <a:rPr lang="zh-CN" altLang="zh-CN" sz="1800" kern="1200" dirty="0">
                    <a:latin typeface="楷体" panose="02010609060101010101" pitchFamily="49" charset="-122"/>
                    <a:ea typeface="楷体" panose="02010609060101010101" pitchFamily="49" charset="-122"/>
                  </a:rPr>
                  <a:t>的</a:t>
                </a:r>
                <a:r>
                  <a:rPr lang="en-US" altLang="zh-CN" sz="1800" kern="1200" dirty="0">
                    <a:latin typeface="楷体" panose="02010609060101010101" pitchFamily="49" charset="-122"/>
                    <a:ea typeface="楷体" panose="02010609060101010101" pitchFamily="49" charset="-122"/>
                  </a:rPr>
                  <a:t>JS</a:t>
                </a:r>
                <a:r>
                  <a:rPr lang="zh-CN" altLang="zh-CN" sz="1800" kern="1200" dirty="0">
                    <a:latin typeface="楷体" panose="02010609060101010101" pitchFamily="49" charset="-122"/>
                    <a:ea typeface="楷体" panose="02010609060101010101" pitchFamily="49" charset="-122"/>
                  </a:rPr>
                  <a:t>距</a:t>
                </a:r>
                <a:r>
                  <a:rPr lang="zh-CN" altLang="zh-CN" sz="1800" kern="1200" dirty="0" smtClean="0">
                    <a:latin typeface="楷体" panose="02010609060101010101" pitchFamily="49" charset="-122"/>
                    <a:ea typeface="楷体" panose="02010609060101010101" pitchFamily="49" charset="-122"/>
                  </a:rPr>
                  <a:t>离</a:t>
                </a:r>
                <a:endParaRPr lang="en-US" altLang="zh-CN" sz="1600" dirty="0" smtClean="0"/>
              </a:p>
              <a:p>
                <a:endParaRPr lang="zh-CN" altLang="en-US" dirty="0" smtClean="0"/>
              </a:p>
            </p:txBody>
          </p:sp>
        </mc:Fallback>
      </mc:AlternateContent>
      <p:sp>
        <p:nvSpPr>
          <p:cNvPr id="4" name="灯片编号占位符 3"/>
          <p:cNvSpPr>
            <a:spLocks noGrp="1"/>
          </p:cNvSpPr>
          <p:nvPr>
            <p:ph type="sldNum" sz="quarter" idx="10"/>
          </p:nvPr>
        </p:nvSpPr>
        <p:spPr/>
        <p:txBody>
          <a:bodyPr/>
          <a:lstStyle/>
          <a:p>
            <a:fld id="{725AB2D3-0A13-4B70-943B-8D91FF02C85D}" type="slidenum">
              <a:rPr lang="en-US" altLang="zh-CN" smtClean="0"/>
              <a:pPr/>
              <a:t>11</a:t>
            </a:fld>
            <a:endParaRPr lang="en-US" altLang="zh-CN"/>
          </a:p>
        </p:txBody>
      </p:sp>
    </p:spTree>
    <p:extLst>
      <p:ext uri="{BB962C8B-B14F-4D97-AF65-F5344CB8AC3E}">
        <p14:creationId xmlns:p14="http://schemas.microsoft.com/office/powerpoint/2010/main" val="3616680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Arial" charset="0"/>
                <a:ea typeface="宋体" pitchFamily="2" charset="-122"/>
                <a:cs typeface="+mn-cs"/>
              </a:rPr>
              <a:t>LETOR 3.0</a:t>
            </a:r>
            <a:r>
              <a:rPr lang="zh-CN" altLang="zh-CN" sz="1200" kern="1200" dirty="0" smtClean="0">
                <a:solidFill>
                  <a:schemeClr val="tx1"/>
                </a:solidFill>
                <a:effectLst/>
                <a:latin typeface="Arial" charset="0"/>
                <a:ea typeface="宋体" pitchFamily="2" charset="-122"/>
                <a:cs typeface="+mn-cs"/>
              </a:rPr>
              <a:t>数据集是</a:t>
            </a:r>
            <a:r>
              <a:rPr lang="en-US" altLang="zh-CN" sz="1200" kern="1200" dirty="0" smtClean="0">
                <a:solidFill>
                  <a:schemeClr val="tx1"/>
                </a:solidFill>
                <a:effectLst/>
                <a:latin typeface="Arial" charset="0"/>
                <a:ea typeface="宋体" pitchFamily="2" charset="-122"/>
                <a:cs typeface="+mn-cs"/>
              </a:rPr>
              <a:t>MSRA</a:t>
            </a:r>
            <a:r>
              <a:rPr lang="zh-CN" altLang="zh-CN" sz="1200" kern="1200" dirty="0" smtClean="0">
                <a:solidFill>
                  <a:schemeClr val="tx1"/>
                </a:solidFill>
                <a:effectLst/>
                <a:latin typeface="Arial" charset="0"/>
                <a:ea typeface="宋体" pitchFamily="2" charset="-122"/>
                <a:cs typeface="+mn-cs"/>
              </a:rPr>
              <a:t>于</a:t>
            </a:r>
            <a:r>
              <a:rPr lang="en-US" altLang="zh-CN" sz="1200" kern="1200" dirty="0" smtClean="0">
                <a:solidFill>
                  <a:schemeClr val="tx1"/>
                </a:solidFill>
                <a:effectLst/>
                <a:latin typeface="Arial" charset="0"/>
                <a:ea typeface="宋体" pitchFamily="2" charset="-122"/>
                <a:cs typeface="+mn-cs"/>
              </a:rPr>
              <a:t>2008</a:t>
            </a:r>
            <a:r>
              <a:rPr lang="zh-CN" altLang="zh-CN" sz="1200" kern="1200" dirty="0" smtClean="0">
                <a:solidFill>
                  <a:schemeClr val="tx1"/>
                </a:solidFill>
                <a:effectLst/>
                <a:latin typeface="Arial" charset="0"/>
                <a:ea typeface="宋体" pitchFamily="2" charset="-122"/>
                <a:cs typeface="+mn-cs"/>
              </a:rPr>
              <a:t>年</a:t>
            </a:r>
            <a:r>
              <a:rPr lang="en-US" altLang="zh-CN" sz="1200" kern="1200" dirty="0" smtClean="0">
                <a:solidFill>
                  <a:schemeClr val="tx1"/>
                </a:solidFill>
                <a:effectLst/>
                <a:latin typeface="Arial" charset="0"/>
                <a:ea typeface="宋体" pitchFamily="2" charset="-122"/>
                <a:cs typeface="+mn-cs"/>
              </a:rPr>
              <a:t>12</a:t>
            </a:r>
            <a:r>
              <a:rPr lang="zh-CN" altLang="zh-CN" sz="1200" kern="1200" dirty="0" smtClean="0">
                <a:solidFill>
                  <a:schemeClr val="tx1"/>
                </a:solidFill>
                <a:effectLst/>
                <a:latin typeface="Arial" charset="0"/>
                <a:ea typeface="宋体" pitchFamily="2" charset="-122"/>
                <a:cs typeface="+mn-cs"/>
              </a:rPr>
              <a:t>月发布的</a:t>
            </a:r>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12</a:t>
            </a:fld>
            <a:endParaRPr lang="en-US" altLang="zh-CN"/>
          </a:p>
        </p:txBody>
      </p:sp>
    </p:spTree>
    <p:extLst>
      <p:ext uri="{BB962C8B-B14F-4D97-AF65-F5344CB8AC3E}">
        <p14:creationId xmlns:p14="http://schemas.microsoft.com/office/powerpoint/2010/main" val="8154272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zh-CN" altLang="en-US" sz="1800" kern="0" dirty="0" smtClean="0">
                <a:latin typeface="楷体" panose="02010609060101010101" pitchFamily="49" charset="-122"/>
                <a:ea typeface="楷体" panose="02010609060101010101" pitchFamily="49" charset="-122"/>
              </a:rPr>
              <a:t>而主题向量的维度为</a:t>
            </a:r>
            <a:r>
              <a:rPr lang="en-US" altLang="zh-CN" sz="1800" kern="0" dirty="0" smtClean="0">
                <a:latin typeface="楷体" panose="02010609060101010101" pitchFamily="49" charset="-122"/>
                <a:ea typeface="楷体" panose="02010609060101010101" pitchFamily="49" charset="-122"/>
              </a:rPr>
              <a:t>100-200</a:t>
            </a:r>
            <a:r>
              <a:rPr lang="zh-CN" altLang="en-US" sz="1800" kern="0" dirty="0" smtClean="0">
                <a:latin typeface="楷体" panose="02010609060101010101" pitchFamily="49" charset="-122"/>
                <a:ea typeface="楷体" panose="02010609060101010101" pitchFamily="49" charset="-122"/>
              </a:rPr>
              <a:t>，仅利用这样的低维向量来计算文本相似度，必然丢失大量的信息，区分文本的力度不够</a:t>
            </a:r>
            <a:endParaRPr lang="en-US" altLang="zh-CN" sz="2400" kern="0"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13</a:t>
            </a:fld>
            <a:endParaRPr lang="en-US" altLang="zh-CN"/>
          </a:p>
        </p:txBody>
      </p:sp>
    </p:spTree>
    <p:extLst>
      <p:ext uri="{BB962C8B-B14F-4D97-AF65-F5344CB8AC3E}">
        <p14:creationId xmlns:p14="http://schemas.microsoft.com/office/powerpoint/2010/main" val="29121928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14</a:t>
            </a:fld>
            <a:endParaRPr lang="en-US" altLang="zh-CN"/>
          </a:p>
        </p:txBody>
      </p:sp>
    </p:spTree>
    <p:extLst>
      <p:ext uri="{BB962C8B-B14F-4D97-AF65-F5344CB8AC3E}">
        <p14:creationId xmlns:p14="http://schemas.microsoft.com/office/powerpoint/2010/main" val="4098551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charset="0"/>
                <a:ea typeface="宋体" pitchFamily="2" charset="-122"/>
                <a:cs typeface="+mn-cs"/>
              </a:rPr>
              <a:t>BM25</a:t>
            </a:r>
            <a:r>
              <a:rPr lang="zh-CN" altLang="en-US" sz="1200" b="0" i="0" kern="1200" dirty="0" smtClean="0">
                <a:solidFill>
                  <a:schemeClr val="tx1"/>
                </a:solidFill>
                <a:effectLst/>
                <a:latin typeface="Arial" charset="0"/>
                <a:ea typeface="宋体" pitchFamily="2" charset="-122"/>
                <a:cs typeface="+mn-cs"/>
              </a:rPr>
              <a:t>算法，通常用来作搜索相关性平分。一句话概况其主要思想：对</a:t>
            </a:r>
            <a:r>
              <a:rPr lang="en-US" altLang="zh-CN" sz="1200" b="0" i="0" kern="1200" dirty="0" smtClean="0">
                <a:solidFill>
                  <a:schemeClr val="tx1"/>
                </a:solidFill>
                <a:effectLst/>
                <a:latin typeface="Arial" charset="0"/>
                <a:ea typeface="宋体" pitchFamily="2" charset="-122"/>
                <a:cs typeface="+mn-cs"/>
              </a:rPr>
              <a:t>Query</a:t>
            </a:r>
            <a:r>
              <a:rPr lang="zh-CN" altLang="en-US" sz="1200" b="0" i="0" kern="1200" dirty="0" smtClean="0">
                <a:solidFill>
                  <a:schemeClr val="tx1"/>
                </a:solidFill>
                <a:effectLst/>
                <a:latin typeface="Arial" charset="0"/>
                <a:ea typeface="宋体" pitchFamily="2" charset="-122"/>
                <a:cs typeface="+mn-cs"/>
              </a:rPr>
              <a:t>进行分词，词生成</a:t>
            </a:r>
            <a:r>
              <a:rPr lang="en-US" altLang="zh-CN" sz="1200" b="0" i="0" kern="1200" dirty="0" smtClean="0">
                <a:solidFill>
                  <a:schemeClr val="tx1"/>
                </a:solidFill>
                <a:effectLst/>
                <a:latin typeface="Arial" charset="0"/>
                <a:ea typeface="宋体" pitchFamily="2" charset="-122"/>
                <a:cs typeface="+mn-cs"/>
              </a:rPr>
              <a:t>qi</a:t>
            </a:r>
            <a:r>
              <a:rPr lang="zh-CN" altLang="en-US" sz="1200" b="0" i="0" kern="1200" dirty="0" smtClean="0">
                <a:solidFill>
                  <a:schemeClr val="tx1"/>
                </a:solidFill>
                <a:effectLst/>
                <a:latin typeface="Arial" charset="0"/>
                <a:ea typeface="宋体" pitchFamily="2" charset="-122"/>
                <a:cs typeface="+mn-cs"/>
              </a:rPr>
              <a:t>；然后，对于每个搜索结果</a:t>
            </a:r>
            <a:r>
              <a:rPr lang="en-US" altLang="zh-CN" sz="1200" b="0" i="0" kern="1200" dirty="0" smtClean="0">
                <a:solidFill>
                  <a:schemeClr val="tx1"/>
                </a:solidFill>
                <a:effectLst/>
                <a:latin typeface="Arial" charset="0"/>
                <a:ea typeface="宋体" pitchFamily="2" charset="-122"/>
                <a:cs typeface="+mn-cs"/>
              </a:rPr>
              <a:t>D</a:t>
            </a:r>
            <a:r>
              <a:rPr lang="zh-CN" altLang="en-US" sz="1200" b="0" i="0" kern="1200" dirty="0" smtClean="0">
                <a:solidFill>
                  <a:schemeClr val="tx1"/>
                </a:solidFill>
                <a:effectLst/>
                <a:latin typeface="Arial" charset="0"/>
                <a:ea typeface="宋体" pitchFamily="2" charset="-122"/>
                <a:cs typeface="+mn-cs"/>
              </a:rPr>
              <a:t>，计算每个</a:t>
            </a:r>
            <a:r>
              <a:rPr lang="en-US" altLang="zh-CN" sz="1200" b="0" i="0" kern="1200" dirty="0" smtClean="0">
                <a:solidFill>
                  <a:schemeClr val="tx1"/>
                </a:solidFill>
                <a:effectLst/>
                <a:latin typeface="Arial" charset="0"/>
                <a:ea typeface="宋体" pitchFamily="2" charset="-122"/>
                <a:cs typeface="+mn-cs"/>
              </a:rPr>
              <a:t>qi</a:t>
            </a:r>
            <a:r>
              <a:rPr lang="zh-CN" altLang="en-US" sz="1200" b="0" i="0" kern="1200" dirty="0" smtClean="0">
                <a:solidFill>
                  <a:schemeClr val="tx1"/>
                </a:solidFill>
                <a:effectLst/>
                <a:latin typeface="Arial" charset="0"/>
                <a:ea typeface="宋体" pitchFamily="2" charset="-122"/>
                <a:cs typeface="+mn-cs"/>
              </a:rPr>
              <a:t>与</a:t>
            </a:r>
            <a:r>
              <a:rPr lang="en-US" altLang="zh-CN" sz="1200" b="0" i="0" kern="1200" dirty="0" smtClean="0">
                <a:solidFill>
                  <a:schemeClr val="tx1"/>
                </a:solidFill>
                <a:effectLst/>
                <a:latin typeface="Arial" charset="0"/>
                <a:ea typeface="宋体" pitchFamily="2" charset="-122"/>
                <a:cs typeface="+mn-cs"/>
              </a:rPr>
              <a:t>D</a:t>
            </a:r>
            <a:r>
              <a:rPr lang="zh-CN" altLang="en-US" sz="1200" b="0" i="0" kern="1200" dirty="0" smtClean="0">
                <a:solidFill>
                  <a:schemeClr val="tx1"/>
                </a:solidFill>
                <a:effectLst/>
                <a:latin typeface="Arial" charset="0"/>
                <a:ea typeface="宋体" pitchFamily="2" charset="-122"/>
                <a:cs typeface="+mn-cs"/>
              </a:rPr>
              <a:t>的相关性得分，最后，将</a:t>
            </a:r>
            <a:r>
              <a:rPr lang="en-US" altLang="zh-CN" sz="1200" b="0" i="0" kern="1200" dirty="0" smtClean="0">
                <a:solidFill>
                  <a:schemeClr val="tx1"/>
                </a:solidFill>
                <a:effectLst/>
                <a:latin typeface="Arial" charset="0"/>
                <a:ea typeface="宋体" pitchFamily="2" charset="-122"/>
                <a:cs typeface="+mn-cs"/>
              </a:rPr>
              <a:t>qi</a:t>
            </a:r>
            <a:r>
              <a:rPr lang="zh-CN" altLang="en-US" sz="1200" b="0" i="0" kern="1200" dirty="0" smtClean="0">
                <a:solidFill>
                  <a:schemeClr val="tx1"/>
                </a:solidFill>
                <a:effectLst/>
                <a:latin typeface="Arial" charset="0"/>
                <a:ea typeface="宋体" pitchFamily="2" charset="-122"/>
                <a:cs typeface="+mn-cs"/>
              </a:rPr>
              <a:t>相对于</a:t>
            </a:r>
            <a:r>
              <a:rPr lang="en-US" altLang="zh-CN" sz="1200" b="0" i="0" kern="1200" dirty="0" smtClean="0">
                <a:solidFill>
                  <a:schemeClr val="tx1"/>
                </a:solidFill>
                <a:effectLst/>
                <a:latin typeface="Arial" charset="0"/>
                <a:ea typeface="宋体" pitchFamily="2" charset="-122"/>
                <a:cs typeface="+mn-cs"/>
              </a:rPr>
              <a:t>D</a:t>
            </a:r>
            <a:r>
              <a:rPr lang="zh-CN" altLang="en-US" sz="1200" b="0" i="0" kern="1200" dirty="0" smtClean="0">
                <a:solidFill>
                  <a:schemeClr val="tx1"/>
                </a:solidFill>
                <a:effectLst/>
                <a:latin typeface="Arial" charset="0"/>
                <a:ea typeface="宋体" pitchFamily="2" charset="-122"/>
                <a:cs typeface="+mn-cs"/>
              </a:rPr>
              <a:t>的相关性得分进行加权求和，从而得到</a:t>
            </a:r>
            <a:r>
              <a:rPr lang="en-US" altLang="zh-CN" sz="1200" b="0" i="0" kern="1200" dirty="0" smtClean="0">
                <a:solidFill>
                  <a:schemeClr val="tx1"/>
                </a:solidFill>
                <a:effectLst/>
                <a:latin typeface="Arial" charset="0"/>
                <a:ea typeface="宋体" pitchFamily="2" charset="-122"/>
                <a:cs typeface="+mn-cs"/>
              </a:rPr>
              <a:t>Query</a:t>
            </a:r>
            <a:r>
              <a:rPr lang="zh-CN" altLang="en-US" sz="1200" b="0" i="0" kern="1200" dirty="0" smtClean="0">
                <a:solidFill>
                  <a:schemeClr val="tx1"/>
                </a:solidFill>
                <a:effectLst/>
                <a:latin typeface="Arial" charset="0"/>
                <a:ea typeface="宋体" pitchFamily="2" charset="-122"/>
                <a:cs typeface="+mn-cs"/>
              </a:rPr>
              <a:t>与</a:t>
            </a:r>
            <a:r>
              <a:rPr lang="en-US" altLang="zh-CN" sz="1200" b="0" i="0" kern="1200" dirty="0" smtClean="0">
                <a:solidFill>
                  <a:schemeClr val="tx1"/>
                </a:solidFill>
                <a:effectLst/>
                <a:latin typeface="Arial" charset="0"/>
                <a:ea typeface="宋体" pitchFamily="2" charset="-122"/>
                <a:cs typeface="+mn-cs"/>
              </a:rPr>
              <a:t>D</a:t>
            </a:r>
            <a:r>
              <a:rPr lang="zh-CN" altLang="en-US" sz="1200" b="0" i="0" kern="1200" dirty="0" smtClean="0">
                <a:solidFill>
                  <a:schemeClr val="tx1"/>
                </a:solidFill>
                <a:effectLst/>
                <a:latin typeface="Arial" charset="0"/>
                <a:ea typeface="宋体" pitchFamily="2" charset="-122"/>
                <a:cs typeface="+mn-cs"/>
              </a:rPr>
              <a:t>的相关性得分。</a:t>
            </a:r>
            <a:endParaRPr lang="en-US" altLang="zh-CN" sz="1200" b="0" i="0" kern="1200" dirty="0" smtClean="0">
              <a:solidFill>
                <a:schemeClr val="tx1"/>
              </a:solidFill>
              <a:effectLst/>
              <a:latin typeface="Arial" charset="0"/>
              <a:ea typeface="宋体" pitchFamily="2" charset="-122"/>
              <a:cs typeface="+mn-cs"/>
            </a:endParaRPr>
          </a:p>
          <a:p>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smtClean="0">
                <a:solidFill>
                  <a:schemeClr val="tx1"/>
                </a:solidFill>
                <a:effectLst/>
                <a:latin typeface="Arial" charset="0"/>
                <a:ea typeface="宋体" pitchFamily="2" charset="-122"/>
                <a:cs typeface="+mn-cs"/>
              </a:rPr>
              <a:t>LMIR: Language model approach for information retrieval (IR) </a:t>
            </a:r>
          </a:p>
          <a:p>
            <a:r>
              <a:rPr lang="en-US" altLang="zh-CN" sz="1200" b="0" i="0" kern="1200" dirty="0" smtClean="0">
                <a:solidFill>
                  <a:schemeClr val="tx1"/>
                </a:solidFill>
                <a:effectLst/>
                <a:latin typeface="Arial" charset="0"/>
                <a:ea typeface="宋体" pitchFamily="2" charset="-122"/>
                <a:cs typeface="+mn-cs"/>
              </a:rPr>
              <a:t>ABS: absolute discounting smoothing(</a:t>
            </a:r>
            <a:r>
              <a:rPr lang="zh-CN" altLang="en-US" sz="1200" b="0" i="0" kern="1200" dirty="0" smtClean="0">
                <a:solidFill>
                  <a:schemeClr val="tx1"/>
                </a:solidFill>
                <a:effectLst/>
                <a:latin typeface="Arial" charset="0"/>
                <a:ea typeface="宋体" pitchFamily="2" charset="-122"/>
                <a:cs typeface="+mn-cs"/>
              </a:rPr>
              <a:t>平滑方法</a:t>
            </a:r>
            <a:r>
              <a:rPr lang="en-US" altLang="zh-CN" sz="1200" b="0" i="0" kern="1200" dirty="0" smtClean="0">
                <a:solidFill>
                  <a:schemeClr val="tx1"/>
                </a:solidFill>
                <a:effectLst/>
                <a:latin typeface="Arial" charset="0"/>
                <a:ea typeface="宋体" pitchFamily="2" charset="-122"/>
                <a:cs typeface="+mn-cs"/>
              </a:rPr>
              <a:t>)</a:t>
            </a:r>
          </a:p>
          <a:p>
            <a:r>
              <a:rPr lang="en-US" altLang="zh-CN" sz="1200" b="0" i="0" kern="1200" dirty="0" smtClean="0">
                <a:solidFill>
                  <a:schemeClr val="tx1"/>
                </a:solidFill>
                <a:effectLst/>
                <a:latin typeface="Arial" charset="0"/>
                <a:ea typeface="宋体" pitchFamily="2" charset="-122"/>
                <a:cs typeface="+mn-cs"/>
              </a:rPr>
              <a:t>DIR: Bayesian smoothing using </a:t>
            </a:r>
            <a:r>
              <a:rPr lang="en-US" altLang="zh-CN" sz="1200" b="0" i="0" kern="1200" dirty="0" err="1" smtClean="0">
                <a:solidFill>
                  <a:schemeClr val="tx1"/>
                </a:solidFill>
                <a:effectLst/>
                <a:latin typeface="Arial" charset="0"/>
                <a:ea typeface="宋体" pitchFamily="2" charset="-122"/>
                <a:cs typeface="+mn-cs"/>
              </a:rPr>
              <a:t>Dirichlet</a:t>
            </a:r>
            <a:r>
              <a:rPr lang="en-US" altLang="zh-CN" sz="1200" b="0" i="0" kern="1200" dirty="0" smtClean="0">
                <a:solidFill>
                  <a:schemeClr val="tx1"/>
                </a:solidFill>
                <a:effectLst/>
                <a:latin typeface="Arial" charset="0"/>
                <a:ea typeface="宋体" pitchFamily="2" charset="-122"/>
                <a:cs typeface="+mn-cs"/>
              </a:rPr>
              <a:t> priors</a:t>
            </a:r>
          </a:p>
          <a:p>
            <a:r>
              <a:rPr lang="en-US" altLang="zh-CN" sz="1200" b="0" i="0" kern="1200" dirty="0" smtClean="0">
                <a:solidFill>
                  <a:schemeClr val="tx1"/>
                </a:solidFill>
                <a:effectLst/>
                <a:latin typeface="Arial" charset="0"/>
                <a:ea typeface="宋体" pitchFamily="2" charset="-122"/>
                <a:cs typeface="+mn-cs"/>
              </a:rPr>
              <a:t>JM: </a:t>
            </a:r>
            <a:r>
              <a:rPr lang="en-US" altLang="zh-CN" sz="1200" b="0" i="0" kern="1200" dirty="0" err="1" smtClean="0">
                <a:solidFill>
                  <a:schemeClr val="tx1"/>
                </a:solidFill>
                <a:effectLst/>
                <a:latin typeface="Arial" charset="0"/>
                <a:ea typeface="宋体" pitchFamily="2" charset="-122"/>
                <a:cs typeface="+mn-cs"/>
              </a:rPr>
              <a:t>Jelinek</a:t>
            </a:r>
            <a:r>
              <a:rPr lang="en-US" altLang="zh-CN" sz="1200" b="0" i="0" kern="1200" dirty="0" smtClean="0">
                <a:solidFill>
                  <a:schemeClr val="tx1"/>
                </a:solidFill>
                <a:effectLst/>
                <a:latin typeface="Arial" charset="0"/>
                <a:ea typeface="宋体" pitchFamily="2" charset="-122"/>
                <a:cs typeface="+mn-cs"/>
              </a:rPr>
              <a:t>-Mercer smoothing</a:t>
            </a:r>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15</a:t>
            </a:fld>
            <a:endParaRPr lang="en-US" altLang="zh-CN"/>
          </a:p>
        </p:txBody>
      </p:sp>
    </p:spTree>
    <p:extLst>
      <p:ext uri="{BB962C8B-B14F-4D97-AF65-F5344CB8AC3E}">
        <p14:creationId xmlns:p14="http://schemas.microsoft.com/office/powerpoint/2010/main" val="3851090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相似度高的文档，应该具有同样的排序位置</a:t>
            </a:r>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16</a:t>
            </a:fld>
            <a:endParaRPr lang="en-US" altLang="zh-CN"/>
          </a:p>
        </p:txBody>
      </p:sp>
    </p:spTree>
    <p:extLst>
      <p:ext uri="{BB962C8B-B14F-4D97-AF65-F5344CB8AC3E}">
        <p14:creationId xmlns:p14="http://schemas.microsoft.com/office/powerpoint/2010/main" val="16431394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charset="0"/>
                    <a:ea typeface="宋体" pitchFamily="2" charset="-122"/>
                    <a:cs typeface="+mn-cs"/>
                  </a:rPr>
                  <a:t>假设一个根据排序函数打分后的相关度列表序列为</a:t>
                </a:r>
                <a14:m>
                  <m:oMath xmlns:m="http://schemas.openxmlformats.org/officeDocument/2006/math">
                    <m:r>
                      <m:rPr>
                        <m:sty m:val="p"/>
                      </m:rPr>
                      <a:rPr lang="en-US" altLang="zh-CN" sz="1200" kern="1200">
                        <a:solidFill>
                          <a:schemeClr val="tx1"/>
                        </a:solidFill>
                        <a:effectLst/>
                        <a:latin typeface="Cambria Math" panose="02040503050406030204" pitchFamily="18" charset="0"/>
                        <a:ea typeface="宋体" pitchFamily="2" charset="-122"/>
                        <a:cs typeface="+mn-cs"/>
                      </a:rPr>
                      <m:t>s</m:t>
                    </m:r>
                    <m:r>
                      <a:rPr lang="en-US" altLang="zh-CN" sz="1200" kern="1200">
                        <a:solidFill>
                          <a:schemeClr val="tx1"/>
                        </a:solidFill>
                        <a:effectLst/>
                        <a:latin typeface="Cambria Math" panose="02040503050406030204" pitchFamily="18" charset="0"/>
                        <a:ea typeface="宋体" pitchFamily="2" charset="-122"/>
                        <a:cs typeface="+mn-cs"/>
                      </a:rPr>
                      <m:t>=</m:t>
                    </m:r>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𝑠</m:t>
                            </m:r>
                          </m:e>
                          <m:sub>
                            <m:r>
                              <a:rPr lang="en-US" altLang="zh-CN" sz="1200" i="1" kern="1200">
                                <a:solidFill>
                                  <a:schemeClr val="tx1"/>
                                </a:solidFill>
                                <a:effectLst/>
                                <a:latin typeface="Cambria Math" panose="02040503050406030204" pitchFamily="18" charset="0"/>
                                <a:ea typeface="宋体" pitchFamily="2" charset="-122"/>
                                <a:cs typeface="+mn-cs"/>
                              </a:rPr>
                              <m:t>1</m:t>
                            </m:r>
                          </m:sub>
                        </m:sSub>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𝑠</m:t>
                            </m:r>
                          </m:e>
                          <m:sub>
                            <m:r>
                              <a:rPr lang="en-US" altLang="zh-CN" sz="1200" i="1" kern="1200">
                                <a:solidFill>
                                  <a:schemeClr val="tx1"/>
                                </a:solidFill>
                                <a:effectLst/>
                                <a:latin typeface="Cambria Math" panose="02040503050406030204" pitchFamily="18" charset="0"/>
                                <a:ea typeface="宋体" pitchFamily="2" charset="-122"/>
                                <a:cs typeface="+mn-cs"/>
                              </a:rPr>
                              <m:t>2</m:t>
                            </m:r>
                          </m:sub>
                        </m:sSub>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𝑠</m:t>
                            </m:r>
                          </m:e>
                          <m:sub>
                            <m:r>
                              <a:rPr lang="en-US" altLang="zh-CN" sz="1200" i="1" kern="1200">
                                <a:solidFill>
                                  <a:schemeClr val="tx1"/>
                                </a:solidFill>
                                <a:effectLst/>
                                <a:latin typeface="Cambria Math" panose="02040503050406030204" pitchFamily="18" charset="0"/>
                                <a:ea typeface="宋体" pitchFamily="2" charset="-122"/>
                                <a:cs typeface="+mn-cs"/>
                              </a:rPr>
                              <m:t>𝑛</m:t>
                            </m:r>
                          </m:sub>
                        </m:sSub>
                      </m:e>
                    </m:d>
                  </m:oMath>
                </a14:m>
                <a:r>
                  <a:rPr lang="zh-CN" altLang="zh-CN" sz="1200" kern="1200" dirty="0">
                    <a:solidFill>
                      <a:schemeClr val="tx1"/>
                    </a:solidFill>
                    <a:effectLst/>
                    <a:latin typeface="Arial" charset="0"/>
                    <a:ea typeface="宋体" pitchFamily="2" charset="-122"/>
                    <a:cs typeface="+mn-cs"/>
                  </a:rPr>
                  <a:t>，这里</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𝑠</m:t>
                        </m:r>
                      </m:e>
                      <m:sub>
                        <m:r>
                          <a:rPr lang="en-US" altLang="zh-CN" sz="1200" i="1" kern="1200">
                            <a:solidFill>
                              <a:schemeClr val="tx1"/>
                            </a:solidFill>
                            <a:effectLst/>
                            <a:latin typeface="Cambria Math" panose="02040503050406030204" pitchFamily="18" charset="0"/>
                            <a:ea typeface="宋体" pitchFamily="2" charset="-122"/>
                            <a:cs typeface="+mn-cs"/>
                          </a:rPr>
                          <m:t>𝑗</m:t>
                        </m:r>
                      </m:sub>
                    </m:sSub>
                  </m:oMath>
                </a14:m>
                <a:r>
                  <a:rPr lang="zh-CN" altLang="zh-CN" sz="1200" kern="1200" dirty="0">
                    <a:solidFill>
                      <a:schemeClr val="tx1"/>
                    </a:solidFill>
                    <a:effectLst/>
                    <a:latin typeface="Arial" charset="0"/>
                    <a:ea typeface="宋体" pitchFamily="2" charset="-122"/>
                    <a:cs typeface="+mn-cs"/>
                  </a:rPr>
                  <a:t>表示第</a:t>
                </a:r>
                <a:r>
                  <a:rPr lang="en-US" altLang="zh-CN" sz="1200" i="1" kern="1200" dirty="0">
                    <a:solidFill>
                      <a:schemeClr val="tx1"/>
                    </a:solidFill>
                    <a:effectLst/>
                    <a:latin typeface="Arial" charset="0"/>
                    <a:ea typeface="宋体" pitchFamily="2" charset="-122"/>
                    <a:cs typeface="+mn-cs"/>
                  </a:rPr>
                  <a:t>j</a:t>
                </a:r>
                <a:r>
                  <a:rPr lang="zh-CN" altLang="zh-CN" sz="1200" kern="1200" dirty="0">
                    <a:solidFill>
                      <a:schemeClr val="tx1"/>
                    </a:solidFill>
                    <a:effectLst/>
                    <a:latin typeface="Arial" charset="0"/>
                    <a:ea typeface="宋体" pitchFamily="2" charset="-122"/>
                    <a:cs typeface="+mn-cs"/>
                  </a:rPr>
                  <a:t>个文档的得分，</a:t>
                </a:r>
                <a14:m>
                  <m:oMath xmlns:m="http://schemas.openxmlformats.org/officeDocument/2006/math">
                    <m:r>
                      <m:rPr>
                        <m:sty m:val="p"/>
                      </m:rPr>
                      <a:rPr lang="en-US" altLang="zh-CN" sz="1200" kern="1200">
                        <a:solidFill>
                          <a:schemeClr val="tx1"/>
                        </a:solidFill>
                        <a:effectLst/>
                        <a:latin typeface="Cambria Math" panose="02040503050406030204" pitchFamily="18" charset="0"/>
                        <a:ea typeface="宋体" pitchFamily="2" charset="-122"/>
                        <a:cs typeface="+mn-cs"/>
                      </a:rPr>
                      <m:t>π</m:t>
                    </m:r>
                  </m:oMath>
                </a14:m>
                <a:r>
                  <a:rPr lang="zh-CN" altLang="zh-CN" sz="1200" kern="1200" dirty="0">
                    <a:solidFill>
                      <a:schemeClr val="tx1"/>
                    </a:solidFill>
                    <a:effectLst/>
                    <a:latin typeface="Arial" charset="0"/>
                    <a:ea typeface="宋体" pitchFamily="2" charset="-122"/>
                    <a:cs typeface="+mn-cs"/>
                  </a:rPr>
                  <a:t>代表序列的一种排列方式，定义</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m:rPr>
                            <m:sty m:val="p"/>
                          </m:rPr>
                          <a:rPr lang="en-US" altLang="zh-CN" sz="1200" kern="1200">
                            <a:solidFill>
                              <a:schemeClr val="tx1"/>
                            </a:solidFill>
                            <a:effectLst/>
                            <a:latin typeface="Cambria Math" panose="02040503050406030204" pitchFamily="18" charset="0"/>
                            <a:ea typeface="宋体" pitchFamily="2" charset="-122"/>
                            <a:cs typeface="+mn-cs"/>
                          </a:rPr>
                          <m:t>Ω</m:t>
                        </m:r>
                      </m:e>
                      <m:sub>
                        <m:r>
                          <a:rPr lang="en-US" altLang="zh-CN" sz="1200" i="1" kern="1200">
                            <a:solidFill>
                              <a:schemeClr val="tx1"/>
                            </a:solidFill>
                            <a:effectLst/>
                            <a:latin typeface="Cambria Math" panose="02040503050406030204" pitchFamily="18" charset="0"/>
                            <a:ea typeface="宋体" pitchFamily="2" charset="-122"/>
                            <a:cs typeface="+mn-cs"/>
                          </a:rPr>
                          <m:t>𝑛</m:t>
                        </m:r>
                      </m:sub>
                    </m:sSub>
                  </m:oMath>
                </a14:m>
                <a:r>
                  <a:rPr lang="zh-CN" altLang="zh-CN" sz="1200" kern="1200" dirty="0">
                    <a:solidFill>
                      <a:schemeClr val="tx1"/>
                    </a:solidFill>
                    <a:effectLst/>
                    <a:latin typeface="Arial" charset="0"/>
                    <a:ea typeface="宋体" pitchFamily="2" charset="-122"/>
                    <a:cs typeface="+mn-cs"/>
                  </a:rPr>
                  <a:t>为序列的所有可能排列方式，则对给定分数的排序序列</a:t>
                </a:r>
                <a14:m>
                  <m:oMath xmlns:m="http://schemas.openxmlformats.org/officeDocument/2006/math">
                    <m:r>
                      <m:rPr>
                        <m:sty m:val="p"/>
                      </m:rPr>
                      <a:rPr lang="en-US" altLang="zh-CN" sz="1200" kern="1200">
                        <a:solidFill>
                          <a:schemeClr val="tx1"/>
                        </a:solidFill>
                        <a:effectLst/>
                        <a:latin typeface="Cambria Math" panose="02040503050406030204" pitchFamily="18" charset="0"/>
                        <a:ea typeface="宋体" pitchFamily="2" charset="-122"/>
                        <a:cs typeface="+mn-cs"/>
                      </a:rPr>
                      <m:t>π</m:t>
                    </m:r>
                  </m:oMath>
                </a14:m>
                <a:r>
                  <a:rPr lang="zh-CN" altLang="zh-CN" sz="1200" kern="1200" dirty="0">
                    <a:solidFill>
                      <a:schemeClr val="tx1"/>
                    </a:solidFill>
                    <a:effectLst/>
                    <a:latin typeface="Arial" charset="0"/>
                    <a:ea typeface="宋体" pitchFamily="2" charset="-122"/>
                    <a:cs typeface="+mn-cs"/>
                  </a:rPr>
                  <a:t>的概率可以定义为</a:t>
                </a:r>
                <a:r>
                  <a:rPr lang="zh-CN" altLang="zh-CN" sz="1200" kern="1200" dirty="0" smtClean="0">
                    <a:solidFill>
                      <a:schemeClr val="tx1"/>
                    </a:solidFill>
                    <a:effectLst/>
                    <a:latin typeface="Arial" charset="0"/>
                    <a:ea typeface="宋体" pitchFamily="2" charset="-122"/>
                    <a:cs typeface="+mn-cs"/>
                  </a:rPr>
                  <a:t>：</a:t>
                </a:r>
                <a:endParaRPr lang="en-US" altLang="zh-CN" sz="1200" kern="1200" dirty="0" smtClean="0">
                  <a:solidFill>
                    <a:schemeClr val="tx1"/>
                  </a:solidFill>
                  <a:effectLst/>
                  <a:latin typeface="Arial" charset="0"/>
                  <a:ea typeface="宋体" pitchFamily="2" charset="-122"/>
                  <a:cs typeface="+mn-cs"/>
                </a:endParaRPr>
              </a:p>
              <a:p>
                <a:endParaRPr lang="en-US" altLang="zh-CN" sz="1200" kern="1200" dirty="0" smtClean="0">
                  <a:solidFill>
                    <a:schemeClr val="tx1"/>
                  </a:solidFill>
                  <a:effectLst/>
                  <a:latin typeface="Arial" charset="0"/>
                  <a:ea typeface="宋体" pitchFamily="2" charset="-122"/>
                  <a:cs typeface="+mn-cs"/>
                </a:endParaRPr>
              </a:p>
              <a:p>
                <a:r>
                  <a:rPr lang="zh-CN" altLang="zh-CN" sz="1200" kern="1200" dirty="0" smtClean="0">
                    <a:solidFill>
                      <a:schemeClr val="tx1"/>
                    </a:solidFill>
                    <a:effectLst/>
                    <a:latin typeface="Arial" charset="0"/>
                    <a:ea typeface="宋体" pitchFamily="2" charset="-122"/>
                    <a:cs typeface="+mn-cs"/>
                  </a:rPr>
                  <a:t>其中</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𝑠</m:t>
                        </m:r>
                      </m:e>
                      <m:sub>
                        <m:r>
                          <a:rPr lang="en-US" altLang="zh-CN" sz="1200" i="1" kern="1200">
                            <a:solidFill>
                              <a:schemeClr val="tx1"/>
                            </a:solidFill>
                            <a:effectLst/>
                            <a:latin typeface="Cambria Math" panose="02040503050406030204" pitchFamily="18" charset="0"/>
                            <a:ea typeface="宋体" pitchFamily="2" charset="-122"/>
                            <a:cs typeface="+mn-cs"/>
                          </a:rPr>
                          <m:t>𝜋</m:t>
                        </m:r>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panose="02040503050406030204" pitchFamily="18" charset="0"/>
                                <a:ea typeface="宋体" pitchFamily="2" charset="-122"/>
                                <a:cs typeface="+mn-cs"/>
                              </a:rPr>
                              <m:t>𝑗</m:t>
                            </m:r>
                          </m:e>
                        </m:d>
                      </m:sub>
                    </m:sSub>
                  </m:oMath>
                </a14:m>
                <a:r>
                  <a:rPr lang="zh-CN" altLang="zh-CN" sz="1200" kern="1200" dirty="0">
                    <a:solidFill>
                      <a:schemeClr val="tx1"/>
                    </a:solidFill>
                    <a:effectLst/>
                    <a:latin typeface="Arial" charset="0"/>
                    <a:ea typeface="宋体" pitchFamily="2" charset="-122"/>
                    <a:cs typeface="+mn-cs"/>
                  </a:rPr>
                  <a:t>表示序列</a:t>
                </a:r>
                <a14:m>
                  <m:oMath xmlns:m="http://schemas.openxmlformats.org/officeDocument/2006/math">
                    <m:r>
                      <m:rPr>
                        <m:sty m:val="p"/>
                      </m:rPr>
                      <a:rPr lang="en-US" altLang="zh-CN" sz="1200" kern="1200">
                        <a:solidFill>
                          <a:schemeClr val="tx1"/>
                        </a:solidFill>
                        <a:effectLst/>
                        <a:latin typeface="Cambria Math" panose="02040503050406030204" pitchFamily="18" charset="0"/>
                        <a:ea typeface="宋体" pitchFamily="2" charset="-122"/>
                        <a:cs typeface="+mn-cs"/>
                      </a:rPr>
                      <m:t>π</m:t>
                    </m:r>
                  </m:oMath>
                </a14:m>
                <a:r>
                  <a:rPr lang="zh-CN" altLang="zh-CN" sz="1200" kern="1200" dirty="0">
                    <a:solidFill>
                      <a:schemeClr val="tx1"/>
                    </a:solidFill>
                    <a:effectLst/>
                    <a:latin typeface="Arial" charset="0"/>
                    <a:ea typeface="宋体" pitchFamily="2" charset="-122"/>
                    <a:cs typeface="+mn-cs"/>
                  </a:rPr>
                  <a:t>中排在第</a:t>
                </a:r>
                <a:r>
                  <a:rPr lang="en-US" altLang="zh-CN" sz="1200" i="1" kern="1200" dirty="0">
                    <a:solidFill>
                      <a:schemeClr val="tx1"/>
                    </a:solidFill>
                    <a:effectLst/>
                    <a:latin typeface="Arial" charset="0"/>
                    <a:ea typeface="宋体" pitchFamily="2" charset="-122"/>
                    <a:cs typeface="+mn-cs"/>
                  </a:rPr>
                  <a:t>j</a:t>
                </a:r>
                <a:r>
                  <a:rPr lang="zh-CN" altLang="zh-CN" sz="1200" kern="1200" dirty="0">
                    <a:solidFill>
                      <a:schemeClr val="tx1"/>
                    </a:solidFill>
                    <a:effectLst/>
                    <a:latin typeface="Arial" charset="0"/>
                    <a:ea typeface="宋体" pitchFamily="2" charset="-122"/>
                    <a:cs typeface="+mn-cs"/>
                  </a:rPr>
                  <a:t>个位置的文档得分。</a:t>
                </a:r>
                <a14:m>
                  <m:oMath xmlns:m="http://schemas.openxmlformats.org/officeDocument/2006/math">
                    <m:r>
                      <m:rPr>
                        <m:sty m:val="p"/>
                      </m:rPr>
                      <a:rPr lang="en-US" altLang="zh-CN" sz="1200" kern="1200">
                        <a:solidFill>
                          <a:schemeClr val="tx1"/>
                        </a:solidFill>
                        <a:effectLst/>
                        <a:latin typeface="Cambria Math" panose="02040503050406030204" pitchFamily="18" charset="0"/>
                        <a:ea typeface="宋体" pitchFamily="2" charset="-122"/>
                        <a:cs typeface="+mn-cs"/>
                      </a:rPr>
                      <m:t>Φ</m:t>
                    </m:r>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kern="1200">
                            <a:solidFill>
                              <a:schemeClr val="tx1"/>
                            </a:solidFill>
                            <a:effectLst/>
                            <a:latin typeface="Cambria Math" panose="02040503050406030204" pitchFamily="18" charset="0"/>
                            <a:ea typeface="宋体" pitchFamily="2" charset="-122"/>
                            <a:cs typeface="+mn-cs"/>
                          </a:rPr>
                          <m:t>.</m:t>
                        </m:r>
                      </m:e>
                    </m:d>
                  </m:oMath>
                </a14:m>
                <a:r>
                  <a:rPr lang="zh-CN" altLang="zh-CN" sz="1200" kern="1200" dirty="0">
                    <a:solidFill>
                      <a:schemeClr val="tx1"/>
                    </a:solidFill>
                    <a:effectLst/>
                    <a:latin typeface="Arial" charset="0"/>
                    <a:ea typeface="宋体" pitchFamily="2" charset="-122"/>
                    <a:cs typeface="+mn-cs"/>
                  </a:rPr>
                  <a:t>是一个严格单调递增的正值函数。实际使用中一般用</a:t>
                </a:r>
                <a:r>
                  <a:rPr lang="en-US" altLang="zh-CN" sz="1200" kern="1200" dirty="0" err="1">
                    <a:solidFill>
                      <a:schemeClr val="tx1"/>
                    </a:solidFill>
                    <a:effectLst/>
                    <a:latin typeface="Arial" charset="0"/>
                    <a:ea typeface="宋体" pitchFamily="2" charset="-122"/>
                    <a:cs typeface="+mn-cs"/>
                  </a:rPr>
                  <a:t>exp</a:t>
                </a:r>
                <a:r>
                  <a:rPr lang="en-US" altLang="zh-CN" sz="1200" kern="1200" dirty="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函数代替</a:t>
                </a:r>
                <a:r>
                  <a:rPr lang="zh-CN" altLang="zh-CN" sz="1200" kern="1200" dirty="0" smtClean="0">
                    <a:solidFill>
                      <a:schemeClr val="tx1"/>
                    </a:solidFill>
                    <a:effectLst/>
                    <a:latin typeface="Arial" charset="0"/>
                    <a:ea typeface="宋体" pitchFamily="2" charset="-122"/>
                    <a:cs typeface="+mn-cs"/>
                  </a:rPr>
                  <a:t>。</a:t>
                </a:r>
                <a14:m>
                  <m:oMath xmlns:m="http://schemas.openxmlformats.org/officeDocument/2006/math">
                    <m:f>
                      <m:fPr>
                        <m:ctrlPr>
                          <a:rPr lang="zh-CN" altLang="zh-CN" sz="1200" i="1" kern="1200" smtClean="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𝑛</m:t>
                        </m:r>
                        <m:r>
                          <a:rPr lang="en-US" altLang="zh-CN" sz="1200" i="1" kern="1200">
                            <a:solidFill>
                              <a:schemeClr val="tx1"/>
                            </a:solidFill>
                            <a:effectLst/>
                            <a:latin typeface="Cambria Math" panose="02040503050406030204" pitchFamily="18" charset="0"/>
                            <a:ea typeface="宋体" pitchFamily="2" charset="-122"/>
                            <a:cs typeface="+mn-cs"/>
                          </a:rPr>
                          <m:t>!</m:t>
                        </m:r>
                      </m:num>
                      <m:den>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panose="02040503050406030204" pitchFamily="18" charset="0"/>
                                <a:ea typeface="宋体" pitchFamily="2" charset="-122"/>
                                <a:cs typeface="+mn-cs"/>
                              </a:rPr>
                              <m:t>𝑛</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𝑘</m:t>
                            </m:r>
                          </m:e>
                        </m:d>
                        <m:r>
                          <a:rPr lang="en-US" altLang="zh-CN" sz="1200" i="1" kern="1200">
                            <a:solidFill>
                              <a:schemeClr val="tx1"/>
                            </a:solidFill>
                            <a:effectLst/>
                            <a:latin typeface="Cambria Math" panose="02040503050406030204" pitchFamily="18" charset="0"/>
                            <a:ea typeface="宋体" pitchFamily="2" charset="-122"/>
                            <a:cs typeface="+mn-cs"/>
                          </a:rPr>
                          <m:t>!</m:t>
                        </m:r>
                      </m:den>
                    </m:f>
                  </m:oMath>
                </a14:m>
                <a:endParaRPr lang="en-US" altLang="zh-CN" dirty="0" smtClean="0"/>
              </a:p>
              <a:p>
                <a:endParaRPr lang="en-US" altLang="zh-CN" dirty="0" smtClean="0"/>
              </a:p>
              <a:p>
                <a:r>
                  <a:rPr lang="en-US" altLang="zh-CN" dirty="0" smtClean="0"/>
                  <a:t> </a:t>
                </a:r>
                <a:r>
                  <a:rPr lang="en-US" altLang="zh-CN" dirty="0" err="1" smtClean="0"/>
                  <a:t>Gk</a:t>
                </a:r>
                <a:r>
                  <a:rPr lang="en-US" altLang="zh-CN" dirty="0" smtClean="0"/>
                  <a:t> is the collection of all top k subgroups</a:t>
                </a:r>
                <a:endParaRPr lang="zh-CN" altLang="en-US" dirty="0" smtClean="0"/>
              </a:p>
            </p:txBody>
          </p:sp>
        </mc:Choice>
        <mc:Fallback xmlns="">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charset="0"/>
                    <a:ea typeface="宋体" pitchFamily="2" charset="-122"/>
                    <a:cs typeface="+mn-cs"/>
                  </a:rPr>
                  <a:t>假设一个根据排序函数打分后的相关度列表序列为</a:t>
                </a:r>
                <a:r>
                  <a:rPr lang="en-US" altLang="zh-CN" sz="1200" i="0" kern="1200">
                    <a:solidFill>
                      <a:schemeClr val="tx1"/>
                    </a:solidFill>
                    <a:effectLst/>
                    <a:latin typeface="Arial" charset="0"/>
                    <a:ea typeface="宋体" pitchFamily="2" charset="-122"/>
                    <a:cs typeface="+mn-cs"/>
                  </a:rPr>
                  <a:t>s=</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𝑠</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1,𝑠</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2,…,𝑠</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𝑛 }</a:t>
                </a:r>
                <a:r>
                  <a:rPr lang="zh-CN" altLang="zh-CN" sz="1200" kern="1200" dirty="0">
                    <a:solidFill>
                      <a:schemeClr val="tx1"/>
                    </a:solidFill>
                    <a:effectLst/>
                    <a:latin typeface="Arial" charset="0"/>
                    <a:ea typeface="宋体" pitchFamily="2" charset="-122"/>
                    <a:cs typeface="+mn-cs"/>
                  </a:rPr>
                  <a:t>，这里</a:t>
                </a:r>
                <a:r>
                  <a:rPr lang="en-US" altLang="zh-CN" sz="1200" i="0" kern="1200">
                    <a:solidFill>
                      <a:schemeClr val="tx1"/>
                    </a:solidFill>
                    <a:effectLst/>
                    <a:latin typeface="Arial" charset="0"/>
                    <a:ea typeface="宋体" pitchFamily="2" charset="-122"/>
                    <a:cs typeface="+mn-cs"/>
                  </a:rPr>
                  <a:t>𝑠</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𝑗</a:t>
                </a:r>
                <a:r>
                  <a:rPr lang="zh-CN" altLang="zh-CN" sz="1200" kern="1200" dirty="0">
                    <a:solidFill>
                      <a:schemeClr val="tx1"/>
                    </a:solidFill>
                    <a:effectLst/>
                    <a:latin typeface="Arial" charset="0"/>
                    <a:ea typeface="宋体" pitchFamily="2" charset="-122"/>
                    <a:cs typeface="+mn-cs"/>
                  </a:rPr>
                  <a:t>表示第</a:t>
                </a:r>
                <a:r>
                  <a:rPr lang="en-US" altLang="zh-CN" sz="1200" i="1" kern="1200" dirty="0">
                    <a:solidFill>
                      <a:schemeClr val="tx1"/>
                    </a:solidFill>
                    <a:effectLst/>
                    <a:latin typeface="Arial" charset="0"/>
                    <a:ea typeface="宋体" pitchFamily="2" charset="-122"/>
                    <a:cs typeface="+mn-cs"/>
                  </a:rPr>
                  <a:t>j</a:t>
                </a:r>
                <a:r>
                  <a:rPr lang="zh-CN" altLang="zh-CN" sz="1200" kern="1200" dirty="0">
                    <a:solidFill>
                      <a:schemeClr val="tx1"/>
                    </a:solidFill>
                    <a:effectLst/>
                    <a:latin typeface="Arial" charset="0"/>
                    <a:ea typeface="宋体" pitchFamily="2" charset="-122"/>
                    <a:cs typeface="+mn-cs"/>
                  </a:rPr>
                  <a:t>个文档的得分，</a:t>
                </a:r>
                <a:r>
                  <a:rPr lang="en-US" altLang="zh-CN" sz="1200" i="0" kern="1200">
                    <a:solidFill>
                      <a:schemeClr val="tx1"/>
                    </a:solidFill>
                    <a:effectLst/>
                    <a:latin typeface="Arial" charset="0"/>
                    <a:ea typeface="宋体" pitchFamily="2" charset="-122"/>
                    <a:cs typeface="+mn-cs"/>
                  </a:rPr>
                  <a:t>π</a:t>
                </a:r>
                <a:r>
                  <a:rPr lang="zh-CN" altLang="zh-CN" sz="1200" kern="1200" dirty="0">
                    <a:solidFill>
                      <a:schemeClr val="tx1"/>
                    </a:solidFill>
                    <a:effectLst/>
                    <a:latin typeface="Arial" charset="0"/>
                    <a:ea typeface="宋体" pitchFamily="2" charset="-122"/>
                    <a:cs typeface="+mn-cs"/>
                  </a:rPr>
                  <a:t>代表序列的一种排列方式，定义</a:t>
                </a:r>
                <a:r>
                  <a:rPr lang="en-US" altLang="zh-CN" sz="1200" i="0" kern="1200">
                    <a:solidFill>
                      <a:schemeClr val="tx1"/>
                    </a:solidFill>
                    <a:effectLst/>
                    <a:latin typeface="Arial" charset="0"/>
                    <a:ea typeface="宋体" pitchFamily="2" charset="-122"/>
                    <a:cs typeface="+mn-cs"/>
                  </a:rPr>
                  <a:t>Ω</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𝑛</a:t>
                </a:r>
                <a:r>
                  <a:rPr lang="zh-CN" altLang="zh-CN" sz="1200" kern="1200" dirty="0">
                    <a:solidFill>
                      <a:schemeClr val="tx1"/>
                    </a:solidFill>
                    <a:effectLst/>
                    <a:latin typeface="Arial" charset="0"/>
                    <a:ea typeface="宋体" pitchFamily="2" charset="-122"/>
                    <a:cs typeface="+mn-cs"/>
                  </a:rPr>
                  <a:t>为序列的所有可能排列方式，则对给定分数的排序序列</a:t>
                </a:r>
                <a:r>
                  <a:rPr lang="en-US" altLang="zh-CN" sz="1200" i="0" kern="1200">
                    <a:solidFill>
                      <a:schemeClr val="tx1"/>
                    </a:solidFill>
                    <a:effectLst/>
                    <a:latin typeface="Arial" charset="0"/>
                    <a:ea typeface="宋体" pitchFamily="2" charset="-122"/>
                    <a:cs typeface="+mn-cs"/>
                  </a:rPr>
                  <a:t>π</a:t>
                </a:r>
                <a:r>
                  <a:rPr lang="zh-CN" altLang="zh-CN" sz="1200" kern="1200" dirty="0">
                    <a:solidFill>
                      <a:schemeClr val="tx1"/>
                    </a:solidFill>
                    <a:effectLst/>
                    <a:latin typeface="Arial" charset="0"/>
                    <a:ea typeface="宋体" pitchFamily="2" charset="-122"/>
                    <a:cs typeface="+mn-cs"/>
                  </a:rPr>
                  <a:t>的概率可以定义为</a:t>
                </a:r>
                <a:r>
                  <a:rPr lang="zh-CN" altLang="zh-CN" sz="1200" kern="1200" dirty="0" smtClean="0">
                    <a:solidFill>
                      <a:schemeClr val="tx1"/>
                    </a:solidFill>
                    <a:effectLst/>
                    <a:latin typeface="Arial" charset="0"/>
                    <a:ea typeface="宋体" pitchFamily="2" charset="-122"/>
                    <a:cs typeface="+mn-cs"/>
                  </a:rPr>
                  <a:t>：</a:t>
                </a:r>
                <a:endParaRPr lang="en-US" altLang="zh-CN" sz="1200" kern="1200" dirty="0" smtClean="0">
                  <a:solidFill>
                    <a:schemeClr val="tx1"/>
                  </a:solidFill>
                  <a:effectLst/>
                  <a:latin typeface="Arial" charset="0"/>
                  <a:ea typeface="宋体" pitchFamily="2" charset="-122"/>
                  <a:cs typeface="+mn-cs"/>
                </a:endParaRPr>
              </a:p>
              <a:p>
                <a:endParaRPr lang="en-US" altLang="zh-CN" sz="1200" kern="1200" dirty="0" smtClean="0">
                  <a:solidFill>
                    <a:schemeClr val="tx1"/>
                  </a:solidFill>
                  <a:effectLst/>
                  <a:latin typeface="Arial" charset="0"/>
                  <a:ea typeface="宋体" pitchFamily="2" charset="-122"/>
                  <a:cs typeface="+mn-cs"/>
                </a:endParaRPr>
              </a:p>
              <a:p>
                <a:r>
                  <a:rPr lang="zh-CN" altLang="zh-CN" sz="1200" kern="1200" dirty="0" smtClean="0">
                    <a:solidFill>
                      <a:schemeClr val="tx1"/>
                    </a:solidFill>
                    <a:effectLst/>
                    <a:latin typeface="Arial" charset="0"/>
                    <a:ea typeface="宋体" pitchFamily="2" charset="-122"/>
                    <a:cs typeface="+mn-cs"/>
                  </a:rPr>
                  <a:t>其中</a:t>
                </a:r>
                <a:r>
                  <a:rPr lang="en-US" altLang="zh-CN" sz="1200" i="0" kern="1200">
                    <a:solidFill>
                      <a:schemeClr val="tx1"/>
                    </a:solidFill>
                    <a:effectLst/>
                    <a:latin typeface="Arial" charset="0"/>
                    <a:ea typeface="宋体" pitchFamily="2" charset="-122"/>
                    <a:cs typeface="+mn-cs"/>
                  </a:rPr>
                  <a:t>𝑠</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𝜋</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𝑗) </a:t>
                </a:r>
                <a:r>
                  <a:rPr lang="zh-CN" altLang="zh-CN" sz="1200" kern="1200" dirty="0">
                    <a:solidFill>
                      <a:schemeClr val="tx1"/>
                    </a:solidFill>
                    <a:effectLst/>
                    <a:latin typeface="Arial" charset="0"/>
                    <a:ea typeface="宋体" pitchFamily="2" charset="-122"/>
                    <a:cs typeface="+mn-cs"/>
                  </a:rPr>
                  <a:t>表示序列</a:t>
                </a:r>
                <a:r>
                  <a:rPr lang="en-US" altLang="zh-CN" sz="1200" i="0" kern="1200">
                    <a:solidFill>
                      <a:schemeClr val="tx1"/>
                    </a:solidFill>
                    <a:effectLst/>
                    <a:latin typeface="Arial" charset="0"/>
                    <a:ea typeface="宋体" pitchFamily="2" charset="-122"/>
                    <a:cs typeface="+mn-cs"/>
                  </a:rPr>
                  <a:t>π</a:t>
                </a:r>
                <a:r>
                  <a:rPr lang="zh-CN" altLang="zh-CN" sz="1200" kern="1200" dirty="0">
                    <a:solidFill>
                      <a:schemeClr val="tx1"/>
                    </a:solidFill>
                    <a:effectLst/>
                    <a:latin typeface="Arial" charset="0"/>
                    <a:ea typeface="宋体" pitchFamily="2" charset="-122"/>
                    <a:cs typeface="+mn-cs"/>
                  </a:rPr>
                  <a:t>中排在第</a:t>
                </a:r>
                <a:r>
                  <a:rPr lang="en-US" altLang="zh-CN" sz="1200" i="1" kern="1200" dirty="0">
                    <a:solidFill>
                      <a:schemeClr val="tx1"/>
                    </a:solidFill>
                    <a:effectLst/>
                    <a:latin typeface="Arial" charset="0"/>
                    <a:ea typeface="宋体" pitchFamily="2" charset="-122"/>
                    <a:cs typeface="+mn-cs"/>
                  </a:rPr>
                  <a:t>j</a:t>
                </a:r>
                <a:r>
                  <a:rPr lang="zh-CN" altLang="zh-CN" sz="1200" kern="1200" dirty="0">
                    <a:solidFill>
                      <a:schemeClr val="tx1"/>
                    </a:solidFill>
                    <a:effectLst/>
                    <a:latin typeface="Arial" charset="0"/>
                    <a:ea typeface="宋体" pitchFamily="2" charset="-122"/>
                    <a:cs typeface="+mn-cs"/>
                  </a:rPr>
                  <a:t>个位置的文档得分。</a:t>
                </a:r>
                <a:r>
                  <a:rPr lang="en-US" altLang="zh-CN" sz="1200" i="0" kern="1200">
                    <a:solidFill>
                      <a:schemeClr val="tx1"/>
                    </a:solidFill>
                    <a:effectLst/>
                    <a:latin typeface="Arial" charset="0"/>
                    <a:ea typeface="宋体" pitchFamily="2" charset="-122"/>
                    <a:cs typeface="+mn-cs"/>
                  </a:rPr>
                  <a:t>Φ</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是一个严格单调递增的正值函数。实际使用中一般用</a:t>
                </a:r>
                <a:r>
                  <a:rPr lang="en-US" altLang="zh-CN" sz="1200" kern="1200" dirty="0" err="1">
                    <a:solidFill>
                      <a:schemeClr val="tx1"/>
                    </a:solidFill>
                    <a:effectLst/>
                    <a:latin typeface="Arial" charset="0"/>
                    <a:ea typeface="宋体" pitchFamily="2" charset="-122"/>
                    <a:cs typeface="+mn-cs"/>
                  </a:rPr>
                  <a:t>exp</a:t>
                </a:r>
                <a:r>
                  <a:rPr lang="en-US" altLang="zh-CN" sz="1200" kern="1200" dirty="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函数代替</a:t>
                </a:r>
                <a:r>
                  <a:rPr lang="zh-CN" altLang="zh-CN" sz="1200" kern="1200" dirty="0" smtClean="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𝑛!</a:t>
                </a:r>
                <a:r>
                  <a:rPr lang="zh-CN" altLang="zh-CN" sz="1200" i="0" kern="1200" smtClean="0">
                    <a:solidFill>
                      <a:schemeClr val="tx1"/>
                    </a:solidFill>
                    <a:effectLst/>
                    <a:latin typeface="Arial" charset="0"/>
                    <a:ea typeface="宋体" pitchFamily="2" charset="-122"/>
                    <a:cs typeface="+mn-cs"/>
                  </a:rPr>
                  <a:t>/</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𝑛−𝑘)!</a:t>
                </a:r>
                <a:endParaRPr lang="zh-CN" altLang="en-US" dirty="0" smtClean="0"/>
              </a:p>
            </p:txBody>
          </p:sp>
        </mc:Fallback>
      </mc:AlternateContent>
      <p:sp>
        <p:nvSpPr>
          <p:cNvPr id="4" name="灯片编号占位符 3"/>
          <p:cNvSpPr>
            <a:spLocks noGrp="1"/>
          </p:cNvSpPr>
          <p:nvPr>
            <p:ph type="sldNum" sz="quarter" idx="10"/>
          </p:nvPr>
        </p:nvSpPr>
        <p:spPr/>
        <p:txBody>
          <a:bodyPr/>
          <a:lstStyle/>
          <a:p>
            <a:fld id="{725AB2D3-0A13-4B70-943B-8D91FF02C85D}" type="slidenum">
              <a:rPr lang="en-US" altLang="zh-CN" smtClean="0"/>
              <a:pPr/>
              <a:t>17</a:t>
            </a:fld>
            <a:endParaRPr lang="en-US" altLang="zh-CN"/>
          </a:p>
        </p:txBody>
      </p:sp>
    </p:spTree>
    <p:extLst>
      <p:ext uri="{BB962C8B-B14F-4D97-AF65-F5344CB8AC3E}">
        <p14:creationId xmlns:p14="http://schemas.microsoft.com/office/powerpoint/2010/main" val="15343518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a:t>
            </a:r>
            <a:r>
              <a:rPr lang="en-US" altLang="zh-CN" dirty="0" err="1" smtClean="0"/>
              <a:t>Gk</a:t>
            </a:r>
            <a:r>
              <a:rPr lang="en-US" altLang="zh-CN" dirty="0" smtClean="0"/>
              <a:t> is the collection of all top k subgroups</a:t>
            </a:r>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18</a:t>
            </a:fld>
            <a:endParaRPr lang="en-US" altLang="zh-CN"/>
          </a:p>
        </p:txBody>
      </p:sp>
    </p:spTree>
    <p:extLst>
      <p:ext uri="{BB962C8B-B14F-4D97-AF65-F5344CB8AC3E}">
        <p14:creationId xmlns:p14="http://schemas.microsoft.com/office/powerpoint/2010/main" val="2325489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19</a:t>
            </a:fld>
            <a:endParaRPr lang="en-US" altLang="zh-CN"/>
          </a:p>
        </p:txBody>
      </p:sp>
    </p:spTree>
    <p:extLst>
      <p:ext uri="{BB962C8B-B14F-4D97-AF65-F5344CB8AC3E}">
        <p14:creationId xmlns:p14="http://schemas.microsoft.com/office/powerpoint/2010/main" val="791105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2</a:t>
            </a:fld>
            <a:endParaRPr lang="en-US" altLang="zh-CN"/>
          </a:p>
        </p:txBody>
      </p:sp>
    </p:spTree>
    <p:extLst>
      <p:ext uri="{BB962C8B-B14F-4D97-AF65-F5344CB8AC3E}">
        <p14:creationId xmlns:p14="http://schemas.microsoft.com/office/powerpoint/2010/main" val="2032278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20</a:t>
            </a:fld>
            <a:endParaRPr lang="en-US" altLang="zh-CN"/>
          </a:p>
        </p:txBody>
      </p:sp>
    </p:spTree>
    <p:extLst>
      <p:ext uri="{BB962C8B-B14F-4D97-AF65-F5344CB8AC3E}">
        <p14:creationId xmlns:p14="http://schemas.microsoft.com/office/powerpoint/2010/main" val="6229906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zh-CN" sz="1200" kern="1200" dirty="0" smtClean="0">
                    <a:solidFill>
                      <a:schemeClr val="tx1"/>
                    </a:solidFill>
                    <a:effectLst/>
                    <a:latin typeface="Arial" charset="0"/>
                    <a:ea typeface="宋体" pitchFamily="2" charset="-122"/>
                    <a:cs typeface="+mn-cs"/>
                  </a:rPr>
                  <a:t>其中</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𝑛</m:t>
                        </m:r>
                      </m:e>
                      <m:sup>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𝑖</m:t>
                        </m:r>
                        <m:r>
                          <a:rPr lang="en-US" altLang="zh-CN" sz="1200" i="1" kern="1200">
                            <a:solidFill>
                              <a:schemeClr val="tx1"/>
                            </a:solidFill>
                            <a:effectLst/>
                            <a:latin typeface="Cambria Math" panose="02040503050406030204" pitchFamily="18" charset="0"/>
                            <a:ea typeface="宋体" pitchFamily="2" charset="-122"/>
                            <a:cs typeface="+mn-cs"/>
                          </a:rPr>
                          <m:t>)</m:t>
                        </m:r>
                      </m:sup>
                    </m:sSup>
                  </m:oMath>
                </a14:m>
                <a:r>
                  <a:rPr lang="zh-CN" altLang="zh-CN" sz="1200" kern="1200" dirty="0">
                    <a:solidFill>
                      <a:schemeClr val="tx1"/>
                    </a:solidFill>
                    <a:effectLst/>
                    <a:latin typeface="Arial" charset="0"/>
                    <a:ea typeface="宋体" pitchFamily="2" charset="-122"/>
                    <a:cs typeface="+mn-cs"/>
                  </a:rPr>
                  <a:t>表示查询返回的文档总数，</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𝑟</m:t>
                        </m:r>
                      </m:e>
                      <m:sub>
                        <m:r>
                          <a:rPr lang="en-US" altLang="zh-CN" sz="1200" b="0" i="1" kern="1200" smtClean="0">
                            <a:solidFill>
                              <a:schemeClr val="tx1"/>
                            </a:solidFill>
                            <a:effectLst/>
                            <a:latin typeface="Cambria Math" panose="02040503050406030204" pitchFamily="18" charset="0"/>
                            <a:ea typeface="宋体" pitchFamily="2" charset="-122"/>
                            <a:cs typeface="+mn-cs"/>
                          </a:rPr>
                          <m:t>𝑛</m:t>
                        </m:r>
                      </m:sub>
                    </m:sSub>
                  </m:oMath>
                </a14:m>
                <a:r>
                  <a:rPr lang="zh-CN" altLang="zh-CN" sz="1200" kern="1200" dirty="0">
                    <a:solidFill>
                      <a:schemeClr val="tx1"/>
                    </a:solidFill>
                    <a:effectLst/>
                    <a:latin typeface="Arial" charset="0"/>
                    <a:ea typeface="宋体" pitchFamily="2" charset="-122"/>
                    <a:cs typeface="+mn-cs"/>
                  </a:rPr>
                  <a:t>表示</a:t>
                </a:r>
                <a:r>
                  <a:rPr lang="zh-CN" altLang="zh-CN" sz="1200" kern="1200" dirty="0" smtClean="0">
                    <a:solidFill>
                      <a:schemeClr val="tx1"/>
                    </a:solidFill>
                    <a:effectLst/>
                    <a:latin typeface="Arial" charset="0"/>
                    <a:ea typeface="宋体" pitchFamily="2" charset="-122"/>
                    <a:cs typeface="+mn-cs"/>
                  </a:rPr>
                  <a:t>第</a:t>
                </a:r>
                <a:r>
                  <a:rPr lang="en-US" altLang="zh-CN" sz="1200" i="1" kern="1200" dirty="0" smtClean="0">
                    <a:solidFill>
                      <a:schemeClr val="tx1"/>
                    </a:solidFill>
                    <a:effectLst/>
                    <a:latin typeface="Arial" charset="0"/>
                    <a:ea typeface="宋体" pitchFamily="2" charset="-122"/>
                    <a:cs typeface="+mn-cs"/>
                  </a:rPr>
                  <a:t>n</a:t>
                </a:r>
                <a:r>
                  <a:rPr lang="zh-CN" altLang="zh-CN" sz="1200" kern="1200" dirty="0" smtClean="0">
                    <a:solidFill>
                      <a:schemeClr val="tx1"/>
                    </a:solidFill>
                    <a:effectLst/>
                    <a:latin typeface="Arial" charset="0"/>
                    <a:ea typeface="宋体" pitchFamily="2" charset="-122"/>
                    <a:cs typeface="+mn-cs"/>
                  </a:rPr>
                  <a:t>个</a:t>
                </a:r>
                <a:r>
                  <a:rPr lang="zh-CN" altLang="zh-CN" sz="1200" kern="1200" dirty="0">
                    <a:solidFill>
                      <a:schemeClr val="tx1"/>
                    </a:solidFill>
                    <a:effectLst/>
                    <a:latin typeface="Arial" charset="0"/>
                    <a:ea typeface="宋体" pitchFamily="2" charset="-122"/>
                    <a:cs typeface="+mn-cs"/>
                  </a:rPr>
                  <a:t>文档的相关标签，相关</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𝑟</m:t>
                        </m:r>
                      </m:e>
                      <m:sub>
                        <m:r>
                          <a:rPr lang="en-US" altLang="zh-CN" sz="1200" b="0" i="1" kern="1200" smtClean="0">
                            <a:solidFill>
                              <a:schemeClr val="tx1"/>
                            </a:solidFill>
                            <a:effectLst/>
                            <a:latin typeface="Cambria Math" panose="02040503050406030204" pitchFamily="18" charset="0"/>
                            <a:ea typeface="宋体" pitchFamily="2" charset="-122"/>
                            <a:cs typeface="+mn-cs"/>
                          </a:rPr>
                          <m:t>𝑛</m:t>
                        </m:r>
                      </m:sub>
                    </m:sSub>
                    <m:r>
                      <a:rPr lang="en-US" altLang="zh-CN" sz="1200" i="1" kern="1200">
                        <a:solidFill>
                          <a:schemeClr val="tx1"/>
                        </a:solidFill>
                        <a:effectLst/>
                        <a:latin typeface="Cambria Math" panose="02040503050406030204" pitchFamily="18" charset="0"/>
                        <a:ea typeface="宋体" pitchFamily="2" charset="-122"/>
                        <a:cs typeface="+mn-cs"/>
                      </a:rPr>
                      <m:t>=1</m:t>
                    </m:r>
                  </m:oMath>
                </a14:m>
                <a:r>
                  <a:rPr lang="zh-CN" altLang="zh-CN" sz="1200" kern="1200" dirty="0">
                    <a:solidFill>
                      <a:schemeClr val="tx1"/>
                    </a:solidFill>
                    <a:effectLst/>
                    <a:latin typeface="Arial" charset="0"/>
                    <a:ea typeface="宋体" pitchFamily="2" charset="-122"/>
                    <a:cs typeface="+mn-cs"/>
                  </a:rPr>
                  <a:t>，不相关</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𝑟</m:t>
                        </m:r>
                      </m:e>
                      <m:sub>
                        <m:r>
                          <a:rPr lang="en-US" altLang="zh-CN" sz="1200" b="0" i="1" kern="1200" smtClean="0">
                            <a:solidFill>
                              <a:schemeClr val="tx1"/>
                            </a:solidFill>
                            <a:effectLst/>
                            <a:latin typeface="Cambria Math" panose="02040503050406030204" pitchFamily="18" charset="0"/>
                            <a:ea typeface="宋体" pitchFamily="2" charset="-122"/>
                            <a:cs typeface="+mn-cs"/>
                          </a:rPr>
                          <m:t>𝑛</m:t>
                        </m:r>
                      </m:sub>
                    </m:sSub>
                    <m:r>
                      <a:rPr lang="en-US" altLang="zh-CN" sz="1200" i="1" kern="1200">
                        <a:solidFill>
                          <a:schemeClr val="tx1"/>
                        </a:solidFill>
                        <a:effectLst/>
                        <a:latin typeface="Cambria Math" panose="02040503050406030204" pitchFamily="18" charset="0"/>
                        <a:ea typeface="宋体" pitchFamily="2" charset="-122"/>
                        <a:cs typeface="+mn-cs"/>
                      </a:rPr>
                      <m:t>=0</m:t>
                    </m:r>
                  </m:oMath>
                </a14:m>
                <a:r>
                  <a:rPr lang="zh-CN" altLang="zh-CN" sz="1200" kern="1200" dirty="0">
                    <a:solidFill>
                      <a:schemeClr val="tx1"/>
                    </a:solidFill>
                    <a:effectLst/>
                    <a:latin typeface="Arial" charset="0"/>
                    <a:ea typeface="宋体" pitchFamily="2" charset="-122"/>
                    <a:cs typeface="+mn-cs"/>
                  </a:rPr>
                  <a:t>，</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𝑅</m:t>
                        </m:r>
                      </m:e>
                      <m:sup>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𝑖</m:t>
                        </m:r>
                        <m:r>
                          <a:rPr lang="en-US" altLang="zh-CN" sz="1200" i="1" kern="1200">
                            <a:solidFill>
                              <a:schemeClr val="tx1"/>
                            </a:solidFill>
                            <a:effectLst/>
                            <a:latin typeface="Cambria Math" panose="02040503050406030204" pitchFamily="18" charset="0"/>
                            <a:ea typeface="宋体" pitchFamily="2" charset="-122"/>
                            <a:cs typeface="+mn-cs"/>
                          </a:rPr>
                          <m:t>)</m:t>
                        </m:r>
                      </m:sup>
                    </m:sSup>
                  </m:oMath>
                </a14:m>
                <a:r>
                  <a:rPr lang="zh-CN" altLang="zh-CN" sz="1200" kern="1200" dirty="0">
                    <a:solidFill>
                      <a:schemeClr val="tx1"/>
                    </a:solidFill>
                    <a:effectLst/>
                    <a:latin typeface="Arial" charset="0"/>
                    <a:ea typeface="宋体" pitchFamily="2" charset="-122"/>
                    <a:cs typeface="+mn-cs"/>
                  </a:rPr>
                  <a:t>表示查询</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𝑞</m:t>
                        </m:r>
                      </m:e>
                      <m:sup>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𝑖</m:t>
                        </m:r>
                        <m:r>
                          <a:rPr lang="en-US" altLang="zh-CN" sz="1200" i="1" kern="1200">
                            <a:solidFill>
                              <a:schemeClr val="tx1"/>
                            </a:solidFill>
                            <a:effectLst/>
                            <a:latin typeface="Cambria Math" panose="02040503050406030204" pitchFamily="18" charset="0"/>
                            <a:ea typeface="宋体" pitchFamily="2" charset="-122"/>
                            <a:cs typeface="+mn-cs"/>
                          </a:rPr>
                          <m:t>)</m:t>
                        </m:r>
                      </m:sup>
                    </m:sSup>
                  </m:oMath>
                </a14:m>
                <a:r>
                  <a:rPr lang="zh-CN" altLang="zh-CN" sz="1200" kern="1200" dirty="0">
                    <a:solidFill>
                      <a:schemeClr val="tx1"/>
                    </a:solidFill>
                    <a:effectLst/>
                    <a:latin typeface="Arial" charset="0"/>
                    <a:ea typeface="宋体" pitchFamily="2" charset="-122"/>
                    <a:cs typeface="+mn-cs"/>
                  </a:rPr>
                  <a:t>返回的所有相关文档数。</a:t>
                </a:r>
              </a:p>
              <a:p>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sz="1200" kern="1200" dirty="0" smtClean="0">
                    <a:solidFill>
                      <a:schemeClr val="tx1"/>
                    </a:solidFill>
                    <a:effectLst/>
                    <a:latin typeface="Arial" charset="0"/>
                    <a:ea typeface="宋体" pitchFamily="2" charset="-122"/>
                    <a:cs typeface="+mn-cs"/>
                  </a:rPr>
                  <a:t>MAP</a:t>
                </a:r>
                <a:r>
                  <a:rPr lang="zh-CN" altLang="zh-CN" sz="1200" kern="1200" dirty="0" smtClean="0">
                    <a:solidFill>
                      <a:schemeClr val="tx1"/>
                    </a:solidFill>
                    <a:effectLst/>
                    <a:latin typeface="Arial" charset="0"/>
                    <a:ea typeface="宋体" pitchFamily="2" charset="-122"/>
                    <a:cs typeface="+mn-cs"/>
                  </a:rPr>
                  <a:t>指标是针对多次查询</a:t>
                </a:r>
                <a14:m>
                  <m:oMath xmlns:m="http://schemas.openxmlformats.org/officeDocument/2006/math">
                    <m:sSup>
                      <m:sSupPr>
                        <m:ctrlPr>
                          <a:rPr kumimoji="0" lang="zh-CN" altLang="zh-CN" sz="1200" b="0" i="1" u="none" strike="noStrike" kern="1200" cap="none" spc="0" normalizeH="0" baseline="0" noProof="0" smtClean="0">
                            <a:ln>
                              <a:noFill/>
                            </a:ln>
                            <a:solidFill>
                              <a:srgbClr val="000000"/>
                            </a:solidFill>
                            <a:effectLst/>
                            <a:uLnTx/>
                            <a:uFillTx/>
                            <a:latin typeface="Cambria Math" panose="02040503050406030204" pitchFamily="18" charset="0"/>
                            <a:ea typeface="宋体" pitchFamily="2" charset="-122"/>
                            <a:cs typeface="+mn-cs"/>
                          </a:rPr>
                        </m:ctrlPr>
                      </m:sSupPr>
                      <m:e>
                        <m:r>
                          <a:rPr kumimoji="0" lang="en-US" altLang="zh-CN" sz="1200" b="0" i="1" u="none" strike="noStrike" kern="1200" cap="none" spc="0" normalizeH="0" baseline="0" noProof="0">
                            <a:ln>
                              <a:noFill/>
                            </a:ln>
                            <a:solidFill>
                              <a:srgbClr val="000000"/>
                            </a:solidFill>
                            <a:effectLst/>
                            <a:uLnTx/>
                            <a:uFillTx/>
                            <a:latin typeface="Cambria Math" panose="02040503050406030204" pitchFamily="18" charset="0"/>
                            <a:ea typeface="宋体" pitchFamily="2" charset="-122"/>
                            <a:cs typeface="+mn-cs"/>
                          </a:rPr>
                          <m:t>𝑞</m:t>
                        </m:r>
                        <m:r>
                          <a:rPr kumimoji="0" lang="en-US" altLang="zh-CN" sz="1200" b="0" i="1" u="none" strike="noStrike" kern="1200" cap="none" spc="0" normalizeH="0" baseline="0" noProof="0">
                            <a:ln>
                              <a:noFill/>
                            </a:ln>
                            <a:solidFill>
                              <a:srgbClr val="000000"/>
                            </a:solidFill>
                            <a:effectLst/>
                            <a:uLnTx/>
                            <a:uFillTx/>
                            <a:latin typeface="Cambria Math" panose="02040503050406030204" pitchFamily="18" charset="0"/>
                            <a:ea typeface="宋体" pitchFamily="2" charset="-122"/>
                            <a:cs typeface="+mn-cs"/>
                          </a:rPr>
                          <m:t>={</m:t>
                        </m:r>
                        <m:r>
                          <a:rPr kumimoji="0" lang="en-US" altLang="zh-CN" sz="1200" b="0" i="1" u="none" strike="noStrike" kern="1200" cap="none" spc="0" normalizeH="0" baseline="0" noProof="0">
                            <a:ln>
                              <a:noFill/>
                            </a:ln>
                            <a:solidFill>
                              <a:srgbClr val="000000"/>
                            </a:solidFill>
                            <a:effectLst/>
                            <a:uLnTx/>
                            <a:uFillTx/>
                            <a:latin typeface="Cambria Math" panose="02040503050406030204" pitchFamily="18" charset="0"/>
                            <a:ea typeface="宋体" pitchFamily="2" charset="-122"/>
                            <a:cs typeface="+mn-cs"/>
                          </a:rPr>
                          <m:t>𝑞</m:t>
                        </m:r>
                      </m:e>
                      <m:sup>
                        <m:r>
                          <a:rPr kumimoji="0" lang="en-US" altLang="zh-CN" sz="1200" b="0" i="1" u="none" strike="noStrike" kern="1200" cap="none" spc="0" normalizeH="0" baseline="0" noProof="0">
                            <a:ln>
                              <a:noFill/>
                            </a:ln>
                            <a:solidFill>
                              <a:srgbClr val="000000"/>
                            </a:solidFill>
                            <a:effectLst/>
                            <a:uLnTx/>
                            <a:uFillTx/>
                            <a:latin typeface="Cambria Math" panose="02040503050406030204" pitchFamily="18" charset="0"/>
                            <a:ea typeface="宋体" pitchFamily="2" charset="-122"/>
                            <a:cs typeface="+mn-cs"/>
                          </a:rPr>
                          <m:t>(1)</m:t>
                        </m:r>
                      </m:sup>
                    </m:sSup>
                    <m:r>
                      <a:rPr kumimoji="0" lang="en-US" altLang="zh-CN" sz="1200" b="0" i="1" u="none" strike="noStrike" kern="1200" cap="none" spc="0" normalizeH="0" baseline="0" noProof="0">
                        <a:ln>
                          <a:noFill/>
                        </a:ln>
                        <a:solidFill>
                          <a:srgbClr val="000000"/>
                        </a:solidFill>
                        <a:effectLst/>
                        <a:uLnTx/>
                        <a:uFillTx/>
                        <a:latin typeface="Cambria Math" panose="02040503050406030204" pitchFamily="18" charset="0"/>
                        <a:ea typeface="宋体" pitchFamily="2" charset="-122"/>
                        <a:cs typeface="+mn-cs"/>
                      </a:rPr>
                      <m:t>,</m:t>
                    </m:r>
                    <m:sSup>
                      <m:sSupPr>
                        <m:ctrlPr>
                          <a:rPr kumimoji="0" lang="zh-CN" altLang="zh-CN" sz="1200" b="0" i="1" u="none" strike="noStrike" kern="1200" cap="none" spc="0" normalizeH="0" baseline="0" noProof="0">
                            <a:ln>
                              <a:noFill/>
                            </a:ln>
                            <a:solidFill>
                              <a:srgbClr val="000000"/>
                            </a:solidFill>
                            <a:effectLst/>
                            <a:uLnTx/>
                            <a:uFillTx/>
                            <a:latin typeface="Cambria Math" panose="02040503050406030204" pitchFamily="18" charset="0"/>
                            <a:ea typeface="宋体" pitchFamily="2" charset="-122"/>
                            <a:cs typeface="+mn-cs"/>
                          </a:rPr>
                        </m:ctrlPr>
                      </m:sSupPr>
                      <m:e>
                        <m:r>
                          <a:rPr kumimoji="0" lang="en-US" altLang="zh-CN" sz="1200" b="0" i="1" u="none" strike="noStrike" kern="1200" cap="none" spc="0" normalizeH="0" baseline="0" noProof="0">
                            <a:ln>
                              <a:noFill/>
                            </a:ln>
                            <a:solidFill>
                              <a:srgbClr val="000000"/>
                            </a:solidFill>
                            <a:effectLst/>
                            <a:uLnTx/>
                            <a:uFillTx/>
                            <a:latin typeface="Cambria Math" panose="02040503050406030204" pitchFamily="18" charset="0"/>
                            <a:ea typeface="宋体" pitchFamily="2" charset="-122"/>
                            <a:cs typeface="+mn-cs"/>
                          </a:rPr>
                          <m:t>𝑞</m:t>
                        </m:r>
                      </m:e>
                      <m:sup>
                        <m:r>
                          <a:rPr kumimoji="0" lang="en-US" altLang="zh-CN" sz="1200" b="0" i="1" u="none" strike="noStrike" kern="1200" cap="none" spc="0" normalizeH="0" baseline="0" noProof="0">
                            <a:ln>
                              <a:noFill/>
                            </a:ln>
                            <a:solidFill>
                              <a:srgbClr val="000000"/>
                            </a:solidFill>
                            <a:effectLst/>
                            <a:uLnTx/>
                            <a:uFillTx/>
                            <a:latin typeface="Cambria Math" panose="02040503050406030204" pitchFamily="18" charset="0"/>
                            <a:ea typeface="宋体" pitchFamily="2" charset="-122"/>
                            <a:cs typeface="+mn-cs"/>
                          </a:rPr>
                          <m:t>(2)</m:t>
                        </m:r>
                      </m:sup>
                    </m:sSup>
                    <m:r>
                      <a:rPr kumimoji="0" lang="en-US" altLang="zh-CN" sz="1200" b="0" i="1" u="none" strike="noStrike" kern="1200" cap="none" spc="0" normalizeH="0" baseline="0" noProof="0">
                        <a:ln>
                          <a:noFill/>
                        </a:ln>
                        <a:solidFill>
                          <a:srgbClr val="000000"/>
                        </a:solidFill>
                        <a:effectLst/>
                        <a:uLnTx/>
                        <a:uFillTx/>
                        <a:latin typeface="Cambria Math" panose="02040503050406030204" pitchFamily="18" charset="0"/>
                        <a:ea typeface="宋体" pitchFamily="2" charset="-122"/>
                        <a:cs typeface="+mn-cs"/>
                      </a:rPr>
                      <m:t>,…,</m:t>
                    </m:r>
                    <m:sSup>
                      <m:sSupPr>
                        <m:ctrlPr>
                          <a:rPr kumimoji="0" lang="zh-CN" altLang="zh-CN" sz="1200" b="0" i="1" u="none" strike="noStrike" kern="1200" cap="none" spc="0" normalizeH="0" baseline="0" noProof="0">
                            <a:ln>
                              <a:noFill/>
                            </a:ln>
                            <a:solidFill>
                              <a:srgbClr val="000000"/>
                            </a:solidFill>
                            <a:effectLst/>
                            <a:uLnTx/>
                            <a:uFillTx/>
                            <a:latin typeface="Cambria Math" panose="02040503050406030204" pitchFamily="18" charset="0"/>
                            <a:ea typeface="宋体" pitchFamily="2" charset="-122"/>
                            <a:cs typeface="+mn-cs"/>
                          </a:rPr>
                        </m:ctrlPr>
                      </m:sSupPr>
                      <m:e>
                        <m:r>
                          <a:rPr kumimoji="0" lang="en-US" altLang="zh-CN" sz="1200" b="0" i="1" u="none" strike="noStrike" kern="1200" cap="none" spc="0" normalizeH="0" baseline="0" noProof="0">
                            <a:ln>
                              <a:noFill/>
                            </a:ln>
                            <a:solidFill>
                              <a:srgbClr val="000000"/>
                            </a:solidFill>
                            <a:effectLst/>
                            <a:uLnTx/>
                            <a:uFillTx/>
                            <a:latin typeface="Cambria Math" panose="02040503050406030204" pitchFamily="18" charset="0"/>
                            <a:ea typeface="宋体" pitchFamily="2" charset="-122"/>
                            <a:cs typeface="+mn-cs"/>
                          </a:rPr>
                          <m:t>𝑞</m:t>
                        </m:r>
                      </m:e>
                      <m:sup>
                        <m:d>
                          <m:dPr>
                            <m:ctrlPr>
                              <a:rPr kumimoji="0" lang="zh-CN" altLang="zh-CN" sz="1200" b="0" i="1" u="none" strike="noStrike" kern="1200" cap="none" spc="0" normalizeH="0" baseline="0" noProof="0">
                                <a:ln>
                                  <a:noFill/>
                                </a:ln>
                                <a:solidFill>
                                  <a:srgbClr val="000000"/>
                                </a:solidFill>
                                <a:effectLst/>
                                <a:uLnTx/>
                                <a:uFillTx/>
                                <a:latin typeface="Cambria Math" panose="02040503050406030204" pitchFamily="18" charset="0"/>
                                <a:ea typeface="宋体" pitchFamily="2" charset="-122"/>
                                <a:cs typeface="+mn-cs"/>
                              </a:rPr>
                            </m:ctrlPr>
                          </m:dPr>
                          <m:e>
                            <m:r>
                              <a:rPr kumimoji="0" lang="en-US" altLang="zh-CN" sz="1200" b="0" i="1" u="none" strike="noStrike" kern="1200" cap="none" spc="0" normalizeH="0" baseline="0" noProof="0">
                                <a:ln>
                                  <a:noFill/>
                                </a:ln>
                                <a:solidFill>
                                  <a:srgbClr val="000000"/>
                                </a:solidFill>
                                <a:effectLst/>
                                <a:uLnTx/>
                                <a:uFillTx/>
                                <a:latin typeface="Cambria Math" panose="02040503050406030204" pitchFamily="18" charset="0"/>
                                <a:ea typeface="宋体" pitchFamily="2" charset="-122"/>
                                <a:cs typeface="+mn-cs"/>
                              </a:rPr>
                              <m:t>𝑛</m:t>
                            </m:r>
                          </m:e>
                        </m:d>
                      </m:sup>
                    </m:sSup>
                    <m:r>
                      <a:rPr kumimoji="0" lang="en-US" altLang="zh-CN" sz="1200" b="0" i="1" u="none" strike="noStrike" kern="1200" cap="none" spc="0" normalizeH="0" baseline="0" noProof="0">
                        <a:ln>
                          <a:noFill/>
                        </a:ln>
                        <a:solidFill>
                          <a:srgbClr val="000000"/>
                        </a:solidFill>
                        <a:effectLst/>
                        <a:uLnTx/>
                        <a:uFillTx/>
                        <a:latin typeface="Cambria Math" panose="02040503050406030204" pitchFamily="18" charset="0"/>
                        <a:ea typeface="宋体" pitchFamily="2" charset="-122"/>
                        <a:cs typeface="+mn-cs"/>
                      </a:rPr>
                      <m:t>}</m:t>
                    </m:r>
                  </m:oMath>
                </a14:m>
                <a:r>
                  <a:rPr kumimoji="0" lang="zh-CN" altLang="zh-CN" sz="1200" b="0" i="0" u="none" strike="noStrike" kern="1200" cap="none" spc="0" normalizeH="0" baseline="0" noProof="0" dirty="0">
                    <a:ln>
                      <a:noFill/>
                    </a:ln>
                    <a:solidFill>
                      <a:srgbClr val="000000"/>
                    </a:solidFill>
                    <a:effectLst/>
                    <a:uLnTx/>
                    <a:uFillTx/>
                    <a:latin typeface="Arial" charset="0"/>
                    <a:ea typeface="宋体" pitchFamily="2" charset="-122"/>
                    <a:cs typeface="+mn-cs"/>
                  </a:rPr>
                  <a:t>的</a:t>
                </a:r>
                <a:r>
                  <a:rPr kumimoji="0" lang="en-US" altLang="zh-CN" sz="1200" b="0" i="0" u="none" strike="noStrike" kern="1200" cap="none" spc="0" normalizeH="0" baseline="0" noProof="0" dirty="0">
                    <a:ln>
                      <a:noFill/>
                    </a:ln>
                    <a:solidFill>
                      <a:srgbClr val="000000"/>
                    </a:solidFill>
                    <a:effectLst/>
                    <a:uLnTx/>
                    <a:uFillTx/>
                    <a:latin typeface="Arial" charset="0"/>
                    <a:ea typeface="宋体" pitchFamily="2" charset="-122"/>
                    <a:cs typeface="+mn-cs"/>
                  </a:rPr>
                  <a:t>AP</a:t>
                </a:r>
                <a:r>
                  <a:rPr kumimoji="0" lang="zh-CN" altLang="zh-CN" sz="1200" b="0" i="0" u="none" strike="noStrike" kern="1200" cap="none" spc="0" normalizeH="0" baseline="0" noProof="0" dirty="0">
                    <a:ln>
                      <a:noFill/>
                    </a:ln>
                    <a:solidFill>
                      <a:srgbClr val="000000"/>
                    </a:solidFill>
                    <a:effectLst/>
                    <a:uLnTx/>
                    <a:uFillTx/>
                    <a:latin typeface="Arial" charset="0"/>
                    <a:ea typeface="宋体" pitchFamily="2" charset="-122"/>
                    <a:cs typeface="+mn-cs"/>
                  </a:rPr>
                  <a:t>值的平均</a:t>
                </a:r>
                <a:r>
                  <a:rPr kumimoji="0" lang="zh-CN" altLang="zh-CN" sz="1200" b="0" i="0" u="none" strike="noStrike" kern="1200" cap="none" spc="0" normalizeH="0" baseline="0" noProof="0" dirty="0" smtClean="0">
                    <a:ln>
                      <a:noFill/>
                    </a:ln>
                    <a:solidFill>
                      <a:srgbClr val="000000"/>
                    </a:solidFill>
                    <a:effectLst/>
                    <a:uLnTx/>
                    <a:uFillTx/>
                    <a:latin typeface="Arial" charset="0"/>
                    <a:ea typeface="宋体" pitchFamily="2" charset="-122"/>
                    <a:cs typeface="+mn-cs"/>
                  </a:rPr>
                  <a:t>值</a:t>
                </a:r>
                <a:r>
                  <a:rPr lang="zh-CN" altLang="zh-CN" sz="1200" kern="1200" dirty="0" smtClean="0">
                    <a:solidFill>
                      <a:schemeClr val="tx1"/>
                    </a:solidFill>
                    <a:effectLst/>
                    <a:latin typeface="Arial" charset="0"/>
                    <a:ea typeface="宋体" pitchFamily="2" charset="-122"/>
                    <a:cs typeface="+mn-cs"/>
                  </a:rPr>
                  <a:t>，反映排序系统在所有相关文档上的排序性能，搜索结果中的相关文档越靠前，</a:t>
                </a:r>
                <a:r>
                  <a:rPr lang="en-US" altLang="zh-CN" sz="1200" kern="1200" dirty="0" smtClean="0">
                    <a:solidFill>
                      <a:schemeClr val="tx1"/>
                    </a:solidFill>
                    <a:effectLst/>
                    <a:latin typeface="Arial" charset="0"/>
                    <a:ea typeface="宋体" pitchFamily="2" charset="-122"/>
                    <a:cs typeface="+mn-cs"/>
                  </a:rPr>
                  <a:t>MAP</a:t>
                </a:r>
                <a:r>
                  <a:rPr lang="zh-CN" altLang="zh-CN" sz="1200" kern="1200" dirty="0" smtClean="0">
                    <a:solidFill>
                      <a:schemeClr val="tx1"/>
                    </a:solidFill>
                    <a:effectLst/>
                    <a:latin typeface="Arial" charset="0"/>
                    <a:ea typeface="宋体" pitchFamily="2" charset="-122"/>
                    <a:cs typeface="+mn-cs"/>
                  </a:rPr>
                  <a:t>值就越高。</a:t>
                </a:r>
              </a:p>
              <a:p>
                <a:endParaRPr lang="zh-CN" altLang="en-US" dirty="0" smtClean="0"/>
              </a:p>
            </p:txBody>
          </p:sp>
        </mc:Choice>
        <mc:Fallback xmlns="">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zh-CN" sz="1200" kern="1200" dirty="0" smtClean="0">
                    <a:solidFill>
                      <a:schemeClr val="tx1"/>
                    </a:solidFill>
                    <a:effectLst/>
                    <a:latin typeface="Arial" charset="0"/>
                    <a:ea typeface="宋体" pitchFamily="2" charset="-122"/>
                    <a:cs typeface="+mn-cs"/>
                  </a:rPr>
                  <a:t>其中</a:t>
                </a:r>
                <a:r>
                  <a:rPr lang="en-US" altLang="zh-CN" sz="1200" i="0" kern="1200">
                    <a:solidFill>
                      <a:schemeClr val="tx1"/>
                    </a:solidFill>
                    <a:effectLst/>
                    <a:latin typeface="Arial" charset="0"/>
                    <a:ea typeface="宋体" pitchFamily="2" charset="-122"/>
                    <a:cs typeface="+mn-cs"/>
                  </a:rPr>
                  <a:t>𝑛</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(𝑖)</a:t>
                </a:r>
                <a:r>
                  <a:rPr lang="zh-CN" altLang="zh-CN" sz="1200" i="0" kern="120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表示查询返回的文档总数，</a:t>
                </a:r>
                <a:r>
                  <a:rPr lang="en-US" altLang="zh-CN" sz="1200" i="0" kern="1200">
                    <a:solidFill>
                      <a:schemeClr val="tx1"/>
                    </a:solidFill>
                    <a:effectLst/>
                    <a:latin typeface="Arial" charset="0"/>
                    <a:ea typeface="宋体" pitchFamily="2" charset="-122"/>
                    <a:cs typeface="+mn-cs"/>
                  </a:rPr>
                  <a:t>𝑟</a:t>
                </a:r>
                <a:r>
                  <a:rPr lang="zh-CN" altLang="zh-CN" sz="1200" i="0" kern="1200">
                    <a:solidFill>
                      <a:schemeClr val="tx1"/>
                    </a:solidFill>
                    <a:effectLst/>
                    <a:latin typeface="Arial" charset="0"/>
                    <a:ea typeface="宋体" pitchFamily="2" charset="-122"/>
                    <a:cs typeface="+mn-cs"/>
                  </a:rPr>
                  <a:t>_</a:t>
                </a:r>
                <a:r>
                  <a:rPr lang="en-US" altLang="zh-CN" sz="1200" b="0" i="0" kern="1200" smtClean="0">
                    <a:solidFill>
                      <a:schemeClr val="tx1"/>
                    </a:solidFill>
                    <a:effectLst/>
                    <a:latin typeface="Cambria Math" panose="02040503050406030204" pitchFamily="18" charset="0"/>
                    <a:ea typeface="宋体" pitchFamily="2" charset="-122"/>
                    <a:cs typeface="+mn-cs"/>
                  </a:rPr>
                  <a:t>𝑛</a:t>
                </a:r>
                <a:r>
                  <a:rPr lang="zh-CN" altLang="zh-CN" sz="1200" kern="1200" dirty="0">
                    <a:solidFill>
                      <a:schemeClr val="tx1"/>
                    </a:solidFill>
                    <a:effectLst/>
                    <a:latin typeface="Arial" charset="0"/>
                    <a:ea typeface="宋体" pitchFamily="2" charset="-122"/>
                    <a:cs typeface="+mn-cs"/>
                  </a:rPr>
                  <a:t>表示</a:t>
                </a:r>
                <a:r>
                  <a:rPr lang="zh-CN" altLang="zh-CN" sz="1200" kern="1200" dirty="0" smtClean="0">
                    <a:solidFill>
                      <a:schemeClr val="tx1"/>
                    </a:solidFill>
                    <a:effectLst/>
                    <a:latin typeface="Arial" charset="0"/>
                    <a:ea typeface="宋体" pitchFamily="2" charset="-122"/>
                    <a:cs typeface="+mn-cs"/>
                  </a:rPr>
                  <a:t>第</a:t>
                </a:r>
                <a:r>
                  <a:rPr lang="en-US" altLang="zh-CN" sz="1200" i="1" kern="1200" dirty="0" smtClean="0">
                    <a:solidFill>
                      <a:schemeClr val="tx1"/>
                    </a:solidFill>
                    <a:effectLst/>
                    <a:latin typeface="Arial" charset="0"/>
                    <a:ea typeface="宋体" pitchFamily="2" charset="-122"/>
                    <a:cs typeface="+mn-cs"/>
                  </a:rPr>
                  <a:t>n</a:t>
                </a:r>
                <a:r>
                  <a:rPr lang="zh-CN" altLang="zh-CN" sz="1200" kern="1200" dirty="0" smtClean="0">
                    <a:solidFill>
                      <a:schemeClr val="tx1"/>
                    </a:solidFill>
                    <a:effectLst/>
                    <a:latin typeface="Arial" charset="0"/>
                    <a:ea typeface="宋体" pitchFamily="2" charset="-122"/>
                    <a:cs typeface="+mn-cs"/>
                  </a:rPr>
                  <a:t>个</a:t>
                </a:r>
                <a:r>
                  <a:rPr lang="zh-CN" altLang="zh-CN" sz="1200" kern="1200" dirty="0">
                    <a:solidFill>
                      <a:schemeClr val="tx1"/>
                    </a:solidFill>
                    <a:effectLst/>
                    <a:latin typeface="Arial" charset="0"/>
                    <a:ea typeface="宋体" pitchFamily="2" charset="-122"/>
                    <a:cs typeface="+mn-cs"/>
                  </a:rPr>
                  <a:t>文档的相关标签，相关</a:t>
                </a:r>
                <a:r>
                  <a:rPr lang="en-US" altLang="zh-CN" sz="1200" i="0" kern="1200">
                    <a:solidFill>
                      <a:schemeClr val="tx1"/>
                    </a:solidFill>
                    <a:effectLst/>
                    <a:latin typeface="Arial" charset="0"/>
                    <a:ea typeface="宋体" pitchFamily="2" charset="-122"/>
                    <a:cs typeface="+mn-cs"/>
                  </a:rPr>
                  <a:t>𝑟</a:t>
                </a:r>
                <a:r>
                  <a:rPr lang="zh-CN" altLang="zh-CN" sz="1200" i="0" kern="1200">
                    <a:solidFill>
                      <a:schemeClr val="tx1"/>
                    </a:solidFill>
                    <a:effectLst/>
                    <a:latin typeface="Arial" charset="0"/>
                    <a:ea typeface="宋体" pitchFamily="2" charset="-122"/>
                    <a:cs typeface="+mn-cs"/>
                  </a:rPr>
                  <a:t>_</a:t>
                </a:r>
                <a:r>
                  <a:rPr lang="en-US" altLang="zh-CN" sz="1200" b="0" i="0" kern="1200" smtClean="0">
                    <a:solidFill>
                      <a:schemeClr val="tx1"/>
                    </a:solidFill>
                    <a:effectLst/>
                    <a:latin typeface="Cambria Math" panose="02040503050406030204" pitchFamily="18" charset="0"/>
                    <a:ea typeface="宋体" pitchFamily="2" charset="-122"/>
                    <a:cs typeface="+mn-cs"/>
                  </a:rPr>
                  <a:t>𝑛</a:t>
                </a:r>
                <a:r>
                  <a:rPr lang="en-US" altLang="zh-CN" sz="1200" i="0" kern="1200">
                    <a:solidFill>
                      <a:schemeClr val="tx1"/>
                    </a:solidFill>
                    <a:effectLst/>
                    <a:latin typeface="Arial" charset="0"/>
                    <a:ea typeface="宋体" pitchFamily="2" charset="-122"/>
                    <a:cs typeface="+mn-cs"/>
                  </a:rPr>
                  <a:t>=1</a:t>
                </a:r>
                <a:r>
                  <a:rPr lang="zh-CN" altLang="zh-CN" sz="1200" kern="1200" dirty="0">
                    <a:solidFill>
                      <a:schemeClr val="tx1"/>
                    </a:solidFill>
                    <a:effectLst/>
                    <a:latin typeface="Arial" charset="0"/>
                    <a:ea typeface="宋体" pitchFamily="2" charset="-122"/>
                    <a:cs typeface="+mn-cs"/>
                  </a:rPr>
                  <a:t>，不相关</a:t>
                </a:r>
                <a:r>
                  <a:rPr lang="en-US" altLang="zh-CN" sz="1200" i="0" kern="1200">
                    <a:solidFill>
                      <a:schemeClr val="tx1"/>
                    </a:solidFill>
                    <a:effectLst/>
                    <a:latin typeface="Arial" charset="0"/>
                    <a:ea typeface="宋体" pitchFamily="2" charset="-122"/>
                    <a:cs typeface="+mn-cs"/>
                  </a:rPr>
                  <a:t>𝑟</a:t>
                </a:r>
                <a:r>
                  <a:rPr lang="zh-CN" altLang="zh-CN" sz="1200" i="0" kern="1200">
                    <a:solidFill>
                      <a:schemeClr val="tx1"/>
                    </a:solidFill>
                    <a:effectLst/>
                    <a:latin typeface="Arial" charset="0"/>
                    <a:ea typeface="宋体" pitchFamily="2" charset="-122"/>
                    <a:cs typeface="+mn-cs"/>
                  </a:rPr>
                  <a:t>_</a:t>
                </a:r>
                <a:r>
                  <a:rPr lang="en-US" altLang="zh-CN" sz="1200" b="0" i="0" kern="1200" smtClean="0">
                    <a:solidFill>
                      <a:schemeClr val="tx1"/>
                    </a:solidFill>
                    <a:effectLst/>
                    <a:latin typeface="Cambria Math" panose="02040503050406030204" pitchFamily="18" charset="0"/>
                    <a:ea typeface="宋体" pitchFamily="2" charset="-122"/>
                    <a:cs typeface="+mn-cs"/>
                  </a:rPr>
                  <a:t>𝑛</a:t>
                </a:r>
                <a:r>
                  <a:rPr lang="en-US" altLang="zh-CN" sz="1200" i="0" kern="1200">
                    <a:solidFill>
                      <a:schemeClr val="tx1"/>
                    </a:solidFill>
                    <a:effectLst/>
                    <a:latin typeface="Arial" charset="0"/>
                    <a:ea typeface="宋体" pitchFamily="2" charset="-122"/>
                    <a:cs typeface="+mn-cs"/>
                  </a:rPr>
                  <a:t>=0</a:t>
                </a:r>
                <a:r>
                  <a:rPr lang="zh-CN" altLang="zh-CN" sz="1200" kern="1200" dirty="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𝑅</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(𝑖)</a:t>
                </a:r>
                <a:r>
                  <a:rPr lang="zh-CN" altLang="zh-CN" sz="1200" i="0" kern="120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表示查询</a:t>
                </a:r>
                <a:r>
                  <a:rPr lang="en-US" altLang="zh-CN" sz="1200" i="0" kern="1200">
                    <a:solidFill>
                      <a:schemeClr val="tx1"/>
                    </a:solidFill>
                    <a:effectLst/>
                    <a:latin typeface="Arial" charset="0"/>
                    <a:ea typeface="宋体" pitchFamily="2" charset="-122"/>
                    <a:cs typeface="+mn-cs"/>
                  </a:rPr>
                  <a:t>𝑞</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(𝑖)</a:t>
                </a:r>
                <a:r>
                  <a:rPr lang="zh-CN" altLang="zh-CN" sz="1200" i="0" kern="120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返回的所有相关文档数。</a:t>
                </a:r>
              </a:p>
              <a:p>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sz="1200" kern="1200" dirty="0" smtClean="0">
                    <a:solidFill>
                      <a:schemeClr val="tx1"/>
                    </a:solidFill>
                    <a:effectLst/>
                    <a:latin typeface="Arial" charset="0"/>
                    <a:ea typeface="宋体" pitchFamily="2" charset="-122"/>
                    <a:cs typeface="+mn-cs"/>
                  </a:rPr>
                  <a:t>MAP</a:t>
                </a:r>
                <a:r>
                  <a:rPr lang="zh-CN" altLang="zh-CN" sz="1200" kern="1200" dirty="0" smtClean="0">
                    <a:solidFill>
                      <a:schemeClr val="tx1"/>
                    </a:solidFill>
                    <a:effectLst/>
                    <a:latin typeface="Arial" charset="0"/>
                    <a:ea typeface="宋体" pitchFamily="2" charset="-122"/>
                    <a:cs typeface="+mn-cs"/>
                  </a:rPr>
                  <a:t>指标是针对多次查询</a:t>
                </a:r>
                <a:r>
                  <a:rPr kumimoji="0" lang="zh-CN" altLang="zh-CN" sz="1200" b="0" i="0" u="none" strike="noStrike" kern="1200" cap="none" spc="0" normalizeH="0" baseline="0" noProof="0" smtClean="0">
                    <a:ln>
                      <a:noFill/>
                    </a:ln>
                    <a:solidFill>
                      <a:srgbClr val="000000"/>
                    </a:solidFill>
                    <a:effectLst/>
                    <a:uLnTx/>
                    <a:uFillTx/>
                    <a:latin typeface="Cambria Math" panose="02040503050406030204" pitchFamily="18" charset="0"/>
                    <a:ea typeface="宋体" pitchFamily="2" charset="-122"/>
                    <a:cs typeface="+mn-cs"/>
                  </a:rPr>
                  <a:t>〖</a:t>
                </a:r>
                <a:r>
                  <a:rPr kumimoji="0" lang="en-US" altLang="zh-CN" sz="1200" b="0" i="0" u="none" strike="noStrike" kern="1200" cap="none" spc="0" normalizeH="0" baseline="0" noProof="0">
                    <a:ln>
                      <a:noFill/>
                    </a:ln>
                    <a:solidFill>
                      <a:srgbClr val="000000"/>
                    </a:solidFill>
                    <a:effectLst/>
                    <a:uLnTx/>
                    <a:uFillTx/>
                    <a:latin typeface="Cambria Math" panose="02040503050406030204" pitchFamily="18" charset="0"/>
                    <a:ea typeface="宋体" pitchFamily="2" charset="-122"/>
                    <a:cs typeface="+mn-cs"/>
                  </a:rPr>
                  <a:t>𝑞={𝑞</a:t>
                </a:r>
                <a:r>
                  <a:rPr kumimoji="0" lang="zh-CN" altLang="zh-CN" sz="1200" b="0" i="0" u="none" strike="noStrike" kern="1200" cap="none" spc="0" normalizeH="0" baseline="0" noProof="0" smtClean="0">
                    <a:ln>
                      <a:noFill/>
                    </a:ln>
                    <a:solidFill>
                      <a:srgbClr val="000000"/>
                    </a:solidFill>
                    <a:effectLst/>
                    <a:uLnTx/>
                    <a:uFillTx/>
                    <a:latin typeface="Cambria Math" panose="02040503050406030204" pitchFamily="18" charset="0"/>
                    <a:ea typeface="宋体" pitchFamily="2" charset="-122"/>
                    <a:cs typeface="+mn-cs"/>
                  </a:rPr>
                  <a:t>〗^(</a:t>
                </a:r>
                <a:r>
                  <a:rPr kumimoji="0" lang="en-US" altLang="zh-CN" sz="1200" b="0" i="0" u="none" strike="noStrike" kern="1200" cap="none" spc="0" normalizeH="0" baseline="0" noProof="0">
                    <a:ln>
                      <a:noFill/>
                    </a:ln>
                    <a:solidFill>
                      <a:srgbClr val="000000"/>
                    </a:solidFill>
                    <a:effectLst/>
                    <a:uLnTx/>
                    <a:uFillTx/>
                    <a:latin typeface="Cambria Math" panose="02040503050406030204" pitchFamily="18" charset="0"/>
                    <a:ea typeface="宋体" pitchFamily="2" charset="-122"/>
                    <a:cs typeface="+mn-cs"/>
                  </a:rPr>
                  <a:t>(1)</a:t>
                </a:r>
                <a:r>
                  <a:rPr kumimoji="0" lang="zh-CN" altLang="zh-CN" sz="1200" b="0" i="0" u="none" strike="noStrike" kern="1200" cap="none" spc="0" normalizeH="0" baseline="0" noProof="0" smtClean="0">
                    <a:ln>
                      <a:noFill/>
                    </a:ln>
                    <a:solidFill>
                      <a:srgbClr val="000000"/>
                    </a:solidFill>
                    <a:effectLst/>
                    <a:uLnTx/>
                    <a:uFillTx/>
                    <a:latin typeface="Cambria Math" panose="02040503050406030204" pitchFamily="18" charset="0"/>
                    <a:ea typeface="宋体" pitchFamily="2" charset="-122"/>
                    <a:cs typeface="+mn-cs"/>
                  </a:rPr>
                  <a:t>)</a:t>
                </a:r>
                <a:r>
                  <a:rPr kumimoji="0" lang="en-US" altLang="zh-CN" sz="1200" b="0" i="0" u="none" strike="noStrike" kern="1200" cap="none" spc="0" normalizeH="0" baseline="0" noProof="0">
                    <a:ln>
                      <a:noFill/>
                    </a:ln>
                    <a:solidFill>
                      <a:srgbClr val="000000"/>
                    </a:solidFill>
                    <a:effectLst/>
                    <a:uLnTx/>
                    <a:uFillTx/>
                    <a:latin typeface="Cambria Math" panose="02040503050406030204" pitchFamily="18" charset="0"/>
                    <a:ea typeface="宋体" pitchFamily="2" charset="-122"/>
                    <a:cs typeface="+mn-cs"/>
                  </a:rPr>
                  <a:t>,𝑞</a:t>
                </a:r>
                <a:r>
                  <a:rPr kumimoji="0" lang="zh-CN" altLang="zh-CN" sz="1200" b="0" i="0" u="none" strike="noStrike" kern="1200" cap="none" spc="0" normalizeH="0" baseline="0" noProof="0">
                    <a:ln>
                      <a:noFill/>
                    </a:ln>
                    <a:solidFill>
                      <a:srgbClr val="000000"/>
                    </a:solidFill>
                    <a:effectLst/>
                    <a:uLnTx/>
                    <a:uFillTx/>
                    <a:latin typeface="Cambria Math" panose="02040503050406030204" pitchFamily="18" charset="0"/>
                    <a:ea typeface="宋体" pitchFamily="2" charset="-122"/>
                    <a:cs typeface="+mn-cs"/>
                  </a:rPr>
                  <a:t>^(</a:t>
                </a:r>
                <a:r>
                  <a:rPr kumimoji="0" lang="en-US" altLang="zh-CN" sz="1200" b="0" i="0" u="none" strike="noStrike" kern="1200" cap="none" spc="0" normalizeH="0" baseline="0" noProof="0">
                    <a:ln>
                      <a:noFill/>
                    </a:ln>
                    <a:solidFill>
                      <a:srgbClr val="000000"/>
                    </a:solidFill>
                    <a:effectLst/>
                    <a:uLnTx/>
                    <a:uFillTx/>
                    <a:latin typeface="Cambria Math" panose="02040503050406030204" pitchFamily="18" charset="0"/>
                    <a:ea typeface="宋体" pitchFamily="2" charset="-122"/>
                    <a:cs typeface="+mn-cs"/>
                  </a:rPr>
                  <a:t>(2)</a:t>
                </a:r>
                <a:r>
                  <a:rPr kumimoji="0" lang="zh-CN" altLang="zh-CN" sz="1200" b="0" i="0" u="none" strike="noStrike" kern="1200" cap="none" spc="0" normalizeH="0" baseline="0" noProof="0">
                    <a:ln>
                      <a:noFill/>
                    </a:ln>
                    <a:solidFill>
                      <a:srgbClr val="000000"/>
                    </a:solidFill>
                    <a:effectLst/>
                    <a:uLnTx/>
                    <a:uFillTx/>
                    <a:latin typeface="Cambria Math" panose="02040503050406030204" pitchFamily="18" charset="0"/>
                    <a:ea typeface="宋体" pitchFamily="2" charset="-122"/>
                    <a:cs typeface="+mn-cs"/>
                  </a:rPr>
                  <a:t>)</a:t>
                </a:r>
                <a:r>
                  <a:rPr kumimoji="0" lang="en-US" altLang="zh-CN" sz="1200" b="0" i="0" u="none" strike="noStrike" kern="1200" cap="none" spc="0" normalizeH="0" baseline="0" noProof="0">
                    <a:ln>
                      <a:noFill/>
                    </a:ln>
                    <a:solidFill>
                      <a:srgbClr val="000000"/>
                    </a:solidFill>
                    <a:effectLst/>
                    <a:uLnTx/>
                    <a:uFillTx/>
                    <a:latin typeface="Cambria Math" panose="02040503050406030204" pitchFamily="18" charset="0"/>
                    <a:ea typeface="宋体" pitchFamily="2" charset="-122"/>
                    <a:cs typeface="+mn-cs"/>
                  </a:rPr>
                  <a:t>,…,𝑞</a:t>
                </a:r>
                <a:r>
                  <a:rPr kumimoji="0" lang="zh-CN" altLang="zh-CN" sz="1200" b="0" i="0" u="none" strike="noStrike" kern="1200" cap="none" spc="0" normalizeH="0" baseline="0" noProof="0">
                    <a:ln>
                      <a:noFill/>
                    </a:ln>
                    <a:solidFill>
                      <a:srgbClr val="000000"/>
                    </a:solidFill>
                    <a:effectLst/>
                    <a:uLnTx/>
                    <a:uFillTx/>
                    <a:latin typeface="Cambria Math" panose="02040503050406030204" pitchFamily="18" charset="0"/>
                    <a:ea typeface="宋体" pitchFamily="2" charset="-122"/>
                    <a:cs typeface="+mn-cs"/>
                  </a:rPr>
                  <a:t>^((</a:t>
                </a:r>
                <a:r>
                  <a:rPr kumimoji="0" lang="en-US" altLang="zh-CN" sz="1200" b="0" i="0" u="none" strike="noStrike" kern="1200" cap="none" spc="0" normalizeH="0" baseline="0" noProof="0">
                    <a:ln>
                      <a:noFill/>
                    </a:ln>
                    <a:solidFill>
                      <a:srgbClr val="000000"/>
                    </a:solidFill>
                    <a:effectLst/>
                    <a:uLnTx/>
                    <a:uFillTx/>
                    <a:latin typeface="Cambria Math" panose="02040503050406030204" pitchFamily="18" charset="0"/>
                    <a:ea typeface="宋体" pitchFamily="2" charset="-122"/>
                    <a:cs typeface="+mn-cs"/>
                  </a:rPr>
                  <a:t>𝑛) </a:t>
                </a:r>
                <a:r>
                  <a:rPr kumimoji="0" lang="zh-CN" altLang="zh-CN" sz="1200" b="0" i="0" u="none" strike="noStrike" kern="1200" cap="none" spc="0" normalizeH="0" baseline="0" noProof="0">
                    <a:ln>
                      <a:noFill/>
                    </a:ln>
                    <a:solidFill>
                      <a:srgbClr val="000000"/>
                    </a:solidFill>
                    <a:effectLst/>
                    <a:uLnTx/>
                    <a:uFillTx/>
                    <a:latin typeface="Cambria Math" panose="02040503050406030204" pitchFamily="18" charset="0"/>
                    <a:ea typeface="宋体" pitchFamily="2" charset="-122"/>
                    <a:cs typeface="+mn-cs"/>
                  </a:rPr>
                  <a:t>)</a:t>
                </a:r>
                <a:r>
                  <a:rPr kumimoji="0" lang="en-US" altLang="zh-CN" sz="1200" b="0" i="0" u="none" strike="noStrike" kern="1200" cap="none" spc="0" normalizeH="0" baseline="0" noProof="0">
                    <a:ln>
                      <a:noFill/>
                    </a:ln>
                    <a:solidFill>
                      <a:srgbClr val="000000"/>
                    </a:solidFill>
                    <a:effectLst/>
                    <a:uLnTx/>
                    <a:uFillTx/>
                    <a:latin typeface="Cambria Math" panose="02040503050406030204" pitchFamily="18" charset="0"/>
                    <a:ea typeface="宋体" pitchFamily="2" charset="-122"/>
                    <a:cs typeface="+mn-cs"/>
                  </a:rPr>
                  <a:t>}</a:t>
                </a:r>
                <a:r>
                  <a:rPr kumimoji="0" lang="zh-CN" altLang="zh-CN" sz="1200" b="0" i="0" u="none" strike="noStrike" kern="1200" cap="none" spc="0" normalizeH="0" baseline="0" noProof="0" dirty="0">
                    <a:ln>
                      <a:noFill/>
                    </a:ln>
                    <a:solidFill>
                      <a:srgbClr val="000000"/>
                    </a:solidFill>
                    <a:effectLst/>
                    <a:uLnTx/>
                    <a:uFillTx/>
                    <a:latin typeface="Arial" charset="0"/>
                    <a:ea typeface="宋体" pitchFamily="2" charset="-122"/>
                    <a:cs typeface="+mn-cs"/>
                  </a:rPr>
                  <a:t>的</a:t>
                </a:r>
                <a:r>
                  <a:rPr kumimoji="0" lang="en-US" altLang="zh-CN" sz="1200" b="0" i="0" u="none" strike="noStrike" kern="1200" cap="none" spc="0" normalizeH="0" baseline="0" noProof="0" dirty="0">
                    <a:ln>
                      <a:noFill/>
                    </a:ln>
                    <a:solidFill>
                      <a:srgbClr val="000000"/>
                    </a:solidFill>
                    <a:effectLst/>
                    <a:uLnTx/>
                    <a:uFillTx/>
                    <a:latin typeface="Arial" charset="0"/>
                    <a:ea typeface="宋体" pitchFamily="2" charset="-122"/>
                    <a:cs typeface="+mn-cs"/>
                  </a:rPr>
                  <a:t>AP</a:t>
                </a:r>
                <a:r>
                  <a:rPr kumimoji="0" lang="zh-CN" altLang="zh-CN" sz="1200" b="0" i="0" u="none" strike="noStrike" kern="1200" cap="none" spc="0" normalizeH="0" baseline="0" noProof="0" dirty="0">
                    <a:ln>
                      <a:noFill/>
                    </a:ln>
                    <a:solidFill>
                      <a:srgbClr val="000000"/>
                    </a:solidFill>
                    <a:effectLst/>
                    <a:uLnTx/>
                    <a:uFillTx/>
                    <a:latin typeface="Arial" charset="0"/>
                    <a:ea typeface="宋体" pitchFamily="2" charset="-122"/>
                    <a:cs typeface="+mn-cs"/>
                  </a:rPr>
                  <a:t>值的平均</a:t>
                </a:r>
                <a:r>
                  <a:rPr kumimoji="0" lang="zh-CN" altLang="zh-CN" sz="1200" b="0" i="0" u="none" strike="noStrike" kern="1200" cap="none" spc="0" normalizeH="0" baseline="0" noProof="0" dirty="0" smtClean="0">
                    <a:ln>
                      <a:noFill/>
                    </a:ln>
                    <a:solidFill>
                      <a:srgbClr val="000000"/>
                    </a:solidFill>
                    <a:effectLst/>
                    <a:uLnTx/>
                    <a:uFillTx/>
                    <a:latin typeface="Arial" charset="0"/>
                    <a:ea typeface="宋体" pitchFamily="2" charset="-122"/>
                    <a:cs typeface="+mn-cs"/>
                  </a:rPr>
                  <a:t>值</a:t>
                </a:r>
                <a:r>
                  <a:rPr lang="zh-CN" altLang="zh-CN" sz="1200" kern="1200" dirty="0" smtClean="0">
                    <a:solidFill>
                      <a:schemeClr val="tx1"/>
                    </a:solidFill>
                    <a:effectLst/>
                    <a:latin typeface="Arial" charset="0"/>
                    <a:ea typeface="宋体" pitchFamily="2" charset="-122"/>
                    <a:cs typeface="+mn-cs"/>
                  </a:rPr>
                  <a:t>，反映排序系统在所有相关文档上的排序性能，搜索结果中的相关文档越靠前，</a:t>
                </a:r>
                <a:r>
                  <a:rPr lang="en-US" altLang="zh-CN" sz="1200" kern="1200" dirty="0" smtClean="0">
                    <a:solidFill>
                      <a:schemeClr val="tx1"/>
                    </a:solidFill>
                    <a:effectLst/>
                    <a:latin typeface="Arial" charset="0"/>
                    <a:ea typeface="宋体" pitchFamily="2" charset="-122"/>
                    <a:cs typeface="+mn-cs"/>
                  </a:rPr>
                  <a:t>MAP</a:t>
                </a:r>
                <a:r>
                  <a:rPr lang="zh-CN" altLang="zh-CN" sz="1200" kern="1200" dirty="0" smtClean="0">
                    <a:solidFill>
                      <a:schemeClr val="tx1"/>
                    </a:solidFill>
                    <a:effectLst/>
                    <a:latin typeface="Arial" charset="0"/>
                    <a:ea typeface="宋体" pitchFamily="2" charset="-122"/>
                    <a:cs typeface="+mn-cs"/>
                  </a:rPr>
                  <a:t>值就越高。</a:t>
                </a:r>
              </a:p>
              <a:p>
                <a:endParaRPr lang="zh-CN" altLang="en-US" dirty="0" smtClean="0"/>
              </a:p>
            </p:txBody>
          </p:sp>
        </mc:Fallback>
      </mc:AlternateContent>
      <p:sp>
        <p:nvSpPr>
          <p:cNvPr id="4" name="灯片编号占位符 3"/>
          <p:cNvSpPr>
            <a:spLocks noGrp="1"/>
          </p:cNvSpPr>
          <p:nvPr>
            <p:ph type="sldNum" sz="quarter" idx="10"/>
          </p:nvPr>
        </p:nvSpPr>
        <p:spPr/>
        <p:txBody>
          <a:bodyPr/>
          <a:lstStyle/>
          <a:p>
            <a:fld id="{725AB2D3-0A13-4B70-943B-8D91FF02C85D}" type="slidenum">
              <a:rPr lang="en-US" altLang="zh-CN" smtClean="0"/>
              <a:pPr/>
              <a:t>21</a:t>
            </a:fld>
            <a:endParaRPr lang="en-US" altLang="zh-CN"/>
          </a:p>
        </p:txBody>
      </p:sp>
    </p:spTree>
    <p:extLst>
      <p:ext uri="{BB962C8B-B14F-4D97-AF65-F5344CB8AC3E}">
        <p14:creationId xmlns:p14="http://schemas.microsoft.com/office/powerpoint/2010/main" val="26932626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charset="0"/>
                    <a:ea typeface="宋体" pitchFamily="2" charset="-122"/>
                    <a:cs typeface="+mn-cs"/>
                  </a:rPr>
                  <a:t>其中</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𝑛</m:t>
                        </m:r>
                      </m:e>
                      <m:sup>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𝑖</m:t>
                        </m:r>
                        <m:r>
                          <a:rPr lang="en-US" altLang="zh-CN" sz="1200" i="1" kern="1200">
                            <a:solidFill>
                              <a:schemeClr val="tx1"/>
                            </a:solidFill>
                            <a:effectLst/>
                            <a:latin typeface="Cambria Math" panose="02040503050406030204" pitchFamily="18" charset="0"/>
                            <a:ea typeface="宋体" pitchFamily="2" charset="-122"/>
                            <a:cs typeface="+mn-cs"/>
                          </a:rPr>
                          <m:t>)</m:t>
                        </m:r>
                      </m:sup>
                    </m:sSup>
                  </m:oMath>
                </a14:m>
                <a:r>
                  <a:rPr lang="zh-CN" altLang="zh-CN" sz="1200" kern="1200" dirty="0">
                    <a:solidFill>
                      <a:schemeClr val="tx1"/>
                    </a:solidFill>
                    <a:effectLst/>
                    <a:latin typeface="Arial" charset="0"/>
                    <a:ea typeface="宋体" pitchFamily="2" charset="-122"/>
                    <a:cs typeface="+mn-cs"/>
                  </a:rPr>
                  <a:t>表示查询</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𝑞</m:t>
                        </m:r>
                      </m:e>
                      <m:sup>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𝑖</m:t>
                        </m:r>
                        <m:r>
                          <a:rPr lang="en-US" altLang="zh-CN" sz="1200" i="1" kern="1200">
                            <a:solidFill>
                              <a:schemeClr val="tx1"/>
                            </a:solidFill>
                            <a:effectLst/>
                            <a:latin typeface="Cambria Math" panose="02040503050406030204" pitchFamily="18" charset="0"/>
                            <a:ea typeface="宋体" pitchFamily="2" charset="-122"/>
                            <a:cs typeface="+mn-cs"/>
                          </a:rPr>
                          <m:t>)</m:t>
                        </m:r>
                      </m:sup>
                    </m:sSup>
                  </m:oMath>
                </a14:m>
                <a:r>
                  <a:rPr lang="zh-CN" altLang="zh-CN" sz="1200" kern="1200" dirty="0">
                    <a:solidFill>
                      <a:schemeClr val="tx1"/>
                    </a:solidFill>
                    <a:effectLst/>
                    <a:latin typeface="Arial" charset="0"/>
                    <a:ea typeface="宋体" pitchFamily="2" charset="-122"/>
                    <a:cs typeface="+mn-cs"/>
                  </a:rPr>
                  <a:t>返回的总文档个数，</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𝑟</m:t>
                        </m:r>
                      </m:e>
                      <m:sup>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𝑘</m:t>
                        </m:r>
                        <m:r>
                          <a:rPr lang="en-US" altLang="zh-CN" sz="1200" i="1" kern="1200">
                            <a:solidFill>
                              <a:schemeClr val="tx1"/>
                            </a:solidFill>
                            <a:effectLst/>
                            <a:latin typeface="Cambria Math" panose="02040503050406030204" pitchFamily="18" charset="0"/>
                            <a:ea typeface="宋体" pitchFamily="2" charset="-122"/>
                            <a:cs typeface="+mn-cs"/>
                          </a:rPr>
                          <m:t>)</m:t>
                        </m:r>
                      </m:sup>
                    </m:sSup>
                  </m:oMath>
                </a14:m>
                <a:r>
                  <a:rPr lang="zh-CN" altLang="zh-CN" sz="1200" kern="1200" dirty="0">
                    <a:solidFill>
                      <a:schemeClr val="tx1"/>
                    </a:solidFill>
                    <a:effectLst/>
                    <a:latin typeface="Arial" charset="0"/>
                    <a:ea typeface="宋体" pitchFamily="2" charset="-122"/>
                    <a:cs typeface="+mn-cs"/>
                  </a:rPr>
                  <a:t>表示返回列表第</a:t>
                </a:r>
                <a:r>
                  <a:rPr lang="en-US" altLang="zh-CN" sz="1200" i="1" kern="1200" dirty="0">
                    <a:solidFill>
                      <a:schemeClr val="tx1"/>
                    </a:solidFill>
                    <a:effectLst/>
                    <a:latin typeface="Arial" charset="0"/>
                    <a:ea typeface="宋体" pitchFamily="2" charset="-122"/>
                    <a:cs typeface="+mn-cs"/>
                  </a:rPr>
                  <a:t>k</a:t>
                </a:r>
                <a:r>
                  <a:rPr lang="zh-CN" altLang="zh-CN" sz="1200" kern="1200" dirty="0">
                    <a:solidFill>
                      <a:schemeClr val="tx1"/>
                    </a:solidFill>
                    <a:effectLst/>
                    <a:latin typeface="Arial" charset="0"/>
                    <a:ea typeface="宋体" pitchFamily="2" charset="-122"/>
                    <a:cs typeface="+mn-cs"/>
                  </a:rPr>
                  <a:t>个位置的得分，</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2</m:t>
                        </m:r>
                      </m:e>
                      <m:sup>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𝑟</m:t>
                            </m:r>
                          </m:e>
                          <m:sup>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𝑘</m:t>
                            </m:r>
                            <m:r>
                              <a:rPr lang="en-US" altLang="zh-CN" sz="1200" i="1" kern="1200">
                                <a:solidFill>
                                  <a:schemeClr val="tx1"/>
                                </a:solidFill>
                                <a:effectLst/>
                                <a:latin typeface="Cambria Math" panose="02040503050406030204" pitchFamily="18" charset="0"/>
                                <a:ea typeface="宋体" pitchFamily="2" charset="-122"/>
                                <a:cs typeface="+mn-cs"/>
                              </a:rPr>
                              <m:t>)</m:t>
                            </m:r>
                          </m:sup>
                        </m:sSup>
                      </m:sup>
                    </m:sSup>
                    <m:r>
                      <a:rPr lang="en-US" altLang="zh-CN" sz="1200" i="1" kern="1200">
                        <a:solidFill>
                          <a:schemeClr val="tx1"/>
                        </a:solidFill>
                        <a:effectLst/>
                        <a:latin typeface="Cambria Math" panose="02040503050406030204" pitchFamily="18" charset="0"/>
                        <a:ea typeface="宋体" pitchFamily="2" charset="-122"/>
                        <a:cs typeface="+mn-cs"/>
                      </a:rPr>
                      <m:t>−1</m:t>
                    </m:r>
                  </m:oMath>
                </a14:m>
                <a:r>
                  <a:rPr lang="zh-CN" altLang="zh-CN" sz="1200" kern="1200" dirty="0">
                    <a:solidFill>
                      <a:schemeClr val="tx1"/>
                    </a:solidFill>
                    <a:effectLst/>
                    <a:latin typeface="Arial" charset="0"/>
                    <a:ea typeface="宋体" pitchFamily="2" charset="-122"/>
                    <a:cs typeface="+mn-cs"/>
                  </a:rPr>
                  <a:t>为位置</a:t>
                </a:r>
                <a:r>
                  <a:rPr lang="en-US" altLang="zh-CN" sz="1200" i="1" kern="1200" dirty="0">
                    <a:solidFill>
                      <a:schemeClr val="tx1"/>
                    </a:solidFill>
                    <a:effectLst/>
                    <a:latin typeface="Arial" charset="0"/>
                    <a:ea typeface="宋体" pitchFamily="2" charset="-122"/>
                    <a:cs typeface="+mn-cs"/>
                  </a:rPr>
                  <a:t>k</a:t>
                </a:r>
                <a:r>
                  <a:rPr lang="zh-CN" altLang="zh-CN" sz="1200" kern="1200" dirty="0">
                    <a:solidFill>
                      <a:schemeClr val="tx1"/>
                    </a:solidFill>
                    <a:effectLst/>
                    <a:latin typeface="Arial" charset="0"/>
                    <a:ea typeface="宋体" pitchFamily="2" charset="-122"/>
                    <a:cs typeface="+mn-cs"/>
                  </a:rPr>
                  <a:t>处文档的贡献，称为增益</a:t>
                </a:r>
                <a:r>
                  <a:rPr lang="en-US" altLang="zh-CN" sz="1200" kern="1200" dirty="0">
                    <a:solidFill>
                      <a:schemeClr val="tx1"/>
                    </a:solidFill>
                    <a:effectLst/>
                    <a:latin typeface="Arial" charset="0"/>
                    <a:ea typeface="宋体" pitchFamily="2" charset="-122"/>
                    <a:cs typeface="+mn-cs"/>
                  </a:rPr>
                  <a:t>Gain</a:t>
                </a:r>
                <a:r>
                  <a:rPr lang="zh-CN" altLang="zh-CN" sz="1200" kern="1200" dirty="0">
                    <a:solidFill>
                      <a:schemeClr val="tx1"/>
                    </a:solidFill>
                    <a:effectLst/>
                    <a:latin typeface="Arial" charset="0"/>
                    <a:ea typeface="宋体" pitchFamily="2" charset="-122"/>
                    <a:cs typeface="+mn-cs"/>
                  </a:rPr>
                  <a:t>；将这些贡献相加，也就是</a:t>
                </a:r>
                <a:r>
                  <a:rPr lang="en-US" altLang="zh-CN" sz="1200" kern="1200" dirty="0">
                    <a:solidFill>
                      <a:schemeClr val="tx1"/>
                    </a:solidFill>
                    <a:effectLst/>
                    <a:latin typeface="Arial" charset="0"/>
                    <a:ea typeface="宋体" pitchFamily="2" charset="-122"/>
                    <a:cs typeface="+mn-cs"/>
                  </a:rPr>
                  <a:t>Cumulative Gain</a:t>
                </a:r>
                <a:r>
                  <a:rPr lang="zh-CN" altLang="zh-CN" sz="1200" kern="1200" dirty="0">
                    <a:solidFill>
                      <a:schemeClr val="tx1"/>
                    </a:solidFill>
                    <a:effectLst/>
                    <a:latin typeface="Arial" charset="0"/>
                    <a:ea typeface="宋体" pitchFamily="2" charset="-122"/>
                    <a:cs typeface="+mn-cs"/>
                  </a:rPr>
                  <a:t>（累积增益）。排序系统往往更关注那些位于列表前面的最相关的项，因此，在把这些贡献相加之前，将每项除以一个递增的数（通常是该项位置的对数值），也就是折损值，从而得到</a:t>
                </a:r>
                <a:r>
                  <a:rPr lang="en-US" altLang="zh-CN" sz="1200" kern="1200" dirty="0">
                    <a:solidFill>
                      <a:schemeClr val="tx1"/>
                    </a:solidFill>
                    <a:effectLst/>
                    <a:latin typeface="Arial" charset="0"/>
                    <a:ea typeface="宋体" pitchFamily="2" charset="-122"/>
                    <a:cs typeface="+mn-cs"/>
                  </a:rPr>
                  <a:t>DCG</a:t>
                </a:r>
                <a:endParaRPr lang="zh-CN" altLang="en-US" dirty="0" smtClean="0"/>
              </a:p>
            </p:txBody>
          </p:sp>
        </mc:Choice>
        <mc:Fallback xmlns="">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charset="0"/>
                    <a:ea typeface="宋体" pitchFamily="2" charset="-122"/>
                    <a:cs typeface="+mn-cs"/>
                  </a:rPr>
                  <a:t>量搜索排序返回列表结果好坏的评价指标，其与</a:t>
                </a:r>
                <a:r>
                  <a:rPr lang="en-US" altLang="zh-CN" sz="1200" kern="1200" dirty="0" smtClean="0">
                    <a:solidFill>
                      <a:schemeClr val="tx1"/>
                    </a:solidFill>
                    <a:effectLst/>
                    <a:latin typeface="Arial" charset="0"/>
                    <a:ea typeface="宋体" pitchFamily="2" charset="-122"/>
                    <a:cs typeface="+mn-cs"/>
                  </a:rPr>
                  <a:t>MAP</a:t>
                </a:r>
                <a:r>
                  <a:rPr lang="zh-CN" altLang="zh-CN" sz="1200" kern="1200" dirty="0" smtClean="0">
                    <a:solidFill>
                      <a:schemeClr val="tx1"/>
                    </a:solidFill>
                    <a:effectLst/>
                    <a:latin typeface="Arial" charset="0"/>
                    <a:ea typeface="宋体" pitchFamily="2" charset="-122"/>
                    <a:cs typeface="+mn-cs"/>
                  </a:rPr>
                  <a:t>的区别在于</a:t>
                </a:r>
                <a:r>
                  <a:rPr lang="en-US" altLang="zh-CN" sz="1200" kern="1200" dirty="0" smtClean="0">
                    <a:solidFill>
                      <a:schemeClr val="tx1"/>
                    </a:solidFill>
                    <a:effectLst/>
                    <a:latin typeface="Arial" charset="0"/>
                    <a:ea typeface="宋体" pitchFamily="2" charset="-122"/>
                    <a:cs typeface="+mn-cs"/>
                  </a:rPr>
                  <a:t>MAP</a:t>
                </a:r>
                <a:r>
                  <a:rPr lang="zh-CN" altLang="zh-CN" sz="1200" kern="1200" dirty="0" smtClean="0">
                    <a:solidFill>
                      <a:schemeClr val="tx1"/>
                    </a:solidFill>
                    <a:effectLst/>
                    <a:latin typeface="Arial" charset="0"/>
                    <a:ea typeface="宋体" pitchFamily="2" charset="-122"/>
                    <a:cs typeface="+mn-cs"/>
                  </a:rPr>
                  <a:t>只能衡量二元相关性，相关或不相关。而</a:t>
                </a:r>
                <a:r>
                  <a:rPr lang="en-US" altLang="zh-CN" sz="1200" kern="1200" dirty="0" smtClean="0">
                    <a:solidFill>
                      <a:schemeClr val="tx1"/>
                    </a:solidFill>
                    <a:effectLst/>
                    <a:latin typeface="Arial" charset="0"/>
                    <a:ea typeface="宋体" pitchFamily="2" charset="-122"/>
                    <a:cs typeface="+mn-cs"/>
                  </a:rPr>
                  <a:t>NDCG</a:t>
                </a:r>
                <a:r>
                  <a:rPr lang="zh-CN" altLang="zh-CN" sz="1200" kern="1200" dirty="0" smtClean="0">
                    <a:solidFill>
                      <a:schemeClr val="tx1"/>
                    </a:solidFill>
                    <a:effectLst/>
                    <a:latin typeface="Arial" charset="0"/>
                    <a:ea typeface="宋体" pitchFamily="2" charset="-122"/>
                    <a:cs typeface="+mn-cs"/>
                  </a:rPr>
                  <a:t>允许以实数形式进行相关打分</a:t>
                </a:r>
                <a:endParaRPr lang="en-US" altLang="zh-CN" sz="1200" kern="1200" dirty="0" smtClean="0">
                  <a:solidFill>
                    <a:schemeClr val="tx1"/>
                  </a:solidFill>
                  <a:effectLst/>
                  <a:latin typeface="Arial" charset="0"/>
                  <a:ea typeface="宋体" pitchFamily="2" charset="-122"/>
                  <a:cs typeface="+mn-cs"/>
                </a:endParaRPr>
              </a:p>
              <a:p>
                <a:endParaRPr lang="en-US" altLang="zh-CN" sz="1200" kern="1200" dirty="0" smtClean="0">
                  <a:solidFill>
                    <a:schemeClr val="tx1"/>
                  </a:solidFill>
                  <a:effectLst/>
                  <a:latin typeface="Arial" charset="0"/>
                  <a:ea typeface="宋体" pitchFamily="2" charset="-122"/>
                  <a:cs typeface="+mn-cs"/>
                </a:endParaRPr>
              </a:p>
              <a:p>
                <a:r>
                  <a:rPr lang="zh-CN" altLang="zh-CN" sz="1200" kern="1200" dirty="0" smtClean="0">
                    <a:solidFill>
                      <a:schemeClr val="tx1"/>
                    </a:solidFill>
                    <a:effectLst/>
                    <a:latin typeface="Arial" charset="0"/>
                    <a:ea typeface="宋体" pitchFamily="2" charset="-122"/>
                    <a:cs typeface="+mn-cs"/>
                  </a:rPr>
                  <a:t>其中</a:t>
                </a:r>
                <a:r>
                  <a:rPr lang="en-US" altLang="zh-CN" sz="1200" i="0" kern="1200">
                    <a:solidFill>
                      <a:schemeClr val="tx1"/>
                    </a:solidFill>
                    <a:effectLst/>
                    <a:latin typeface="Arial" charset="0"/>
                    <a:ea typeface="宋体" pitchFamily="2" charset="-122"/>
                    <a:cs typeface="+mn-cs"/>
                  </a:rPr>
                  <a:t>𝑛</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(𝑖)</a:t>
                </a:r>
                <a:r>
                  <a:rPr lang="zh-CN" altLang="zh-CN" sz="1200" i="0" kern="120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表示查询</a:t>
                </a:r>
                <a:r>
                  <a:rPr lang="en-US" altLang="zh-CN" sz="1200" i="0" kern="1200">
                    <a:solidFill>
                      <a:schemeClr val="tx1"/>
                    </a:solidFill>
                    <a:effectLst/>
                    <a:latin typeface="Arial" charset="0"/>
                    <a:ea typeface="宋体" pitchFamily="2" charset="-122"/>
                    <a:cs typeface="+mn-cs"/>
                  </a:rPr>
                  <a:t>𝑞</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(𝑖)</a:t>
                </a:r>
                <a:r>
                  <a:rPr lang="zh-CN" altLang="zh-CN" sz="1200" i="0" kern="120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返回的总文档个数，</a:t>
                </a:r>
                <a:r>
                  <a:rPr lang="en-US" altLang="zh-CN" sz="1200" i="0" kern="1200">
                    <a:solidFill>
                      <a:schemeClr val="tx1"/>
                    </a:solidFill>
                    <a:effectLst/>
                    <a:latin typeface="Arial" charset="0"/>
                    <a:ea typeface="宋体" pitchFamily="2" charset="-122"/>
                    <a:cs typeface="+mn-cs"/>
                  </a:rPr>
                  <a:t>𝑟</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(𝑘)</a:t>
                </a:r>
                <a:r>
                  <a:rPr lang="zh-CN" altLang="zh-CN" sz="1200" i="0" kern="120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表示返回列表第</a:t>
                </a:r>
                <a:r>
                  <a:rPr lang="en-US" altLang="zh-CN" sz="1200" i="1" kern="1200" dirty="0">
                    <a:solidFill>
                      <a:schemeClr val="tx1"/>
                    </a:solidFill>
                    <a:effectLst/>
                    <a:latin typeface="Arial" charset="0"/>
                    <a:ea typeface="宋体" pitchFamily="2" charset="-122"/>
                    <a:cs typeface="+mn-cs"/>
                  </a:rPr>
                  <a:t>k</a:t>
                </a:r>
                <a:r>
                  <a:rPr lang="zh-CN" altLang="zh-CN" sz="1200" kern="1200" dirty="0">
                    <a:solidFill>
                      <a:schemeClr val="tx1"/>
                    </a:solidFill>
                    <a:effectLst/>
                    <a:latin typeface="Arial" charset="0"/>
                    <a:ea typeface="宋体" pitchFamily="2" charset="-122"/>
                    <a:cs typeface="+mn-cs"/>
                  </a:rPr>
                  <a:t>个位置的得分，</a:t>
                </a:r>
                <a:r>
                  <a:rPr lang="en-US" altLang="zh-CN" sz="1200" i="0" kern="1200">
                    <a:solidFill>
                      <a:schemeClr val="tx1"/>
                    </a:solidFill>
                    <a:effectLst/>
                    <a:latin typeface="Arial" charset="0"/>
                    <a:ea typeface="宋体" pitchFamily="2" charset="-122"/>
                    <a:cs typeface="+mn-cs"/>
                  </a:rPr>
                  <a:t>2</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𝑟</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(𝑘)</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 </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−1</a:t>
                </a:r>
                <a:r>
                  <a:rPr lang="zh-CN" altLang="zh-CN" sz="1200" kern="1200" dirty="0">
                    <a:solidFill>
                      <a:schemeClr val="tx1"/>
                    </a:solidFill>
                    <a:effectLst/>
                    <a:latin typeface="Arial" charset="0"/>
                    <a:ea typeface="宋体" pitchFamily="2" charset="-122"/>
                    <a:cs typeface="+mn-cs"/>
                  </a:rPr>
                  <a:t>为位置</a:t>
                </a:r>
                <a:r>
                  <a:rPr lang="en-US" altLang="zh-CN" sz="1200" i="1" kern="1200" dirty="0">
                    <a:solidFill>
                      <a:schemeClr val="tx1"/>
                    </a:solidFill>
                    <a:effectLst/>
                    <a:latin typeface="Arial" charset="0"/>
                    <a:ea typeface="宋体" pitchFamily="2" charset="-122"/>
                    <a:cs typeface="+mn-cs"/>
                  </a:rPr>
                  <a:t>k</a:t>
                </a:r>
                <a:r>
                  <a:rPr lang="zh-CN" altLang="zh-CN" sz="1200" kern="1200" dirty="0">
                    <a:solidFill>
                      <a:schemeClr val="tx1"/>
                    </a:solidFill>
                    <a:effectLst/>
                    <a:latin typeface="Arial" charset="0"/>
                    <a:ea typeface="宋体" pitchFamily="2" charset="-122"/>
                    <a:cs typeface="+mn-cs"/>
                  </a:rPr>
                  <a:t>处文档的贡献，称为增益</a:t>
                </a:r>
                <a:r>
                  <a:rPr lang="en-US" altLang="zh-CN" sz="1200" kern="1200" dirty="0">
                    <a:solidFill>
                      <a:schemeClr val="tx1"/>
                    </a:solidFill>
                    <a:effectLst/>
                    <a:latin typeface="Arial" charset="0"/>
                    <a:ea typeface="宋体" pitchFamily="2" charset="-122"/>
                    <a:cs typeface="+mn-cs"/>
                  </a:rPr>
                  <a:t>Gain</a:t>
                </a:r>
                <a:r>
                  <a:rPr lang="zh-CN" altLang="zh-CN" sz="1200" kern="1200" dirty="0">
                    <a:solidFill>
                      <a:schemeClr val="tx1"/>
                    </a:solidFill>
                    <a:effectLst/>
                    <a:latin typeface="Arial" charset="0"/>
                    <a:ea typeface="宋体" pitchFamily="2" charset="-122"/>
                    <a:cs typeface="+mn-cs"/>
                  </a:rPr>
                  <a:t>；将这些贡献相加，也就是</a:t>
                </a:r>
                <a:r>
                  <a:rPr lang="en-US" altLang="zh-CN" sz="1200" kern="1200" dirty="0">
                    <a:solidFill>
                      <a:schemeClr val="tx1"/>
                    </a:solidFill>
                    <a:effectLst/>
                    <a:latin typeface="Arial" charset="0"/>
                    <a:ea typeface="宋体" pitchFamily="2" charset="-122"/>
                    <a:cs typeface="+mn-cs"/>
                  </a:rPr>
                  <a:t>Cumulative Gain</a:t>
                </a:r>
                <a:r>
                  <a:rPr lang="zh-CN" altLang="zh-CN" sz="1200" kern="1200" dirty="0">
                    <a:solidFill>
                      <a:schemeClr val="tx1"/>
                    </a:solidFill>
                    <a:effectLst/>
                    <a:latin typeface="Arial" charset="0"/>
                    <a:ea typeface="宋体" pitchFamily="2" charset="-122"/>
                    <a:cs typeface="+mn-cs"/>
                  </a:rPr>
                  <a:t>（累积增益）。排序系统往往更关注那些位于列表前面的最相关的项，因此，在把这些贡献相加之前，将每项除以一个递增的数（通常是该项位置的对数值），也就是折损值，从而得到</a:t>
                </a:r>
                <a:r>
                  <a:rPr lang="en-US" altLang="zh-CN" sz="1200" kern="1200" dirty="0">
                    <a:solidFill>
                      <a:schemeClr val="tx1"/>
                    </a:solidFill>
                    <a:effectLst/>
                    <a:latin typeface="Arial" charset="0"/>
                    <a:ea typeface="宋体" pitchFamily="2" charset="-122"/>
                    <a:cs typeface="+mn-cs"/>
                  </a:rPr>
                  <a:t>DCG</a:t>
                </a:r>
                <a:endParaRPr lang="zh-CN" altLang="en-US" dirty="0" smtClean="0"/>
              </a:p>
            </p:txBody>
          </p:sp>
        </mc:Fallback>
      </mc:AlternateContent>
      <p:sp>
        <p:nvSpPr>
          <p:cNvPr id="4" name="灯片编号占位符 3"/>
          <p:cNvSpPr>
            <a:spLocks noGrp="1"/>
          </p:cNvSpPr>
          <p:nvPr>
            <p:ph type="sldNum" sz="quarter" idx="10"/>
          </p:nvPr>
        </p:nvSpPr>
        <p:spPr/>
        <p:txBody>
          <a:bodyPr/>
          <a:lstStyle/>
          <a:p>
            <a:fld id="{725AB2D3-0A13-4B70-943B-8D91FF02C85D}" type="slidenum">
              <a:rPr lang="en-US" altLang="zh-CN" smtClean="0"/>
              <a:pPr/>
              <a:t>22</a:t>
            </a:fld>
            <a:endParaRPr lang="en-US" altLang="zh-CN"/>
          </a:p>
        </p:txBody>
      </p:sp>
    </p:spTree>
    <p:extLst>
      <p:ext uri="{BB962C8B-B14F-4D97-AF65-F5344CB8AC3E}">
        <p14:creationId xmlns:p14="http://schemas.microsoft.com/office/powerpoint/2010/main" val="42756494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Arial" charset="0"/>
                <a:ea typeface="宋体" pitchFamily="2" charset="-122"/>
                <a:cs typeface="+mn-cs"/>
              </a:rPr>
              <a:t>LETOR 3.0</a:t>
            </a:r>
            <a:r>
              <a:rPr lang="zh-CN" altLang="zh-CN" sz="1200" kern="1200" dirty="0" smtClean="0">
                <a:solidFill>
                  <a:schemeClr val="tx1"/>
                </a:solidFill>
                <a:effectLst/>
                <a:latin typeface="Arial" charset="0"/>
                <a:ea typeface="宋体" pitchFamily="2" charset="-122"/>
                <a:cs typeface="+mn-cs"/>
              </a:rPr>
              <a:t>数据集是</a:t>
            </a:r>
            <a:r>
              <a:rPr lang="en-US" altLang="zh-CN" sz="1200" kern="1200" dirty="0" smtClean="0">
                <a:solidFill>
                  <a:schemeClr val="tx1"/>
                </a:solidFill>
                <a:effectLst/>
                <a:latin typeface="Arial" charset="0"/>
                <a:ea typeface="宋体" pitchFamily="2" charset="-122"/>
                <a:cs typeface="+mn-cs"/>
              </a:rPr>
              <a:t>MSRA</a:t>
            </a:r>
            <a:r>
              <a:rPr lang="zh-CN" altLang="zh-CN" sz="1200" kern="1200" dirty="0" smtClean="0">
                <a:solidFill>
                  <a:schemeClr val="tx1"/>
                </a:solidFill>
                <a:effectLst/>
                <a:latin typeface="Arial" charset="0"/>
                <a:ea typeface="宋体" pitchFamily="2" charset="-122"/>
                <a:cs typeface="+mn-cs"/>
              </a:rPr>
              <a:t>于</a:t>
            </a:r>
            <a:r>
              <a:rPr lang="en-US" altLang="zh-CN" sz="1200" kern="1200" dirty="0" smtClean="0">
                <a:solidFill>
                  <a:schemeClr val="tx1"/>
                </a:solidFill>
                <a:effectLst/>
                <a:latin typeface="Arial" charset="0"/>
                <a:ea typeface="宋体" pitchFamily="2" charset="-122"/>
                <a:cs typeface="+mn-cs"/>
              </a:rPr>
              <a:t>2008</a:t>
            </a:r>
            <a:r>
              <a:rPr lang="zh-CN" altLang="zh-CN" sz="1200" kern="1200" dirty="0" smtClean="0">
                <a:solidFill>
                  <a:schemeClr val="tx1"/>
                </a:solidFill>
                <a:effectLst/>
                <a:latin typeface="Arial" charset="0"/>
                <a:ea typeface="宋体" pitchFamily="2" charset="-122"/>
                <a:cs typeface="+mn-cs"/>
              </a:rPr>
              <a:t>年</a:t>
            </a:r>
            <a:r>
              <a:rPr lang="en-US" altLang="zh-CN" sz="1200" kern="1200" dirty="0" smtClean="0">
                <a:solidFill>
                  <a:schemeClr val="tx1"/>
                </a:solidFill>
                <a:effectLst/>
                <a:latin typeface="Arial" charset="0"/>
                <a:ea typeface="宋体" pitchFamily="2" charset="-122"/>
                <a:cs typeface="+mn-cs"/>
              </a:rPr>
              <a:t>12</a:t>
            </a:r>
            <a:r>
              <a:rPr lang="zh-CN" altLang="zh-CN" sz="1200" kern="1200" dirty="0" smtClean="0">
                <a:solidFill>
                  <a:schemeClr val="tx1"/>
                </a:solidFill>
                <a:effectLst/>
                <a:latin typeface="Arial" charset="0"/>
                <a:ea typeface="宋体" pitchFamily="2" charset="-122"/>
                <a:cs typeface="+mn-cs"/>
              </a:rPr>
              <a:t>月发布的</a:t>
            </a:r>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23</a:t>
            </a:fld>
            <a:endParaRPr lang="en-US" altLang="zh-CN"/>
          </a:p>
        </p:txBody>
      </p:sp>
    </p:spTree>
    <p:extLst>
      <p:ext uri="{BB962C8B-B14F-4D97-AF65-F5344CB8AC3E}">
        <p14:creationId xmlns:p14="http://schemas.microsoft.com/office/powerpoint/2010/main" val="4520982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charset="0"/>
                <a:ea typeface="宋体" pitchFamily="2" charset="-122"/>
                <a:cs typeface="+mn-cs"/>
              </a:rPr>
              <a:t>本文提出的</a:t>
            </a:r>
            <a:r>
              <a:rPr lang="en-US" altLang="zh-CN" sz="1200" kern="1200" dirty="0" err="1" smtClean="0">
                <a:solidFill>
                  <a:schemeClr val="tx1"/>
                </a:solidFill>
                <a:effectLst/>
                <a:latin typeface="Arial" charset="0"/>
                <a:ea typeface="宋体" pitchFamily="2" charset="-122"/>
                <a:cs typeface="+mn-cs"/>
              </a:rPr>
              <a:t>ListSimi</a:t>
            </a:r>
            <a:r>
              <a:rPr lang="zh-CN" altLang="zh-CN" sz="1200" kern="1200" dirty="0" smtClean="0">
                <a:solidFill>
                  <a:schemeClr val="tx1"/>
                </a:solidFill>
                <a:effectLst/>
                <a:latin typeface="Arial" charset="0"/>
                <a:ea typeface="宋体" pitchFamily="2" charset="-122"/>
                <a:cs typeface="+mn-cs"/>
              </a:rPr>
              <a:t>算法与其原始算法</a:t>
            </a:r>
            <a:r>
              <a:rPr lang="en-US" altLang="zh-CN" sz="1200" kern="1200" dirty="0" err="1" smtClean="0">
                <a:solidFill>
                  <a:schemeClr val="tx1"/>
                </a:solidFill>
                <a:effectLst/>
                <a:latin typeface="Arial" charset="0"/>
                <a:ea typeface="宋体" pitchFamily="2" charset="-122"/>
                <a:cs typeface="+mn-cs"/>
              </a:rPr>
              <a:t>ListNet</a:t>
            </a:r>
            <a:r>
              <a:rPr lang="zh-CN" altLang="zh-CN" sz="1200" kern="1200" dirty="0" smtClean="0">
                <a:solidFill>
                  <a:schemeClr val="tx1"/>
                </a:solidFill>
                <a:effectLst/>
                <a:latin typeface="Arial" charset="0"/>
                <a:ea typeface="宋体" pitchFamily="2" charset="-122"/>
                <a:cs typeface="+mn-cs"/>
              </a:rPr>
              <a:t>在</a:t>
            </a:r>
            <a:r>
              <a:rPr lang="en-US" altLang="zh-CN" sz="1200" kern="1200" dirty="0" err="1" smtClean="0">
                <a:solidFill>
                  <a:schemeClr val="tx1"/>
                </a:solidFill>
                <a:effectLst/>
                <a:latin typeface="Arial" charset="0"/>
                <a:ea typeface="宋体" pitchFamily="2" charset="-122"/>
                <a:cs typeface="+mn-cs"/>
              </a:rPr>
              <a:t>P@k</a:t>
            </a:r>
            <a:r>
              <a:rPr lang="zh-CN" altLang="zh-CN" sz="1200" kern="1200" dirty="0" smtClean="0">
                <a:solidFill>
                  <a:schemeClr val="tx1"/>
                </a:solidFill>
                <a:effectLst/>
                <a:latin typeface="Arial" charset="0"/>
                <a:ea typeface="宋体" pitchFamily="2" charset="-122"/>
                <a:cs typeface="+mn-cs"/>
              </a:rPr>
              <a:t>指标上都有较好的效果，均高出其他算法较多百分点。特别是在</a:t>
            </a:r>
            <a:r>
              <a:rPr lang="en-US" altLang="zh-CN" sz="1200" kern="1200" dirty="0" smtClean="0">
                <a:solidFill>
                  <a:schemeClr val="tx1"/>
                </a:solidFill>
                <a:effectLst/>
                <a:latin typeface="Arial" charset="0"/>
                <a:ea typeface="宋体" pitchFamily="2" charset="-122"/>
                <a:cs typeface="+mn-cs"/>
              </a:rPr>
              <a:t>k&lt;=5</a:t>
            </a:r>
            <a:r>
              <a:rPr lang="zh-CN" altLang="zh-CN" sz="1200" kern="1200" dirty="0" smtClean="0">
                <a:solidFill>
                  <a:schemeClr val="tx1"/>
                </a:solidFill>
                <a:effectLst/>
                <a:latin typeface="Arial" charset="0"/>
                <a:ea typeface="宋体" pitchFamily="2" charset="-122"/>
                <a:cs typeface="+mn-cs"/>
              </a:rPr>
              <a:t>时提升效果明显，总体</a:t>
            </a:r>
            <a:r>
              <a:rPr lang="en-US" altLang="zh-CN" sz="1200" kern="1200" dirty="0" smtClean="0">
                <a:solidFill>
                  <a:schemeClr val="tx1"/>
                </a:solidFill>
                <a:effectLst/>
                <a:latin typeface="Arial" charset="0"/>
                <a:ea typeface="宋体" pitchFamily="2" charset="-122"/>
                <a:cs typeface="+mn-cs"/>
              </a:rPr>
              <a:t>MAP</a:t>
            </a:r>
            <a:r>
              <a:rPr lang="zh-CN" altLang="zh-CN" sz="1200" kern="1200" dirty="0" smtClean="0">
                <a:solidFill>
                  <a:schemeClr val="tx1"/>
                </a:solidFill>
                <a:effectLst/>
                <a:latin typeface="Arial" charset="0"/>
                <a:ea typeface="宋体" pitchFamily="2" charset="-122"/>
                <a:cs typeface="+mn-cs"/>
              </a:rPr>
              <a:t>值有一定的提升</a:t>
            </a:r>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24</a:t>
            </a:fld>
            <a:endParaRPr lang="en-US" altLang="zh-CN"/>
          </a:p>
        </p:txBody>
      </p:sp>
    </p:spTree>
    <p:extLst>
      <p:ext uri="{BB962C8B-B14F-4D97-AF65-F5344CB8AC3E}">
        <p14:creationId xmlns:p14="http://schemas.microsoft.com/office/powerpoint/2010/main" val="15842909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err="1" smtClean="0">
                <a:solidFill>
                  <a:schemeClr val="tx1"/>
                </a:solidFill>
                <a:effectLst/>
                <a:latin typeface="Arial" charset="0"/>
                <a:ea typeface="宋体" pitchFamily="2" charset="-122"/>
                <a:cs typeface="+mn-cs"/>
              </a:rPr>
              <a:t>ListSimi</a:t>
            </a:r>
            <a:r>
              <a:rPr lang="zh-CN" altLang="zh-CN" sz="1200" kern="1200" dirty="0" smtClean="0">
                <a:solidFill>
                  <a:schemeClr val="tx1"/>
                </a:solidFill>
                <a:effectLst/>
                <a:latin typeface="Arial" charset="0"/>
                <a:ea typeface="宋体" pitchFamily="2" charset="-122"/>
                <a:cs typeface="+mn-cs"/>
              </a:rPr>
              <a:t>算法较其他对比算法性能有非常大的提升，且算法在</a:t>
            </a:r>
            <a:r>
              <a:rPr lang="en-US" altLang="zh-CN" sz="1200" kern="1200" dirty="0" smtClean="0">
                <a:solidFill>
                  <a:schemeClr val="tx1"/>
                </a:solidFill>
                <a:effectLst/>
                <a:latin typeface="Arial" charset="0"/>
                <a:ea typeface="宋体" pitchFamily="2" charset="-122"/>
                <a:cs typeface="+mn-cs"/>
              </a:rPr>
              <a:t>NDCG@1-10</a:t>
            </a:r>
            <a:r>
              <a:rPr lang="zh-CN" altLang="zh-CN" sz="1200" kern="1200" dirty="0" smtClean="0">
                <a:solidFill>
                  <a:schemeClr val="tx1"/>
                </a:solidFill>
                <a:effectLst/>
                <a:latin typeface="Arial" charset="0"/>
                <a:ea typeface="宋体" pitchFamily="2" charset="-122"/>
                <a:cs typeface="+mn-cs"/>
              </a:rPr>
              <a:t>上都取得了较好的效果，最高提升了</a:t>
            </a:r>
            <a:r>
              <a:rPr lang="en-US" altLang="zh-CN" sz="1200" kern="1200" dirty="0" smtClean="0">
                <a:solidFill>
                  <a:schemeClr val="tx1"/>
                </a:solidFill>
                <a:effectLst/>
                <a:latin typeface="Arial" charset="0"/>
                <a:ea typeface="宋体" pitchFamily="2" charset="-122"/>
                <a:cs typeface="+mn-cs"/>
              </a:rPr>
              <a:t>4</a:t>
            </a:r>
            <a:r>
              <a:rPr lang="zh-CN" altLang="zh-CN" sz="1200" kern="1200" dirty="0" smtClean="0">
                <a:solidFill>
                  <a:schemeClr val="tx1"/>
                </a:solidFill>
                <a:effectLst/>
                <a:latin typeface="Arial" charset="0"/>
                <a:ea typeface="宋体" pitchFamily="2" charset="-122"/>
                <a:cs typeface="+mn-cs"/>
              </a:rPr>
              <a:t>个百分点，平均也有</a:t>
            </a:r>
            <a:r>
              <a:rPr lang="en-US" altLang="zh-CN" sz="1200" kern="1200" dirty="0" smtClean="0">
                <a:solidFill>
                  <a:schemeClr val="tx1"/>
                </a:solidFill>
                <a:effectLst/>
                <a:latin typeface="Arial" charset="0"/>
                <a:ea typeface="宋体" pitchFamily="2" charset="-122"/>
                <a:cs typeface="+mn-cs"/>
              </a:rPr>
              <a:t>2.3</a:t>
            </a:r>
            <a:r>
              <a:rPr lang="zh-CN" altLang="zh-CN" sz="1200" kern="1200" dirty="0" smtClean="0">
                <a:solidFill>
                  <a:schemeClr val="tx1"/>
                </a:solidFill>
                <a:effectLst/>
                <a:latin typeface="Arial" charset="0"/>
                <a:ea typeface="宋体" pitchFamily="2" charset="-122"/>
                <a:cs typeface="+mn-cs"/>
              </a:rPr>
              <a:t>个百分点的提升</a:t>
            </a:r>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25</a:t>
            </a:fld>
            <a:endParaRPr lang="en-US" altLang="zh-CN"/>
          </a:p>
        </p:txBody>
      </p:sp>
    </p:spTree>
    <p:extLst>
      <p:ext uri="{BB962C8B-B14F-4D97-AF65-F5344CB8AC3E}">
        <p14:creationId xmlns:p14="http://schemas.microsoft.com/office/powerpoint/2010/main" val="31740067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err="1" smtClean="0">
                <a:solidFill>
                  <a:schemeClr val="tx1"/>
                </a:solidFill>
                <a:effectLst/>
                <a:latin typeface="Arial" charset="0"/>
                <a:ea typeface="宋体" pitchFamily="2" charset="-122"/>
                <a:cs typeface="+mn-cs"/>
              </a:rPr>
              <a:t>ListSimi</a:t>
            </a:r>
            <a:r>
              <a:rPr lang="zh-CN" altLang="zh-CN" sz="1200" kern="1200" dirty="0" smtClean="0">
                <a:solidFill>
                  <a:schemeClr val="tx1"/>
                </a:solidFill>
                <a:effectLst/>
                <a:latin typeface="Arial" charset="0"/>
                <a:ea typeface="宋体" pitchFamily="2" charset="-122"/>
                <a:cs typeface="+mn-cs"/>
              </a:rPr>
              <a:t>算法相比其原始算法</a:t>
            </a:r>
            <a:r>
              <a:rPr lang="en-US" altLang="zh-CN" sz="1200" kern="1200" dirty="0" err="1" smtClean="0">
                <a:solidFill>
                  <a:schemeClr val="tx1"/>
                </a:solidFill>
                <a:effectLst/>
                <a:latin typeface="Arial" charset="0"/>
                <a:ea typeface="宋体" pitchFamily="2" charset="-122"/>
                <a:cs typeface="+mn-cs"/>
              </a:rPr>
              <a:t>ListNet</a:t>
            </a:r>
            <a:r>
              <a:rPr lang="zh-CN" altLang="zh-CN" sz="1200" kern="1200" dirty="0" smtClean="0">
                <a:solidFill>
                  <a:schemeClr val="tx1"/>
                </a:solidFill>
                <a:effectLst/>
                <a:latin typeface="Arial" charset="0"/>
                <a:ea typeface="宋体" pitchFamily="2" charset="-122"/>
                <a:cs typeface="+mn-cs"/>
              </a:rPr>
              <a:t>在</a:t>
            </a:r>
            <a:r>
              <a:rPr lang="en-US" altLang="zh-CN" sz="1200" kern="1200" dirty="0" smtClean="0">
                <a:solidFill>
                  <a:schemeClr val="tx1"/>
                </a:solidFill>
                <a:effectLst/>
                <a:latin typeface="Arial" charset="0"/>
                <a:ea typeface="宋体" pitchFamily="2" charset="-122"/>
                <a:cs typeface="+mn-cs"/>
              </a:rPr>
              <a:t>P@1-5</a:t>
            </a:r>
            <a:r>
              <a:rPr lang="zh-CN" altLang="zh-CN" sz="1200" kern="1200" dirty="0" smtClean="0">
                <a:solidFill>
                  <a:schemeClr val="tx1"/>
                </a:solidFill>
                <a:effectLst/>
                <a:latin typeface="Arial" charset="0"/>
                <a:ea typeface="宋体" pitchFamily="2" charset="-122"/>
                <a:cs typeface="+mn-cs"/>
              </a:rPr>
              <a:t>指标上都有较好的提升，特别是</a:t>
            </a:r>
            <a:r>
              <a:rPr lang="en-US" altLang="zh-CN" sz="1200" kern="1200" dirty="0" smtClean="0">
                <a:solidFill>
                  <a:schemeClr val="tx1"/>
                </a:solidFill>
                <a:effectLst/>
                <a:latin typeface="Arial" charset="0"/>
                <a:ea typeface="宋体" pitchFamily="2" charset="-122"/>
                <a:cs typeface="+mn-cs"/>
              </a:rPr>
              <a:t>P@1</a:t>
            </a:r>
            <a:r>
              <a:rPr lang="zh-CN" altLang="zh-CN" sz="1200" kern="1200" dirty="0" smtClean="0">
                <a:solidFill>
                  <a:schemeClr val="tx1"/>
                </a:solidFill>
                <a:effectLst/>
                <a:latin typeface="Arial" charset="0"/>
                <a:ea typeface="宋体" pitchFamily="2" charset="-122"/>
                <a:cs typeface="+mn-cs"/>
              </a:rPr>
              <a:t>时，提升了</a:t>
            </a:r>
            <a:r>
              <a:rPr lang="en-US" altLang="zh-CN" sz="1200" kern="1200" dirty="0" smtClean="0">
                <a:solidFill>
                  <a:schemeClr val="tx1"/>
                </a:solidFill>
                <a:effectLst/>
                <a:latin typeface="Arial" charset="0"/>
                <a:ea typeface="宋体" pitchFamily="2" charset="-122"/>
                <a:cs typeface="+mn-cs"/>
              </a:rPr>
              <a:t>4</a:t>
            </a:r>
            <a:r>
              <a:rPr lang="zh-CN" altLang="zh-CN" sz="1200" kern="1200" dirty="0" smtClean="0">
                <a:solidFill>
                  <a:schemeClr val="tx1"/>
                </a:solidFill>
                <a:effectLst/>
                <a:latin typeface="Arial" charset="0"/>
                <a:ea typeface="宋体" pitchFamily="2" charset="-122"/>
                <a:cs typeface="+mn-cs"/>
              </a:rPr>
              <a:t>个百分点，总体</a:t>
            </a:r>
            <a:r>
              <a:rPr lang="en-US" altLang="zh-CN" sz="1200" kern="1200" dirty="0" smtClean="0">
                <a:solidFill>
                  <a:schemeClr val="tx1"/>
                </a:solidFill>
                <a:effectLst/>
                <a:latin typeface="Arial" charset="0"/>
                <a:ea typeface="宋体" pitchFamily="2" charset="-122"/>
                <a:cs typeface="+mn-cs"/>
              </a:rPr>
              <a:t>MAP</a:t>
            </a:r>
            <a:r>
              <a:rPr lang="zh-CN" altLang="zh-CN" sz="1200" kern="1200" dirty="0" smtClean="0">
                <a:solidFill>
                  <a:schemeClr val="tx1"/>
                </a:solidFill>
                <a:effectLst/>
                <a:latin typeface="Arial" charset="0"/>
                <a:ea typeface="宋体" pitchFamily="2" charset="-122"/>
                <a:cs typeface="+mn-cs"/>
              </a:rPr>
              <a:t>值有</a:t>
            </a:r>
            <a:r>
              <a:rPr lang="en-US" altLang="zh-CN" sz="1200" kern="1200" dirty="0" smtClean="0">
                <a:solidFill>
                  <a:schemeClr val="tx1"/>
                </a:solidFill>
                <a:effectLst/>
                <a:latin typeface="Arial" charset="0"/>
                <a:ea typeface="宋体" pitchFamily="2" charset="-122"/>
                <a:cs typeface="+mn-cs"/>
              </a:rPr>
              <a:t>1</a:t>
            </a:r>
            <a:r>
              <a:rPr lang="zh-CN" altLang="zh-CN" sz="1200" kern="1200" dirty="0" smtClean="0">
                <a:solidFill>
                  <a:schemeClr val="tx1"/>
                </a:solidFill>
                <a:effectLst/>
                <a:latin typeface="Arial" charset="0"/>
                <a:ea typeface="宋体" pitchFamily="2" charset="-122"/>
                <a:cs typeface="+mn-cs"/>
              </a:rPr>
              <a:t>个百分点的提升</a:t>
            </a:r>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26</a:t>
            </a:fld>
            <a:endParaRPr lang="en-US" altLang="zh-CN"/>
          </a:p>
        </p:txBody>
      </p:sp>
    </p:spTree>
    <p:extLst>
      <p:ext uri="{BB962C8B-B14F-4D97-AF65-F5344CB8AC3E}">
        <p14:creationId xmlns:p14="http://schemas.microsoft.com/office/powerpoint/2010/main" val="11397658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err="1" smtClean="0">
                <a:solidFill>
                  <a:schemeClr val="tx1"/>
                </a:solidFill>
                <a:effectLst/>
                <a:latin typeface="Arial" charset="0"/>
                <a:ea typeface="宋体" pitchFamily="2" charset="-122"/>
                <a:cs typeface="+mn-cs"/>
              </a:rPr>
              <a:t>ListSimi</a:t>
            </a:r>
            <a:r>
              <a:rPr lang="zh-CN" altLang="zh-CN" sz="1200" kern="1200" dirty="0" smtClean="0">
                <a:solidFill>
                  <a:schemeClr val="tx1"/>
                </a:solidFill>
                <a:effectLst/>
                <a:latin typeface="Arial" charset="0"/>
                <a:ea typeface="宋体" pitchFamily="2" charset="-122"/>
                <a:cs typeface="+mn-cs"/>
              </a:rPr>
              <a:t>算法只在</a:t>
            </a:r>
            <a:r>
              <a:rPr lang="en-US" altLang="zh-CN" sz="1200" kern="1200" dirty="0" smtClean="0">
                <a:solidFill>
                  <a:schemeClr val="tx1"/>
                </a:solidFill>
                <a:effectLst/>
                <a:latin typeface="Arial" charset="0"/>
                <a:ea typeface="宋体" pitchFamily="2" charset="-122"/>
                <a:cs typeface="+mn-cs"/>
              </a:rPr>
              <a:t>k=1</a:t>
            </a:r>
            <a:r>
              <a:rPr lang="zh-CN" altLang="zh-CN" sz="1200" kern="1200" dirty="0" smtClean="0">
                <a:solidFill>
                  <a:schemeClr val="tx1"/>
                </a:solidFill>
                <a:effectLst/>
                <a:latin typeface="Arial" charset="0"/>
                <a:ea typeface="宋体" pitchFamily="2" charset="-122"/>
                <a:cs typeface="+mn-cs"/>
              </a:rPr>
              <a:t>、</a:t>
            </a:r>
            <a:r>
              <a:rPr lang="en-US" altLang="zh-CN" sz="1200" kern="1200" dirty="0" smtClean="0">
                <a:solidFill>
                  <a:schemeClr val="tx1"/>
                </a:solidFill>
                <a:effectLst/>
                <a:latin typeface="Arial" charset="0"/>
                <a:ea typeface="宋体" pitchFamily="2" charset="-122"/>
                <a:cs typeface="+mn-cs"/>
              </a:rPr>
              <a:t>2</a:t>
            </a:r>
            <a:r>
              <a:rPr lang="zh-CN" altLang="zh-CN" sz="1200" kern="1200" dirty="0" smtClean="0">
                <a:solidFill>
                  <a:schemeClr val="tx1"/>
                </a:solidFill>
                <a:effectLst/>
                <a:latin typeface="Arial" charset="0"/>
                <a:ea typeface="宋体" pitchFamily="2" charset="-122"/>
                <a:cs typeface="+mn-cs"/>
              </a:rPr>
              <a:t>时较</a:t>
            </a:r>
            <a:r>
              <a:rPr lang="en-US" altLang="zh-CN" sz="1200" kern="1200" dirty="0" err="1" smtClean="0">
                <a:solidFill>
                  <a:schemeClr val="tx1"/>
                </a:solidFill>
                <a:effectLst/>
                <a:latin typeface="Arial" charset="0"/>
                <a:ea typeface="宋体" pitchFamily="2" charset="-122"/>
                <a:cs typeface="+mn-cs"/>
              </a:rPr>
              <a:t>ListNet</a:t>
            </a:r>
            <a:r>
              <a:rPr lang="zh-CN" altLang="zh-CN" sz="1200" kern="1200" dirty="0" smtClean="0">
                <a:solidFill>
                  <a:schemeClr val="tx1"/>
                </a:solidFill>
                <a:effectLst/>
                <a:latin typeface="Arial" charset="0"/>
                <a:ea typeface="宋体" pitchFamily="2" charset="-122"/>
                <a:cs typeface="+mn-cs"/>
              </a:rPr>
              <a:t>有非常大的提升，其他时候均无明显提升，甚至效果稍差。</a:t>
            </a:r>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27</a:t>
            </a:fld>
            <a:endParaRPr lang="en-US" altLang="zh-CN"/>
          </a:p>
        </p:txBody>
      </p:sp>
    </p:spTree>
    <p:extLst>
      <p:ext uri="{BB962C8B-B14F-4D97-AF65-F5344CB8AC3E}">
        <p14:creationId xmlns:p14="http://schemas.microsoft.com/office/powerpoint/2010/main" val="16696883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Arial" charset="0"/>
                <a:ea typeface="宋体" pitchFamily="2" charset="-122"/>
                <a:cs typeface="+mn-cs"/>
              </a:rPr>
              <a:t>原因：查询返回的文档往往在前几位相似文档较多，投票比较均匀，越往后相同文档越少，获取不到投票或投票不均匀</a:t>
            </a:r>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28</a:t>
            </a:fld>
            <a:endParaRPr lang="en-US" altLang="zh-CN"/>
          </a:p>
        </p:txBody>
      </p:sp>
    </p:spTree>
    <p:extLst>
      <p:ext uri="{BB962C8B-B14F-4D97-AF65-F5344CB8AC3E}">
        <p14:creationId xmlns:p14="http://schemas.microsoft.com/office/powerpoint/2010/main" val="18257386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29</a:t>
            </a:fld>
            <a:endParaRPr lang="en-US" altLang="zh-CN"/>
          </a:p>
        </p:txBody>
      </p:sp>
    </p:spTree>
    <p:extLst>
      <p:ext uri="{BB962C8B-B14F-4D97-AF65-F5344CB8AC3E}">
        <p14:creationId xmlns:p14="http://schemas.microsoft.com/office/powerpoint/2010/main" val="3021872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3</a:t>
            </a:fld>
            <a:endParaRPr lang="en-US" altLang="zh-CN"/>
          </a:p>
        </p:txBody>
      </p:sp>
    </p:spTree>
    <p:extLst>
      <p:ext uri="{BB962C8B-B14F-4D97-AF65-F5344CB8AC3E}">
        <p14:creationId xmlns:p14="http://schemas.microsoft.com/office/powerpoint/2010/main" val="31427824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30</a:t>
            </a:fld>
            <a:endParaRPr lang="en-US" altLang="zh-CN"/>
          </a:p>
        </p:txBody>
      </p:sp>
    </p:spTree>
    <p:extLst>
      <p:ext uri="{BB962C8B-B14F-4D97-AF65-F5344CB8AC3E}">
        <p14:creationId xmlns:p14="http://schemas.microsoft.com/office/powerpoint/2010/main" val="7228744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31</a:t>
            </a:fld>
            <a:endParaRPr lang="en-US" altLang="zh-CN"/>
          </a:p>
        </p:txBody>
      </p:sp>
    </p:spTree>
    <p:extLst>
      <p:ext uri="{BB962C8B-B14F-4D97-AF65-F5344CB8AC3E}">
        <p14:creationId xmlns:p14="http://schemas.microsoft.com/office/powerpoint/2010/main" val="27507934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3200" dirty="0" smtClean="0"/>
              <a:t>学分</a:t>
            </a:r>
            <a:endParaRPr lang="zh-CN" altLang="en-US" sz="3200"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32</a:t>
            </a:fld>
            <a:endParaRPr lang="en-US" altLang="zh-CN"/>
          </a:p>
        </p:txBody>
      </p:sp>
    </p:spTree>
    <p:extLst>
      <p:ext uri="{BB962C8B-B14F-4D97-AF65-F5344CB8AC3E}">
        <p14:creationId xmlns:p14="http://schemas.microsoft.com/office/powerpoint/2010/main" val="1229699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语音，图像识别技术成熟</a:t>
            </a:r>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4</a:t>
            </a:fld>
            <a:endParaRPr lang="en-US" altLang="zh-CN"/>
          </a:p>
        </p:txBody>
      </p:sp>
    </p:spTree>
    <p:extLst>
      <p:ext uri="{BB962C8B-B14F-4D97-AF65-F5344CB8AC3E}">
        <p14:creationId xmlns:p14="http://schemas.microsoft.com/office/powerpoint/2010/main" val="833152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Arial" charset="0"/>
                <a:ea typeface="宋体" pitchFamily="2" charset="-122"/>
                <a:cs typeface="+mn-cs"/>
              </a:rPr>
              <a:t>综合多种模型作为特征的</a:t>
            </a:r>
            <a:r>
              <a:rPr lang="zh-CN" altLang="zh-CN" sz="1200" kern="1200" dirty="0" smtClean="0">
                <a:solidFill>
                  <a:schemeClr val="tx1"/>
                </a:solidFill>
                <a:effectLst/>
                <a:latin typeface="Arial" charset="0"/>
                <a:ea typeface="宋体" pitchFamily="2" charset="-122"/>
                <a:cs typeface="+mn-cs"/>
              </a:rPr>
              <a:t>机器学习方法</a:t>
            </a:r>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5</a:t>
            </a:fld>
            <a:endParaRPr lang="en-US" altLang="zh-CN"/>
          </a:p>
        </p:txBody>
      </p:sp>
    </p:spTree>
    <p:extLst>
      <p:ext uri="{BB962C8B-B14F-4D97-AF65-F5344CB8AC3E}">
        <p14:creationId xmlns:p14="http://schemas.microsoft.com/office/powerpoint/2010/main" val="87962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Arial" charset="0"/>
                <a:ea typeface="宋体" pitchFamily="2" charset="-122"/>
                <a:cs typeface="+mn-cs"/>
              </a:rPr>
              <a:t>Pointwise: </a:t>
            </a:r>
            <a:r>
              <a:rPr lang="zh-CN" altLang="zh-CN" sz="1200" kern="1200" dirty="0" smtClean="0">
                <a:solidFill>
                  <a:schemeClr val="tx1"/>
                </a:solidFill>
                <a:effectLst/>
                <a:latin typeface="Arial" charset="0"/>
                <a:ea typeface="宋体" pitchFamily="2" charset="-122"/>
                <a:cs typeface="+mn-cs"/>
              </a:rPr>
              <a:t>分类或者回归问题，然后使用机器学习的任一种多分类算法进行训练学习，比如最大熵，支持向量机等</a:t>
            </a:r>
            <a:endParaRPr lang="en-US" altLang="zh-CN" sz="1200" kern="1200" dirty="0" smtClean="0">
              <a:solidFill>
                <a:schemeClr val="tx1"/>
              </a:solidFill>
              <a:effectLst/>
              <a:latin typeface="Arial" charset="0"/>
              <a:ea typeface="宋体" pitchFamily="2" charset="-122"/>
              <a:cs typeface="+mn-cs"/>
            </a:endParaRPr>
          </a:p>
          <a:p>
            <a:endParaRPr lang="en-US" altLang="zh-CN" sz="1200" kern="1200" dirty="0" smtClean="0">
              <a:solidFill>
                <a:schemeClr val="tx1"/>
              </a:solidFill>
              <a:effectLst/>
              <a:latin typeface="Arial" charset="0"/>
              <a:ea typeface="宋体" pitchFamily="2" charset="-122"/>
              <a:cs typeface="+mn-cs"/>
            </a:endParaRPr>
          </a:p>
          <a:p>
            <a:r>
              <a:rPr lang="en-US" altLang="zh-CN" sz="1200" kern="1200" dirty="0" smtClean="0">
                <a:solidFill>
                  <a:schemeClr val="tx1"/>
                </a:solidFill>
                <a:effectLst/>
                <a:latin typeface="Arial" charset="0"/>
                <a:ea typeface="宋体" pitchFamily="2" charset="-122"/>
                <a:cs typeface="+mn-cs"/>
              </a:rPr>
              <a:t>Pairwise</a:t>
            </a:r>
            <a:r>
              <a:rPr lang="zh-CN" altLang="zh-CN" sz="1200" kern="1200" dirty="0" smtClean="0">
                <a:solidFill>
                  <a:schemeClr val="tx1"/>
                </a:solidFill>
                <a:effectLst/>
                <a:latin typeface="Arial" charset="0"/>
                <a:ea typeface="宋体" pitchFamily="2" charset="-122"/>
                <a:cs typeface="+mn-cs"/>
              </a:rPr>
              <a:t>常用训练模型有神经网络、</a:t>
            </a:r>
            <a:r>
              <a:rPr lang="en-US" altLang="zh-CN" sz="1200" kern="1200" dirty="0" smtClean="0">
                <a:solidFill>
                  <a:schemeClr val="tx1"/>
                </a:solidFill>
                <a:effectLst/>
                <a:latin typeface="Arial" charset="0"/>
                <a:ea typeface="宋体" pitchFamily="2" charset="-122"/>
                <a:cs typeface="+mn-cs"/>
              </a:rPr>
              <a:t>SVM</a:t>
            </a:r>
            <a:r>
              <a:rPr lang="zh-CN" altLang="zh-CN" sz="1200" kern="1200" dirty="0" smtClean="0">
                <a:solidFill>
                  <a:schemeClr val="tx1"/>
                </a:solidFill>
                <a:effectLst/>
                <a:latin typeface="Arial" charset="0"/>
                <a:ea typeface="宋体" pitchFamily="2" charset="-122"/>
                <a:cs typeface="+mn-cs"/>
              </a:rPr>
              <a:t>支持向量机、</a:t>
            </a:r>
            <a:r>
              <a:rPr lang="en-US" altLang="zh-CN" sz="1200" kern="1200" dirty="0" smtClean="0">
                <a:solidFill>
                  <a:schemeClr val="tx1"/>
                </a:solidFill>
                <a:effectLst/>
                <a:latin typeface="Arial" charset="0"/>
                <a:ea typeface="宋体" pitchFamily="2" charset="-122"/>
                <a:cs typeface="+mn-cs"/>
              </a:rPr>
              <a:t>Boosting</a:t>
            </a:r>
            <a:r>
              <a:rPr lang="zh-CN" altLang="zh-CN" sz="1200" kern="1200" dirty="0" smtClean="0">
                <a:solidFill>
                  <a:schemeClr val="tx1"/>
                </a:solidFill>
                <a:effectLst/>
                <a:latin typeface="Arial" charset="0"/>
                <a:ea typeface="宋体" pitchFamily="2" charset="-122"/>
                <a:cs typeface="+mn-cs"/>
              </a:rPr>
              <a:t>等</a:t>
            </a:r>
            <a:endParaRPr lang="en-US" altLang="zh-CN" sz="1200" kern="1200" dirty="0" smtClean="0">
              <a:solidFill>
                <a:schemeClr val="tx1"/>
              </a:solidFill>
              <a:effectLst/>
              <a:latin typeface="Arial" charset="0"/>
              <a:ea typeface="宋体" pitchFamily="2" charset="-122"/>
              <a:cs typeface="+mn-cs"/>
            </a:endParaRPr>
          </a:p>
          <a:p>
            <a:endParaRPr lang="en-US" altLang="zh-CN" sz="1200" kern="1200" dirty="0" smtClean="0">
              <a:solidFill>
                <a:schemeClr val="tx1"/>
              </a:solidFill>
              <a:effectLst/>
              <a:latin typeface="Arial" charset="0"/>
              <a:ea typeface="宋体" pitchFamily="2" charset="-122"/>
              <a:cs typeface="+mn-cs"/>
            </a:endParaRPr>
          </a:p>
          <a:p>
            <a:r>
              <a:rPr lang="en-US" altLang="zh-CN" sz="1200" kern="1200" dirty="0" err="1" smtClean="0">
                <a:solidFill>
                  <a:schemeClr val="tx1"/>
                </a:solidFill>
                <a:effectLst/>
                <a:latin typeface="Arial" charset="0"/>
                <a:ea typeface="宋体" pitchFamily="2" charset="-122"/>
                <a:cs typeface="+mn-cs"/>
              </a:rPr>
              <a:t>Listwise</a:t>
            </a:r>
            <a:r>
              <a:rPr lang="zh-CN" altLang="zh-CN" sz="1200" kern="1200" dirty="0" smtClean="0">
                <a:solidFill>
                  <a:schemeClr val="tx1"/>
                </a:solidFill>
                <a:effectLst/>
                <a:latin typeface="Arial" charset="0"/>
                <a:ea typeface="宋体" pitchFamily="2" charset="-122"/>
                <a:cs typeface="+mn-cs"/>
              </a:rPr>
              <a:t>方法将每一个用户查询所返回的整个结果文档列表作为一个训练实例</a:t>
            </a:r>
            <a:endParaRPr lang="zh-CN" altLang="en-US" dirty="0"/>
          </a:p>
        </p:txBody>
      </p:sp>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6</a:t>
            </a:fld>
            <a:endParaRPr lang="en-US" altLang="zh-CN"/>
          </a:p>
        </p:txBody>
      </p:sp>
    </p:spTree>
    <p:extLst>
      <p:ext uri="{BB962C8B-B14F-4D97-AF65-F5344CB8AC3E}">
        <p14:creationId xmlns:p14="http://schemas.microsoft.com/office/powerpoint/2010/main" val="843117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7</a:t>
            </a:fld>
            <a:endParaRPr lang="en-US" altLang="zh-CN"/>
          </a:p>
        </p:txBody>
      </p:sp>
    </p:spTree>
    <p:extLst>
      <p:ext uri="{BB962C8B-B14F-4D97-AF65-F5344CB8AC3E}">
        <p14:creationId xmlns:p14="http://schemas.microsoft.com/office/powerpoint/2010/main" val="44914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8</a:t>
            </a:fld>
            <a:endParaRPr lang="en-US" altLang="zh-CN"/>
          </a:p>
        </p:txBody>
      </p:sp>
    </p:spTree>
    <p:extLst>
      <p:ext uri="{BB962C8B-B14F-4D97-AF65-F5344CB8AC3E}">
        <p14:creationId xmlns:p14="http://schemas.microsoft.com/office/powerpoint/2010/main" val="4134236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LDA (</a:t>
            </a:r>
            <a:r>
              <a:rPr lang="en-US" altLang="zh-CN" dirty="0" err="1" smtClean="0"/>
              <a:t>LatentDirichletAllocation</a:t>
            </a:r>
            <a:r>
              <a:rPr lang="en-US" altLang="zh-CN" dirty="0" smtClean="0"/>
              <a:t>)</a:t>
            </a:r>
            <a:r>
              <a:rPr lang="zh-CN" altLang="en-US" dirty="0" smtClean="0"/>
              <a:t>是一种文档主题生成模型 ，也称为一个三层贝叶斯概率模型 ，包含词、主题和文档三层结构 </a:t>
            </a:r>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9</a:t>
            </a:fld>
            <a:endParaRPr lang="en-US" altLang="zh-CN"/>
          </a:p>
        </p:txBody>
      </p:sp>
    </p:spTree>
    <p:extLst>
      <p:ext uri="{BB962C8B-B14F-4D97-AF65-F5344CB8AC3E}">
        <p14:creationId xmlns:p14="http://schemas.microsoft.com/office/powerpoint/2010/main" val="33530724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89442" name="Rectangle 2"/>
          <p:cNvSpPr>
            <a:spLocks noGrp="1" noChangeArrowheads="1"/>
          </p:cNvSpPr>
          <p:nvPr>
            <p:ph type="subTitle" idx="1"/>
          </p:nvPr>
        </p:nvSpPr>
        <p:spPr>
          <a:xfrm>
            <a:off x="3059113" y="4149725"/>
            <a:ext cx="5184775" cy="1336675"/>
          </a:xfrm>
        </p:spPr>
        <p:txBody>
          <a:bodyPr/>
          <a:lstStyle>
            <a:lvl1pPr marL="0" indent="0">
              <a:buFont typeface="Wingdings" pitchFamily="2" charset="2"/>
              <a:buNone/>
              <a:defRPr/>
            </a:lvl1pPr>
          </a:lstStyle>
          <a:p>
            <a:pPr lvl="0"/>
            <a:r>
              <a:rPr lang="zh-CN" altLang="en-US" noProof="0" smtClean="0"/>
              <a:t>单击此处编辑母版副标题样式</a:t>
            </a:r>
          </a:p>
        </p:txBody>
      </p:sp>
      <p:sp>
        <p:nvSpPr>
          <p:cNvPr id="189443" name="Rectangle 3"/>
          <p:cNvSpPr>
            <a:spLocks noGrp="1" noChangeArrowheads="1"/>
          </p:cNvSpPr>
          <p:nvPr>
            <p:ph type="dt" sz="half" idx="2"/>
          </p:nvPr>
        </p:nvSpPr>
        <p:spPr>
          <a:xfrm>
            <a:off x="685800" y="6284913"/>
            <a:ext cx="1293813" cy="457200"/>
          </a:xfrm>
        </p:spPr>
        <p:txBody>
          <a:bodyPr/>
          <a:lstStyle>
            <a:lvl1pPr>
              <a:defRPr/>
            </a:lvl1pPr>
          </a:lstStyle>
          <a:p>
            <a:fld id="{B2700A00-49B1-4B97-A309-CEE14B941A95}" type="datetime1">
              <a:rPr lang="zh-CN" altLang="en-US" smtClean="0"/>
              <a:t>2017/5/12</a:t>
            </a:fld>
            <a:endParaRPr lang="en-US" altLang="zh-CN"/>
          </a:p>
        </p:txBody>
      </p:sp>
      <p:sp>
        <p:nvSpPr>
          <p:cNvPr id="189444" name="Rectangle 4"/>
          <p:cNvSpPr>
            <a:spLocks noGrp="1" noChangeArrowheads="1"/>
          </p:cNvSpPr>
          <p:nvPr>
            <p:ph type="ftr" sz="quarter" idx="3"/>
          </p:nvPr>
        </p:nvSpPr>
        <p:spPr>
          <a:xfrm>
            <a:off x="2195513" y="6202363"/>
            <a:ext cx="5113337" cy="539750"/>
          </a:xfrm>
        </p:spPr>
        <p:txBody>
          <a:bodyPr/>
          <a:lstStyle>
            <a:lvl1pPr>
              <a:defRPr/>
            </a:lvl1pPr>
          </a:lstStyle>
          <a:p>
            <a:r>
              <a:rPr lang="en-US" altLang="zh-CN"/>
              <a:t> Institute of Computer Software</a:t>
            </a:r>
          </a:p>
          <a:p>
            <a:r>
              <a:rPr lang="en-US" altLang="zh-CN"/>
              <a:t>Nanjing University</a:t>
            </a:r>
          </a:p>
        </p:txBody>
      </p:sp>
      <p:sp>
        <p:nvSpPr>
          <p:cNvPr id="189445" name="Rectangle 5"/>
          <p:cNvSpPr>
            <a:spLocks noGrp="1" noChangeArrowheads="1"/>
          </p:cNvSpPr>
          <p:nvPr>
            <p:ph type="sldNum" sz="quarter" idx="4"/>
          </p:nvPr>
        </p:nvSpPr>
        <p:spPr/>
        <p:txBody>
          <a:bodyPr/>
          <a:lstStyle>
            <a:lvl1pPr>
              <a:defRPr/>
            </a:lvl1pPr>
          </a:lstStyle>
          <a:p>
            <a:fld id="{6B87AE17-7C52-4090-BCAE-554D76F89128}" type="slidenum">
              <a:rPr lang="en-US" altLang="zh-CN"/>
              <a:pPr/>
              <a:t>‹#›</a:t>
            </a:fld>
            <a:endParaRPr lang="en-US" altLang="zh-CN"/>
          </a:p>
        </p:txBody>
      </p:sp>
      <p:sp>
        <p:nvSpPr>
          <p:cNvPr id="189446" name="Oval 6"/>
          <p:cNvSpPr>
            <a:spLocks noChangeArrowheads="1"/>
          </p:cNvSpPr>
          <p:nvPr/>
        </p:nvSpPr>
        <p:spPr bwMode="auto">
          <a:xfrm>
            <a:off x="228600" y="1635125"/>
            <a:ext cx="2514600" cy="2514600"/>
          </a:xfrm>
          <a:prstGeom prst="ellipse">
            <a:avLst/>
          </a:prstGeom>
          <a:noFill/>
          <a:ln w="127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latin typeface="Arial" charset="0"/>
            </a:endParaRPr>
          </a:p>
        </p:txBody>
      </p:sp>
      <p:sp>
        <p:nvSpPr>
          <p:cNvPr id="189447" name="Rectangle 7"/>
          <p:cNvSpPr>
            <a:spLocks noChangeArrowheads="1"/>
          </p:cNvSpPr>
          <p:nvPr/>
        </p:nvSpPr>
        <p:spPr bwMode="hidden">
          <a:xfrm>
            <a:off x="0" y="2397125"/>
            <a:ext cx="4724400" cy="1143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9448" name="Rectangle 8"/>
          <p:cNvSpPr>
            <a:spLocks noChangeArrowheads="1"/>
          </p:cNvSpPr>
          <p:nvPr/>
        </p:nvSpPr>
        <p:spPr bwMode="hidden">
          <a:xfrm>
            <a:off x="3962400" y="2397125"/>
            <a:ext cx="4724400" cy="114300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9449" name="Rectangle 9"/>
          <p:cNvSpPr>
            <a:spLocks noGrp="1" noChangeArrowheads="1"/>
          </p:cNvSpPr>
          <p:nvPr>
            <p:ph type="ctrTitle"/>
          </p:nvPr>
        </p:nvSpPr>
        <p:spPr>
          <a:xfrm>
            <a:off x="838200" y="2163763"/>
            <a:ext cx="7405688" cy="1600200"/>
          </a:xfrm>
        </p:spPr>
        <p:txBody>
          <a:bodyPr anchor="ctr"/>
          <a:lstStyle>
            <a:lvl1pPr>
              <a:defRPr/>
            </a:lvl1pPr>
          </a:lstStyle>
          <a:p>
            <a:pPr lvl="0"/>
            <a:r>
              <a:rPr lang="zh-CN" altLang="en-US" noProof="0" smtClean="0"/>
              <a:t>单击此处编辑母版标题样式</a:t>
            </a:r>
          </a:p>
        </p:txBody>
      </p:sp>
      <p:pic>
        <p:nvPicPr>
          <p:cNvPr id="189450" name="Picture 10" descr="tow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extLst>
            <a:ext uri="{909E8E84-426E-40DD-AFC4-6F175D3DCCD1}">
              <a14:hiddenFill xmlns:a14="http://schemas.microsoft.com/office/drawing/2010/main">
                <a:solidFill>
                  <a:srgbClr val="FFFFFF"/>
                </a:solidFill>
              </a14:hiddenFill>
            </a:ext>
          </a:extLst>
        </p:spPr>
      </p:pic>
      <p:pic>
        <p:nvPicPr>
          <p:cNvPr id="189451" name="Picture 11" descr="NJU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413" y="260350"/>
            <a:ext cx="2303462" cy="904875"/>
          </a:xfrm>
          <a:prstGeom prst="rect">
            <a:avLst/>
          </a:prstGeom>
          <a:noFill/>
          <a:extLst>
            <a:ext uri="{909E8E84-426E-40DD-AFC4-6F175D3DCCD1}">
              <a14:hiddenFill xmlns:a14="http://schemas.microsoft.com/office/drawing/2010/main">
                <a:solidFill>
                  <a:srgbClr val="FFFFFF"/>
                </a:solidFill>
              </a14:hiddenFill>
            </a:ext>
          </a:extLst>
        </p:spPr>
      </p:pic>
      <p:pic>
        <p:nvPicPr>
          <p:cNvPr id="189452"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extLst>
            <a:ext uri="{909E8E84-426E-40DD-AFC4-6F175D3DCCD1}">
              <a14:hiddenFill xmlns:a14="http://schemas.microsoft.com/office/drawing/2010/main">
                <a:solidFill>
                  <a:srgbClr val="FFFFFF"/>
                </a:solidFill>
              </a14:hiddenFill>
            </a:ext>
          </a:extLst>
        </p:spPr>
      </p:pic>
      <p:pic>
        <p:nvPicPr>
          <p:cNvPr id="189453"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1D07A59F-E5BA-4CF6-875B-68AD4C1B1033}" type="datetime1">
              <a:rPr lang="zh-CN" altLang="en-US" smtClean="0"/>
              <a:t>2017/5/12</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4E16802D-7D7F-4F3B-887E-66A72E7A4216}" type="slidenum">
              <a:rPr lang="en-US" altLang="zh-CN"/>
              <a:pPr/>
              <a:t>‹#›</a:t>
            </a:fld>
            <a:endParaRPr lang="en-US" altLang="zh-CN"/>
          </a:p>
        </p:txBody>
      </p:sp>
    </p:spTree>
    <p:extLst>
      <p:ext uri="{BB962C8B-B14F-4D97-AF65-F5344CB8AC3E}">
        <p14:creationId xmlns:p14="http://schemas.microsoft.com/office/powerpoint/2010/main" val="536762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5425" y="404813"/>
            <a:ext cx="2035175" cy="5472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404813"/>
            <a:ext cx="5954712" cy="5472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AEDBC556-48CB-46C5-9076-DD99F4CCCFE9}" type="datetime1">
              <a:rPr lang="zh-CN" altLang="en-US" smtClean="0"/>
              <a:t>2017/5/12</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FC2FC325-B366-49CB-A0F9-4B936E720225}" type="slidenum">
              <a:rPr lang="en-US" altLang="zh-CN"/>
              <a:pPr/>
              <a:t>‹#›</a:t>
            </a:fld>
            <a:endParaRPr lang="en-US" altLang="zh-CN"/>
          </a:p>
        </p:txBody>
      </p:sp>
    </p:spTree>
    <p:extLst>
      <p:ext uri="{BB962C8B-B14F-4D97-AF65-F5344CB8AC3E}">
        <p14:creationId xmlns:p14="http://schemas.microsoft.com/office/powerpoint/2010/main" val="96580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b="1">
                <a:latin typeface="华文新魏" pitchFamily="2" charset="-122"/>
                <a:ea typeface="华文新魏"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8B0F75CF-0553-4104-831D-ECC51C6B5C3F}" type="datetime1">
              <a:rPr lang="zh-CN" altLang="en-US" smtClean="0"/>
              <a:t>2017/5/12</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E9453B7F-F822-4520-92F2-0E2B7563B497}" type="slidenum">
              <a:rPr lang="en-US" altLang="zh-CN"/>
              <a:pPr/>
              <a:t>‹#›</a:t>
            </a:fld>
            <a:endParaRPr lang="en-US" altLang="zh-CN"/>
          </a:p>
        </p:txBody>
      </p:sp>
    </p:spTree>
    <p:extLst>
      <p:ext uri="{BB962C8B-B14F-4D97-AF65-F5344CB8AC3E}">
        <p14:creationId xmlns:p14="http://schemas.microsoft.com/office/powerpoint/2010/main" val="376954675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E02B2A02-9790-491B-80DE-D13F6E09D968}" type="datetime1">
              <a:rPr lang="zh-CN" altLang="en-US" smtClean="0"/>
              <a:t>2017/5/12</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733BA74E-44F5-4244-AB23-B7D5AA63851C}" type="slidenum">
              <a:rPr lang="en-US" altLang="zh-CN"/>
              <a:pPr/>
              <a:t>‹#›</a:t>
            </a:fld>
            <a:endParaRPr lang="en-US" altLang="zh-CN"/>
          </a:p>
        </p:txBody>
      </p:sp>
    </p:spTree>
    <p:extLst>
      <p:ext uri="{BB962C8B-B14F-4D97-AF65-F5344CB8AC3E}">
        <p14:creationId xmlns:p14="http://schemas.microsoft.com/office/powerpoint/2010/main" val="3848356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484313"/>
            <a:ext cx="399415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4863" y="1484313"/>
            <a:ext cx="3995737"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E64A1B9B-FB02-4C27-8DD7-C7A817C628E5}" type="datetime1">
              <a:rPr lang="zh-CN" altLang="en-US" smtClean="0"/>
              <a:t>2017/5/12</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7" name="灯片编号占位符 6"/>
          <p:cNvSpPr>
            <a:spLocks noGrp="1"/>
          </p:cNvSpPr>
          <p:nvPr>
            <p:ph type="sldNum" sz="quarter" idx="12"/>
          </p:nvPr>
        </p:nvSpPr>
        <p:spPr/>
        <p:txBody>
          <a:bodyPr/>
          <a:lstStyle>
            <a:lvl1pPr>
              <a:defRPr/>
            </a:lvl1pPr>
          </a:lstStyle>
          <a:p>
            <a:fld id="{09FC8C7E-10F2-47DE-8B2F-275FCAB5B62B}" type="slidenum">
              <a:rPr lang="en-US" altLang="zh-CN"/>
              <a:pPr/>
              <a:t>‹#›</a:t>
            </a:fld>
            <a:endParaRPr lang="en-US" altLang="zh-CN"/>
          </a:p>
        </p:txBody>
      </p:sp>
    </p:spTree>
    <p:extLst>
      <p:ext uri="{BB962C8B-B14F-4D97-AF65-F5344CB8AC3E}">
        <p14:creationId xmlns:p14="http://schemas.microsoft.com/office/powerpoint/2010/main" val="1213861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03C1D96D-4C26-4777-A01F-AA16AE99F650}" type="datetime1">
              <a:rPr lang="zh-CN" altLang="en-US" smtClean="0"/>
              <a:t>2017/5/12</a:t>
            </a:fld>
            <a:endParaRPr lang="en-US" altLang="zh-CN"/>
          </a:p>
        </p:txBody>
      </p:sp>
      <p:sp>
        <p:nvSpPr>
          <p:cNvPr id="8" name="页脚占位符 7"/>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9" name="灯片编号占位符 8"/>
          <p:cNvSpPr>
            <a:spLocks noGrp="1"/>
          </p:cNvSpPr>
          <p:nvPr>
            <p:ph type="sldNum" sz="quarter" idx="12"/>
          </p:nvPr>
        </p:nvSpPr>
        <p:spPr/>
        <p:txBody>
          <a:bodyPr/>
          <a:lstStyle>
            <a:lvl1pPr>
              <a:defRPr/>
            </a:lvl1pPr>
          </a:lstStyle>
          <a:p>
            <a:fld id="{FF881846-30B9-4A54-9911-9EA4F43F6143}" type="slidenum">
              <a:rPr lang="en-US" altLang="zh-CN"/>
              <a:pPr/>
              <a:t>‹#›</a:t>
            </a:fld>
            <a:endParaRPr lang="en-US" altLang="zh-CN"/>
          </a:p>
        </p:txBody>
      </p:sp>
    </p:spTree>
    <p:extLst>
      <p:ext uri="{BB962C8B-B14F-4D97-AF65-F5344CB8AC3E}">
        <p14:creationId xmlns:p14="http://schemas.microsoft.com/office/powerpoint/2010/main" val="1339879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4D22983C-44B3-4D83-89F4-BA545FD3A4DB}" type="datetime1">
              <a:rPr lang="zh-CN" altLang="en-US" smtClean="0"/>
              <a:t>2017/5/12</a:t>
            </a:fld>
            <a:endParaRPr lang="en-US" altLang="zh-CN"/>
          </a:p>
        </p:txBody>
      </p:sp>
      <p:sp>
        <p:nvSpPr>
          <p:cNvPr id="4" name="页脚占位符 3"/>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5" name="灯片编号占位符 4"/>
          <p:cNvSpPr>
            <a:spLocks noGrp="1"/>
          </p:cNvSpPr>
          <p:nvPr>
            <p:ph type="sldNum" sz="quarter" idx="12"/>
          </p:nvPr>
        </p:nvSpPr>
        <p:spPr/>
        <p:txBody>
          <a:bodyPr/>
          <a:lstStyle>
            <a:lvl1pPr>
              <a:defRPr/>
            </a:lvl1pPr>
          </a:lstStyle>
          <a:p>
            <a:fld id="{11660C10-DB97-4901-941D-D40D73C10E7C}" type="slidenum">
              <a:rPr lang="en-US" altLang="zh-CN"/>
              <a:pPr/>
              <a:t>‹#›</a:t>
            </a:fld>
            <a:endParaRPr lang="en-US" altLang="zh-CN"/>
          </a:p>
        </p:txBody>
      </p:sp>
    </p:spTree>
    <p:extLst>
      <p:ext uri="{BB962C8B-B14F-4D97-AF65-F5344CB8AC3E}">
        <p14:creationId xmlns:p14="http://schemas.microsoft.com/office/powerpoint/2010/main" val="2037176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E268485D-88A6-4B3B-8923-8EB4A2C475CA}" type="datetime1">
              <a:rPr lang="zh-CN" altLang="en-US" smtClean="0"/>
              <a:t>2017/5/12</a:t>
            </a:fld>
            <a:endParaRPr lang="en-US" altLang="zh-CN"/>
          </a:p>
        </p:txBody>
      </p:sp>
      <p:sp>
        <p:nvSpPr>
          <p:cNvPr id="3" name="页脚占位符 2"/>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4" name="灯片编号占位符 3"/>
          <p:cNvSpPr>
            <a:spLocks noGrp="1"/>
          </p:cNvSpPr>
          <p:nvPr>
            <p:ph type="sldNum" sz="quarter" idx="12"/>
          </p:nvPr>
        </p:nvSpPr>
        <p:spPr/>
        <p:txBody>
          <a:bodyPr/>
          <a:lstStyle>
            <a:lvl1pPr>
              <a:defRPr/>
            </a:lvl1pPr>
          </a:lstStyle>
          <a:p>
            <a:fld id="{2EF9560D-4680-427E-8D24-5169B0FA5FFA}" type="slidenum">
              <a:rPr lang="en-US" altLang="zh-CN"/>
              <a:pPr/>
              <a:t>‹#›</a:t>
            </a:fld>
            <a:endParaRPr lang="en-US" altLang="zh-CN"/>
          </a:p>
        </p:txBody>
      </p:sp>
    </p:spTree>
    <p:extLst>
      <p:ext uri="{BB962C8B-B14F-4D97-AF65-F5344CB8AC3E}">
        <p14:creationId xmlns:p14="http://schemas.microsoft.com/office/powerpoint/2010/main" val="935668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43884110-CBAE-4254-8557-2196D05E1CB8}" type="datetime1">
              <a:rPr lang="zh-CN" altLang="en-US" smtClean="0"/>
              <a:t>2017/5/12</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7" name="灯片编号占位符 6"/>
          <p:cNvSpPr>
            <a:spLocks noGrp="1"/>
          </p:cNvSpPr>
          <p:nvPr>
            <p:ph type="sldNum" sz="quarter" idx="12"/>
          </p:nvPr>
        </p:nvSpPr>
        <p:spPr/>
        <p:txBody>
          <a:bodyPr/>
          <a:lstStyle>
            <a:lvl1pPr>
              <a:defRPr/>
            </a:lvl1pPr>
          </a:lstStyle>
          <a:p>
            <a:fld id="{D71DA777-C7E2-453E-929F-C3BF3E908C22}" type="slidenum">
              <a:rPr lang="en-US" altLang="zh-CN"/>
              <a:pPr/>
              <a:t>‹#›</a:t>
            </a:fld>
            <a:endParaRPr lang="en-US" altLang="zh-CN"/>
          </a:p>
        </p:txBody>
      </p:sp>
    </p:spTree>
    <p:extLst>
      <p:ext uri="{BB962C8B-B14F-4D97-AF65-F5344CB8AC3E}">
        <p14:creationId xmlns:p14="http://schemas.microsoft.com/office/powerpoint/2010/main" val="1577387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6DB45B66-5B30-45BB-B8DC-A62BBF45E871}" type="datetime1">
              <a:rPr lang="zh-CN" altLang="en-US" smtClean="0"/>
              <a:t>2017/5/12</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7" name="灯片编号占位符 6"/>
          <p:cNvSpPr>
            <a:spLocks noGrp="1"/>
          </p:cNvSpPr>
          <p:nvPr>
            <p:ph type="sldNum" sz="quarter" idx="12"/>
          </p:nvPr>
        </p:nvSpPr>
        <p:spPr/>
        <p:txBody>
          <a:bodyPr/>
          <a:lstStyle>
            <a:lvl1pPr>
              <a:defRPr/>
            </a:lvl1pPr>
          </a:lstStyle>
          <a:p>
            <a:fld id="{F0C4123F-E4B7-4649-BBEC-38A6BF888CA2}" type="slidenum">
              <a:rPr lang="en-US" altLang="zh-CN"/>
              <a:pPr/>
              <a:t>‹#›</a:t>
            </a:fld>
            <a:endParaRPr lang="en-US" altLang="zh-CN"/>
          </a:p>
        </p:txBody>
      </p:sp>
    </p:spTree>
    <p:extLst>
      <p:ext uri="{BB962C8B-B14F-4D97-AF65-F5344CB8AC3E}">
        <p14:creationId xmlns:p14="http://schemas.microsoft.com/office/powerpoint/2010/main" val="2472859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ChangeArrowheads="1"/>
          </p:cNvSpPr>
          <p:nvPr/>
        </p:nvSpPr>
        <p:spPr bwMode="auto">
          <a:xfrm>
            <a:off x="0" y="1125538"/>
            <a:ext cx="2133600" cy="1016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8419" name="Rectangle 3"/>
          <p:cNvSpPr>
            <a:spLocks noChangeArrowheads="1"/>
          </p:cNvSpPr>
          <p:nvPr/>
        </p:nvSpPr>
        <p:spPr bwMode="auto">
          <a:xfrm>
            <a:off x="1447800" y="1125538"/>
            <a:ext cx="7239000" cy="10160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8420" name="Rectangle 4"/>
          <p:cNvSpPr>
            <a:spLocks noGrp="1" noChangeArrowheads="1"/>
          </p:cNvSpPr>
          <p:nvPr>
            <p:ph type="title"/>
          </p:nvPr>
        </p:nvSpPr>
        <p:spPr bwMode="auto">
          <a:xfrm>
            <a:off x="1042988" y="404813"/>
            <a:ext cx="561657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88421" name="Rectangle 5"/>
          <p:cNvSpPr>
            <a:spLocks noGrp="1" noChangeArrowheads="1"/>
          </p:cNvSpPr>
          <p:nvPr>
            <p:ph type="body" idx="1"/>
          </p:nvPr>
        </p:nvSpPr>
        <p:spPr bwMode="auto">
          <a:xfrm>
            <a:off x="468313" y="1484313"/>
            <a:ext cx="8142287" cy="439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88422" name="Picture 6" descr="towe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extLst>
            <a:ext uri="{909E8E84-426E-40DD-AFC4-6F175D3DCCD1}">
              <a14:hiddenFill xmlns:a14="http://schemas.microsoft.com/office/drawing/2010/main">
                <a:solidFill>
                  <a:srgbClr val="FFFFFF"/>
                </a:solidFill>
              </a14:hiddenFill>
            </a:ext>
          </a:extLst>
        </p:spPr>
      </p:pic>
      <p:sp>
        <p:nvSpPr>
          <p:cNvPr id="188423" name="Rectangle 7"/>
          <p:cNvSpPr>
            <a:spLocks noGrp="1" noChangeArrowheads="1"/>
          </p:cNvSpPr>
          <p:nvPr>
            <p:ph type="dt" sz="half" idx="2"/>
          </p:nvPr>
        </p:nvSpPr>
        <p:spPr bwMode="auto">
          <a:xfrm>
            <a:off x="611188" y="6284913"/>
            <a:ext cx="1293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600">
                <a:latin typeface="+mn-lt"/>
              </a:defRPr>
            </a:lvl1pPr>
          </a:lstStyle>
          <a:p>
            <a:fld id="{6A8DB19B-8F4E-4EA4-9E8A-C89388D3EABD}" type="datetime1">
              <a:rPr lang="zh-CN" altLang="en-US" smtClean="0"/>
              <a:t>2017/5/12</a:t>
            </a:fld>
            <a:endParaRPr lang="en-US" altLang="zh-CN"/>
          </a:p>
        </p:txBody>
      </p:sp>
      <p:sp>
        <p:nvSpPr>
          <p:cNvPr id="188424" name="Rectangle 8"/>
          <p:cNvSpPr>
            <a:spLocks noGrp="1" noChangeArrowheads="1"/>
          </p:cNvSpPr>
          <p:nvPr>
            <p:ph type="ftr" sz="quarter" idx="3"/>
          </p:nvPr>
        </p:nvSpPr>
        <p:spPr bwMode="auto">
          <a:xfrm>
            <a:off x="2051050" y="6202363"/>
            <a:ext cx="52578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600">
                <a:latin typeface="+mn-lt"/>
              </a:defRPr>
            </a:lvl1pPr>
          </a:lstStyle>
          <a:p>
            <a:r>
              <a:rPr lang="en-US" altLang="zh-CN"/>
              <a:t> Institute of Computer Software</a:t>
            </a:r>
          </a:p>
          <a:p>
            <a:r>
              <a:rPr lang="en-US" altLang="zh-CN"/>
              <a:t>Nanjing University</a:t>
            </a:r>
          </a:p>
        </p:txBody>
      </p:sp>
      <p:sp>
        <p:nvSpPr>
          <p:cNvPr id="188425" name="Rectangle 9"/>
          <p:cNvSpPr>
            <a:spLocks noGrp="1" noChangeArrowheads="1"/>
          </p:cNvSpPr>
          <p:nvPr>
            <p:ph type="sldNum" sz="quarter" idx="4"/>
          </p:nvPr>
        </p:nvSpPr>
        <p:spPr bwMode="auto">
          <a:xfrm>
            <a:off x="7524750" y="6284913"/>
            <a:ext cx="933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600">
                <a:latin typeface="+mn-lt"/>
              </a:defRPr>
            </a:lvl1pPr>
          </a:lstStyle>
          <a:p>
            <a:fld id="{74110BAF-1B59-4005-8981-78C7982DC65F}" type="slidenum">
              <a:rPr lang="en-US" altLang="zh-CN"/>
              <a:pPr/>
              <a:t>‹#›</a:t>
            </a:fld>
            <a:endParaRPr lang="en-US" altLang="zh-CN"/>
          </a:p>
        </p:txBody>
      </p:sp>
      <p:pic>
        <p:nvPicPr>
          <p:cNvPr id="188426"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extLst>
            <a:ext uri="{909E8E84-426E-40DD-AFC4-6F175D3DCCD1}">
              <a14:hiddenFill xmlns:a14="http://schemas.microsoft.com/office/drawing/2010/main">
                <a:solidFill>
                  <a:srgbClr val="FFFFFF"/>
                </a:solidFill>
              </a14:hiddenFill>
            </a:ext>
          </a:extLst>
        </p:spPr>
      </p:pic>
      <p:pic>
        <p:nvPicPr>
          <p:cNvPr id="188427" name="Picture 11" descr="校徽"/>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06388" y="261938"/>
            <a:ext cx="665162" cy="79057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hdr="0" ftr="0"/>
  <p:txStyles>
    <p:titleStyle>
      <a:lvl1pPr algn="ctr" rtl="0" fontAlgn="base">
        <a:spcBef>
          <a:spcPct val="0"/>
        </a:spcBef>
        <a:spcAft>
          <a:spcPct val="0"/>
        </a:spcAft>
        <a:defRPr sz="3200">
          <a:solidFill>
            <a:schemeClr val="tx1"/>
          </a:solidFill>
          <a:latin typeface="+mj-lt"/>
          <a:ea typeface="+mj-ea"/>
          <a:cs typeface="+mj-cs"/>
        </a:defRPr>
      </a:lvl1pPr>
      <a:lvl2pPr algn="ctr" rtl="0" fontAlgn="base">
        <a:spcBef>
          <a:spcPct val="0"/>
        </a:spcBef>
        <a:spcAft>
          <a:spcPct val="0"/>
        </a:spcAft>
        <a:defRPr sz="3200">
          <a:solidFill>
            <a:schemeClr val="tx1"/>
          </a:solidFill>
          <a:latin typeface="Arial" charset="0"/>
          <a:ea typeface="宋体" pitchFamily="2" charset="-122"/>
        </a:defRPr>
      </a:lvl2pPr>
      <a:lvl3pPr algn="ctr" rtl="0" fontAlgn="base">
        <a:spcBef>
          <a:spcPct val="0"/>
        </a:spcBef>
        <a:spcAft>
          <a:spcPct val="0"/>
        </a:spcAft>
        <a:defRPr sz="3200">
          <a:solidFill>
            <a:schemeClr val="tx1"/>
          </a:solidFill>
          <a:latin typeface="Arial" charset="0"/>
          <a:ea typeface="宋体" pitchFamily="2" charset="-122"/>
        </a:defRPr>
      </a:lvl3pPr>
      <a:lvl4pPr algn="ctr" rtl="0" fontAlgn="base">
        <a:spcBef>
          <a:spcPct val="0"/>
        </a:spcBef>
        <a:spcAft>
          <a:spcPct val="0"/>
        </a:spcAft>
        <a:defRPr sz="3200">
          <a:solidFill>
            <a:schemeClr val="tx1"/>
          </a:solidFill>
          <a:latin typeface="Arial" charset="0"/>
          <a:ea typeface="宋体" pitchFamily="2" charset="-122"/>
        </a:defRPr>
      </a:lvl4pPr>
      <a:lvl5pPr algn="ctr" rtl="0" fontAlgn="base">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p:titleStyle>
    <p:body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mn-lt"/>
          <a:ea typeface="+mn-ea"/>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mn-lt"/>
          <a:ea typeface="+mn-ea"/>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mn-lt"/>
          <a:ea typeface="+mn-ea"/>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image" Target="../media/image70.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60.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6.jpeg"/><Relationship Id="rId7" Type="http://schemas.openxmlformats.org/officeDocument/2006/relationships/diagramColors" Target="../diagrams/colors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sz="half" idx="2"/>
          </p:nvPr>
        </p:nvSpPr>
        <p:spPr/>
        <p:txBody>
          <a:bodyPr/>
          <a:lstStyle/>
          <a:p>
            <a:fld id="{FDD0CEB0-4483-465D-A7CD-F894C9477FA5}" type="datetime1">
              <a:rPr lang="zh-CN" altLang="en-US" smtClean="0"/>
              <a:t>2017/5/12</a:t>
            </a:fld>
            <a:endParaRPr lang="en-US" altLang="zh-CN" dirty="0" smtClean="0"/>
          </a:p>
        </p:txBody>
      </p:sp>
      <p:sp>
        <p:nvSpPr>
          <p:cNvPr id="5" name="Rectangle 5"/>
          <p:cNvSpPr>
            <a:spLocks noGrp="1" noChangeArrowheads="1"/>
          </p:cNvSpPr>
          <p:nvPr>
            <p:ph type="sldNum" sz="quarter" idx="4"/>
          </p:nvPr>
        </p:nvSpPr>
        <p:spPr/>
        <p:txBody>
          <a:bodyPr/>
          <a:lstStyle/>
          <a:p>
            <a:fld id="{C568B074-5184-4B53-835D-7B817CB39319}" type="slidenum">
              <a:rPr lang="en-US" altLang="zh-CN"/>
              <a:pPr/>
              <a:t>1</a:t>
            </a:fld>
            <a:endParaRPr lang="en-US" altLang="zh-CN" dirty="0"/>
          </a:p>
        </p:txBody>
      </p:sp>
      <p:sp>
        <p:nvSpPr>
          <p:cNvPr id="2050" name="Rectangle 2"/>
          <p:cNvSpPr>
            <a:spLocks noGrp="1" noChangeArrowheads="1"/>
          </p:cNvSpPr>
          <p:nvPr>
            <p:ph type="ctrTitle"/>
          </p:nvPr>
        </p:nvSpPr>
        <p:spPr>
          <a:xfrm>
            <a:off x="685800" y="2420888"/>
            <a:ext cx="8064896" cy="1104900"/>
          </a:xfrm>
        </p:spPr>
        <p:txBody>
          <a:bodyPr/>
          <a:lstStyle/>
          <a:p>
            <a:r>
              <a:rPr lang="zh-CN" altLang="en-US" sz="3600" b="1" dirty="0" smtClean="0">
                <a:latin typeface="微软雅黑" panose="020B0503020204020204" pitchFamily="34" charset="-122"/>
                <a:ea typeface="微软雅黑" panose="020B0503020204020204" pitchFamily="34" charset="-122"/>
              </a:rPr>
              <a:t>基于卷积神经网络的实体关系抽取研究</a:t>
            </a:r>
            <a:endParaRPr lang="zh-CN" altLang="zh-CN" sz="3600" b="1" dirty="0">
              <a:latin typeface="微软雅黑" panose="020B0503020204020204" pitchFamily="34" charset="-122"/>
              <a:ea typeface="微软雅黑" panose="020B0503020204020204" pitchFamily="34" charset="-122"/>
            </a:endParaRPr>
          </a:p>
        </p:txBody>
      </p:sp>
      <p:sp>
        <p:nvSpPr>
          <p:cNvPr id="2051" name="Rectangle 3"/>
          <p:cNvSpPr>
            <a:spLocks noGrp="1" noChangeArrowheads="1"/>
          </p:cNvSpPr>
          <p:nvPr>
            <p:ph type="subTitle" idx="1"/>
          </p:nvPr>
        </p:nvSpPr>
        <p:spPr>
          <a:xfrm>
            <a:off x="5292080" y="4149080"/>
            <a:ext cx="3458616" cy="1080120"/>
          </a:xfrm>
        </p:spPr>
        <p:txBody>
          <a:bodyPr/>
          <a:lstStyle/>
          <a:p>
            <a:r>
              <a:rPr lang="zh-CN" altLang="en-US" sz="2400" dirty="0" smtClean="0">
                <a:latin typeface="微软雅黑" pitchFamily="34" charset="-122"/>
                <a:ea typeface="微软雅黑" pitchFamily="34" charset="-122"/>
              </a:rPr>
              <a:t>答  辩  人：</a:t>
            </a:r>
            <a:r>
              <a:rPr lang="zh-CN" altLang="en-US" sz="2400" dirty="0" smtClean="0">
                <a:latin typeface="楷体" panose="02010609060101010101" pitchFamily="49" charset="-122"/>
                <a:ea typeface="楷体" panose="02010609060101010101" pitchFamily="49" charset="-122"/>
              </a:rPr>
              <a:t>王 强 </a:t>
            </a:r>
            <a:endParaRPr lang="en-US" altLang="zh-CN" sz="2400" dirty="0" smtClean="0">
              <a:latin typeface="楷体" panose="02010609060101010101" pitchFamily="49" charset="-122"/>
              <a:ea typeface="楷体" panose="02010609060101010101" pitchFamily="49" charset="-122"/>
            </a:endParaRPr>
          </a:p>
          <a:p>
            <a:r>
              <a:rPr lang="zh-CN" altLang="en-US" sz="2400" dirty="0">
                <a:latin typeface="微软雅黑" pitchFamily="34" charset="-122"/>
                <a:ea typeface="微软雅黑" pitchFamily="34" charset="-122"/>
              </a:rPr>
              <a:t>指</a:t>
            </a:r>
            <a:r>
              <a:rPr lang="zh-CN" altLang="en-US" sz="2400" dirty="0" smtClean="0">
                <a:latin typeface="微软雅黑" pitchFamily="34" charset="-122"/>
                <a:ea typeface="微软雅黑" pitchFamily="34" charset="-122"/>
              </a:rPr>
              <a:t>导老师：</a:t>
            </a:r>
            <a:r>
              <a:rPr lang="zh-CN" altLang="en-US" sz="2400" dirty="0" smtClean="0">
                <a:latin typeface="楷体" panose="02010609060101010101" pitchFamily="49" charset="-122"/>
                <a:ea typeface="楷体" panose="02010609060101010101" pitchFamily="49" charset="-122"/>
              </a:rPr>
              <a:t>李宁 副教授</a:t>
            </a:r>
            <a:endParaRPr lang="en-US" altLang="zh-CN" sz="2400" dirty="0" smtClean="0">
              <a:latin typeface="楷体" panose="02010609060101010101" pitchFamily="49" charset="-122"/>
              <a:ea typeface="楷体" panose="02010609060101010101" pitchFamily="49" charset="-122"/>
            </a:endParaRPr>
          </a:p>
        </p:txBody>
      </p:sp>
      <p:sp>
        <p:nvSpPr>
          <p:cNvPr id="6" name="Rectangle 3"/>
          <p:cNvSpPr txBox="1">
            <a:spLocks noChangeArrowheads="1"/>
          </p:cNvSpPr>
          <p:nvPr/>
        </p:nvSpPr>
        <p:spPr bwMode="auto">
          <a:xfrm>
            <a:off x="3455876" y="5445224"/>
            <a:ext cx="2232248" cy="7920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Clr>
                <a:schemeClr val="accent1"/>
              </a:buClr>
              <a:buSzPct val="70000"/>
              <a:buFont typeface="Wingdings" pitchFamily="2" charset="2"/>
              <a:buNone/>
              <a:defRPr sz="28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400">
                <a:solidFill>
                  <a:schemeClr val="tx1"/>
                </a:solidFill>
                <a:latin typeface="+mn-lt"/>
                <a:ea typeface="+mn-ea"/>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a:solidFill>
                  <a:schemeClr val="tx1"/>
                </a:solidFill>
                <a:latin typeface="+mn-lt"/>
                <a:ea typeface="+mn-ea"/>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algn="ctr" eaLnBrk="1" hangingPunct="1">
              <a:lnSpc>
                <a:spcPct val="90000"/>
              </a:lnSpc>
            </a:pPr>
            <a:r>
              <a:rPr lang="zh-CN" altLang="en-US" sz="2000" dirty="0" smtClean="0">
                <a:latin typeface="楷体" pitchFamily="49" charset="-122"/>
                <a:ea typeface="楷体" pitchFamily="49" charset="-122"/>
              </a:rPr>
              <a:t>南京大学计算机系</a:t>
            </a:r>
            <a:endParaRPr lang="en-US" altLang="zh-CN" sz="2000" dirty="0">
              <a:latin typeface="楷体" pitchFamily="49" charset="-122"/>
              <a:ea typeface="楷体" pitchFamily="49" charset="-122"/>
            </a:endParaRPr>
          </a:p>
          <a:p>
            <a:pPr algn="ctr" eaLnBrk="1" hangingPunct="1">
              <a:lnSpc>
                <a:spcPct val="90000"/>
              </a:lnSpc>
            </a:pPr>
            <a:r>
              <a:rPr lang="en-US" altLang="zh-CN" sz="2000" smtClean="0">
                <a:latin typeface="楷体" pitchFamily="49" charset="-122"/>
                <a:ea typeface="楷体" pitchFamily="49" charset="-122"/>
              </a:rPr>
              <a:t>2017 </a:t>
            </a:r>
            <a:r>
              <a:rPr lang="zh-CN" altLang="en-US" sz="2000" dirty="0" smtClean="0">
                <a:latin typeface="楷体" pitchFamily="49" charset="-122"/>
                <a:ea typeface="楷体" pitchFamily="49" charset="-122"/>
              </a:rPr>
              <a:t>年 </a:t>
            </a:r>
            <a:r>
              <a:rPr lang="en-US" altLang="zh-CN" sz="2000" dirty="0" smtClean="0">
                <a:latin typeface="楷体" pitchFamily="49" charset="-122"/>
                <a:ea typeface="楷体" pitchFamily="49" charset="-122"/>
              </a:rPr>
              <a:t>5 </a:t>
            </a:r>
            <a:r>
              <a:rPr lang="zh-CN" altLang="en-US" sz="2000" dirty="0" smtClean="0">
                <a:latin typeface="楷体" pitchFamily="49" charset="-122"/>
                <a:ea typeface="楷体" pitchFamily="49" charset="-122"/>
              </a:rPr>
              <a:t>月</a:t>
            </a:r>
            <a:endParaRPr lang="en-US" altLang="zh-CN" sz="2000" dirty="0" smtClean="0">
              <a:latin typeface="楷体" pitchFamily="49" charset="-122"/>
              <a:ea typeface="楷体"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2245"/>
    </mc:Choice>
    <mc:Fallback xmlns="">
      <p:transition spd="slow" advTm="2245"/>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68313" y="1484314"/>
                <a:ext cx="5381587" cy="3004674"/>
              </a:xfrm>
            </p:spPr>
            <p:txBody>
              <a:bodyPr/>
              <a:lstStyle/>
              <a:p>
                <a:r>
                  <a:rPr lang="zh-CN" altLang="en-US" sz="2400" dirty="0">
                    <a:latin typeface="黑体" panose="02010609060101010101" pitchFamily="49" charset="-122"/>
                    <a:ea typeface="黑体" panose="02010609060101010101" pitchFamily="49" charset="-122"/>
                  </a:rPr>
                  <a:t>求</a:t>
                </a:r>
                <a:r>
                  <a:rPr lang="zh-CN" altLang="en-US" sz="2400" dirty="0" smtClean="0">
                    <a:latin typeface="黑体" panose="02010609060101010101" pitchFamily="49" charset="-122"/>
                    <a:ea typeface="黑体" panose="02010609060101010101" pitchFamily="49" charset="-122"/>
                  </a:rPr>
                  <a:t>解过程</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Gibbs</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采样</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文档词向量空间映射为文档主题向量空</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间</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en-US" altLang="zh-CN" sz="1800" dirty="0" smtClean="0">
                    <a:latin typeface="楷体" panose="02010609060101010101" pitchFamily="49" charset="-122"/>
                    <a:ea typeface="楷体" panose="02010609060101010101" pitchFamily="49" charset="-122"/>
                  </a:rPr>
                  <a:t>JS</a:t>
                </a:r>
                <a:r>
                  <a:rPr lang="zh-CN" altLang="en-US" sz="1800" dirty="0" smtClean="0">
                    <a:latin typeface="楷体" panose="02010609060101010101" pitchFamily="49" charset="-122"/>
                    <a:ea typeface="楷体" panose="02010609060101010101" pitchFamily="49" charset="-122"/>
                  </a:rPr>
                  <a:t>距离衡量主题分布差异</a:t>
                </a:r>
                <a:endParaRPr lang="en-US" altLang="zh-CN" sz="1800" dirty="0">
                  <a:latin typeface="楷体" panose="02010609060101010101" pitchFamily="49" charset="-122"/>
                  <a:ea typeface="楷体" panose="02010609060101010101" pitchFamily="49" charset="-122"/>
                </a:endParaRPr>
              </a:p>
              <a:p>
                <a:pPr marL="449262" lvl="1" indent="0">
                  <a:lnSpc>
                    <a:spcPct val="150000"/>
                  </a:lnSpc>
                  <a:spcBef>
                    <a:spcPts val="0"/>
                  </a:spcBef>
                  <a:buNone/>
                </a:pPr>
                <a14:m>
                  <m:oMathPara xmlns:m="http://schemas.openxmlformats.org/officeDocument/2006/math">
                    <m:oMathParaPr>
                      <m:jc m:val="centerGroup"/>
                    </m:oMathParaPr>
                    <m:oMath xmlns:m="http://schemas.openxmlformats.org/officeDocument/2006/math">
                      <m:sSub>
                        <m:sSubPr>
                          <m:ctrlPr>
                            <a:rPr lang="zh-CN" altLang="zh-CN" sz="1800" i="1">
                              <a:latin typeface="Cambria Math" panose="02040503050406030204" pitchFamily="18" charset="0"/>
                            </a:rPr>
                          </m:ctrlPr>
                        </m:sSubPr>
                        <m:e>
                          <m:r>
                            <m:rPr>
                              <m:sty m:val="p"/>
                            </m:rPr>
                            <a:rPr lang="en-US" altLang="zh-CN" sz="1800" i="1">
                              <a:latin typeface="Cambria Math" panose="02040503050406030204" pitchFamily="18" charset="0"/>
                            </a:rPr>
                            <m:t>Sim</m:t>
                          </m:r>
                        </m:e>
                        <m:sub>
                          <m:r>
                            <a:rPr lang="en-US" altLang="zh-CN" sz="1800" i="1">
                              <a:latin typeface="Cambria Math" panose="02040503050406030204" pitchFamily="18" charset="0"/>
                            </a:rPr>
                            <m:t>𝐿𝐷𝐴</m:t>
                          </m:r>
                        </m:sub>
                      </m:sSub>
                      <m:d>
                        <m:dPr>
                          <m:ctrlPr>
                            <a:rPr lang="zh-CN" altLang="zh-CN" sz="1800" i="1">
                              <a:latin typeface="Cambria Math" panose="02040503050406030204" pitchFamily="18" charset="0"/>
                            </a:rPr>
                          </m:ctrlPr>
                        </m:dPr>
                        <m:e>
                          <m:r>
                            <a:rPr lang="en-US" altLang="zh-CN" sz="1800" i="1">
                              <a:latin typeface="Cambria Math" panose="02040503050406030204" pitchFamily="18" charset="0"/>
                            </a:rPr>
                            <m:t>𝑝</m:t>
                          </m:r>
                          <m:r>
                            <a:rPr lang="en-US" altLang="zh-CN" sz="1800" i="1">
                              <a:latin typeface="Cambria Math" panose="02040503050406030204" pitchFamily="18" charset="0"/>
                            </a:rPr>
                            <m:t>,</m:t>
                          </m:r>
                          <m:r>
                            <a:rPr lang="en-US" altLang="zh-CN" sz="1800" i="1">
                              <a:latin typeface="Cambria Math" panose="02040503050406030204" pitchFamily="18" charset="0"/>
                            </a:rPr>
                            <m:t>𝑞</m:t>
                          </m:r>
                        </m:e>
                      </m:d>
                      <m:r>
                        <a:rPr lang="en-US" altLang="zh-CN" sz="1800" i="1">
                          <a:latin typeface="Cambria Math" panose="02040503050406030204" pitchFamily="18" charset="0"/>
                        </a:rPr>
                        <m:t>=</m:t>
                      </m:r>
                      <m:nary>
                        <m:naryPr>
                          <m:chr m:val="∑"/>
                          <m:limLoc m:val="undOvr"/>
                          <m:ctrlPr>
                            <a:rPr lang="zh-CN" altLang="zh-CN" sz="1800" i="1">
                              <a:latin typeface="Cambria Math" panose="02040503050406030204" pitchFamily="18" charset="0"/>
                            </a:rPr>
                          </m:ctrlPr>
                        </m:naryPr>
                        <m:sub>
                          <m:r>
                            <a:rPr lang="en-US" altLang="zh-CN" sz="1800" i="1">
                              <a:latin typeface="Cambria Math" panose="02040503050406030204" pitchFamily="18" charset="0"/>
                            </a:rPr>
                            <m:t>𝑖</m:t>
                          </m:r>
                          <m:r>
                            <a:rPr lang="en-US" altLang="zh-CN" sz="1800" i="1">
                              <a:latin typeface="Cambria Math" panose="02040503050406030204" pitchFamily="18" charset="0"/>
                            </a:rPr>
                            <m:t>=1</m:t>
                          </m:r>
                        </m:sub>
                        <m:sup>
                          <m:r>
                            <a:rPr lang="en-US" altLang="zh-CN" sz="1800" i="1">
                              <a:latin typeface="Cambria Math" panose="02040503050406030204" pitchFamily="18" charset="0"/>
                            </a:rPr>
                            <m:t>𝑇</m:t>
                          </m:r>
                        </m:sup>
                        <m:e>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𝑝</m:t>
                              </m:r>
                            </m:e>
                            <m:sub>
                              <m:r>
                                <a:rPr lang="en-US" altLang="zh-CN" sz="1800" i="1">
                                  <a:latin typeface="Cambria Math" panose="02040503050406030204" pitchFamily="18" charset="0"/>
                                </a:rPr>
                                <m:t>𝑖</m:t>
                              </m:r>
                            </m:sub>
                          </m:sSub>
                          <m:func>
                            <m:funcPr>
                              <m:ctrlPr>
                                <a:rPr lang="zh-CN" altLang="zh-CN" sz="1800" i="1">
                                  <a:latin typeface="Cambria Math" panose="02040503050406030204" pitchFamily="18" charset="0"/>
                                </a:rPr>
                              </m:ctrlPr>
                            </m:funcPr>
                            <m:fName>
                              <m:r>
                                <m:rPr>
                                  <m:sty m:val="p"/>
                                </m:rPr>
                                <a:rPr lang="en-US" altLang="zh-CN" sz="1800">
                                  <a:latin typeface="Cambria Math" panose="02040503050406030204" pitchFamily="18" charset="0"/>
                                </a:rPr>
                                <m:t>ln</m:t>
                              </m:r>
                            </m:fName>
                            <m:e>
                              <m:f>
                                <m:fPr>
                                  <m:ctrlPr>
                                    <a:rPr lang="zh-CN" altLang="zh-CN" sz="1800" i="1">
                                      <a:latin typeface="Cambria Math" panose="02040503050406030204" pitchFamily="18" charset="0"/>
                                    </a:rPr>
                                  </m:ctrlPr>
                                </m:fPr>
                                <m:num>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𝑝</m:t>
                                      </m:r>
                                    </m:e>
                                    <m:sub>
                                      <m:r>
                                        <a:rPr lang="en-US" altLang="zh-CN" sz="1800" i="1">
                                          <a:latin typeface="Cambria Math" panose="02040503050406030204" pitchFamily="18" charset="0"/>
                                        </a:rPr>
                                        <m:t>𝑖</m:t>
                                      </m:r>
                                    </m:sub>
                                  </m:sSub>
                                </m:num>
                                <m:den>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𝑞</m:t>
                                      </m:r>
                                    </m:e>
                                    <m:sub>
                                      <m:r>
                                        <a:rPr lang="en-US" altLang="zh-CN" sz="1800" i="1">
                                          <a:latin typeface="Cambria Math" panose="02040503050406030204" pitchFamily="18" charset="0"/>
                                        </a:rPr>
                                        <m:t>𝑖</m:t>
                                      </m:r>
                                    </m:sub>
                                  </m:sSub>
                                </m:den>
                              </m:f>
                            </m:e>
                          </m:func>
                        </m:e>
                      </m:nary>
                    </m:oMath>
                  </m:oMathPara>
                </a14:m>
                <a:endParaRPr lang="en-US" altLang="zh-CN" sz="1800" dirty="0" smtClean="0">
                  <a:latin typeface="楷体" panose="02010609060101010101" pitchFamily="49" charset="-122"/>
                  <a:ea typeface="楷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68313" y="1484314"/>
                <a:ext cx="5381587" cy="3004674"/>
              </a:xfrm>
              <a:blipFill>
                <a:blip r:embed="rId3"/>
                <a:stretch>
                  <a:fillRect l="-566" t="-1623"/>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ECB25AA1-DAB0-4597-8B8E-0BCD3DF7FBD0}" type="datetime1">
              <a:rPr lang="zh-CN" altLang="en-US" smtClean="0"/>
              <a:t>2017/5/12</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10</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smtClean="0">
                <a:latin typeface="黑体" pitchFamily="49" charset="-122"/>
                <a:ea typeface="黑体" pitchFamily="49" charset="-122"/>
              </a:rPr>
              <a:t>主题分布求解</a:t>
            </a:r>
            <a:endParaRPr lang="zh-CN" altLang="en-US" sz="2800" b="0" dirty="0">
              <a:latin typeface="黑体" pitchFamily="49" charset="-122"/>
              <a:ea typeface="黑体" pitchFamily="49" charset="-122"/>
            </a:endParaRPr>
          </a:p>
        </p:txBody>
      </p:sp>
      <p:grpSp>
        <p:nvGrpSpPr>
          <p:cNvPr id="6" name="画布 41"/>
          <p:cNvGrpSpPr/>
          <p:nvPr/>
        </p:nvGrpSpPr>
        <p:grpSpPr>
          <a:xfrm>
            <a:off x="4716016" y="3251158"/>
            <a:ext cx="3888432" cy="2409187"/>
            <a:chOff x="0" y="0"/>
            <a:chExt cx="4010025" cy="1794510"/>
          </a:xfrm>
        </p:grpSpPr>
        <p:sp>
          <p:nvSpPr>
            <p:cNvPr id="8" name="矩形 7"/>
            <p:cNvSpPr/>
            <p:nvPr/>
          </p:nvSpPr>
          <p:spPr>
            <a:xfrm>
              <a:off x="0" y="0"/>
              <a:ext cx="4010025" cy="1794510"/>
            </a:xfrm>
            <a:prstGeom prst="rect">
              <a:avLst/>
            </a:prstGeom>
            <a:ln>
              <a:noFill/>
            </a:ln>
          </p:spPr>
        </p:sp>
        <p:sp>
          <p:nvSpPr>
            <p:cNvPr id="9" name="文本框 132"/>
            <p:cNvSpPr txBox="1"/>
            <p:nvPr/>
          </p:nvSpPr>
          <p:spPr>
            <a:xfrm>
              <a:off x="2027850" y="1284900"/>
              <a:ext cx="316865" cy="20066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lnSpc>
                  <a:spcPts val="9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0" name="文本框 132"/>
            <p:cNvSpPr txBox="1"/>
            <p:nvPr/>
          </p:nvSpPr>
          <p:spPr>
            <a:xfrm>
              <a:off x="1018200" y="1246800"/>
              <a:ext cx="316865" cy="20066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lnSpc>
                  <a:spcPts val="9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1" name="文本框 132"/>
            <p:cNvSpPr txBox="1"/>
            <p:nvPr/>
          </p:nvSpPr>
          <p:spPr>
            <a:xfrm>
              <a:off x="1799250" y="656590"/>
              <a:ext cx="316865" cy="20066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lnSpc>
                  <a:spcPts val="9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2" name="流程图: 接点 11"/>
            <p:cNvSpPr/>
            <p:nvPr/>
          </p:nvSpPr>
          <p:spPr>
            <a:xfrm>
              <a:off x="1600200" y="104677"/>
              <a:ext cx="209550" cy="209648"/>
            </a:xfrm>
            <a:prstGeom prst="flowChartConnector">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3" name="流程图: 接点 12"/>
            <p:cNvSpPr/>
            <p:nvPr/>
          </p:nvSpPr>
          <p:spPr>
            <a:xfrm>
              <a:off x="1600200" y="599100"/>
              <a:ext cx="209550" cy="209550"/>
            </a:xfrm>
            <a:prstGeom prst="flowChartConnector">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4" name="流程图: 接点 13"/>
            <p:cNvSpPr/>
            <p:nvPr/>
          </p:nvSpPr>
          <p:spPr>
            <a:xfrm>
              <a:off x="732450" y="589575"/>
              <a:ext cx="209550" cy="209550"/>
            </a:xfrm>
            <a:prstGeom prst="flowChartConnector">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5" name="流程图: 接点 14"/>
            <p:cNvSpPr/>
            <p:nvPr/>
          </p:nvSpPr>
          <p:spPr>
            <a:xfrm>
              <a:off x="2423455" y="618120"/>
              <a:ext cx="209550" cy="209550"/>
            </a:xfrm>
            <a:prstGeom prst="flowChartConnector">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6" name="流程图: 接点 15"/>
            <p:cNvSpPr/>
            <p:nvPr/>
          </p:nvSpPr>
          <p:spPr>
            <a:xfrm>
              <a:off x="326685" y="1254773"/>
              <a:ext cx="209550" cy="209550"/>
            </a:xfrm>
            <a:prstGeom prst="flowChartConnector">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7" name="流程图: 接点 16"/>
            <p:cNvSpPr/>
            <p:nvPr/>
          </p:nvSpPr>
          <p:spPr>
            <a:xfrm>
              <a:off x="570525" y="1237275"/>
              <a:ext cx="209550" cy="209550"/>
            </a:xfrm>
            <a:prstGeom prst="flowChartConnector">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8" name="流程图: 接点 17"/>
            <p:cNvSpPr/>
            <p:nvPr/>
          </p:nvSpPr>
          <p:spPr>
            <a:xfrm>
              <a:off x="818175" y="1253485"/>
              <a:ext cx="209550" cy="209550"/>
            </a:xfrm>
            <a:prstGeom prst="flowChartConnector">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9" name="流程图: 接点 18"/>
            <p:cNvSpPr/>
            <p:nvPr/>
          </p:nvSpPr>
          <p:spPr>
            <a:xfrm>
              <a:off x="1332525" y="1275375"/>
              <a:ext cx="209550" cy="209550"/>
            </a:xfrm>
            <a:prstGeom prst="flowChartConnector">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0" name="流程图: 接点 19"/>
            <p:cNvSpPr/>
            <p:nvPr/>
          </p:nvSpPr>
          <p:spPr>
            <a:xfrm>
              <a:off x="1589700" y="1284900"/>
              <a:ext cx="209550" cy="209550"/>
            </a:xfrm>
            <a:prstGeom prst="flowChartConnector">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1" name="流程图: 接点 20"/>
            <p:cNvSpPr/>
            <p:nvPr/>
          </p:nvSpPr>
          <p:spPr>
            <a:xfrm>
              <a:off x="1846875" y="1275108"/>
              <a:ext cx="209550" cy="209550"/>
            </a:xfrm>
            <a:prstGeom prst="flowChartConnector">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2" name="流程图: 接点 21"/>
            <p:cNvSpPr/>
            <p:nvPr/>
          </p:nvSpPr>
          <p:spPr>
            <a:xfrm>
              <a:off x="2370750" y="1284630"/>
              <a:ext cx="209550" cy="209550"/>
            </a:xfrm>
            <a:prstGeom prst="flowChartConnector">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3" name="流程图: 接点 22"/>
            <p:cNvSpPr/>
            <p:nvPr/>
          </p:nvSpPr>
          <p:spPr>
            <a:xfrm>
              <a:off x="2608875" y="1294425"/>
              <a:ext cx="209550" cy="209550"/>
            </a:xfrm>
            <a:prstGeom prst="flowChartConnector">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4" name="流程图: 接点 23"/>
            <p:cNvSpPr/>
            <p:nvPr/>
          </p:nvSpPr>
          <p:spPr>
            <a:xfrm>
              <a:off x="2856525" y="1294153"/>
              <a:ext cx="209550" cy="209550"/>
            </a:xfrm>
            <a:prstGeom prst="flowChartConnector">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25" name="直接箭头连接符 24"/>
            <p:cNvCxnSpPr>
              <a:endCxn id="14" idx="7"/>
            </p:cNvCxnSpPr>
            <p:nvPr/>
          </p:nvCxnSpPr>
          <p:spPr>
            <a:xfrm flipH="1">
              <a:off x="911312" y="333375"/>
              <a:ext cx="784138" cy="286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2" idx="4"/>
              <a:endCxn id="13" idx="0"/>
            </p:cNvCxnSpPr>
            <p:nvPr/>
          </p:nvCxnSpPr>
          <p:spPr>
            <a:xfrm>
              <a:off x="1704975" y="314248"/>
              <a:ext cx="0" cy="284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2" idx="4"/>
              <a:endCxn id="15" idx="1"/>
            </p:cNvCxnSpPr>
            <p:nvPr/>
          </p:nvCxnSpPr>
          <p:spPr>
            <a:xfrm>
              <a:off x="1704975" y="314248"/>
              <a:ext cx="749168" cy="334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4" idx="4"/>
              <a:endCxn id="16" idx="0"/>
            </p:cNvCxnSpPr>
            <p:nvPr/>
          </p:nvCxnSpPr>
          <p:spPr>
            <a:xfrm flipH="1">
              <a:off x="431460" y="798930"/>
              <a:ext cx="405765" cy="455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endCxn id="17" idx="0"/>
            </p:cNvCxnSpPr>
            <p:nvPr/>
          </p:nvCxnSpPr>
          <p:spPr>
            <a:xfrm flipH="1">
              <a:off x="675300" y="827468"/>
              <a:ext cx="172425" cy="409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4" idx="4"/>
            </p:cNvCxnSpPr>
            <p:nvPr/>
          </p:nvCxnSpPr>
          <p:spPr>
            <a:xfrm>
              <a:off x="837225" y="798930"/>
              <a:ext cx="104775" cy="485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3" idx="4"/>
            </p:cNvCxnSpPr>
            <p:nvPr/>
          </p:nvCxnSpPr>
          <p:spPr>
            <a:xfrm>
              <a:off x="1704975" y="808453"/>
              <a:ext cx="0" cy="465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3" idx="4"/>
            </p:cNvCxnSpPr>
            <p:nvPr/>
          </p:nvCxnSpPr>
          <p:spPr>
            <a:xfrm flipH="1">
              <a:off x="1466850" y="808453"/>
              <a:ext cx="238125" cy="505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3" idx="4"/>
              <a:endCxn id="21" idx="0"/>
            </p:cNvCxnSpPr>
            <p:nvPr/>
          </p:nvCxnSpPr>
          <p:spPr>
            <a:xfrm>
              <a:off x="1704975" y="808453"/>
              <a:ext cx="246675" cy="466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endCxn id="22" idx="0"/>
            </p:cNvCxnSpPr>
            <p:nvPr/>
          </p:nvCxnSpPr>
          <p:spPr>
            <a:xfrm flipH="1">
              <a:off x="2475525" y="838200"/>
              <a:ext cx="67650" cy="446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endCxn id="23" idx="0"/>
            </p:cNvCxnSpPr>
            <p:nvPr/>
          </p:nvCxnSpPr>
          <p:spPr>
            <a:xfrm>
              <a:off x="2552700" y="857250"/>
              <a:ext cx="160950" cy="436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endCxn id="24" idx="0"/>
            </p:cNvCxnSpPr>
            <p:nvPr/>
          </p:nvCxnSpPr>
          <p:spPr>
            <a:xfrm>
              <a:off x="2562225" y="885825"/>
              <a:ext cx="399075" cy="408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132"/>
            <p:cNvSpPr txBox="1"/>
            <p:nvPr/>
          </p:nvSpPr>
          <p:spPr>
            <a:xfrm>
              <a:off x="2169115" y="94680"/>
              <a:ext cx="443865" cy="20066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lnSpc>
                  <a:spcPts val="900"/>
                </a:lnSpc>
                <a:spcAft>
                  <a:spcPts val="0"/>
                </a:spcAft>
              </a:pPr>
              <a:r>
                <a:rPr lang="zh-CN" sz="1000" kern="100" dirty="0">
                  <a:effectLst/>
                  <a:latin typeface="Times New Roman" panose="02020603050405020304" pitchFamily="18" charset="0"/>
                  <a:ea typeface="宋体" panose="02010600030101010101" pitchFamily="2" charset="-122"/>
                  <a:cs typeface="宋体" panose="02010600030101010101" pitchFamily="2" charset="-122"/>
                </a:rPr>
                <a:t>文档</a:t>
              </a:r>
              <a:endParaRPr lang="zh-CN" sz="1200" kern="1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39" name="文本框 132"/>
            <p:cNvSpPr txBox="1"/>
            <p:nvPr/>
          </p:nvSpPr>
          <p:spPr>
            <a:xfrm>
              <a:off x="3000079" y="618120"/>
              <a:ext cx="443865" cy="20066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lnSpc>
                  <a:spcPts val="900"/>
                </a:lnSpc>
                <a:spcAft>
                  <a:spcPts val="0"/>
                </a:spcAft>
              </a:pPr>
              <a:r>
                <a:rPr lang="zh-CN" sz="1000">
                  <a:effectLst/>
                  <a:latin typeface="Times New Roman" panose="02020603050405020304" pitchFamily="18" charset="0"/>
                  <a:ea typeface="宋体" panose="02010600030101010101" pitchFamily="2" charset="-122"/>
                  <a:cs typeface="宋体" panose="02010600030101010101" pitchFamily="2" charset="-122"/>
                </a:rPr>
                <a:t>主题</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40" name="文本框 132"/>
            <p:cNvSpPr txBox="1"/>
            <p:nvPr/>
          </p:nvSpPr>
          <p:spPr>
            <a:xfrm>
              <a:off x="277790" y="656571"/>
              <a:ext cx="330835" cy="20066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lnSpc>
                  <a:spcPts val="9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T1</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41" name="文本框 132"/>
            <p:cNvSpPr txBox="1"/>
            <p:nvPr/>
          </p:nvSpPr>
          <p:spPr>
            <a:xfrm>
              <a:off x="1161075" y="655301"/>
              <a:ext cx="330835" cy="20066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lnSpc>
                  <a:spcPts val="900"/>
                </a:lnSpc>
                <a:spcAft>
                  <a:spcPts val="0"/>
                </a:spcAft>
              </a:pPr>
              <a:r>
                <a:rPr lang="en-US" sz="1000" dirty="0">
                  <a:effectLst/>
                  <a:latin typeface="Times New Roman" panose="02020603050405020304" pitchFamily="18" charset="0"/>
                  <a:ea typeface="宋体" panose="02010600030101010101" pitchFamily="2" charset="-122"/>
                  <a:cs typeface="宋体" panose="02010600030101010101" pitchFamily="2" charset="-122"/>
                </a:rPr>
                <a:t>T2</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42" name="文本框 132"/>
            <p:cNvSpPr txBox="1"/>
            <p:nvPr/>
          </p:nvSpPr>
          <p:spPr>
            <a:xfrm>
              <a:off x="2056425" y="656590"/>
              <a:ext cx="330835" cy="20066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lnSpc>
                  <a:spcPts val="9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Tn</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38" name="文本框 132"/>
            <p:cNvSpPr txBox="1"/>
            <p:nvPr/>
          </p:nvSpPr>
          <p:spPr>
            <a:xfrm>
              <a:off x="3118908" y="1284900"/>
              <a:ext cx="570865" cy="20066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lnSpc>
                  <a:spcPts val="900"/>
                </a:lnSpc>
                <a:spcAft>
                  <a:spcPts val="0"/>
                </a:spcAft>
              </a:pPr>
              <a:r>
                <a:rPr lang="zh-CN" sz="1000" dirty="0">
                  <a:effectLst/>
                  <a:latin typeface="Times New Roman" panose="02020603050405020304" pitchFamily="18" charset="0"/>
                  <a:ea typeface="宋体" panose="02010600030101010101" pitchFamily="2" charset="-122"/>
                  <a:cs typeface="宋体" panose="02010600030101010101" pitchFamily="2" charset="-122"/>
                </a:rPr>
                <a:t>特征词</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grpSp>
      <mc:AlternateContent xmlns:mc="http://schemas.openxmlformats.org/markup-compatibility/2006" xmlns:a14="http://schemas.microsoft.com/office/drawing/2010/main">
        <mc:Choice Requires="a14">
          <p:sp>
            <p:nvSpPr>
              <p:cNvPr id="43" name="文本框 132"/>
              <p:cNvSpPr txBox="1"/>
              <p:nvPr/>
            </p:nvSpPr>
            <p:spPr>
              <a:xfrm>
                <a:off x="5724128" y="3645024"/>
                <a:ext cx="320803" cy="269392"/>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lnSpc>
                    <a:spcPts val="900"/>
                  </a:lnSpc>
                  <a:spcAft>
                    <a:spcPts val="0"/>
                  </a:spcAft>
                </a:pPr>
                <a14:m>
                  <m:oMathPara xmlns:m="http://schemas.openxmlformats.org/officeDocument/2006/math">
                    <m:oMathParaPr>
                      <m:jc m:val="centerGroup"/>
                    </m:oMathParaPr>
                    <m:oMath xmlns:m="http://schemas.openxmlformats.org/officeDocument/2006/math">
                      <m:r>
                        <a:rPr lang="en-US" altLang="zh-CN" b="1" i="1">
                          <a:latin typeface="Cambria Math" panose="02040503050406030204" pitchFamily="18" charset="0"/>
                        </a:rPr>
                        <m:t>𝝑</m:t>
                      </m:r>
                    </m:oMath>
                  </m:oMathPara>
                </a14:m>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43" name="文本框 132"/>
              <p:cNvSpPr txBox="1">
                <a:spLocks noRot="1" noChangeAspect="1" noMove="1" noResize="1" noEditPoints="1" noAdjustHandles="1" noChangeArrowheads="1" noChangeShapeType="1" noTextEdit="1"/>
              </p:cNvSpPr>
              <p:nvPr/>
            </p:nvSpPr>
            <p:spPr>
              <a:xfrm>
                <a:off x="5724128" y="3645024"/>
                <a:ext cx="320803" cy="269392"/>
              </a:xfrm>
              <a:prstGeom prst="rect">
                <a:avLst/>
              </a:prstGeom>
              <a:blipFill>
                <a:blip r:embed="rId4"/>
                <a:stretch>
                  <a:fillRect t="-29545" r="-1887"/>
                </a:stretch>
              </a:blipFill>
              <a:ln w="6350">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文本框 132"/>
              <p:cNvSpPr txBox="1"/>
              <p:nvPr/>
            </p:nvSpPr>
            <p:spPr>
              <a:xfrm>
                <a:off x="5004048" y="4455752"/>
                <a:ext cx="320803" cy="269392"/>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lnSpc>
                    <a:spcPts val="900"/>
                  </a:lnSpc>
                  <a:spcAft>
                    <a:spcPts val="0"/>
                  </a:spcAft>
                </a:pPr>
                <a14:m>
                  <m:oMathPara xmlns:m="http://schemas.openxmlformats.org/officeDocument/2006/math">
                    <m:oMathParaPr>
                      <m:jc m:val="centerGroup"/>
                    </m:oMathParaPr>
                    <m:oMath xmlns:m="http://schemas.openxmlformats.org/officeDocument/2006/math">
                      <m:r>
                        <a:rPr lang="en-US" altLang="zh-CN" b="1" i="1">
                          <a:latin typeface="Cambria Math" panose="02040503050406030204" pitchFamily="18" charset="0"/>
                        </a:rPr>
                        <m:t>𝝋</m:t>
                      </m:r>
                    </m:oMath>
                  </m:oMathPara>
                </a14:m>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44" name="文本框 132"/>
              <p:cNvSpPr txBox="1">
                <a:spLocks noRot="1" noChangeAspect="1" noMove="1" noResize="1" noEditPoints="1" noAdjustHandles="1" noChangeArrowheads="1" noChangeShapeType="1" noTextEdit="1"/>
              </p:cNvSpPr>
              <p:nvPr/>
            </p:nvSpPr>
            <p:spPr>
              <a:xfrm>
                <a:off x="5004048" y="4455752"/>
                <a:ext cx="320803" cy="269392"/>
              </a:xfrm>
              <a:prstGeom prst="rect">
                <a:avLst/>
              </a:prstGeom>
              <a:blipFill>
                <a:blip r:embed="rId5"/>
                <a:stretch>
                  <a:fillRect t="-11364" r="-11538"/>
                </a:stretch>
              </a:blipFill>
              <a:ln w="6350">
                <a:noFill/>
              </a:ln>
            </p:spPr>
            <p:txBody>
              <a:bodyPr/>
              <a:lstStyle/>
              <a:p>
                <a:r>
                  <a:rPr lang="zh-CN" altLang="en-US">
                    <a:noFill/>
                  </a:rPr>
                  <a:t> </a:t>
                </a:r>
              </a:p>
            </p:txBody>
          </p:sp>
        </mc:Fallback>
      </mc:AlternateContent>
    </p:spTree>
    <p:extLst>
      <p:ext uri="{BB962C8B-B14F-4D97-AF65-F5344CB8AC3E}">
        <p14:creationId xmlns:p14="http://schemas.microsoft.com/office/powerpoint/2010/main" val="8892492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CB25AA1-DAB0-4597-8B8E-0BCD3DF7FBD0}" type="datetime1">
              <a:rPr lang="zh-CN" altLang="en-US" smtClean="0"/>
              <a:t>2017/5/12</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11</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a:latin typeface="黑体" pitchFamily="49" charset="-122"/>
                <a:ea typeface="黑体" pitchFamily="49" charset="-122"/>
              </a:rPr>
              <a:t>计</a:t>
            </a:r>
            <a:r>
              <a:rPr lang="zh-CN" altLang="en-US" sz="2800" b="0" dirty="0" smtClean="0">
                <a:latin typeface="黑体" pitchFamily="49" charset="-122"/>
                <a:ea typeface="黑体" pitchFamily="49" charset="-122"/>
              </a:rPr>
              <a:t>算方法</a:t>
            </a:r>
            <a:endParaRPr lang="zh-CN" altLang="en-US" sz="2800" b="0" dirty="0">
              <a:latin typeface="黑体" pitchFamily="49" charset="-122"/>
              <a:ea typeface="黑体" pitchFamily="49" charset="-122"/>
            </a:endParaRPr>
          </a:p>
        </p:txBody>
      </p:sp>
      <mc:AlternateContent xmlns:mc="http://schemas.openxmlformats.org/markup-compatibility/2006" xmlns:a14="http://schemas.microsoft.com/office/drawing/2010/main">
        <mc:Choice Requires="a14">
          <p:sp>
            <p:nvSpPr>
              <p:cNvPr id="20" name="内容占位符 2"/>
              <p:cNvSpPr txBox="1">
                <a:spLocks/>
              </p:cNvSpPr>
              <p:nvPr/>
            </p:nvSpPr>
            <p:spPr bwMode="auto">
              <a:xfrm>
                <a:off x="323528" y="1365647"/>
                <a:ext cx="8134672" cy="199134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kern="0" dirty="0" smtClean="0">
                    <a:latin typeface="黑体" panose="02010609060101010101" pitchFamily="49" charset="-122"/>
                    <a:ea typeface="黑体" panose="02010609060101010101" pitchFamily="49" charset="-122"/>
                  </a:rPr>
                  <a:t>相似度计算</a:t>
                </a:r>
                <a:endParaRPr lang="en-US" altLang="zh-CN" sz="2400" kern="0" dirty="0" smtClean="0">
                  <a:latin typeface="黑体" panose="02010609060101010101" pitchFamily="49" charset="-122"/>
                  <a:ea typeface="黑体" panose="02010609060101010101" pitchFamily="49" charset="-122"/>
                </a:endParaRPr>
              </a:p>
              <a:p>
                <a:pPr marL="784225" lvl="1" indent="-342900">
                  <a:lnSpc>
                    <a:spcPct val="150000"/>
                  </a:lnSpc>
                  <a:spcBef>
                    <a:spcPts val="0"/>
                  </a:spcBef>
                  <a:buFont typeface="Wingdings" panose="05000000000000000000" pitchFamily="2" charset="2"/>
                  <a:buChar char="p"/>
                </a:pPr>
                <a:r>
                  <a:rPr lang="en-US" altLang="zh-CN" sz="2000" kern="0" dirty="0" smtClean="0">
                    <a:latin typeface="Times New Roman" panose="02020603050405020304" pitchFamily="18" charset="0"/>
                    <a:ea typeface="楷体" panose="02010609060101010101" pitchFamily="49" charset="-122"/>
                    <a:cs typeface="Times New Roman" panose="02020603050405020304" pitchFamily="18" charset="0"/>
                  </a:rPr>
                  <a:t>VSM</a:t>
                </a:r>
                <a:r>
                  <a:rPr lang="zh-CN" altLang="en-US" sz="2000" kern="0" dirty="0" smtClean="0">
                    <a:latin typeface="Times New Roman" panose="02020603050405020304" pitchFamily="18" charset="0"/>
                    <a:ea typeface="楷体" panose="02010609060101010101" pitchFamily="49" charset="-122"/>
                    <a:cs typeface="Times New Roman" panose="02020603050405020304" pitchFamily="18" charset="0"/>
                  </a:rPr>
                  <a:t>相似度计算</a:t>
                </a:r>
                <a:r>
                  <a:rPr lang="zh-CN" altLang="en-US" sz="2000" kern="0" dirty="0" smtClean="0">
                    <a:latin typeface="楷体" panose="02010609060101010101" pitchFamily="49" charset="-122"/>
                    <a:ea typeface="楷体" panose="02010609060101010101" pitchFamily="49" charset="-122"/>
                  </a:rPr>
                  <a:t>：  </a:t>
                </a:r>
                <a14:m>
                  <m:oMath xmlns:m="http://schemas.openxmlformats.org/officeDocument/2006/math">
                    <m:sSub>
                      <m:sSubPr>
                        <m:ctrlPr>
                          <a:rPr lang="en-US" altLang="zh-CN" sz="2000" i="1" kern="0">
                            <a:latin typeface="Cambria Math" panose="02040503050406030204" pitchFamily="18" charset="0"/>
                            <a:ea typeface="Cambria Math" panose="02040503050406030204" pitchFamily="18" charset="0"/>
                          </a:rPr>
                        </m:ctrlPr>
                      </m:sSubPr>
                      <m:e>
                        <m:r>
                          <a:rPr lang="en-US" altLang="zh-CN" sz="2000" i="1" kern="0">
                            <a:latin typeface="Cambria Math" panose="02040503050406030204" pitchFamily="18" charset="0"/>
                            <a:ea typeface="Cambria Math" panose="02040503050406030204" pitchFamily="18" charset="0"/>
                          </a:rPr>
                          <m:t>𝑆𝑖𝑚</m:t>
                        </m:r>
                      </m:e>
                      <m:sub>
                        <m:r>
                          <a:rPr lang="en-US" altLang="zh-CN" sz="2000" i="1" kern="0">
                            <a:latin typeface="Cambria Math" panose="02040503050406030204" pitchFamily="18" charset="0"/>
                            <a:ea typeface="Cambria Math" panose="02040503050406030204" pitchFamily="18" charset="0"/>
                          </a:rPr>
                          <m:t>𝑉𝑆𝑀</m:t>
                        </m:r>
                      </m:sub>
                    </m:sSub>
                    <m:d>
                      <m:dPr>
                        <m:ctrlPr>
                          <a:rPr lang="en-US" altLang="zh-CN" sz="2000" i="1" kern="0">
                            <a:latin typeface="Cambria Math" panose="02040503050406030204" pitchFamily="18" charset="0"/>
                            <a:ea typeface="Cambria Math" panose="02040503050406030204" pitchFamily="18" charset="0"/>
                          </a:rPr>
                        </m:ctrlPr>
                      </m:dPr>
                      <m:e>
                        <m:sSub>
                          <m:sSubPr>
                            <m:ctrlPr>
                              <a:rPr lang="en-US" altLang="zh-CN" sz="2000" i="1" kern="0">
                                <a:latin typeface="Cambria Math" panose="02040503050406030204" pitchFamily="18" charset="0"/>
                              </a:rPr>
                            </m:ctrlPr>
                          </m:sSubPr>
                          <m:e>
                            <m:r>
                              <a:rPr lang="en-US" altLang="zh-CN" sz="2000" i="1" kern="0">
                                <a:latin typeface="Cambria Math" panose="02040503050406030204" pitchFamily="18" charset="0"/>
                              </a:rPr>
                              <m:t>𝑑</m:t>
                            </m:r>
                          </m:e>
                          <m:sub>
                            <m:r>
                              <a:rPr lang="en-US" altLang="zh-CN" sz="2000" i="1" kern="0">
                                <a:latin typeface="Cambria Math" panose="02040503050406030204" pitchFamily="18" charset="0"/>
                              </a:rPr>
                              <m:t>𝑖</m:t>
                            </m:r>
                          </m:sub>
                        </m:sSub>
                        <m:r>
                          <a:rPr lang="en-US" altLang="zh-CN" sz="2000" i="1" kern="0">
                            <a:latin typeface="Cambria Math" panose="02040503050406030204" pitchFamily="18" charset="0"/>
                          </a:rPr>
                          <m:t>,</m:t>
                        </m:r>
                        <m:sSub>
                          <m:sSubPr>
                            <m:ctrlPr>
                              <a:rPr lang="en-US" altLang="zh-CN" sz="2000" i="1" kern="0">
                                <a:latin typeface="Cambria Math" panose="02040503050406030204" pitchFamily="18" charset="0"/>
                              </a:rPr>
                            </m:ctrlPr>
                          </m:sSubPr>
                          <m:e>
                            <m:r>
                              <a:rPr lang="en-US" altLang="zh-CN" sz="2000" i="1" kern="0">
                                <a:latin typeface="Cambria Math" panose="02040503050406030204" pitchFamily="18" charset="0"/>
                              </a:rPr>
                              <m:t>𝑑</m:t>
                            </m:r>
                          </m:e>
                          <m:sub>
                            <m:r>
                              <a:rPr lang="en-US" altLang="zh-CN" sz="2000" i="1" kern="0">
                                <a:latin typeface="Cambria Math" panose="02040503050406030204" pitchFamily="18" charset="0"/>
                              </a:rPr>
                              <m:t>𝑗</m:t>
                            </m:r>
                          </m:sub>
                        </m:sSub>
                      </m:e>
                    </m:d>
                    <m:r>
                      <a:rPr lang="en-US" altLang="zh-CN" sz="2000" b="0" i="1" kern="0" smtClean="0">
                        <a:latin typeface="Cambria Math" panose="02040503050406030204" pitchFamily="18" charset="0"/>
                      </a:rPr>
                      <m:t>=</m:t>
                    </m:r>
                    <m:f>
                      <m:fPr>
                        <m:ctrlPr>
                          <a:rPr lang="en-US" altLang="zh-CN" sz="2000" b="0" i="1" kern="0" smtClean="0">
                            <a:latin typeface="Cambria Math" panose="02040503050406030204" pitchFamily="18" charset="0"/>
                          </a:rPr>
                        </m:ctrlPr>
                      </m:fPr>
                      <m:num>
                        <m:sSub>
                          <m:sSubPr>
                            <m:ctrlPr>
                              <a:rPr lang="en-US" altLang="zh-CN" sz="2000" b="0" i="1" kern="0" smtClean="0">
                                <a:latin typeface="Cambria Math" panose="02040503050406030204" pitchFamily="18" charset="0"/>
                              </a:rPr>
                            </m:ctrlPr>
                          </m:sSubPr>
                          <m:e>
                            <m:r>
                              <a:rPr lang="en-US" altLang="zh-CN" sz="2000" b="0" i="1" kern="0" smtClean="0">
                                <a:latin typeface="Cambria Math" panose="02040503050406030204" pitchFamily="18" charset="0"/>
                              </a:rPr>
                              <m:t>𝑑</m:t>
                            </m:r>
                          </m:e>
                          <m:sub>
                            <m:r>
                              <a:rPr lang="en-US" altLang="zh-CN" sz="2000" b="0" i="1" kern="0" smtClean="0">
                                <a:latin typeface="Cambria Math" panose="02040503050406030204" pitchFamily="18" charset="0"/>
                              </a:rPr>
                              <m:t>𝑖</m:t>
                            </m:r>
                            <m:r>
                              <a:rPr lang="en-US" altLang="zh-CN" sz="2000" b="0" i="1" kern="0" smtClean="0">
                                <a:latin typeface="Cambria Math" panose="02040503050406030204" pitchFamily="18" charset="0"/>
                              </a:rPr>
                              <m:t>_</m:t>
                            </m:r>
                            <m:r>
                              <a:rPr lang="en-US" altLang="zh-CN" sz="2000" b="0" i="1" kern="0" smtClean="0">
                                <a:latin typeface="Cambria Math" panose="02040503050406030204" pitchFamily="18" charset="0"/>
                              </a:rPr>
                              <m:t>𝑉𝑆𝑀</m:t>
                            </m:r>
                          </m:sub>
                        </m:sSub>
                        <m:r>
                          <a:rPr lang="en-US" altLang="zh-CN" sz="2000" b="0" i="1" kern="0" smtClean="0">
                            <a:latin typeface="Cambria Math" panose="02040503050406030204" pitchFamily="18" charset="0"/>
                            <a:ea typeface="Cambria Math" panose="02040503050406030204" pitchFamily="18" charset="0"/>
                          </a:rPr>
                          <m:t>×</m:t>
                        </m:r>
                        <m:sSub>
                          <m:sSubPr>
                            <m:ctrlPr>
                              <a:rPr lang="en-US" altLang="zh-CN" sz="2000" b="0" i="1" kern="0" smtClean="0">
                                <a:latin typeface="Cambria Math" panose="02040503050406030204" pitchFamily="18" charset="0"/>
                                <a:ea typeface="Cambria Math" panose="02040503050406030204" pitchFamily="18" charset="0"/>
                              </a:rPr>
                            </m:ctrlPr>
                          </m:sSubPr>
                          <m:e>
                            <m:r>
                              <a:rPr lang="en-US" altLang="zh-CN" sz="2000" b="0" i="1" kern="0" smtClean="0">
                                <a:latin typeface="Cambria Math" panose="02040503050406030204" pitchFamily="18" charset="0"/>
                                <a:ea typeface="Cambria Math" panose="02040503050406030204" pitchFamily="18" charset="0"/>
                              </a:rPr>
                              <m:t>𝑑</m:t>
                            </m:r>
                          </m:e>
                          <m:sub>
                            <m:r>
                              <a:rPr lang="en-US" altLang="zh-CN" sz="2000" b="0" i="1" kern="0" smtClean="0">
                                <a:latin typeface="Cambria Math" panose="02040503050406030204" pitchFamily="18" charset="0"/>
                                <a:ea typeface="Cambria Math" panose="02040503050406030204" pitchFamily="18" charset="0"/>
                              </a:rPr>
                              <m:t>𝑗</m:t>
                            </m:r>
                            <m:r>
                              <a:rPr lang="en-US" altLang="zh-CN" sz="2000" b="0" i="1" kern="0" smtClean="0">
                                <a:latin typeface="Cambria Math" panose="02040503050406030204" pitchFamily="18" charset="0"/>
                                <a:ea typeface="Cambria Math" panose="02040503050406030204" pitchFamily="18" charset="0"/>
                              </a:rPr>
                              <m:t>_</m:t>
                            </m:r>
                            <m:r>
                              <a:rPr lang="en-US" altLang="zh-CN" sz="2000" b="0" i="1" kern="0" smtClean="0">
                                <a:latin typeface="Cambria Math" panose="02040503050406030204" pitchFamily="18" charset="0"/>
                                <a:ea typeface="Cambria Math" panose="02040503050406030204" pitchFamily="18" charset="0"/>
                              </a:rPr>
                              <m:t>𝑉𝑆𝑀</m:t>
                            </m:r>
                          </m:sub>
                        </m:sSub>
                      </m:num>
                      <m:den>
                        <m:d>
                          <m:dPr>
                            <m:begChr m:val="|"/>
                            <m:endChr m:val="|"/>
                            <m:ctrlPr>
                              <a:rPr lang="en-US" altLang="zh-CN" sz="2000" b="0" i="1" kern="0" smtClean="0">
                                <a:latin typeface="Cambria Math" panose="02040503050406030204" pitchFamily="18" charset="0"/>
                              </a:rPr>
                            </m:ctrlPr>
                          </m:dPr>
                          <m:e>
                            <m:sSub>
                              <m:sSubPr>
                                <m:ctrlPr>
                                  <a:rPr lang="en-US" altLang="zh-CN" sz="2000" i="1" kern="0">
                                    <a:latin typeface="Cambria Math" panose="02040503050406030204" pitchFamily="18" charset="0"/>
                                  </a:rPr>
                                </m:ctrlPr>
                              </m:sSubPr>
                              <m:e>
                                <m:r>
                                  <a:rPr lang="en-US" altLang="zh-CN" sz="2000" i="1" kern="0">
                                    <a:latin typeface="Cambria Math" panose="02040503050406030204" pitchFamily="18" charset="0"/>
                                  </a:rPr>
                                  <m:t>𝑑</m:t>
                                </m:r>
                              </m:e>
                              <m:sub>
                                <m:r>
                                  <a:rPr lang="en-US" altLang="zh-CN" sz="2000" i="1" kern="0">
                                    <a:latin typeface="Cambria Math" panose="02040503050406030204" pitchFamily="18" charset="0"/>
                                  </a:rPr>
                                  <m:t>𝑖</m:t>
                                </m:r>
                                <m:r>
                                  <a:rPr lang="en-US" altLang="zh-CN" sz="2000" i="1" kern="0">
                                    <a:latin typeface="Cambria Math" panose="02040503050406030204" pitchFamily="18" charset="0"/>
                                  </a:rPr>
                                  <m:t>_</m:t>
                                </m:r>
                                <m:r>
                                  <a:rPr lang="en-US" altLang="zh-CN" sz="2000" i="1" kern="0">
                                    <a:latin typeface="Cambria Math" panose="02040503050406030204" pitchFamily="18" charset="0"/>
                                  </a:rPr>
                                  <m:t>𝑉𝑆𝑀</m:t>
                                </m:r>
                              </m:sub>
                            </m:sSub>
                          </m:e>
                        </m:d>
                        <m:r>
                          <a:rPr lang="en-US" altLang="zh-CN" sz="2000" b="0" i="1" kern="0" smtClean="0">
                            <a:latin typeface="Cambria Math" panose="02040503050406030204" pitchFamily="18" charset="0"/>
                            <a:ea typeface="Cambria Math" panose="02040503050406030204" pitchFamily="18" charset="0"/>
                          </a:rPr>
                          <m:t>×</m:t>
                        </m:r>
                        <m:d>
                          <m:dPr>
                            <m:begChr m:val="|"/>
                            <m:endChr m:val="|"/>
                            <m:ctrlPr>
                              <a:rPr lang="en-US" altLang="zh-CN" sz="2000" i="1" kern="0">
                                <a:latin typeface="Cambria Math" panose="02040503050406030204" pitchFamily="18" charset="0"/>
                              </a:rPr>
                            </m:ctrlPr>
                          </m:dPr>
                          <m:e>
                            <m:sSub>
                              <m:sSubPr>
                                <m:ctrlPr>
                                  <a:rPr lang="en-US" altLang="zh-CN" sz="2000" i="1" kern="0">
                                    <a:latin typeface="Cambria Math" panose="02040503050406030204" pitchFamily="18" charset="0"/>
                                  </a:rPr>
                                </m:ctrlPr>
                              </m:sSubPr>
                              <m:e>
                                <m:r>
                                  <a:rPr lang="en-US" altLang="zh-CN" sz="2000" i="1" kern="0">
                                    <a:latin typeface="Cambria Math" panose="02040503050406030204" pitchFamily="18" charset="0"/>
                                  </a:rPr>
                                  <m:t>𝑑</m:t>
                                </m:r>
                              </m:e>
                              <m:sub>
                                <m:r>
                                  <a:rPr lang="en-US" altLang="zh-CN" sz="2000" b="0" i="1" kern="0" smtClean="0">
                                    <a:latin typeface="Cambria Math" panose="02040503050406030204" pitchFamily="18" charset="0"/>
                                  </a:rPr>
                                  <m:t>𝑗</m:t>
                                </m:r>
                                <m:r>
                                  <a:rPr lang="en-US" altLang="zh-CN" sz="2000" i="1" kern="0">
                                    <a:latin typeface="Cambria Math" panose="02040503050406030204" pitchFamily="18" charset="0"/>
                                  </a:rPr>
                                  <m:t>_</m:t>
                                </m:r>
                                <m:r>
                                  <a:rPr lang="en-US" altLang="zh-CN" sz="2000" i="1" kern="0">
                                    <a:latin typeface="Cambria Math" panose="02040503050406030204" pitchFamily="18" charset="0"/>
                                  </a:rPr>
                                  <m:t>𝑉𝑆𝑀</m:t>
                                </m:r>
                              </m:sub>
                            </m:sSub>
                          </m:e>
                        </m:d>
                      </m:den>
                    </m:f>
                  </m:oMath>
                </a14:m>
                <a:endParaRPr lang="en-US" altLang="zh-CN" sz="2000" b="0" kern="0" dirty="0" smtClean="0"/>
              </a:p>
              <a:p>
                <a:pPr marL="784225" lvl="1" indent="-342900">
                  <a:lnSpc>
                    <a:spcPct val="150000"/>
                  </a:lnSpc>
                  <a:spcBef>
                    <a:spcPts val="0"/>
                  </a:spcBef>
                  <a:buFont typeface="Wingdings" panose="05000000000000000000" pitchFamily="2" charset="2"/>
                  <a:buChar char="p"/>
                </a:pPr>
                <a:r>
                  <a:rPr lang="en-US" altLang="zh-CN" sz="2000" kern="0" dirty="0" smtClean="0">
                    <a:latin typeface="Times New Roman" panose="02020603050405020304" pitchFamily="18" charset="0"/>
                    <a:ea typeface="楷体" panose="02010609060101010101" pitchFamily="49" charset="-122"/>
                    <a:cs typeface="Times New Roman" panose="02020603050405020304" pitchFamily="18" charset="0"/>
                  </a:rPr>
                  <a:t>LDA</a:t>
                </a:r>
                <a:r>
                  <a:rPr lang="zh-CN" altLang="en-US" sz="2000" kern="0" dirty="0" smtClean="0">
                    <a:latin typeface="楷体" panose="02010609060101010101" pitchFamily="49" charset="-122"/>
                    <a:ea typeface="楷体" panose="02010609060101010101" pitchFamily="49" charset="-122"/>
                  </a:rPr>
                  <a:t>相似</a:t>
                </a:r>
                <a:r>
                  <a:rPr lang="zh-CN" altLang="en-US" sz="2000" kern="0" dirty="0">
                    <a:latin typeface="楷体" panose="02010609060101010101" pitchFamily="49" charset="-122"/>
                    <a:ea typeface="楷体" panose="02010609060101010101" pitchFamily="49" charset="-122"/>
                  </a:rPr>
                  <a:t>度计算</a:t>
                </a:r>
                <a:r>
                  <a:rPr lang="zh-CN" altLang="en-US" sz="2000" kern="0" dirty="0" smtClean="0">
                    <a:latin typeface="楷体" panose="02010609060101010101" pitchFamily="49" charset="-122"/>
                    <a:ea typeface="楷体" panose="02010609060101010101" pitchFamily="49" charset="-122"/>
                  </a:rPr>
                  <a:t>：  </a:t>
                </a:r>
                <a14:m>
                  <m:oMath xmlns:m="http://schemas.openxmlformats.org/officeDocument/2006/math">
                    <m:sSub>
                      <m:sSubPr>
                        <m:ctrlPr>
                          <a:rPr lang="zh-CN" altLang="zh-CN" sz="2000" i="1">
                            <a:latin typeface="Cambria Math" panose="02040503050406030204" pitchFamily="18" charset="0"/>
                          </a:rPr>
                        </m:ctrlPr>
                      </m:sSubPr>
                      <m:e>
                        <m:r>
                          <m:rPr>
                            <m:sty m:val="p"/>
                          </m:rPr>
                          <a:rPr lang="en-US" altLang="zh-CN" sz="2000" i="1" smtClean="0">
                            <a:latin typeface="Cambria Math" panose="02040503050406030204" pitchFamily="18" charset="0"/>
                          </a:rPr>
                          <m:t>Sim</m:t>
                        </m:r>
                      </m:e>
                      <m:sub>
                        <m:r>
                          <a:rPr lang="en-US" altLang="zh-CN" sz="2000" b="0" i="1" smtClean="0">
                            <a:latin typeface="Cambria Math" panose="02040503050406030204" pitchFamily="18" charset="0"/>
                          </a:rPr>
                          <m:t>𝐿𝐷𝐴</m:t>
                        </m:r>
                      </m:sub>
                    </m:sSub>
                    <m:d>
                      <m:dPr>
                        <m:ctrlPr>
                          <a:rPr lang="zh-CN" altLang="zh-CN" sz="2000" i="1">
                            <a:latin typeface="Cambria Math" panose="02040503050406030204" pitchFamily="18" charset="0"/>
                          </a:rPr>
                        </m:ctrlPr>
                      </m:dPr>
                      <m:e>
                        <m:r>
                          <a:rPr lang="en-US" altLang="zh-CN" sz="2000" i="1">
                            <a:latin typeface="Cambria Math" panose="02040503050406030204" pitchFamily="18" charset="0"/>
                          </a:rPr>
                          <m:t>𝑝</m:t>
                        </m:r>
                        <m:r>
                          <a:rPr lang="en-US" altLang="zh-CN" sz="2000" i="1">
                            <a:latin typeface="Cambria Math" panose="02040503050406030204" pitchFamily="18" charset="0"/>
                          </a:rPr>
                          <m:t>,</m:t>
                        </m:r>
                        <m:r>
                          <a:rPr lang="en-US" altLang="zh-CN" sz="2000" i="1">
                            <a:latin typeface="Cambria Math" panose="02040503050406030204" pitchFamily="18" charset="0"/>
                          </a:rPr>
                          <m:t>𝑞</m:t>
                        </m:r>
                      </m:e>
                    </m:d>
                    <m:r>
                      <a:rPr lang="en-US" altLang="zh-CN" sz="2000" i="1">
                        <a:latin typeface="Cambria Math" panose="02040503050406030204" pitchFamily="18" charset="0"/>
                      </a:rPr>
                      <m:t>=</m:t>
                    </m:r>
                    <m:nary>
                      <m:naryPr>
                        <m:chr m:val="∑"/>
                        <m:limLoc m:val="undOvr"/>
                        <m:ctrlPr>
                          <a:rPr lang="zh-CN" altLang="zh-CN" sz="2000" i="1">
                            <a:latin typeface="Cambria Math" panose="02040503050406030204" pitchFamily="18" charset="0"/>
                          </a:rPr>
                        </m:ctrlPr>
                      </m:naryPr>
                      <m:sub>
                        <m: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𝑇</m:t>
                        </m:r>
                      </m:sup>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𝑖</m:t>
                            </m:r>
                          </m:sub>
                        </m:sSub>
                        <m:func>
                          <m:funcPr>
                            <m:ctrlPr>
                              <a:rPr lang="zh-CN" altLang="zh-CN" sz="2000" i="1">
                                <a:latin typeface="Cambria Math" panose="02040503050406030204" pitchFamily="18" charset="0"/>
                              </a:rPr>
                            </m:ctrlPr>
                          </m:funcPr>
                          <m:fName>
                            <m:r>
                              <m:rPr>
                                <m:sty m:val="p"/>
                              </m:rPr>
                              <a:rPr lang="en-US" altLang="zh-CN" sz="2000">
                                <a:latin typeface="Cambria Math" panose="02040503050406030204" pitchFamily="18" charset="0"/>
                              </a:rPr>
                              <m:t>ln</m:t>
                            </m:r>
                          </m:fName>
                          <m:e>
                            <m:f>
                              <m:fPr>
                                <m:ctrlPr>
                                  <a:rPr lang="zh-CN" altLang="zh-CN" sz="2000" i="1">
                                    <a:latin typeface="Cambria Math" panose="02040503050406030204" pitchFamily="18" charset="0"/>
                                  </a:rPr>
                                </m:ctrlPr>
                              </m:fPr>
                              <m:num>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𝑖</m:t>
                                    </m:r>
                                  </m:sub>
                                </m:sSub>
                              </m:num>
                              <m:den>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𝑞</m:t>
                                    </m:r>
                                  </m:e>
                                  <m:sub>
                                    <m:r>
                                      <a:rPr lang="en-US" altLang="zh-CN" sz="2000" i="1">
                                        <a:latin typeface="Cambria Math" panose="02040503050406030204" pitchFamily="18" charset="0"/>
                                      </a:rPr>
                                      <m:t>𝑖</m:t>
                                    </m:r>
                                  </m:sub>
                                </m:sSub>
                              </m:den>
                            </m:f>
                          </m:e>
                        </m:func>
                      </m:e>
                    </m:nary>
                  </m:oMath>
                </a14:m>
                <a:endParaRPr lang="en-US" altLang="zh-CN" sz="2000" kern="0" dirty="0" smtClean="0"/>
              </a:p>
            </p:txBody>
          </p:sp>
        </mc:Choice>
        <mc:Fallback xmlns="">
          <p:sp>
            <p:nvSpPr>
              <p:cNvPr id="20" name="内容占位符 2"/>
              <p:cNvSpPr txBox="1">
                <a:spLocks noRot="1" noChangeAspect="1" noMove="1" noResize="1" noEditPoints="1" noAdjustHandles="1" noChangeArrowheads="1" noChangeShapeType="1" noTextEdit="1"/>
              </p:cNvSpPr>
              <p:nvPr/>
            </p:nvSpPr>
            <p:spPr bwMode="auto">
              <a:xfrm>
                <a:off x="323528" y="1365647"/>
                <a:ext cx="8134672" cy="1991345"/>
              </a:xfrm>
              <a:prstGeom prst="rect">
                <a:avLst/>
              </a:prstGeom>
              <a:blipFill>
                <a:blip r:embed="rId3"/>
                <a:stretch>
                  <a:fillRect l="-300" t="-2446" b="-2844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内容占位符 2"/>
              <p:cNvSpPr txBox="1">
                <a:spLocks/>
              </p:cNvSpPr>
              <p:nvPr/>
            </p:nvSpPr>
            <p:spPr bwMode="auto">
              <a:xfrm>
                <a:off x="323528" y="3908996"/>
                <a:ext cx="8549108" cy="179680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kern="0" dirty="0">
                    <a:latin typeface="黑体" panose="02010609060101010101" pitchFamily="49" charset="-122"/>
                    <a:ea typeface="黑体" panose="02010609060101010101" pitchFamily="49" charset="-122"/>
                    <a:cs typeface="Times New Roman" panose="02020603050405020304" pitchFamily="18" charset="0"/>
                  </a:rPr>
                  <a:t>整合</a:t>
                </a:r>
                <a:r>
                  <a:rPr lang="en-US" altLang="zh-CN" sz="2400" kern="0" dirty="0" smtClean="0">
                    <a:latin typeface="Times New Roman" panose="02020603050405020304" pitchFamily="18" charset="0"/>
                    <a:ea typeface="黑体" panose="02010609060101010101" pitchFamily="49" charset="-122"/>
                    <a:cs typeface="Times New Roman" panose="02020603050405020304" pitchFamily="18" charset="0"/>
                  </a:rPr>
                  <a:t>VSM</a:t>
                </a:r>
                <a:r>
                  <a:rPr lang="zh-CN" altLang="en-US" sz="2400" kern="0" dirty="0" smtClean="0">
                    <a:latin typeface="黑体" panose="02010609060101010101" pitchFamily="49" charset="-122"/>
                    <a:ea typeface="黑体" panose="02010609060101010101" pitchFamily="49" charset="-122"/>
                    <a:cs typeface="Times New Roman" panose="02020603050405020304" pitchFamily="18" charset="0"/>
                  </a:rPr>
                  <a:t>与</a:t>
                </a:r>
                <a:r>
                  <a:rPr lang="en-US" altLang="zh-CN" sz="2400" kern="0" dirty="0" smtClean="0">
                    <a:latin typeface="Times New Roman" panose="02020603050405020304" pitchFamily="18" charset="0"/>
                    <a:ea typeface="黑体" panose="02010609060101010101" pitchFamily="49" charset="-122"/>
                    <a:cs typeface="Times New Roman" panose="02020603050405020304" pitchFamily="18" charset="0"/>
                  </a:rPr>
                  <a:t>LDA</a:t>
                </a:r>
                <a:endParaRPr lang="en-US" altLang="zh-CN" sz="2400" kern="0" dirty="0" smtClean="0">
                  <a:latin typeface="黑体" panose="02010609060101010101" pitchFamily="49" charset="-122"/>
                  <a:ea typeface="黑体" panose="02010609060101010101" pitchFamily="49" charset="-122"/>
                  <a:cs typeface="Times New Roman" panose="02020603050405020304" pitchFamily="18" charset="0"/>
                </a:endParaRPr>
              </a:p>
              <a:p>
                <a:pPr marL="0" indent="0">
                  <a:buNone/>
                </a:pPr>
                <a:endParaRPr lang="en-US" altLang="zh-CN" sz="2400" kern="0" dirty="0" smtClean="0"/>
              </a:p>
              <a:p>
                <a:pPr marL="0" indent="0">
                  <a:buNone/>
                </a:pPr>
                <a14:m>
                  <m:oMathPara xmlns:m="http://schemas.openxmlformats.org/officeDocument/2006/math">
                    <m:oMathParaPr>
                      <m:jc m:val="centerGroup"/>
                    </m:oMathParaPr>
                    <m:oMath xmlns:m="http://schemas.openxmlformats.org/officeDocument/2006/math">
                      <m:r>
                        <a:rPr lang="en-US" altLang="zh-CN" sz="2000" b="0" i="1" kern="0" smtClean="0">
                          <a:latin typeface="Cambria Math" panose="02040503050406030204" pitchFamily="18" charset="0"/>
                        </a:rPr>
                        <m:t>𝑆𝑖𝑚</m:t>
                      </m:r>
                      <m:d>
                        <m:dPr>
                          <m:ctrlPr>
                            <a:rPr lang="en-US" altLang="zh-CN" sz="2000" b="0" i="1" kern="0" smtClean="0">
                              <a:latin typeface="Cambria Math" panose="02040503050406030204" pitchFamily="18" charset="0"/>
                            </a:rPr>
                          </m:ctrlPr>
                        </m:dPr>
                        <m:e>
                          <m:sSub>
                            <m:sSubPr>
                              <m:ctrlPr>
                                <a:rPr lang="en-US" altLang="zh-CN" sz="2000" b="0" i="1" kern="0" smtClean="0">
                                  <a:latin typeface="Cambria Math" panose="02040503050406030204" pitchFamily="18" charset="0"/>
                                </a:rPr>
                              </m:ctrlPr>
                            </m:sSubPr>
                            <m:e>
                              <m:r>
                                <a:rPr lang="en-US" altLang="zh-CN" sz="2000" b="0" i="1" kern="0" smtClean="0">
                                  <a:latin typeface="Cambria Math" panose="02040503050406030204" pitchFamily="18" charset="0"/>
                                </a:rPr>
                                <m:t>𝑑</m:t>
                              </m:r>
                            </m:e>
                            <m:sub>
                              <m:r>
                                <a:rPr lang="en-US" altLang="zh-CN" sz="2000" b="0" i="1" kern="0" smtClean="0">
                                  <a:latin typeface="Cambria Math" panose="02040503050406030204" pitchFamily="18" charset="0"/>
                                </a:rPr>
                                <m:t>𝑖</m:t>
                              </m:r>
                            </m:sub>
                          </m:sSub>
                          <m:r>
                            <a:rPr lang="en-US" altLang="zh-CN" sz="2000" b="0" i="1" kern="0" smtClean="0">
                              <a:latin typeface="Cambria Math" panose="02040503050406030204" pitchFamily="18" charset="0"/>
                            </a:rPr>
                            <m:t>,</m:t>
                          </m:r>
                          <m:sSub>
                            <m:sSubPr>
                              <m:ctrlPr>
                                <a:rPr lang="en-US" altLang="zh-CN" sz="2000" b="0" i="1" kern="0" smtClean="0">
                                  <a:latin typeface="Cambria Math" panose="02040503050406030204" pitchFamily="18" charset="0"/>
                                </a:rPr>
                              </m:ctrlPr>
                            </m:sSubPr>
                            <m:e>
                              <m:r>
                                <a:rPr lang="en-US" altLang="zh-CN" sz="2000" b="0" i="1" kern="0" smtClean="0">
                                  <a:latin typeface="Cambria Math" panose="02040503050406030204" pitchFamily="18" charset="0"/>
                                </a:rPr>
                                <m:t>𝑑</m:t>
                              </m:r>
                            </m:e>
                            <m:sub>
                              <m:r>
                                <a:rPr lang="en-US" altLang="zh-CN" sz="2000" b="0" i="1" kern="0" smtClean="0">
                                  <a:latin typeface="Cambria Math" panose="02040503050406030204" pitchFamily="18" charset="0"/>
                                </a:rPr>
                                <m:t>𝑗</m:t>
                              </m:r>
                            </m:sub>
                          </m:sSub>
                        </m:e>
                      </m:d>
                      <m:r>
                        <a:rPr lang="en-US" altLang="zh-CN" sz="2000" b="0" i="1" kern="0" smtClean="0">
                          <a:latin typeface="Cambria Math" panose="02040503050406030204" pitchFamily="18" charset="0"/>
                        </a:rPr>
                        <m:t>=</m:t>
                      </m:r>
                      <m:r>
                        <a:rPr lang="zh-CN" altLang="en-US" sz="2000" b="0" i="1" kern="0" smtClean="0">
                          <a:latin typeface="Cambria Math" panose="02040503050406030204" pitchFamily="18" charset="0"/>
                        </a:rPr>
                        <m:t>𝜆</m:t>
                      </m:r>
                      <m:r>
                        <a:rPr lang="en-US" altLang="zh-CN" sz="2000" b="0" i="1" kern="0" smtClean="0">
                          <a:latin typeface="Cambria Math" panose="02040503050406030204" pitchFamily="18" charset="0"/>
                          <a:ea typeface="Cambria Math" panose="02040503050406030204" pitchFamily="18" charset="0"/>
                        </a:rPr>
                        <m:t>×</m:t>
                      </m:r>
                      <m:sSub>
                        <m:sSubPr>
                          <m:ctrlPr>
                            <a:rPr lang="en-US" altLang="zh-CN" sz="2000" b="0" i="1" kern="0" smtClean="0">
                              <a:latin typeface="Cambria Math" panose="02040503050406030204" pitchFamily="18" charset="0"/>
                              <a:ea typeface="Cambria Math" panose="02040503050406030204" pitchFamily="18" charset="0"/>
                            </a:rPr>
                          </m:ctrlPr>
                        </m:sSubPr>
                        <m:e>
                          <m:r>
                            <a:rPr lang="en-US" altLang="zh-CN" sz="2000" b="0" i="1" kern="0" smtClean="0">
                              <a:latin typeface="Cambria Math" panose="02040503050406030204" pitchFamily="18" charset="0"/>
                              <a:ea typeface="Cambria Math" panose="02040503050406030204" pitchFamily="18" charset="0"/>
                            </a:rPr>
                            <m:t>𝑆𝑖𝑚</m:t>
                          </m:r>
                        </m:e>
                        <m:sub>
                          <m:r>
                            <a:rPr lang="en-US" altLang="zh-CN" sz="2000" b="0" i="1" kern="0" smtClean="0">
                              <a:latin typeface="Cambria Math" panose="02040503050406030204" pitchFamily="18" charset="0"/>
                              <a:ea typeface="Cambria Math" panose="02040503050406030204" pitchFamily="18" charset="0"/>
                            </a:rPr>
                            <m:t>𝑉𝑆𝑀</m:t>
                          </m:r>
                        </m:sub>
                      </m:sSub>
                      <m:d>
                        <m:dPr>
                          <m:ctrlPr>
                            <a:rPr lang="en-US" altLang="zh-CN" sz="2000" b="0" i="1" kern="0" smtClean="0">
                              <a:latin typeface="Cambria Math" panose="02040503050406030204" pitchFamily="18" charset="0"/>
                              <a:ea typeface="Cambria Math" panose="02040503050406030204" pitchFamily="18" charset="0"/>
                            </a:rPr>
                          </m:ctrlPr>
                        </m:dPr>
                        <m:e>
                          <m:sSub>
                            <m:sSubPr>
                              <m:ctrlPr>
                                <a:rPr lang="en-US" altLang="zh-CN" sz="2000" i="1" kern="0">
                                  <a:latin typeface="Cambria Math" panose="02040503050406030204" pitchFamily="18" charset="0"/>
                                </a:rPr>
                              </m:ctrlPr>
                            </m:sSubPr>
                            <m:e>
                              <m:r>
                                <a:rPr lang="en-US" altLang="zh-CN" sz="2000" i="1" kern="0">
                                  <a:latin typeface="Cambria Math" panose="02040503050406030204" pitchFamily="18" charset="0"/>
                                </a:rPr>
                                <m:t>𝑑</m:t>
                              </m:r>
                            </m:e>
                            <m:sub>
                              <m:r>
                                <a:rPr lang="en-US" altLang="zh-CN" sz="2000" i="1" kern="0">
                                  <a:latin typeface="Cambria Math" panose="02040503050406030204" pitchFamily="18" charset="0"/>
                                </a:rPr>
                                <m:t>𝑖</m:t>
                              </m:r>
                            </m:sub>
                          </m:sSub>
                          <m:r>
                            <a:rPr lang="en-US" altLang="zh-CN" sz="2000" i="1" kern="0">
                              <a:latin typeface="Cambria Math" panose="02040503050406030204" pitchFamily="18" charset="0"/>
                            </a:rPr>
                            <m:t>,</m:t>
                          </m:r>
                          <m:sSub>
                            <m:sSubPr>
                              <m:ctrlPr>
                                <a:rPr lang="en-US" altLang="zh-CN" sz="2000" i="1" kern="0">
                                  <a:latin typeface="Cambria Math" panose="02040503050406030204" pitchFamily="18" charset="0"/>
                                </a:rPr>
                              </m:ctrlPr>
                            </m:sSubPr>
                            <m:e>
                              <m:r>
                                <a:rPr lang="en-US" altLang="zh-CN" sz="2000" i="1" kern="0">
                                  <a:latin typeface="Cambria Math" panose="02040503050406030204" pitchFamily="18" charset="0"/>
                                </a:rPr>
                                <m:t>𝑑</m:t>
                              </m:r>
                            </m:e>
                            <m:sub>
                              <m:r>
                                <a:rPr lang="en-US" altLang="zh-CN" sz="2000" i="1" kern="0">
                                  <a:latin typeface="Cambria Math" panose="02040503050406030204" pitchFamily="18" charset="0"/>
                                </a:rPr>
                                <m:t>𝑗</m:t>
                              </m:r>
                            </m:sub>
                          </m:sSub>
                        </m:e>
                      </m:d>
                      <m:r>
                        <a:rPr lang="en-US" altLang="zh-CN" sz="2000" b="0" i="1" kern="0" smtClean="0">
                          <a:latin typeface="Cambria Math" panose="02040503050406030204" pitchFamily="18" charset="0"/>
                          <a:ea typeface="Cambria Math" panose="02040503050406030204" pitchFamily="18" charset="0"/>
                        </a:rPr>
                        <m:t>+</m:t>
                      </m:r>
                      <m:d>
                        <m:dPr>
                          <m:ctrlPr>
                            <a:rPr lang="en-US" altLang="zh-CN" sz="2000" b="0" i="1" kern="0" smtClean="0">
                              <a:latin typeface="Cambria Math" panose="02040503050406030204" pitchFamily="18" charset="0"/>
                              <a:ea typeface="Cambria Math" panose="02040503050406030204" pitchFamily="18" charset="0"/>
                            </a:rPr>
                          </m:ctrlPr>
                        </m:dPr>
                        <m:e>
                          <m:r>
                            <a:rPr lang="en-US" altLang="zh-CN" sz="2000" b="0" i="1" kern="0" smtClean="0">
                              <a:latin typeface="Cambria Math" panose="02040503050406030204" pitchFamily="18" charset="0"/>
                              <a:ea typeface="Cambria Math" panose="02040503050406030204" pitchFamily="18" charset="0"/>
                            </a:rPr>
                            <m:t>1−</m:t>
                          </m:r>
                          <m:r>
                            <a:rPr lang="zh-CN" altLang="en-US" sz="2000" i="1" kern="0">
                              <a:latin typeface="Cambria Math" panose="02040503050406030204" pitchFamily="18" charset="0"/>
                            </a:rPr>
                            <m:t>𝜆</m:t>
                          </m:r>
                        </m:e>
                      </m:d>
                      <m:sSub>
                        <m:sSubPr>
                          <m:ctrlPr>
                            <a:rPr lang="en-US" altLang="zh-CN" sz="2000" i="1" kern="0">
                              <a:latin typeface="Cambria Math" panose="02040503050406030204" pitchFamily="18" charset="0"/>
                              <a:ea typeface="Cambria Math" panose="02040503050406030204" pitchFamily="18" charset="0"/>
                            </a:rPr>
                          </m:ctrlPr>
                        </m:sSubPr>
                        <m:e>
                          <m:r>
                            <a:rPr lang="en-US" altLang="zh-CN" sz="2000" i="1" kern="0">
                              <a:latin typeface="Cambria Math" panose="02040503050406030204" pitchFamily="18" charset="0"/>
                              <a:ea typeface="Cambria Math" panose="02040503050406030204" pitchFamily="18" charset="0"/>
                            </a:rPr>
                            <m:t>𝑆𝑖𝑚</m:t>
                          </m:r>
                        </m:e>
                        <m:sub>
                          <m:r>
                            <a:rPr lang="en-US" altLang="zh-CN" sz="2000" b="0" i="1" kern="0" smtClean="0">
                              <a:latin typeface="Cambria Math" panose="02040503050406030204" pitchFamily="18" charset="0"/>
                              <a:ea typeface="Cambria Math" panose="02040503050406030204" pitchFamily="18" charset="0"/>
                            </a:rPr>
                            <m:t>𝐿𝐷𝐴</m:t>
                          </m:r>
                        </m:sub>
                      </m:sSub>
                      <m:d>
                        <m:dPr>
                          <m:ctrlPr>
                            <a:rPr lang="en-US" altLang="zh-CN" sz="2000" i="1" kern="0">
                              <a:latin typeface="Cambria Math" panose="02040503050406030204" pitchFamily="18" charset="0"/>
                              <a:ea typeface="Cambria Math" panose="02040503050406030204" pitchFamily="18" charset="0"/>
                            </a:rPr>
                          </m:ctrlPr>
                        </m:dPr>
                        <m:e>
                          <m:r>
                            <a:rPr lang="en-US" altLang="zh-CN" sz="2000" b="0" i="1" kern="0" smtClean="0">
                              <a:latin typeface="Cambria Math" panose="02040503050406030204" pitchFamily="18" charset="0"/>
                              <a:ea typeface="Cambria Math" panose="02040503050406030204" pitchFamily="18" charset="0"/>
                            </a:rPr>
                            <m:t>𝑝</m:t>
                          </m:r>
                          <m:r>
                            <a:rPr lang="en-US" altLang="zh-CN" sz="2000" i="1" kern="0">
                              <a:latin typeface="Cambria Math" panose="02040503050406030204" pitchFamily="18" charset="0"/>
                            </a:rPr>
                            <m:t>,</m:t>
                          </m:r>
                          <m:r>
                            <a:rPr lang="en-US" altLang="zh-CN" sz="2000" b="0" i="1" kern="0" smtClean="0">
                              <a:latin typeface="Cambria Math" panose="02040503050406030204" pitchFamily="18" charset="0"/>
                            </a:rPr>
                            <m:t>𝑞</m:t>
                          </m:r>
                          <m:r>
                            <a:rPr lang="en-US" altLang="zh-CN" sz="2000" i="1" kern="0" smtClean="0">
                              <a:latin typeface="Cambria Math" panose="02040503050406030204" pitchFamily="18" charset="0"/>
                            </a:rPr>
                            <m:t> </m:t>
                          </m:r>
                        </m:e>
                      </m:d>
                      <m:r>
                        <a:rPr lang="en-US" altLang="zh-CN" sz="2000" b="0" i="1" kern="0" smtClean="0">
                          <a:latin typeface="Cambria Math" panose="02040503050406030204" pitchFamily="18" charset="0"/>
                          <a:ea typeface="Cambria Math" panose="02040503050406030204" pitchFamily="18" charset="0"/>
                        </a:rPr>
                        <m:t>,</m:t>
                      </m:r>
                      <m:r>
                        <a:rPr lang="zh-CN" altLang="en-US" sz="2000" i="1" kern="0">
                          <a:latin typeface="Cambria Math" panose="02040503050406030204" pitchFamily="18" charset="0"/>
                        </a:rPr>
                        <m:t>𝜆</m:t>
                      </m:r>
                      <m:r>
                        <a:rPr lang="zh-CN" altLang="en-US" sz="2000" i="1" kern="0">
                          <a:latin typeface="Cambria Math" panose="02040503050406030204" pitchFamily="18" charset="0"/>
                        </a:rPr>
                        <m:t>∈(0,1)</m:t>
                      </m:r>
                    </m:oMath>
                  </m:oMathPara>
                </a14:m>
                <a:endParaRPr lang="en-US" altLang="zh-CN" sz="2000" kern="0" dirty="0"/>
              </a:p>
              <a:p>
                <a:pPr marL="0" indent="0">
                  <a:buNone/>
                </a:pPr>
                <a:endParaRPr lang="en-US" altLang="zh-CN" sz="2400" kern="0" dirty="0" smtClean="0"/>
              </a:p>
            </p:txBody>
          </p:sp>
        </mc:Choice>
        <mc:Fallback xmlns="">
          <p:sp>
            <p:nvSpPr>
              <p:cNvPr id="8" name="内容占位符 2"/>
              <p:cNvSpPr txBox="1">
                <a:spLocks noRot="1" noChangeAspect="1" noMove="1" noResize="1" noEditPoints="1" noAdjustHandles="1" noChangeArrowheads="1" noChangeShapeType="1" noTextEdit="1"/>
              </p:cNvSpPr>
              <p:nvPr/>
            </p:nvSpPr>
            <p:spPr bwMode="auto">
              <a:xfrm>
                <a:off x="323528" y="3908996"/>
                <a:ext cx="8549108" cy="1796809"/>
              </a:xfrm>
              <a:prstGeom prst="rect">
                <a:avLst/>
              </a:prstGeom>
              <a:blipFill>
                <a:blip r:embed="rId4"/>
                <a:stretch>
                  <a:fillRect l="-285" t="-372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656124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75702" y="1509853"/>
            <a:ext cx="8142287" cy="1114855"/>
          </a:xfrm>
        </p:spPr>
        <p:txBody>
          <a:bodyPr/>
          <a:lstStyle/>
          <a:p>
            <a:r>
              <a:rPr lang="zh-CN" altLang="en-US" sz="2400" dirty="0"/>
              <a:t>语料库</a:t>
            </a:r>
            <a:endParaRPr lang="zh-CN" altLang="en-US" sz="1600" dirty="0" smtClean="0">
              <a:latin typeface="Times New Roman" panose="02020603050405020304" pitchFamily="18" charset="0"/>
              <a:ea typeface="宋体" panose="02010600030101010101" pitchFamily="2" charset="-122"/>
            </a:endParaRPr>
          </a:p>
          <a:p>
            <a:pPr marL="784225" lvl="1" indent="-342900">
              <a:buFont typeface="Wingdings" panose="05000000000000000000" pitchFamily="2" charset="2"/>
              <a:buChar char="p"/>
            </a:pP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OHSUMED</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语料</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zh-CN" sz="1800" kern="1200" dirty="0">
                <a:solidFill>
                  <a:schemeClr val="dk1"/>
                </a:solidFill>
                <a:latin typeface="Times New Roman" panose="02020603050405020304" pitchFamily="18" charset="0"/>
                <a:ea typeface="楷体" panose="02010609060101010101" pitchFamily="49" charset="-122"/>
                <a:cs typeface="Times New Roman" panose="02020603050405020304" pitchFamily="18" charset="0"/>
              </a:rPr>
              <a:t>医药类杂志的标题和摘</a:t>
            </a:r>
            <a:r>
              <a:rPr lang="zh-CN" altLang="zh-CN" sz="1800" kern="1200" dirty="0" smtClean="0">
                <a:solidFill>
                  <a:schemeClr val="dk1"/>
                </a:solidFill>
                <a:latin typeface="Times New Roman" panose="02020603050405020304" pitchFamily="18" charset="0"/>
                <a:ea typeface="楷体" panose="02010609060101010101" pitchFamily="49" charset="-122"/>
                <a:cs typeface="Times New Roman" panose="02020603050405020304" pitchFamily="18" charset="0"/>
              </a:rPr>
              <a:t>要</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，共</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106</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组，每组平均</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150</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篇；</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784225" lvl="1" indent="-342900">
              <a:buFont typeface="Wingdings" panose="05000000000000000000" pitchFamily="2" charset="2"/>
              <a:buChar char="p"/>
            </a:pP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TD2003</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语料、</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TD2004</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语料</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784225" lvl="1" indent="-342900">
              <a:buFont typeface="Wingdings" panose="05000000000000000000" pitchFamily="2" charset="2"/>
              <a:buChar char="p"/>
            </a:pPr>
            <a:endParaRPr lang="en-US" altLang="zh-CN" sz="1800" dirty="0" smtClean="0">
              <a:latin typeface="楷体" panose="02010609060101010101" pitchFamily="49" charset="-122"/>
              <a:ea typeface="楷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2017/5/12</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12</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a:latin typeface="黑体" pitchFamily="49" charset="-122"/>
                <a:ea typeface="黑体" pitchFamily="49" charset="-122"/>
              </a:rPr>
              <a:t>实</a:t>
            </a:r>
            <a:r>
              <a:rPr lang="zh-CN" altLang="en-US" sz="2800" b="0" dirty="0" smtClean="0">
                <a:latin typeface="黑体" pitchFamily="49" charset="-122"/>
                <a:ea typeface="黑体" pitchFamily="49" charset="-122"/>
              </a:rPr>
              <a:t>验设置</a:t>
            </a:r>
            <a:endParaRPr lang="zh-CN" altLang="en-US" sz="2800" b="0" dirty="0">
              <a:latin typeface="黑体" pitchFamily="49" charset="-122"/>
              <a:ea typeface="黑体" pitchFamily="49" charset="-122"/>
            </a:endParaRPr>
          </a:p>
        </p:txBody>
      </p:sp>
      <mc:AlternateContent xmlns:mc="http://schemas.openxmlformats.org/markup-compatibility/2006" xmlns:a14="http://schemas.microsoft.com/office/drawing/2010/main">
        <mc:Choice Requires="a14">
          <p:sp>
            <p:nvSpPr>
              <p:cNvPr id="9" name="内容占位符 2"/>
              <p:cNvSpPr txBox="1">
                <a:spLocks/>
              </p:cNvSpPr>
              <p:nvPr/>
            </p:nvSpPr>
            <p:spPr bwMode="auto">
              <a:xfrm>
                <a:off x="468310" y="2756521"/>
                <a:ext cx="8142287" cy="218380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kern="0" dirty="0" smtClean="0"/>
                  <a:t>实验方法</a:t>
                </a:r>
                <a:endParaRPr lang="en-US" altLang="zh-CN" sz="2400" kern="0" dirty="0"/>
              </a:p>
              <a:p>
                <a:pPr lvl="1">
                  <a:lnSpc>
                    <a:spcPct val="150000"/>
                  </a:lnSpc>
                  <a:buFont typeface="Wingdings" panose="05000000000000000000" pitchFamily="2" charset="2"/>
                  <a:buChar char="p"/>
                </a:pP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建模过程中的参数估计采用</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MCMC</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方法中的</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Gibbs</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抽样算</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法</a:t>
                </a:r>
                <a:r>
                  <a:rPr lang="zh-CN" altLang="en-US" sz="1800" kern="0"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p"/>
                </a:pP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设置</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α= 50/K</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β= 0.01</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迭代</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次数均为</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2000</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次。隐含主题</a:t>
                </a:r>
                <a14:m>
                  <m:oMath xmlns:m="http://schemas.openxmlformats.org/officeDocument/2006/math">
                    <m:r>
                      <m:rPr>
                        <m:sty m:val="p"/>
                      </m:rPr>
                      <a:rPr lang="en-US" altLang="zh-CN" sz="1800" i="1" dirty="0">
                        <a:latin typeface="Cambria Math" panose="02040503050406030204" pitchFamily="18" charset="0"/>
                        <a:ea typeface="Cambria Math" panose="02040503050406030204" pitchFamily="18" charset="0"/>
                      </a:rPr>
                      <m:t>K</m:t>
                    </m:r>
                    <m:r>
                      <a:rPr lang="en-US" altLang="zh-CN" sz="180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[10,200]</m:t>
                    </m:r>
                  </m:oMath>
                </a14:m>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p"/>
                </a:pPr>
                <a:r>
                  <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rPr>
                  <a:t>VSM</a:t>
                </a: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与</a:t>
                </a:r>
                <a:r>
                  <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rPr>
                  <a:t>LDA</a:t>
                </a: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线性组合参数</a:t>
                </a:r>
                <a14:m>
                  <m:oMath xmlns:m="http://schemas.openxmlformats.org/officeDocument/2006/math">
                    <m:r>
                      <a:rPr lang="zh-CN" altLang="en-US" sz="1800" i="1" kern="0">
                        <a:latin typeface="Cambria Math" panose="02040503050406030204" pitchFamily="18" charset="0"/>
                      </a:rPr>
                      <m:t>𝜆</m:t>
                    </m:r>
                  </m:oMath>
                </a14:m>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取</a:t>
                </a:r>
                <a:r>
                  <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rPr>
                  <a:t>0.8</a:t>
                </a: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p"/>
                </a:pPr>
                <a:endPar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9" name="内容占位符 2"/>
              <p:cNvSpPr txBox="1">
                <a:spLocks noRot="1" noChangeAspect="1" noMove="1" noResize="1" noEditPoints="1" noAdjustHandles="1" noChangeArrowheads="1" noChangeShapeType="1" noTextEdit="1"/>
              </p:cNvSpPr>
              <p:nvPr/>
            </p:nvSpPr>
            <p:spPr bwMode="auto">
              <a:xfrm>
                <a:off x="468310" y="2756521"/>
                <a:ext cx="8142287" cy="2183805"/>
              </a:xfrm>
              <a:prstGeom prst="rect">
                <a:avLst/>
              </a:prstGeom>
              <a:blipFill>
                <a:blip r:embed="rId3"/>
                <a:stretch>
                  <a:fillRect l="-375" t="-2235" r="-344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内容占位符 2"/>
              <p:cNvSpPr txBox="1">
                <a:spLocks/>
              </p:cNvSpPr>
              <p:nvPr/>
            </p:nvSpPr>
            <p:spPr bwMode="auto">
              <a:xfrm>
                <a:off x="468312" y="4868689"/>
                <a:ext cx="8142287" cy="115259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kern="0" dirty="0" smtClean="0"/>
                  <a:t>评估标准</a:t>
                </a:r>
                <a:endParaRPr lang="zh-CN" altLang="en-US" sz="1600" kern="0" dirty="0" smtClean="0">
                  <a:latin typeface="Times New Roman" panose="02020603050405020304" pitchFamily="18" charset="0"/>
                  <a:ea typeface="宋体" panose="02010600030101010101" pitchFamily="2" charset="-122"/>
                </a:endParaRPr>
              </a:p>
              <a:p>
                <a:pPr marL="441325" lvl="1" indent="0">
                  <a:buNone/>
                </a:pPr>
                <a14:m>
                  <m:oMathPara xmlns:m="http://schemas.openxmlformats.org/officeDocument/2006/math">
                    <m:oMathParaPr>
                      <m:jc m:val="centerGroup"/>
                    </m:oMathParaPr>
                    <m:oMath xmlns:m="http://schemas.openxmlformats.org/officeDocument/2006/math">
                      <m:r>
                        <a:rPr lang="en-US" altLang="zh-CN" sz="1800" b="0" i="1" kern="0" smtClean="0">
                          <a:latin typeface="Cambria Math" panose="02040503050406030204" pitchFamily="18" charset="0"/>
                          <a:ea typeface="楷体" panose="02010609060101010101" pitchFamily="49" charset="-122"/>
                        </a:rPr>
                        <m:t>𝐹</m:t>
                      </m:r>
                      <m:r>
                        <a:rPr lang="en-US" altLang="zh-CN" sz="1800" b="0" i="1" kern="0" smtClean="0">
                          <a:latin typeface="Cambria Math" panose="02040503050406030204" pitchFamily="18" charset="0"/>
                          <a:ea typeface="楷体" panose="02010609060101010101" pitchFamily="49" charset="-122"/>
                        </a:rPr>
                        <m:t>_</m:t>
                      </m:r>
                      <m:r>
                        <a:rPr lang="en-US" altLang="zh-CN" sz="1800" b="0" i="1" kern="0" smtClean="0">
                          <a:latin typeface="Cambria Math" panose="02040503050406030204" pitchFamily="18" charset="0"/>
                          <a:ea typeface="楷体" panose="02010609060101010101" pitchFamily="49" charset="-122"/>
                        </a:rPr>
                        <m:t>𝑚𝑒𝑎𝑠𝑢𝑟𝑒</m:t>
                      </m:r>
                      <m:r>
                        <a:rPr lang="en-US" altLang="zh-CN" sz="1800" b="0" i="1" kern="0" smtClean="0">
                          <a:latin typeface="Cambria Math" panose="02040503050406030204" pitchFamily="18" charset="0"/>
                          <a:ea typeface="楷体" panose="02010609060101010101" pitchFamily="49" charset="-122"/>
                        </a:rPr>
                        <m:t>=</m:t>
                      </m:r>
                      <m:f>
                        <m:fPr>
                          <m:ctrlPr>
                            <a:rPr lang="en-US" altLang="zh-CN" sz="1800" b="0" i="1" kern="0" smtClean="0">
                              <a:latin typeface="Cambria Math" panose="02040503050406030204" pitchFamily="18" charset="0"/>
                              <a:ea typeface="楷体" panose="02010609060101010101" pitchFamily="49" charset="-122"/>
                            </a:rPr>
                          </m:ctrlPr>
                        </m:fPr>
                        <m:num>
                          <m:r>
                            <a:rPr lang="en-US" altLang="zh-CN" sz="1800" b="0" i="1" kern="0" smtClean="0">
                              <a:latin typeface="Cambria Math" panose="02040503050406030204" pitchFamily="18" charset="0"/>
                              <a:ea typeface="楷体" panose="02010609060101010101" pitchFamily="49" charset="-122"/>
                            </a:rPr>
                            <m:t>2∗</m:t>
                          </m:r>
                          <m:r>
                            <a:rPr lang="en-US" altLang="zh-CN" sz="1800" b="0" i="1" kern="0" smtClean="0">
                              <a:latin typeface="Cambria Math" panose="02040503050406030204" pitchFamily="18" charset="0"/>
                              <a:ea typeface="楷体" panose="02010609060101010101" pitchFamily="49" charset="-122"/>
                            </a:rPr>
                            <m:t>𝑃𝑟𝑒𝑠𝑖𝑠𝑖𝑜𝑛</m:t>
                          </m:r>
                          <m:r>
                            <a:rPr lang="en-US" altLang="zh-CN" sz="1800" b="0" i="1" kern="0" smtClean="0">
                              <a:latin typeface="Cambria Math" panose="02040503050406030204" pitchFamily="18" charset="0"/>
                              <a:ea typeface="楷体" panose="02010609060101010101" pitchFamily="49" charset="-122"/>
                            </a:rPr>
                            <m:t>∗</m:t>
                          </m:r>
                          <m:r>
                            <a:rPr lang="en-US" altLang="zh-CN" sz="1800" b="0" i="1" kern="0" smtClean="0">
                              <a:latin typeface="Cambria Math" panose="02040503050406030204" pitchFamily="18" charset="0"/>
                              <a:ea typeface="楷体" panose="02010609060101010101" pitchFamily="49" charset="-122"/>
                            </a:rPr>
                            <m:t>𝑅𝑒𝑐𝑎𝑙𝑙</m:t>
                          </m:r>
                        </m:num>
                        <m:den>
                          <m:r>
                            <a:rPr lang="en-US" altLang="zh-CN" sz="1800" b="0" i="1" kern="0" smtClean="0">
                              <a:latin typeface="Cambria Math" panose="02040503050406030204" pitchFamily="18" charset="0"/>
                              <a:ea typeface="楷体" panose="02010609060101010101" pitchFamily="49" charset="-122"/>
                            </a:rPr>
                            <m:t>𝑃𝑟𝑒𝑐𝑖𝑠𝑖𝑜𝑛</m:t>
                          </m:r>
                          <m:r>
                            <a:rPr lang="en-US" altLang="zh-CN" sz="1800" b="0" i="1" kern="0" smtClean="0">
                              <a:latin typeface="Cambria Math" panose="02040503050406030204" pitchFamily="18" charset="0"/>
                              <a:ea typeface="楷体" panose="02010609060101010101" pitchFamily="49" charset="-122"/>
                            </a:rPr>
                            <m:t>+</m:t>
                          </m:r>
                          <m:r>
                            <a:rPr lang="en-US" altLang="zh-CN" sz="1800" b="0" i="1" kern="0" smtClean="0">
                              <a:latin typeface="Cambria Math" panose="02040503050406030204" pitchFamily="18" charset="0"/>
                              <a:ea typeface="楷体" panose="02010609060101010101" pitchFamily="49" charset="-122"/>
                            </a:rPr>
                            <m:t>𝑅𝑒𝑐𝑎𝑙𝑙</m:t>
                          </m:r>
                        </m:den>
                      </m:f>
                    </m:oMath>
                  </m:oMathPara>
                </a14:m>
                <a:endParaRPr lang="en-US" altLang="zh-CN" sz="1800" b="0" kern="0" dirty="0" smtClean="0">
                  <a:latin typeface="楷体" panose="02010609060101010101" pitchFamily="49" charset="-122"/>
                  <a:ea typeface="楷体" panose="02010609060101010101" pitchFamily="49" charset="-122"/>
                </a:endParaRPr>
              </a:p>
              <a:p>
                <a:pPr marL="441325" lvl="1" indent="0">
                  <a:buNone/>
                </a:pPr>
                <a:endParaRPr lang="en-US" altLang="zh-CN" sz="1800" kern="0" dirty="0" smtClean="0">
                  <a:latin typeface="楷体" panose="02010609060101010101" pitchFamily="49" charset="-122"/>
                  <a:ea typeface="楷体" panose="02010609060101010101" pitchFamily="49" charset="-122"/>
                </a:endParaRPr>
              </a:p>
            </p:txBody>
          </p:sp>
        </mc:Choice>
        <mc:Fallback xmlns="">
          <p:sp>
            <p:nvSpPr>
              <p:cNvPr id="10" name="内容占位符 2"/>
              <p:cNvSpPr txBox="1">
                <a:spLocks noRot="1" noChangeAspect="1" noMove="1" noResize="1" noEditPoints="1" noAdjustHandles="1" noChangeArrowheads="1" noChangeShapeType="1" noTextEdit="1"/>
              </p:cNvSpPr>
              <p:nvPr/>
            </p:nvSpPr>
            <p:spPr bwMode="auto">
              <a:xfrm>
                <a:off x="468312" y="4868689"/>
                <a:ext cx="8142287" cy="1152599"/>
              </a:xfrm>
              <a:prstGeom prst="rect">
                <a:avLst/>
              </a:prstGeom>
              <a:blipFill>
                <a:blip r:embed="rId4"/>
                <a:stretch>
                  <a:fillRect l="-375" t="-42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793891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CB25AA1-DAB0-4597-8B8E-0BCD3DF7FBD0}" type="datetime1">
              <a:rPr lang="zh-CN" altLang="en-US" smtClean="0"/>
              <a:t>2017/5/12</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13</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实验</a:t>
            </a:r>
            <a:r>
              <a:rPr lang="zh-CN" altLang="en-US" sz="2800" b="0" dirty="0">
                <a:latin typeface="黑体" pitchFamily="49" charset="-122"/>
                <a:ea typeface="黑体" pitchFamily="49" charset="-122"/>
              </a:rPr>
              <a:t>对比</a:t>
            </a:r>
          </a:p>
        </p:txBody>
      </p:sp>
      <p:sp>
        <p:nvSpPr>
          <p:cNvPr id="20" name="内容占位符 2"/>
          <p:cNvSpPr txBox="1">
            <a:spLocks/>
          </p:cNvSpPr>
          <p:nvPr/>
        </p:nvSpPr>
        <p:spPr bwMode="auto">
          <a:xfrm>
            <a:off x="68523" y="1242241"/>
            <a:ext cx="4113529" cy="386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en-US" altLang="zh-CN" sz="2400" kern="0" dirty="0" smtClean="0">
                <a:latin typeface="Times New Roman" panose="02020603050405020304" pitchFamily="18" charset="0"/>
                <a:ea typeface="黑体" panose="02010609060101010101" pitchFamily="49" charset="-122"/>
                <a:cs typeface="Times New Roman" panose="02020603050405020304" pitchFamily="18" charset="0"/>
              </a:rPr>
              <a:t>F</a:t>
            </a:r>
            <a:r>
              <a:rPr lang="zh-CN" altLang="en-US" sz="2400" kern="0" dirty="0" smtClean="0">
                <a:latin typeface="Times New Roman" panose="02020603050405020304" pitchFamily="18" charset="0"/>
                <a:ea typeface="黑体" panose="02010609060101010101" pitchFamily="49" charset="-122"/>
                <a:cs typeface="Times New Roman" panose="02020603050405020304" pitchFamily="18" charset="0"/>
              </a:rPr>
              <a:t>值比较</a:t>
            </a:r>
          </a:p>
        </p:txBody>
      </p:sp>
      <p:sp>
        <p:nvSpPr>
          <p:cNvPr id="21" name="内容占位符 2"/>
          <p:cNvSpPr txBox="1">
            <a:spLocks/>
          </p:cNvSpPr>
          <p:nvPr/>
        </p:nvSpPr>
        <p:spPr bwMode="auto">
          <a:xfrm>
            <a:off x="251520" y="4581128"/>
            <a:ext cx="8568952" cy="1534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kern="0" dirty="0" smtClean="0"/>
              <a:t>分</a:t>
            </a:r>
            <a:r>
              <a:rPr lang="zh-CN" altLang="en-US" sz="2400" kern="0" dirty="0"/>
              <a:t>析</a:t>
            </a:r>
            <a:endParaRPr lang="en-US" altLang="zh-CN" sz="2400" kern="0" dirty="0" smtClean="0"/>
          </a:p>
          <a:p>
            <a:pPr lvl="1">
              <a:buFont typeface="Wingdings" pitchFamily="2" charset="2"/>
              <a:buChar char="p"/>
            </a:pPr>
            <a:r>
              <a:rPr lang="en-US" altLang="zh-CN" sz="1800" kern="0" dirty="0">
                <a:latin typeface="Times New Roman" panose="02020603050405020304" pitchFamily="18" charset="0"/>
                <a:ea typeface="楷体" panose="02010609060101010101" pitchFamily="49" charset="-122"/>
                <a:cs typeface="Times New Roman" panose="02020603050405020304" pitchFamily="18" charset="0"/>
              </a:rPr>
              <a:t>LDA</a:t>
            </a:r>
            <a:r>
              <a:rPr lang="zh-CN" altLang="en-US" sz="1800" kern="0" dirty="0">
                <a:latin typeface="楷体" panose="02010609060101010101" pitchFamily="49" charset="-122"/>
                <a:ea typeface="楷体" panose="02010609060101010101" pitchFamily="49" charset="-122"/>
              </a:rPr>
              <a:t>模型只考虑了文本的主题分</a:t>
            </a:r>
            <a:r>
              <a:rPr lang="zh-CN" altLang="en-US" sz="1800" kern="0" dirty="0" smtClean="0">
                <a:latin typeface="楷体" panose="02010609060101010101" pitchFamily="49" charset="-122"/>
                <a:ea typeface="楷体" panose="02010609060101010101" pitchFamily="49" charset="-122"/>
              </a:rPr>
              <a:t>布；</a:t>
            </a:r>
            <a:endParaRPr lang="en-US" altLang="zh-CN" sz="1800" kern="0" dirty="0">
              <a:latin typeface="楷体" panose="02010609060101010101" pitchFamily="49" charset="-122"/>
              <a:ea typeface="楷体" panose="02010609060101010101" pitchFamily="49" charset="-122"/>
            </a:endParaRPr>
          </a:p>
          <a:p>
            <a:pPr lvl="1">
              <a:buFont typeface="Wingdings" pitchFamily="2" charset="2"/>
              <a:buChar char="p"/>
            </a:pPr>
            <a:r>
              <a:rPr lang="zh-CN" altLang="en-US" sz="1800" kern="0" dirty="0" smtClean="0">
                <a:latin typeface="楷体" panose="02010609060101010101" pitchFamily="49" charset="-122"/>
                <a:ea typeface="楷体" panose="02010609060101010101" pitchFamily="49" charset="-122"/>
              </a:rPr>
              <a:t>主题向量维度不高；</a:t>
            </a:r>
            <a:endParaRPr lang="en-US" altLang="zh-CN" sz="1800" kern="0" dirty="0" smtClean="0">
              <a:latin typeface="楷体" panose="02010609060101010101" pitchFamily="49" charset="-122"/>
              <a:ea typeface="楷体" panose="02010609060101010101" pitchFamily="49" charset="-122"/>
            </a:endParaRPr>
          </a:p>
          <a:p>
            <a:pPr lvl="1">
              <a:buFont typeface="Wingdings" pitchFamily="2" charset="2"/>
              <a:buChar char="p"/>
            </a:pPr>
            <a:r>
              <a:rPr lang="zh-CN" altLang="en-US" sz="1800" kern="0" dirty="0">
                <a:latin typeface="楷体" panose="02010609060101010101" pitchFamily="49" charset="-122"/>
                <a:ea typeface="楷体" panose="02010609060101010101" pitchFamily="49" charset="-122"/>
              </a:rPr>
              <a:t>丢</a:t>
            </a:r>
            <a:r>
              <a:rPr lang="zh-CN" altLang="en-US" sz="1800" kern="0" dirty="0" smtClean="0">
                <a:latin typeface="楷体" panose="02010609060101010101" pitchFamily="49" charset="-122"/>
                <a:ea typeface="楷体" panose="02010609060101010101" pitchFamily="49" charset="-122"/>
              </a:rPr>
              <a:t>失大量的特征信息。</a:t>
            </a:r>
            <a:endParaRPr lang="en-US" altLang="zh-CN" sz="2400" kern="0" dirty="0" smtClean="0"/>
          </a:p>
        </p:txBody>
      </p:sp>
      <p:pic>
        <p:nvPicPr>
          <p:cNvPr id="6" name="图片 5"/>
          <p:cNvPicPr>
            <a:picLocks noChangeAspect="1"/>
          </p:cNvPicPr>
          <p:nvPr/>
        </p:nvPicPr>
        <p:blipFill>
          <a:blip r:embed="rId3"/>
          <a:stretch>
            <a:fillRect/>
          </a:stretch>
        </p:blipFill>
        <p:spPr>
          <a:xfrm>
            <a:off x="1979712" y="1412776"/>
            <a:ext cx="5688632" cy="3429567"/>
          </a:xfrm>
          <a:prstGeom prst="rect">
            <a:avLst/>
          </a:prstGeom>
        </p:spPr>
      </p:pic>
    </p:spTree>
    <p:extLst>
      <p:ext uri="{BB962C8B-B14F-4D97-AF65-F5344CB8AC3E}">
        <p14:creationId xmlns:p14="http://schemas.microsoft.com/office/powerpoint/2010/main" val="2868136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4249487488"/>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5511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CB25AA1-DAB0-4597-8B8E-0BCD3DF7FBD0}" type="datetime1">
              <a:rPr lang="zh-CN" altLang="en-US" smtClean="0"/>
              <a:t>2017/5/12</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15</a:t>
            </a:fld>
            <a:endParaRPr lang="en-US" altLang="zh-CN"/>
          </a:p>
        </p:txBody>
      </p:sp>
      <p:sp>
        <p:nvSpPr>
          <p:cNvPr id="8"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特征选择</a:t>
            </a:r>
            <a:endParaRPr lang="zh-CN" altLang="en-US" sz="2800" b="0" dirty="0">
              <a:latin typeface="黑体" pitchFamily="49" charset="-122"/>
              <a:ea typeface="黑体" pitchFamily="49"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3591018727"/>
              </p:ext>
            </p:extLst>
          </p:nvPr>
        </p:nvGraphicFramePr>
        <p:xfrm>
          <a:off x="251520" y="1196752"/>
          <a:ext cx="8594000" cy="4841889"/>
        </p:xfrm>
        <a:graphic>
          <a:graphicData uri="http://schemas.openxmlformats.org/drawingml/2006/table">
            <a:tbl>
              <a:tblPr firstRow="1" bandRow="1">
                <a:tableStyleId>{5C22544A-7EE6-4342-B048-85BDC9FD1C3A}</a:tableStyleId>
              </a:tblPr>
              <a:tblGrid>
                <a:gridCol w="2654030">
                  <a:extLst>
                    <a:ext uri="{9D8B030D-6E8A-4147-A177-3AD203B41FA5}">
                      <a16:colId xmlns="" xmlns:a16="http://schemas.microsoft.com/office/drawing/2014/main" val="839285036"/>
                    </a:ext>
                  </a:extLst>
                </a:gridCol>
                <a:gridCol w="5939970">
                  <a:extLst>
                    <a:ext uri="{9D8B030D-6E8A-4147-A177-3AD203B41FA5}">
                      <a16:colId xmlns="" xmlns:a16="http://schemas.microsoft.com/office/drawing/2014/main" val="3812344885"/>
                    </a:ext>
                  </a:extLst>
                </a:gridCol>
              </a:tblGrid>
              <a:tr h="360038">
                <a:tc>
                  <a:txBody>
                    <a:bodyPr/>
                    <a:lstStyle/>
                    <a:p>
                      <a:pPr algn="ctr"/>
                      <a:r>
                        <a:rPr lang="zh-CN" altLang="en-US" sz="1600" dirty="0" smtClean="0">
                          <a:latin typeface="Times New Roman" panose="02020603050405020304" pitchFamily="18" charset="0"/>
                          <a:cs typeface="Times New Roman" panose="02020603050405020304" pitchFamily="18" charset="0"/>
                        </a:rPr>
                        <a:t>属性</a:t>
                      </a:r>
                      <a:endParaRPr lang="zh-CN" alt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600" dirty="0" smtClean="0">
                          <a:latin typeface="Times New Roman" panose="02020603050405020304" pitchFamily="18" charset="0"/>
                          <a:cs typeface="Times New Roman" panose="02020603050405020304" pitchFamily="18" charset="0"/>
                        </a:rPr>
                        <a:t>说明</a:t>
                      </a:r>
                      <a:endParaRPr lang="zh-CN" alt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3315900965"/>
                  </a:ext>
                </a:extLst>
              </a:tr>
              <a:tr h="452424">
                <a:tc>
                  <a:txBody>
                    <a:bodyPr/>
                    <a:lstStyle/>
                    <a:p>
                      <a:pPr algn="ct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TF</a:t>
                      </a:r>
                      <a:endParaRPr lang="zh-CN" altLang="en-US" sz="16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词频</a:t>
                      </a: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(body, anchor, title, URL, whole document)</a:t>
                      </a:r>
                      <a:endParaRPr lang="zh-CN" altLang="en-US" sz="16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extLst>
                  <a:ext uri="{0D108BD9-81ED-4DB2-BD59-A6C34878D82A}">
                    <a16:rowId xmlns="" xmlns:a16="http://schemas.microsoft.com/office/drawing/2014/main" val="457900757"/>
                  </a:ext>
                </a:extLst>
              </a:tr>
              <a:tr h="430581">
                <a:tc>
                  <a:txBody>
                    <a:bodyPr/>
                    <a:lstStyle/>
                    <a:p>
                      <a:pPr algn="ct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IDF</a:t>
                      </a:r>
                      <a:endParaRPr lang="zh-CN" altLang="en-US" sz="16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逆文档词频</a:t>
                      </a: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(body, anchor, title, URL, whole document)</a:t>
                      </a:r>
                      <a:endPar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endParaRPr>
                    </a:p>
                  </a:txBody>
                  <a:tcPr anchor="ctr"/>
                </a:tc>
                <a:extLst>
                  <a:ext uri="{0D108BD9-81ED-4DB2-BD59-A6C34878D82A}">
                    <a16:rowId xmlns="" xmlns:a16="http://schemas.microsoft.com/office/drawing/2014/main" val="967871137"/>
                  </a:ext>
                </a:extLst>
              </a:tr>
              <a:tr h="359525">
                <a:tc>
                  <a:txBody>
                    <a:bodyPr/>
                    <a:lstStyle/>
                    <a:p>
                      <a:pPr algn="ct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TF*IDF</a:t>
                      </a:r>
                      <a:endParaRPr lang="zh-CN" altLang="en-US" sz="16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(body, anchor, title, URL, whole document)</a:t>
                      </a:r>
                      <a:endPar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endParaRPr>
                    </a:p>
                  </a:txBody>
                  <a:tcPr anchor="ctr"/>
                </a:tc>
                <a:extLst>
                  <a:ext uri="{0D108BD9-81ED-4DB2-BD59-A6C34878D82A}">
                    <a16:rowId xmlns="" xmlns:a16="http://schemas.microsoft.com/office/drawing/2014/main" val="287656570"/>
                  </a:ext>
                </a:extLst>
              </a:tr>
              <a:tr h="494636">
                <a:tc>
                  <a:txBody>
                    <a:bodyPr/>
                    <a:lstStyle/>
                    <a:p>
                      <a:pPr algn="ct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DL</a:t>
                      </a:r>
                      <a:endParaRPr lang="zh-CN" altLang="en-US" sz="16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文档长度</a:t>
                      </a: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(body, anchor, title, URL, whole document)</a:t>
                      </a:r>
                      <a:endPar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endParaRPr>
                    </a:p>
                  </a:txBody>
                  <a:tcPr anchor="ctr"/>
                </a:tc>
                <a:extLst>
                  <a:ext uri="{0D108BD9-81ED-4DB2-BD59-A6C34878D82A}">
                    <a16:rowId xmlns="" xmlns:a16="http://schemas.microsoft.com/office/drawing/2014/main" val="2666405429"/>
                  </a:ext>
                </a:extLst>
              </a:tr>
              <a:tr h="452424">
                <a:tc>
                  <a:txBody>
                    <a:bodyPr/>
                    <a:lstStyle/>
                    <a:p>
                      <a:pPr algn="ct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BM25</a:t>
                      </a:r>
                      <a:endParaRPr lang="zh-CN" altLang="en-US" sz="16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BM25(body, anchor, title, URL, whole document)</a:t>
                      </a:r>
                      <a:endPar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endParaRPr>
                    </a:p>
                  </a:txBody>
                  <a:tcPr anchor="ctr"/>
                </a:tc>
                <a:extLst>
                  <a:ext uri="{0D108BD9-81ED-4DB2-BD59-A6C34878D82A}">
                    <a16:rowId xmlns="" xmlns:a16="http://schemas.microsoft.com/office/drawing/2014/main" val="191608889"/>
                  </a:ext>
                </a:extLst>
              </a:tr>
              <a:tr h="494636">
                <a:tc>
                  <a:txBody>
                    <a:bodyPr/>
                    <a:lstStyle/>
                    <a:p>
                      <a:pPr algn="ct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LMIR</a:t>
                      </a:r>
                      <a:endParaRPr lang="zh-CN" altLang="en-US" sz="16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.ABS</a:t>
                      </a:r>
                      <a:r>
                        <a:rPr lang="en-US" altLang="zh-CN" sz="1600" baseline="0" dirty="0" smtClean="0">
                          <a:latin typeface="Times New Roman" panose="02020603050405020304" pitchFamily="18" charset="0"/>
                          <a:ea typeface="楷体" panose="02010609060101010101" pitchFamily="49" charset="-122"/>
                          <a:cs typeface="Times New Roman" panose="02020603050405020304" pitchFamily="18" charset="0"/>
                        </a:rPr>
                        <a:t> .DIR .JM</a:t>
                      </a: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(body, anchor, title, URL, whole document)</a:t>
                      </a:r>
                      <a:endPar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endParaRPr>
                    </a:p>
                  </a:txBody>
                  <a:tcPr anchor="ctr"/>
                </a:tc>
                <a:extLst>
                  <a:ext uri="{0D108BD9-81ED-4DB2-BD59-A6C34878D82A}">
                    <a16:rowId xmlns="" xmlns:a16="http://schemas.microsoft.com/office/drawing/2014/main" val="2529396596"/>
                  </a:ext>
                </a:extLst>
              </a:tr>
              <a:tr h="359525">
                <a:tc>
                  <a:txBody>
                    <a:bodyPr/>
                    <a:lstStyle/>
                    <a:p>
                      <a:pPr algn="ct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PageRank</a:t>
                      </a:r>
                      <a:endParaRPr lang="zh-CN" altLang="en-US" sz="16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PageRank</a:t>
                      </a:r>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值</a:t>
                      </a:r>
                      <a:endParaRPr lang="zh-CN" altLang="en-US" sz="16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extLst>
                  <a:ext uri="{0D108BD9-81ED-4DB2-BD59-A6C34878D82A}">
                    <a16:rowId xmlns="" xmlns:a16="http://schemas.microsoft.com/office/drawing/2014/main" val="1670188996"/>
                  </a:ext>
                </a:extLst>
              </a:tr>
              <a:tr h="359525">
                <a:tc>
                  <a:txBody>
                    <a:bodyPr/>
                    <a:lstStyle/>
                    <a:p>
                      <a:pPr algn="ctr"/>
                      <a:r>
                        <a:rPr lang="en-US" altLang="zh-CN" sz="1600" dirty="0" err="1" smtClean="0">
                          <a:latin typeface="Times New Roman" panose="02020603050405020304" pitchFamily="18" charset="0"/>
                          <a:ea typeface="楷体" panose="02010609060101010101" pitchFamily="49" charset="-122"/>
                          <a:cs typeface="Times New Roman" panose="02020603050405020304" pitchFamily="18" charset="0"/>
                        </a:rPr>
                        <a:t>Inlink</a:t>
                      </a:r>
                      <a:r>
                        <a:rPr lang="en-US" altLang="zh-CN" sz="1600" baseline="0" dirty="0" smtClean="0">
                          <a:latin typeface="Times New Roman" panose="02020603050405020304" pitchFamily="18" charset="0"/>
                          <a:ea typeface="楷体" panose="02010609060101010101" pitchFamily="49" charset="-122"/>
                          <a:cs typeface="Times New Roman" panose="02020603050405020304" pitchFamily="18" charset="0"/>
                        </a:rPr>
                        <a:t> number</a:t>
                      </a:r>
                      <a:endParaRPr lang="zh-CN" altLang="en-US" sz="16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入链接数量</a:t>
                      </a:r>
                      <a:endParaRPr lang="zh-CN" altLang="en-US" sz="16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extLst>
                  <a:ext uri="{0D108BD9-81ED-4DB2-BD59-A6C34878D82A}">
                    <a16:rowId xmlns="" xmlns:a16="http://schemas.microsoft.com/office/drawing/2014/main" val="3376996459"/>
                  </a:ext>
                </a:extLst>
              </a:tr>
              <a:tr h="359525">
                <a:tc>
                  <a:txBody>
                    <a:bodyPr/>
                    <a:lstStyle/>
                    <a:p>
                      <a:pPr algn="ctr"/>
                      <a:r>
                        <a:rPr lang="en-US" altLang="zh-CN" sz="1600" dirty="0" err="1" smtClean="0">
                          <a:latin typeface="Times New Roman" panose="02020603050405020304" pitchFamily="18" charset="0"/>
                          <a:ea typeface="楷体" panose="02010609060101010101" pitchFamily="49" charset="-122"/>
                          <a:cs typeface="Times New Roman" panose="02020603050405020304" pitchFamily="18" charset="0"/>
                        </a:rPr>
                        <a:t>Outlink</a:t>
                      </a:r>
                      <a:r>
                        <a:rPr lang="en-US" altLang="zh-CN" sz="1600" baseline="0" dirty="0" smtClean="0">
                          <a:latin typeface="Times New Roman" panose="02020603050405020304" pitchFamily="18" charset="0"/>
                          <a:ea typeface="楷体" panose="02010609060101010101" pitchFamily="49" charset="-122"/>
                          <a:cs typeface="Times New Roman" panose="02020603050405020304" pitchFamily="18" charset="0"/>
                        </a:rPr>
                        <a:t> number</a:t>
                      </a:r>
                      <a:endParaRPr lang="zh-CN" altLang="en-US" sz="16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出链接数量</a:t>
                      </a:r>
                      <a:endParaRPr lang="zh-CN" altLang="en-US" sz="16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extLst>
                  <a:ext uri="{0D108BD9-81ED-4DB2-BD59-A6C34878D82A}">
                    <a16:rowId xmlns="" xmlns:a16="http://schemas.microsoft.com/office/drawing/2014/main" val="143296667"/>
                  </a:ext>
                </a:extLst>
              </a:tr>
              <a:tr h="359525">
                <a:tc>
                  <a:txBody>
                    <a:bodyPr/>
                    <a:lstStyle/>
                    <a:p>
                      <a:pPr algn="ct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URL Length</a:t>
                      </a:r>
                      <a:endParaRPr lang="zh-CN" altLang="en-US" sz="16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URL</a:t>
                      </a:r>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长度</a:t>
                      </a:r>
                      <a:endParaRPr lang="zh-CN" altLang="en-US" sz="16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extLst>
                  <a:ext uri="{0D108BD9-81ED-4DB2-BD59-A6C34878D82A}">
                    <a16:rowId xmlns="" xmlns:a16="http://schemas.microsoft.com/office/drawing/2014/main" val="601679033"/>
                  </a:ext>
                </a:extLst>
              </a:tr>
              <a:tr h="359525">
                <a:tc>
                  <a:txBody>
                    <a:bodyPr/>
                    <a:lstStyle/>
                    <a:p>
                      <a:pPr algn="ct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Child page Number</a:t>
                      </a:r>
                      <a:endParaRPr lang="zh-CN" altLang="en-US" sz="16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子页面数</a:t>
                      </a:r>
                      <a:endParaRPr lang="zh-CN" altLang="en-US" sz="16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extLst>
                  <a:ext uri="{0D108BD9-81ED-4DB2-BD59-A6C34878D82A}">
                    <a16:rowId xmlns="" xmlns:a16="http://schemas.microsoft.com/office/drawing/2014/main" val="1554335236"/>
                  </a:ext>
                </a:extLst>
              </a:tr>
            </a:tbl>
          </a:graphicData>
        </a:graphic>
      </p:graphicFrame>
    </p:spTree>
    <p:extLst>
      <p:ext uri="{BB962C8B-B14F-4D97-AF65-F5344CB8AC3E}">
        <p14:creationId xmlns:p14="http://schemas.microsoft.com/office/powerpoint/2010/main" val="1731497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sz="2400" dirty="0" smtClean="0">
                    <a:latin typeface="黑体" panose="02010609060101010101" pitchFamily="49" charset="-122"/>
                    <a:ea typeface="黑体" panose="02010609060101010101" pitchFamily="49" charset="-122"/>
                  </a:rPr>
                  <a:t>定义</a:t>
                </a:r>
                <a:endParaRPr lang="en-US" altLang="zh-CN" sz="2400" dirty="0" smtClean="0">
                  <a:latin typeface="黑体" panose="02010609060101010101" pitchFamily="49" charset="-122"/>
                  <a:ea typeface="黑体" panose="02010609060101010101" pitchFamily="49" charset="-122"/>
                </a:endParaRPr>
              </a:p>
              <a:p>
                <a:pPr marL="449262" lvl="1" indent="0">
                  <a:lnSpc>
                    <a:spcPct val="150000"/>
                  </a:lnSpc>
                  <a:buNone/>
                </a:pPr>
                <a:r>
                  <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dirty="0" smtClean="0">
                    <a:latin typeface="楷体" panose="02010609060101010101" pitchFamily="49" charset="-122"/>
                    <a:ea typeface="楷体" panose="02010609060101010101" pitchFamily="49" charset="-122"/>
                    <a:cs typeface="Times New Roman" panose="02020603050405020304" pitchFamily="18" charset="0"/>
                  </a:rPr>
                  <a:t>定</a:t>
                </a:r>
                <a:r>
                  <a:rPr lang="zh-CN" altLang="zh-CN" sz="1800" dirty="0">
                    <a:latin typeface="楷体" panose="02010609060101010101" pitchFamily="49" charset="-122"/>
                    <a:ea typeface="楷体" panose="02010609060101010101" pitchFamily="49" charset="-122"/>
                    <a:cs typeface="Times New Roman" panose="02020603050405020304" pitchFamily="18" charset="0"/>
                  </a:rPr>
                  <a:t>义</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评分函数</a:t>
                </a:r>
                <a14:m>
                  <m:oMath xmlns:m="http://schemas.openxmlformats.org/officeDocument/2006/math">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𝝎</m:t>
                        </m:r>
                      </m:sub>
                    </m:sSub>
                    <m:d>
                      <m:dPr>
                        <m:ctrlPr>
                          <a:rPr lang="zh-CN" altLang="zh-CN" sz="1800" i="1">
                            <a:effectLst/>
                            <a:latin typeface="Cambria Math" panose="02040503050406030204" pitchFamily="18" charset="0"/>
                            <a:ea typeface="Cambria Math" panose="02040503050406030204" pitchFamily="18" charset="0"/>
                          </a:rPr>
                        </m:ctrlPr>
                      </m:dPr>
                      <m:e>
                        <m:sSubSup>
                          <m:sSubSupPr>
                            <m:ctrlPr>
                              <a:rPr lang="zh-CN" altLang="zh-CN" sz="1800" i="1">
                                <a:effectLst/>
                                <a:latin typeface="Cambria Math" panose="02040503050406030204" pitchFamily="18" charset="0"/>
                                <a:ea typeface="Cambria Math" panose="02040503050406030204" pitchFamily="18" charset="0"/>
                              </a:rPr>
                            </m:ctrlPr>
                          </m:sSubSup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𝒙</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up>
                        </m:sSubSup>
                      </m:e>
                    </m:d>
                  </m:oMath>
                </a14:m>
                <a:r>
                  <a:rPr lang="zh-CN" altLang="en-US" sz="1800" dirty="0" smtClean="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dirty="0" smtClean="0">
                    <a:latin typeface="楷体" panose="02010609060101010101" pitchFamily="49" charset="-122"/>
                    <a:ea typeface="楷体" panose="02010609060101010101" pitchFamily="49" charset="-122"/>
                    <a:cs typeface="Times New Roman" panose="02020603050405020304" pitchFamily="18" charset="0"/>
                  </a:rPr>
                  <a:t>其</a:t>
                </a:r>
                <a:r>
                  <a:rPr lang="zh-CN" altLang="zh-CN" sz="1800" dirty="0">
                    <a:latin typeface="楷体" panose="02010609060101010101" pitchFamily="49" charset="-122"/>
                    <a:ea typeface="楷体" panose="02010609060101010101" pitchFamily="49" charset="-122"/>
                    <a:cs typeface="Times New Roman" panose="02020603050405020304" pitchFamily="18" charset="0"/>
                  </a:rPr>
                  <a:t>中</a:t>
                </a:r>
                <a14:m>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h</m:t>
                    </m:r>
                    <m:d>
                      <m:dPr>
                        <m:ctrlPr>
                          <a:rPr lang="zh-CN" altLang="zh-CN" sz="1800" i="1">
                            <a:effectLst/>
                            <a:latin typeface="Cambria Math" panose="02040503050406030204" pitchFamily="18" charset="0"/>
                            <a:ea typeface="Cambria Math" panose="02040503050406030204" pitchFamily="18" charset="0"/>
                          </a:rPr>
                        </m:ctrlPr>
                      </m:d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𝝎</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1800" i="1">
                                <a:effectLst/>
                                <a:latin typeface="Cambria Math" panose="02040503050406030204" pitchFamily="18" charset="0"/>
                                <a:ea typeface="Cambria Math" panose="02040503050406030204" pitchFamily="18" charset="0"/>
                              </a:rPr>
                            </m:ctrlPr>
                          </m:sSubSup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𝒙</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up>
                        </m:sSubSup>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𝝎</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1800" i="1">
                            <a:effectLst/>
                            <a:latin typeface="Cambria Math" panose="02040503050406030204" pitchFamily="18" charset="0"/>
                            <a:ea typeface="Cambria Math" panose="02040503050406030204" pitchFamily="18" charset="0"/>
                          </a:rPr>
                        </m:ctrlPr>
                      </m:sSubSup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𝒙</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up>
                    </m:sSubSup>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Sup>
                      <m:sSubSupPr>
                        <m:ctrlPr>
                          <a:rPr lang="zh-CN" altLang="zh-CN" sz="1800" i="1">
                            <a:effectLst/>
                            <a:latin typeface="Cambria Math" panose="02040503050406030204" pitchFamily="18" charset="0"/>
                            <a:ea typeface="Cambria Math" panose="02040503050406030204" pitchFamily="18" charset="0"/>
                          </a:rPr>
                        </m:ctrlPr>
                      </m:sSub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𝑆</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𝑘𝑗</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up>
                    </m:sSubSup>
                  </m:oMath>
                </a14:m>
                <a:r>
                  <a:rPr lang="zh-CN" altLang="zh-CN" sz="1800" dirty="0">
                    <a:effectLst/>
                    <a:latin typeface="楷体" panose="02010609060101010101" pitchFamily="49" charset="-122"/>
                    <a:ea typeface="楷体" panose="02010609060101010101" pitchFamily="49" charset="-122"/>
                    <a:cs typeface="Times New Roman" panose="02020603050405020304" pitchFamily="18" charset="0"/>
                  </a:rPr>
                  <a:t>为文档</a:t>
                </a:r>
                <a14:m>
                  <m:oMath xmlns:m="http://schemas.openxmlformats.org/officeDocument/2006/math">
                    <m:sSubSup>
                      <m:sSubSupPr>
                        <m:ctrlPr>
                          <a:rPr lang="zh-CN" altLang="zh-CN" sz="1800" i="1">
                            <a:effectLst/>
                            <a:latin typeface="Cambria Math" panose="02040503050406030204" pitchFamily="18" charset="0"/>
                            <a:ea typeface="Cambria Math" panose="02040503050406030204" pitchFamily="18" charset="0"/>
                          </a:rPr>
                        </m:ctrlPr>
                      </m:sSub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𝑑</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up>
                    </m:sSubSup>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与</a:t>
                </a:r>
                <a14:m>
                  <m:oMath xmlns:m="http://schemas.openxmlformats.org/officeDocument/2006/math">
                    <m:sSubSup>
                      <m:sSubSupPr>
                        <m:ctrlPr>
                          <a:rPr lang="zh-CN" altLang="zh-CN" sz="1800" i="1">
                            <a:effectLst/>
                            <a:latin typeface="Cambria Math" panose="02040503050406030204" pitchFamily="18" charset="0"/>
                            <a:ea typeface="Cambria Math" panose="02040503050406030204" pitchFamily="18" charset="0"/>
                          </a:rPr>
                        </m:ctrlPr>
                      </m:sSub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𝑑</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up>
                    </m:sSubSup>
                  </m:oMath>
                </a14:m>
                <a:r>
                  <a:rPr lang="zh-CN" altLang="zh-CN" sz="1800" dirty="0" smtClean="0">
                    <a:effectLst/>
                    <a:latin typeface="楷体" panose="02010609060101010101" pitchFamily="49" charset="-122"/>
                    <a:ea typeface="楷体" panose="02010609060101010101" pitchFamily="49" charset="-122"/>
                    <a:cs typeface="Times New Roman" panose="02020603050405020304" pitchFamily="18" charset="0"/>
                  </a:rPr>
                  <a:t>的</a:t>
                </a:r>
                <a:r>
                  <a:rPr lang="zh-CN" altLang="en-US" sz="1800" dirty="0" smtClean="0">
                    <a:effectLst/>
                    <a:latin typeface="楷体" panose="02010609060101010101" pitchFamily="49" charset="-122"/>
                    <a:ea typeface="楷体" panose="02010609060101010101" pitchFamily="49" charset="-122"/>
                    <a:cs typeface="Times New Roman" panose="02020603050405020304" pitchFamily="18" charset="0"/>
                  </a:rPr>
                  <a:t>主题</a:t>
                </a:r>
                <a:r>
                  <a:rPr lang="zh-CN" altLang="zh-CN" sz="1800" dirty="0" smtClean="0">
                    <a:effectLst/>
                    <a:latin typeface="楷体" panose="02010609060101010101" pitchFamily="49" charset="-122"/>
                    <a:ea typeface="楷体" panose="02010609060101010101" pitchFamily="49" charset="-122"/>
                    <a:cs typeface="Times New Roman" panose="02020603050405020304" pitchFamily="18" charset="0"/>
                  </a:rPr>
                  <a:t>相</a:t>
                </a:r>
                <a:r>
                  <a:rPr lang="zh-CN" altLang="zh-CN" sz="1800" dirty="0">
                    <a:effectLst/>
                    <a:latin typeface="楷体" panose="02010609060101010101" pitchFamily="49" charset="-122"/>
                    <a:ea typeface="楷体" panose="02010609060101010101" pitchFamily="49" charset="-122"/>
                    <a:cs typeface="Times New Roman" panose="02020603050405020304" pitchFamily="18" charset="0"/>
                  </a:rPr>
                  <a:t>似度，</a:t>
                </a:r>
                <a14:m>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𝜇</m:t>
                    </m:r>
                  </m:oMath>
                </a14:m>
                <a:r>
                  <a:rPr lang="zh-CN" altLang="zh-CN" sz="1800" dirty="0">
                    <a:effectLst/>
                    <a:latin typeface="楷体" panose="02010609060101010101" pitchFamily="49" charset="-122"/>
                    <a:ea typeface="楷体" panose="02010609060101010101" pitchFamily="49" charset="-122"/>
                    <a:cs typeface="Times New Roman" panose="02020603050405020304" pitchFamily="18" charset="0"/>
                  </a:rPr>
                  <a:t>为相似度权重参</a:t>
                </a:r>
                <a:r>
                  <a:rPr lang="zh-CN" altLang="zh-CN" sz="1800" dirty="0" smtClean="0">
                    <a:effectLst/>
                    <a:latin typeface="楷体" panose="02010609060101010101" pitchFamily="49" charset="-122"/>
                    <a:ea typeface="楷体" panose="02010609060101010101" pitchFamily="49" charset="-122"/>
                    <a:cs typeface="Times New Roman" panose="02020603050405020304" pitchFamily="18" charset="0"/>
                  </a:rPr>
                  <a:t>数</a:t>
                </a:r>
                <a:r>
                  <a:rPr lang="zh-CN" altLang="zh-CN" sz="1800" dirty="0">
                    <a:latin typeface="楷体" panose="02010609060101010101" pitchFamily="49" charset="-122"/>
                    <a:ea typeface="楷体" panose="02010609060101010101" pitchFamily="49" charset="-122"/>
                    <a:cs typeface="Times New Roman" panose="02020603050405020304" pitchFamily="18" charset="0"/>
                  </a:rPr>
                  <a:t>且</a:t>
                </a:r>
                <a14:m>
                  <m:oMath xmlns:m="http://schemas.openxmlformats.org/officeDocument/2006/math">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μ</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∈[0,1]</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oMath>
                </a14:m>
                <a:r>
                  <a:rPr lang="zh-CN" altLang="zh-CN" sz="1800" dirty="0" smtClean="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dirty="0">
                    <a:effectLst/>
                    <a:latin typeface="楷体" panose="02010609060101010101" pitchFamily="49" charset="-122"/>
                    <a:ea typeface="楷体" panose="02010609060101010101" pitchFamily="49" charset="-122"/>
                    <a:cs typeface="Times New Roman" panose="02020603050405020304" pitchFamily="18" charset="0"/>
                  </a:rPr>
                  <a:t>用来衡</a:t>
                </a:r>
                <a:r>
                  <a:rPr lang="zh-CN" altLang="zh-CN" sz="1800" dirty="0" smtClean="0">
                    <a:effectLst/>
                    <a:latin typeface="楷体" panose="02010609060101010101" pitchFamily="49" charset="-122"/>
                    <a:ea typeface="楷体" panose="02010609060101010101" pitchFamily="49" charset="-122"/>
                    <a:cs typeface="Times New Roman" panose="02020603050405020304" pitchFamily="18" charset="0"/>
                  </a:rPr>
                  <a:t>量</a:t>
                </a:r>
                <a:r>
                  <a:rPr lang="zh-CN" altLang="en-US" sz="1800" dirty="0" smtClean="0">
                    <a:effectLst/>
                    <a:latin typeface="楷体" panose="02010609060101010101" pitchFamily="49" charset="-122"/>
                    <a:ea typeface="楷体" panose="02010609060101010101" pitchFamily="49" charset="-122"/>
                    <a:cs typeface="Times New Roman" panose="02020603050405020304" pitchFamily="18" charset="0"/>
                  </a:rPr>
                  <a:t>相似度</a:t>
                </a:r>
                <a:r>
                  <a:rPr lang="zh-CN" altLang="zh-CN" sz="1800" dirty="0" smtClean="0">
                    <a:effectLst/>
                    <a:latin typeface="楷体" panose="02010609060101010101" pitchFamily="49" charset="-122"/>
                    <a:ea typeface="楷体" panose="02010609060101010101" pitchFamily="49" charset="-122"/>
                    <a:cs typeface="Times New Roman" panose="02020603050405020304" pitchFamily="18" charset="0"/>
                  </a:rPr>
                  <a:t>权重</a:t>
                </a:r>
                <a:r>
                  <a:rPr lang="zh-CN" altLang="en-US" sz="1800" dirty="0" smtClean="0">
                    <a:effectLst/>
                    <a:latin typeface="楷体" panose="02010609060101010101" pitchFamily="49" charset="-122"/>
                    <a:ea typeface="楷体" panose="02010609060101010101" pitchFamily="49" charset="-122"/>
                    <a:cs typeface="Times New Roman" panose="02020603050405020304" pitchFamily="18" charset="0"/>
                  </a:rPr>
                  <a:t>。</a:t>
                </a:r>
                <a:endParaRPr lang="en-US" altLang="zh-CN" sz="1800" dirty="0" smtClean="0">
                  <a:effectLst/>
                  <a:latin typeface="楷体" panose="02010609060101010101" pitchFamily="49" charset="-122"/>
                  <a:ea typeface="楷体" panose="02010609060101010101" pitchFamily="49" charset="-122"/>
                  <a:cs typeface="Times New Roman" panose="02020603050405020304" pitchFamily="18" charset="0"/>
                </a:endParaRPr>
              </a:p>
              <a:p>
                <a:pPr marL="449262" lvl="1" indent="0">
                  <a:lnSpc>
                    <a:spcPct val="150000"/>
                  </a:lnSpc>
                  <a:buNone/>
                </a:pPr>
                <a:endParaRPr lang="en-US" altLang="zh-CN" sz="1600" dirty="0" smtClean="0"/>
              </a:p>
              <a:p>
                <a:r>
                  <a:rPr lang="zh-CN" altLang="en-US" sz="2400" dirty="0" smtClean="0">
                    <a:latin typeface="黑体" panose="02010609060101010101" pitchFamily="49" charset="-122"/>
                    <a:ea typeface="黑体" panose="02010609060101010101" pitchFamily="49" charset="-122"/>
                  </a:rPr>
                  <a:t>计算</a:t>
                </a:r>
                <a:endParaRPr lang="en-US" altLang="zh-CN" sz="2400" dirty="0" smtClean="0">
                  <a:latin typeface="黑体" panose="02010609060101010101" pitchFamily="49" charset="-122"/>
                  <a:ea typeface="黑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𝑓</m:t>
                          </m:r>
                        </m:e>
                        <m:sub>
                          <m:r>
                            <a:rPr lang="en-US" altLang="zh-CN" sz="1800" b="1" i="1">
                              <a:latin typeface="Cambria Math" panose="02040503050406030204" pitchFamily="18" charset="0"/>
                            </a:rPr>
                            <m:t>𝝎</m:t>
                          </m:r>
                        </m:sub>
                      </m:sSub>
                      <m:d>
                        <m:dPr>
                          <m:ctrlPr>
                            <a:rPr lang="zh-CN" altLang="zh-CN" sz="1800" i="1">
                              <a:latin typeface="Cambria Math" panose="02040503050406030204" pitchFamily="18" charset="0"/>
                            </a:rPr>
                          </m:ctrlPr>
                        </m:dPr>
                        <m:e>
                          <m:sSubSup>
                            <m:sSubSupPr>
                              <m:ctrlPr>
                                <a:rPr lang="zh-CN" altLang="zh-CN" sz="1800" i="1">
                                  <a:latin typeface="Cambria Math" panose="02040503050406030204" pitchFamily="18" charset="0"/>
                                </a:rPr>
                              </m:ctrlPr>
                            </m:sSubSupPr>
                            <m:e>
                              <m:r>
                                <a:rPr lang="en-US" altLang="zh-CN" sz="1800" b="1" i="1">
                                  <a:latin typeface="Cambria Math" panose="02040503050406030204" pitchFamily="18" charset="0"/>
                                </a:rPr>
                                <m:t>𝒙</m:t>
                              </m:r>
                            </m:e>
                            <m:sub>
                              <m:r>
                                <a:rPr lang="en-US" altLang="zh-CN" sz="1800" i="1">
                                  <a:latin typeface="Cambria Math" panose="02040503050406030204" pitchFamily="18" charset="0"/>
                                </a:rPr>
                                <m:t>𝑗</m:t>
                              </m:r>
                            </m:sub>
                            <m:sup>
                              <m:r>
                                <a:rPr lang="en-US" altLang="zh-CN" sz="1800" i="1">
                                  <a:latin typeface="Cambria Math" panose="02040503050406030204" pitchFamily="18" charset="0"/>
                                </a:rPr>
                                <m:t>(</m:t>
                              </m:r>
                              <m:r>
                                <a:rPr lang="en-US" altLang="zh-CN" sz="1800" i="1">
                                  <a:latin typeface="Cambria Math" panose="02040503050406030204" pitchFamily="18" charset="0"/>
                                </a:rPr>
                                <m:t>𝑖</m:t>
                              </m:r>
                              <m:r>
                                <a:rPr lang="en-US" altLang="zh-CN" sz="1800" i="1">
                                  <a:latin typeface="Cambria Math" panose="02040503050406030204" pitchFamily="18" charset="0"/>
                                </a:rPr>
                                <m:t>)</m:t>
                              </m:r>
                            </m:sup>
                          </m:sSubSup>
                          <m:r>
                            <a:rPr lang="en-US" altLang="zh-CN" sz="1800" i="1">
                              <a:latin typeface="Cambria Math" panose="02040503050406030204" pitchFamily="18" charset="0"/>
                            </a:rPr>
                            <m:t>,</m:t>
                          </m:r>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𝑆</m:t>
                              </m:r>
                            </m:e>
                            <m:sup>
                              <m:r>
                                <a:rPr lang="en-US" altLang="zh-CN" sz="1800" i="1">
                                  <a:latin typeface="Cambria Math" panose="02040503050406030204" pitchFamily="18" charset="0"/>
                                </a:rPr>
                                <m:t>(</m:t>
                              </m:r>
                              <m:r>
                                <a:rPr lang="en-US" altLang="zh-CN" sz="1800" i="1">
                                  <a:latin typeface="Cambria Math" panose="02040503050406030204" pitchFamily="18" charset="0"/>
                                </a:rPr>
                                <m:t>𝑖</m:t>
                              </m:r>
                              <m:r>
                                <a:rPr lang="en-US" altLang="zh-CN" sz="1800" i="1">
                                  <a:latin typeface="Cambria Math" panose="02040503050406030204" pitchFamily="18" charset="0"/>
                                </a:rPr>
                                <m:t>)</m:t>
                              </m:r>
                            </m:sup>
                          </m:sSup>
                        </m:e>
                      </m:d>
                      <m:r>
                        <a:rPr lang="en-US" altLang="zh-CN" sz="1800" i="1">
                          <a:latin typeface="Cambria Math" panose="02040503050406030204" pitchFamily="18" charset="0"/>
                        </a:rPr>
                        <m:t>=</m:t>
                      </m:r>
                      <m:r>
                        <a:rPr lang="en-US" altLang="zh-CN" sz="1800" i="1">
                          <a:latin typeface="Cambria Math" panose="02040503050406030204" pitchFamily="18" charset="0"/>
                        </a:rPr>
                        <m:t>h</m:t>
                      </m:r>
                      <m:d>
                        <m:dPr>
                          <m:ctrlPr>
                            <a:rPr lang="zh-CN" altLang="zh-CN" sz="1800" i="1">
                              <a:latin typeface="Cambria Math" panose="02040503050406030204" pitchFamily="18" charset="0"/>
                            </a:rPr>
                          </m:ctrlPr>
                        </m:dPr>
                        <m:e>
                          <m:r>
                            <a:rPr lang="en-US" altLang="zh-CN" sz="1800" b="1" i="1">
                              <a:latin typeface="Cambria Math" panose="02040503050406030204" pitchFamily="18" charset="0"/>
                            </a:rPr>
                            <m:t>𝝎</m:t>
                          </m:r>
                          <m:r>
                            <a:rPr lang="en-US" altLang="zh-CN" sz="1800" i="1">
                              <a:latin typeface="Cambria Math" panose="02040503050406030204" pitchFamily="18" charset="0"/>
                            </a:rPr>
                            <m:t>,</m:t>
                          </m:r>
                          <m:sSubSup>
                            <m:sSubSupPr>
                              <m:ctrlPr>
                                <a:rPr lang="zh-CN" altLang="zh-CN" sz="1800" i="1">
                                  <a:latin typeface="Cambria Math" panose="02040503050406030204" pitchFamily="18" charset="0"/>
                                </a:rPr>
                              </m:ctrlPr>
                            </m:sSubSupPr>
                            <m:e>
                              <m:r>
                                <a:rPr lang="en-US" altLang="zh-CN" sz="1800" b="1" i="1">
                                  <a:latin typeface="Cambria Math" panose="02040503050406030204" pitchFamily="18" charset="0"/>
                                </a:rPr>
                                <m:t>𝒙</m:t>
                              </m:r>
                            </m:e>
                            <m:sub>
                              <m:r>
                                <a:rPr lang="en-US" altLang="zh-CN" sz="1800" i="1">
                                  <a:latin typeface="Cambria Math" panose="02040503050406030204" pitchFamily="18" charset="0"/>
                                </a:rPr>
                                <m:t>𝑗</m:t>
                              </m:r>
                            </m:sub>
                            <m:sup>
                              <m:r>
                                <a:rPr lang="en-US" altLang="zh-CN" sz="1800" i="1">
                                  <a:latin typeface="Cambria Math" panose="02040503050406030204" pitchFamily="18" charset="0"/>
                                </a:rPr>
                                <m:t>(</m:t>
                              </m:r>
                              <m:r>
                                <a:rPr lang="en-US" altLang="zh-CN" sz="1800" i="1">
                                  <a:latin typeface="Cambria Math" panose="02040503050406030204" pitchFamily="18" charset="0"/>
                                </a:rPr>
                                <m:t>𝑖</m:t>
                              </m:r>
                              <m:r>
                                <a:rPr lang="en-US" altLang="zh-CN" sz="1800" i="1">
                                  <a:latin typeface="Cambria Math" panose="02040503050406030204" pitchFamily="18" charset="0"/>
                                </a:rPr>
                                <m:t>)</m:t>
                              </m:r>
                            </m:sup>
                          </m:sSubSup>
                        </m:e>
                      </m:d>
                      <m:r>
                        <a:rPr lang="en-US" altLang="zh-CN" sz="1800" i="1">
                          <a:latin typeface="Cambria Math" panose="02040503050406030204" pitchFamily="18" charset="0"/>
                        </a:rPr>
                        <m:t>+</m:t>
                      </m:r>
                      <m:r>
                        <a:rPr lang="en-US" altLang="zh-CN" sz="1800" i="1">
                          <a:latin typeface="Cambria Math" panose="02040503050406030204" pitchFamily="18" charset="0"/>
                        </a:rPr>
                        <m:t>𝜇</m:t>
                      </m:r>
                      <m:nary>
                        <m:naryPr>
                          <m:chr m:val="∑"/>
                          <m:limLoc m:val="undOvr"/>
                          <m:ctrlPr>
                            <a:rPr lang="zh-CN" altLang="zh-CN" sz="1800" i="1">
                              <a:latin typeface="Cambria Math" panose="02040503050406030204" pitchFamily="18" charset="0"/>
                            </a:rPr>
                          </m:ctrlPr>
                        </m:naryPr>
                        <m:sub>
                          <m:r>
                            <a:rPr lang="en-US" altLang="zh-CN" sz="1800" i="1">
                              <a:latin typeface="Cambria Math" panose="02040503050406030204" pitchFamily="18" charset="0"/>
                            </a:rPr>
                            <m:t>𝑘</m:t>
                          </m:r>
                          <m:r>
                            <a:rPr lang="en-US" altLang="zh-CN" sz="1800" i="1">
                              <a:latin typeface="Cambria Math" panose="02040503050406030204" pitchFamily="18" charset="0"/>
                            </a:rPr>
                            <m:t>≠</m:t>
                          </m:r>
                          <m:r>
                            <a:rPr lang="en-US" altLang="zh-CN" sz="1800" i="1">
                              <a:latin typeface="Cambria Math" panose="02040503050406030204" pitchFamily="18" charset="0"/>
                            </a:rPr>
                            <m:t>𝑗</m:t>
                          </m:r>
                        </m:sub>
                        <m:sup>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𝑛</m:t>
                              </m:r>
                            </m:e>
                            <m:sup>
                              <m:r>
                                <a:rPr lang="en-US" altLang="zh-CN" sz="1800" i="1">
                                  <a:latin typeface="Cambria Math" panose="02040503050406030204" pitchFamily="18" charset="0"/>
                                </a:rPr>
                                <m:t>(</m:t>
                              </m:r>
                              <m:r>
                                <a:rPr lang="en-US" altLang="zh-CN" sz="1800" i="1">
                                  <a:latin typeface="Cambria Math" panose="02040503050406030204" pitchFamily="18" charset="0"/>
                                </a:rPr>
                                <m:t>𝑖</m:t>
                              </m:r>
                              <m:r>
                                <a:rPr lang="en-US" altLang="zh-CN" sz="1800" i="1">
                                  <a:latin typeface="Cambria Math" panose="02040503050406030204" pitchFamily="18" charset="0"/>
                                </a:rPr>
                                <m:t>)</m:t>
                              </m:r>
                            </m:sup>
                          </m:sSup>
                        </m:sup>
                        <m:e>
                          <m:r>
                            <a:rPr lang="en-US" altLang="zh-CN" sz="1800" i="1">
                              <a:latin typeface="Cambria Math" panose="02040503050406030204" pitchFamily="18" charset="0"/>
                            </a:rPr>
                            <m:t>h</m:t>
                          </m:r>
                          <m:d>
                            <m:dPr>
                              <m:ctrlPr>
                                <a:rPr lang="zh-CN" altLang="zh-CN" sz="1800" i="1">
                                  <a:latin typeface="Cambria Math" panose="02040503050406030204" pitchFamily="18" charset="0"/>
                                </a:rPr>
                              </m:ctrlPr>
                            </m:dPr>
                            <m:e>
                              <m:r>
                                <a:rPr lang="en-US" altLang="zh-CN" sz="1800" b="1" i="1">
                                  <a:latin typeface="Cambria Math" panose="02040503050406030204" pitchFamily="18" charset="0"/>
                                </a:rPr>
                                <m:t>𝝎</m:t>
                              </m:r>
                              <m:r>
                                <a:rPr lang="en-US" altLang="zh-CN" sz="1800" i="1">
                                  <a:latin typeface="Cambria Math" panose="02040503050406030204" pitchFamily="18" charset="0"/>
                                </a:rPr>
                                <m:t>,</m:t>
                              </m:r>
                              <m:sSubSup>
                                <m:sSubSupPr>
                                  <m:ctrlPr>
                                    <a:rPr lang="zh-CN" altLang="zh-CN" sz="1800" i="1">
                                      <a:latin typeface="Cambria Math" panose="02040503050406030204" pitchFamily="18" charset="0"/>
                                    </a:rPr>
                                  </m:ctrlPr>
                                </m:sSubSupPr>
                                <m:e>
                                  <m:r>
                                    <a:rPr lang="en-US" altLang="zh-CN" sz="1800" b="1" i="1">
                                      <a:latin typeface="Cambria Math" panose="02040503050406030204" pitchFamily="18" charset="0"/>
                                    </a:rPr>
                                    <m:t>𝒙</m:t>
                                  </m:r>
                                </m:e>
                                <m:sub>
                                  <m:r>
                                    <a:rPr lang="en-US" altLang="zh-CN" sz="1800" i="1">
                                      <a:latin typeface="Cambria Math" panose="02040503050406030204" pitchFamily="18" charset="0"/>
                                    </a:rPr>
                                    <m:t>𝑘</m:t>
                                  </m:r>
                                </m:sub>
                                <m:sup>
                                  <m:r>
                                    <a:rPr lang="en-US" altLang="zh-CN" sz="1800" i="1">
                                      <a:latin typeface="Cambria Math" panose="02040503050406030204" pitchFamily="18" charset="0"/>
                                    </a:rPr>
                                    <m:t>(</m:t>
                                  </m:r>
                                  <m:r>
                                    <a:rPr lang="en-US" altLang="zh-CN" sz="1800" i="1">
                                      <a:latin typeface="Cambria Math" panose="02040503050406030204" pitchFamily="18" charset="0"/>
                                    </a:rPr>
                                    <m:t>𝑖</m:t>
                                  </m:r>
                                  <m:r>
                                    <a:rPr lang="en-US" altLang="zh-CN" sz="1800" i="1">
                                      <a:latin typeface="Cambria Math" panose="02040503050406030204" pitchFamily="18" charset="0"/>
                                    </a:rPr>
                                    <m:t>)</m:t>
                                  </m:r>
                                </m:sup>
                              </m:sSubSup>
                            </m:e>
                          </m:d>
                          <m:r>
                            <a:rPr lang="en-US" altLang="zh-CN" sz="1800" i="1">
                              <a:latin typeface="Cambria Math" panose="02040503050406030204" pitchFamily="18" charset="0"/>
                            </a:rPr>
                            <m:t>∙</m:t>
                          </m:r>
                          <m:sSubSup>
                            <m:sSubSupPr>
                              <m:ctrlPr>
                                <a:rPr lang="zh-CN" altLang="zh-CN" sz="1800" i="1">
                                  <a:latin typeface="Cambria Math" panose="02040503050406030204" pitchFamily="18" charset="0"/>
                                </a:rPr>
                              </m:ctrlPr>
                            </m:sSubSupPr>
                            <m:e>
                              <m:r>
                                <a:rPr lang="en-US" altLang="zh-CN" sz="1800" i="1">
                                  <a:latin typeface="Cambria Math" panose="02040503050406030204" pitchFamily="18" charset="0"/>
                                </a:rPr>
                                <m:t>𝑆</m:t>
                              </m:r>
                            </m:e>
                            <m:sub>
                              <m:r>
                                <a:rPr lang="en-US" altLang="zh-CN" sz="1800" i="1">
                                  <a:latin typeface="Cambria Math" panose="02040503050406030204" pitchFamily="18" charset="0"/>
                                </a:rPr>
                                <m:t>𝑘𝑗</m:t>
                              </m:r>
                            </m:sub>
                            <m:sup>
                              <m:r>
                                <a:rPr lang="en-US" altLang="zh-CN" sz="1800" i="1">
                                  <a:latin typeface="Cambria Math" panose="02040503050406030204" pitchFamily="18" charset="0"/>
                                </a:rPr>
                                <m:t>(</m:t>
                              </m:r>
                              <m:r>
                                <a:rPr lang="en-US" altLang="zh-CN" sz="1800" i="1">
                                  <a:latin typeface="Cambria Math" panose="02040503050406030204" pitchFamily="18" charset="0"/>
                                </a:rPr>
                                <m:t>𝑖</m:t>
                              </m:r>
                              <m:r>
                                <a:rPr lang="en-US" altLang="zh-CN" sz="1800" i="1">
                                  <a:latin typeface="Cambria Math" panose="02040503050406030204" pitchFamily="18" charset="0"/>
                                </a:rPr>
                                <m:t>)</m:t>
                              </m:r>
                            </m:sup>
                          </m:sSubSup>
                        </m:e>
                      </m:nary>
                    </m:oMath>
                  </m:oMathPara>
                </a14:m>
                <a:endParaRPr lang="en-US" altLang="zh-CN" dirty="0" smtClean="0"/>
              </a:p>
              <a:p>
                <a:pPr marL="0" indent="0">
                  <a:buNone/>
                </a:pPr>
                <a:endParaRPr lang="en-US" altLang="zh-CN" sz="1050" dirty="0" smtClean="0"/>
              </a:p>
              <a:p>
                <a:pPr marL="0" indent="0">
                  <a:buNone/>
                </a:pPr>
                <a:r>
                  <a:rPr lang="zh-CN" altLang="en-US" sz="1600" dirty="0" smtClean="0"/>
                  <a:t>        </a:t>
                </a:r>
                <a:r>
                  <a:rPr lang="zh-CN" altLang="en-US" sz="1800" dirty="0" smtClean="0">
                    <a:latin typeface="楷体" panose="02010609060101010101" pitchFamily="49" charset="-122"/>
                    <a:ea typeface="楷体" panose="02010609060101010101" pitchFamily="49" charset="-122"/>
                  </a:rPr>
                  <a:t>预测得分列表</a:t>
                </a:r>
                <a:r>
                  <a:rPr lang="zh-CN" altLang="en-US" sz="1800" dirty="0" smtClean="0"/>
                  <a:t>： </a:t>
                </a:r>
                <a14:m>
                  <m:oMath xmlns:m="http://schemas.openxmlformats.org/officeDocument/2006/math">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𝑧</m:t>
                        </m:r>
                      </m:e>
                      <m:sup>
                        <m:d>
                          <m:dPr>
                            <m:ctrlPr>
                              <a:rPr lang="zh-CN" altLang="zh-CN" sz="1800" i="1">
                                <a:latin typeface="Cambria Math" panose="02040503050406030204" pitchFamily="18" charset="0"/>
                              </a:rPr>
                            </m:ctrlPr>
                          </m:dPr>
                          <m:e>
                            <m:r>
                              <a:rPr lang="en-US" altLang="zh-CN" sz="1800" i="1">
                                <a:latin typeface="Cambria Math" panose="02040503050406030204" pitchFamily="18" charset="0"/>
                              </a:rPr>
                              <m:t>𝑖</m:t>
                            </m:r>
                          </m:e>
                        </m:d>
                      </m:sup>
                    </m:sSup>
                    <m:d>
                      <m:dPr>
                        <m:ctrlPr>
                          <a:rPr lang="zh-CN" altLang="zh-CN" sz="1800" i="1">
                            <a:latin typeface="Cambria Math" panose="02040503050406030204" pitchFamily="18" charset="0"/>
                          </a:rPr>
                        </m:ctrlPr>
                      </m:dPr>
                      <m:e>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𝑓</m:t>
                            </m:r>
                          </m:e>
                          <m:sub>
                            <m:r>
                              <a:rPr lang="en-US" altLang="zh-CN" sz="1800" i="1">
                                <a:latin typeface="Cambria Math" panose="02040503050406030204" pitchFamily="18" charset="0"/>
                              </a:rPr>
                              <m:t>𝜔</m:t>
                            </m:r>
                          </m:sub>
                        </m:sSub>
                      </m:e>
                    </m:d>
                    <m:r>
                      <a:rPr lang="en-US" altLang="zh-CN" sz="1800" i="1">
                        <a:latin typeface="Cambria Math" panose="02040503050406030204" pitchFamily="18" charset="0"/>
                      </a:rPr>
                      <m:t>=</m:t>
                    </m:r>
                    <m:d>
                      <m:dPr>
                        <m:ctrlPr>
                          <a:rPr lang="zh-CN" altLang="zh-CN" sz="1800" i="1">
                            <a:latin typeface="Cambria Math" panose="02040503050406030204" pitchFamily="18" charset="0"/>
                          </a:rPr>
                        </m:ctrlPr>
                      </m:dPr>
                      <m:e>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𝑓</m:t>
                            </m:r>
                          </m:e>
                          <m:sub>
                            <m:r>
                              <a:rPr lang="en-US" altLang="zh-CN" sz="1800" i="1">
                                <a:latin typeface="Cambria Math" panose="02040503050406030204" pitchFamily="18" charset="0"/>
                              </a:rPr>
                              <m:t>𝜔</m:t>
                            </m:r>
                          </m:sub>
                        </m:sSub>
                        <m:d>
                          <m:dPr>
                            <m:ctrlPr>
                              <a:rPr lang="zh-CN" altLang="zh-CN" sz="1800" i="1">
                                <a:latin typeface="Cambria Math" panose="02040503050406030204" pitchFamily="18" charset="0"/>
                              </a:rPr>
                            </m:ctrlPr>
                          </m:dPr>
                          <m:e>
                            <m:sSubSup>
                              <m:sSubSupPr>
                                <m:ctrlPr>
                                  <a:rPr lang="zh-CN" altLang="zh-CN" sz="1800" i="1">
                                    <a:latin typeface="Cambria Math" panose="02040503050406030204" pitchFamily="18" charset="0"/>
                                  </a:rPr>
                                </m:ctrlPr>
                              </m:sSubSupPr>
                              <m:e>
                                <m:r>
                                  <a:rPr lang="en-US" altLang="zh-CN" sz="1800" i="1">
                                    <a:latin typeface="Cambria Math" panose="02040503050406030204" pitchFamily="18" charset="0"/>
                                  </a:rPr>
                                  <m:t>𝑥</m:t>
                                </m:r>
                              </m:e>
                              <m:sub>
                                <m:r>
                                  <a:rPr lang="en-US" altLang="zh-CN" sz="1800">
                                    <a:latin typeface="Cambria Math" panose="02040503050406030204" pitchFamily="18" charset="0"/>
                                  </a:rPr>
                                  <m:t>1</m:t>
                                </m:r>
                              </m:sub>
                              <m:sup>
                                <m:r>
                                  <a:rPr lang="en-US" altLang="zh-CN" sz="1800" i="1">
                                    <a:latin typeface="Cambria Math" panose="02040503050406030204" pitchFamily="18" charset="0"/>
                                  </a:rPr>
                                  <m:t>(</m:t>
                                </m:r>
                                <m:r>
                                  <a:rPr lang="en-US" altLang="zh-CN" sz="1800" i="1">
                                    <a:latin typeface="Cambria Math" panose="02040503050406030204" pitchFamily="18" charset="0"/>
                                  </a:rPr>
                                  <m:t>𝑖</m:t>
                                </m:r>
                                <m:r>
                                  <a:rPr lang="en-US" altLang="zh-CN" sz="1800" i="1">
                                    <a:latin typeface="Cambria Math" panose="02040503050406030204" pitchFamily="18" charset="0"/>
                                  </a:rPr>
                                  <m:t>)</m:t>
                                </m:r>
                              </m:sup>
                            </m:sSubSup>
                          </m:e>
                        </m:d>
                        <m:r>
                          <a:rPr lang="en-US" altLang="zh-CN" sz="1800" i="1">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𝑓</m:t>
                            </m:r>
                          </m:e>
                          <m:sub>
                            <m:r>
                              <a:rPr lang="en-US" altLang="zh-CN" sz="1800" i="1">
                                <a:latin typeface="Cambria Math" panose="02040503050406030204" pitchFamily="18" charset="0"/>
                              </a:rPr>
                              <m:t>𝜔</m:t>
                            </m:r>
                          </m:sub>
                        </m:sSub>
                        <m:d>
                          <m:dPr>
                            <m:ctrlPr>
                              <a:rPr lang="zh-CN" altLang="zh-CN" sz="1800" i="1">
                                <a:latin typeface="Cambria Math" panose="02040503050406030204" pitchFamily="18" charset="0"/>
                              </a:rPr>
                            </m:ctrlPr>
                          </m:dPr>
                          <m:e>
                            <m:sSubSup>
                              <m:sSubSupPr>
                                <m:ctrlPr>
                                  <a:rPr lang="zh-CN" altLang="zh-CN" sz="1800" i="1">
                                    <a:latin typeface="Cambria Math" panose="02040503050406030204" pitchFamily="18" charset="0"/>
                                  </a:rPr>
                                </m:ctrlPr>
                              </m:sSubSupPr>
                              <m:e>
                                <m:r>
                                  <a:rPr lang="en-US" altLang="zh-CN" sz="1800" i="1">
                                    <a:latin typeface="Cambria Math" panose="02040503050406030204" pitchFamily="18" charset="0"/>
                                  </a:rPr>
                                  <m:t>𝑥</m:t>
                                </m:r>
                              </m:e>
                              <m:sub>
                                <m:r>
                                  <a:rPr lang="en-US" altLang="zh-CN" sz="1800">
                                    <a:latin typeface="Cambria Math" panose="02040503050406030204" pitchFamily="18" charset="0"/>
                                  </a:rPr>
                                  <m:t>2</m:t>
                                </m:r>
                              </m:sub>
                              <m:sup>
                                <m:r>
                                  <a:rPr lang="en-US" altLang="zh-CN" sz="1800" i="1">
                                    <a:latin typeface="Cambria Math" panose="02040503050406030204" pitchFamily="18" charset="0"/>
                                  </a:rPr>
                                  <m:t>(</m:t>
                                </m:r>
                                <m:r>
                                  <a:rPr lang="en-US" altLang="zh-CN" sz="1800" i="1">
                                    <a:latin typeface="Cambria Math" panose="02040503050406030204" pitchFamily="18" charset="0"/>
                                  </a:rPr>
                                  <m:t>𝑖</m:t>
                                </m:r>
                                <m:r>
                                  <a:rPr lang="en-US" altLang="zh-CN" sz="1800" i="1">
                                    <a:latin typeface="Cambria Math" panose="02040503050406030204" pitchFamily="18" charset="0"/>
                                  </a:rPr>
                                  <m:t>)</m:t>
                                </m:r>
                              </m:sup>
                            </m:sSubSup>
                          </m:e>
                        </m:d>
                        <m:r>
                          <a:rPr lang="en-US" altLang="zh-CN" sz="1800" i="1">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𝑓</m:t>
                            </m:r>
                          </m:e>
                          <m:sub>
                            <m:r>
                              <a:rPr lang="en-US" altLang="zh-CN" sz="1800" i="1">
                                <a:latin typeface="Cambria Math" panose="02040503050406030204" pitchFamily="18" charset="0"/>
                              </a:rPr>
                              <m:t>𝜔</m:t>
                            </m:r>
                          </m:sub>
                        </m:sSub>
                        <m:d>
                          <m:dPr>
                            <m:ctrlPr>
                              <a:rPr lang="zh-CN" altLang="zh-CN" sz="1800" i="1">
                                <a:latin typeface="Cambria Math" panose="02040503050406030204" pitchFamily="18" charset="0"/>
                              </a:rPr>
                            </m:ctrlPr>
                          </m:dPr>
                          <m:e>
                            <m:sSubSup>
                              <m:sSubSupPr>
                                <m:ctrlPr>
                                  <a:rPr lang="zh-CN" altLang="zh-CN" sz="1800" i="1">
                                    <a:latin typeface="Cambria Math" panose="02040503050406030204" pitchFamily="18" charset="0"/>
                                  </a:rPr>
                                </m:ctrlPr>
                              </m:sSubSupPr>
                              <m:e>
                                <m:r>
                                  <a:rPr lang="en-US" altLang="zh-CN" sz="1800" i="1">
                                    <a:latin typeface="Cambria Math" panose="02040503050406030204" pitchFamily="18" charset="0"/>
                                  </a:rPr>
                                  <m:t>𝑥</m:t>
                                </m:r>
                              </m:e>
                              <m:sub>
                                <m:sSup>
                                  <m:sSupPr>
                                    <m:ctrlPr>
                                      <a:rPr lang="zh-CN" altLang="zh-CN" sz="1800" i="1">
                                        <a:latin typeface="Cambria Math" panose="02040503050406030204" pitchFamily="18" charset="0"/>
                                      </a:rPr>
                                    </m:ctrlPr>
                                  </m:sSupPr>
                                  <m:e>
                                    <m:r>
                                      <m:rPr>
                                        <m:sty m:val="p"/>
                                      </m:rPr>
                                      <a:rPr lang="en-US" altLang="zh-CN" sz="1800">
                                        <a:latin typeface="Cambria Math" panose="02040503050406030204" pitchFamily="18" charset="0"/>
                                      </a:rPr>
                                      <m:t>n</m:t>
                                    </m:r>
                                  </m:e>
                                  <m:sup>
                                    <m:r>
                                      <a:rPr lang="en-US" altLang="zh-CN" sz="1800" i="1">
                                        <a:latin typeface="Cambria Math" panose="02040503050406030204" pitchFamily="18" charset="0"/>
                                      </a:rPr>
                                      <m:t>(</m:t>
                                    </m:r>
                                    <m:r>
                                      <a:rPr lang="en-US" altLang="zh-CN" sz="1800" i="1">
                                        <a:latin typeface="Cambria Math" panose="02040503050406030204" pitchFamily="18" charset="0"/>
                                      </a:rPr>
                                      <m:t>𝑖</m:t>
                                    </m:r>
                                    <m:r>
                                      <a:rPr lang="en-US" altLang="zh-CN" sz="1800" i="1">
                                        <a:latin typeface="Cambria Math" panose="02040503050406030204" pitchFamily="18" charset="0"/>
                                      </a:rPr>
                                      <m:t>)</m:t>
                                    </m:r>
                                  </m:sup>
                                </m:sSup>
                              </m:sub>
                              <m:sup>
                                <m:r>
                                  <a:rPr lang="en-US" altLang="zh-CN" sz="1800" i="1">
                                    <a:latin typeface="Cambria Math" panose="02040503050406030204" pitchFamily="18" charset="0"/>
                                  </a:rPr>
                                  <m:t>(</m:t>
                                </m:r>
                                <m:r>
                                  <a:rPr lang="en-US" altLang="zh-CN" sz="1800" i="1">
                                    <a:latin typeface="Cambria Math" panose="02040503050406030204" pitchFamily="18" charset="0"/>
                                  </a:rPr>
                                  <m:t>𝑖</m:t>
                                </m:r>
                                <m:r>
                                  <a:rPr lang="en-US" altLang="zh-CN" sz="1800" i="1">
                                    <a:latin typeface="Cambria Math" panose="02040503050406030204" pitchFamily="18" charset="0"/>
                                  </a:rPr>
                                  <m:t>)</m:t>
                                </m:r>
                              </m:sup>
                            </m:sSubSup>
                          </m:e>
                        </m:d>
                      </m:e>
                    </m:d>
                  </m:oMath>
                </a14:m>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374" t="-1110" r="-3293"/>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ECB25AA1-DAB0-4597-8B8E-0BCD3DF7FBD0}" type="datetime1">
              <a:rPr lang="zh-CN" altLang="en-US" smtClean="0"/>
              <a:t>2017/5/12</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16</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smtClean="0">
                <a:latin typeface="黑体" pitchFamily="49" charset="-122"/>
                <a:ea typeface="黑体" pitchFamily="49" charset="-122"/>
              </a:rPr>
              <a:t>基于文本相似度的评分函数构造</a:t>
            </a:r>
            <a:endParaRPr lang="zh-CN" altLang="en-US" sz="2800" b="0" dirty="0">
              <a:latin typeface="黑体" pitchFamily="49" charset="-122"/>
              <a:ea typeface="黑体" pitchFamily="49" charset="-122"/>
            </a:endParaRPr>
          </a:p>
        </p:txBody>
      </p:sp>
    </p:spTree>
    <p:extLst>
      <p:ext uri="{BB962C8B-B14F-4D97-AF65-F5344CB8AC3E}">
        <p14:creationId xmlns:p14="http://schemas.microsoft.com/office/powerpoint/2010/main" val="3148282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sz="2400" dirty="0">
                    <a:latin typeface="黑体" panose="02010609060101010101" pitchFamily="49" charset="-122"/>
                    <a:ea typeface="黑体" panose="02010609060101010101" pitchFamily="49" charset="-122"/>
                  </a:rPr>
                  <a:t>定</a:t>
                </a:r>
                <a:r>
                  <a:rPr lang="zh-CN" altLang="en-US" sz="2400" dirty="0" smtClean="0">
                    <a:latin typeface="黑体" panose="02010609060101010101" pitchFamily="49" charset="-122"/>
                    <a:ea typeface="黑体" panose="02010609060101010101" pitchFamily="49" charset="-122"/>
                  </a:rPr>
                  <a:t>义</a:t>
                </a:r>
                <a:endParaRPr lang="en-US" altLang="zh-CN" sz="2400" dirty="0">
                  <a:latin typeface="黑体" panose="02010609060101010101" pitchFamily="49" charset="-122"/>
                  <a:ea typeface="黑体" panose="02010609060101010101" pitchFamily="49" charset="-122"/>
                </a:endParaRPr>
              </a:p>
              <a:p>
                <a:pPr lvl="1">
                  <a:buFont typeface="Wingdings" panose="05000000000000000000" pitchFamily="2" charset="2"/>
                  <a:buChar char="p"/>
                </a:pPr>
                <a:r>
                  <a:rPr lang="en-US" altLang="zh-CN" sz="1800" dirty="0" err="1" smtClean="0">
                    <a:latin typeface="Times New Roman" panose="02020603050405020304" pitchFamily="18" charset="0"/>
                    <a:ea typeface="楷体" panose="02010609060101010101" pitchFamily="49" charset="-122"/>
                    <a:cs typeface="Times New Roman" panose="02020603050405020304" pitchFamily="18" charset="0"/>
                  </a:rPr>
                  <a:t>Luce</a:t>
                </a:r>
                <a:r>
                  <a:rPr lang="zh-CN" altLang="zh-CN" sz="1800" dirty="0" smtClean="0">
                    <a:latin typeface="Times New Roman" panose="02020603050405020304" pitchFamily="18" charset="0"/>
                    <a:ea typeface="楷体" panose="02010609060101010101" pitchFamily="49" charset="-122"/>
                    <a:cs typeface="Times New Roman" panose="02020603050405020304" pitchFamily="18" charset="0"/>
                  </a:rPr>
                  <a:t>模</a:t>
                </a:r>
                <a:r>
                  <a:rPr lang="zh-CN" altLang="zh-CN" sz="1800" dirty="0">
                    <a:latin typeface="Times New Roman" panose="02020603050405020304" pitchFamily="18" charset="0"/>
                    <a:ea typeface="楷体" panose="02010609060101010101" pitchFamily="49" charset="-122"/>
                    <a:cs typeface="Times New Roman" panose="02020603050405020304" pitchFamily="18" charset="0"/>
                  </a:rPr>
                  <a:t>型可以将序列的任意一种排序方式描述成一个概</a:t>
                </a:r>
                <a:r>
                  <a:rPr lang="zh-CN" altLang="zh-CN" sz="1800" dirty="0" smtClean="0">
                    <a:latin typeface="Times New Roman" panose="02020603050405020304" pitchFamily="18" charset="0"/>
                    <a:ea typeface="楷体" panose="02010609060101010101" pitchFamily="49" charset="-122"/>
                    <a:cs typeface="Times New Roman" panose="02020603050405020304" pitchFamily="18" charset="0"/>
                  </a:rPr>
                  <a:t>率</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分</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布；</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p"/>
                </a:pP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Top-k</a:t>
                </a:r>
                <a:r>
                  <a:rPr lang="zh-CN" altLang="zh-CN" sz="1800" dirty="0">
                    <a:latin typeface="Times New Roman" panose="02020603050405020304" pitchFamily="18" charset="0"/>
                    <a:ea typeface="楷体" panose="02010609060101010101" pitchFamily="49" charset="-122"/>
                    <a:cs typeface="Times New Roman" panose="02020603050405020304" pitchFamily="18" charset="0"/>
                  </a:rPr>
                  <a:t>概率的核心思想是用给定序列的前</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k</a:t>
                </a:r>
                <a:r>
                  <a:rPr lang="zh-CN" altLang="zh-CN" sz="1800" dirty="0">
                    <a:latin typeface="Times New Roman" panose="02020603050405020304" pitchFamily="18" charset="0"/>
                    <a:ea typeface="楷体" panose="02010609060101010101" pitchFamily="49" charset="-122"/>
                    <a:cs typeface="Times New Roman" panose="02020603050405020304" pitchFamily="18" charset="0"/>
                  </a:rPr>
                  <a:t>项的概</a:t>
                </a:r>
                <a:r>
                  <a:rPr lang="zh-CN" altLang="zh-CN" sz="1800" dirty="0" smtClean="0">
                    <a:latin typeface="Times New Roman" panose="02020603050405020304" pitchFamily="18" charset="0"/>
                    <a:ea typeface="楷体" panose="02010609060101010101" pitchFamily="49" charset="-122"/>
                    <a:cs typeface="Times New Roman" panose="02020603050405020304" pitchFamily="18" charset="0"/>
                  </a:rPr>
                  <a:t>率</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分布</a:t>
                </a:r>
                <a:r>
                  <a:rPr lang="zh-CN" altLang="zh-CN" sz="1800" dirty="0" smtClean="0">
                    <a:latin typeface="Times New Roman" panose="02020603050405020304" pitchFamily="18" charset="0"/>
                    <a:ea typeface="楷体" panose="02010609060101010101" pitchFamily="49" charset="-122"/>
                    <a:cs typeface="Times New Roman" panose="02020603050405020304" pitchFamily="18" charset="0"/>
                  </a:rPr>
                  <a:t>来</a:t>
                </a:r>
                <a:r>
                  <a:rPr lang="zh-CN" altLang="zh-CN" sz="1800" dirty="0">
                    <a:latin typeface="Times New Roman" panose="02020603050405020304" pitchFamily="18" charset="0"/>
                    <a:ea typeface="楷体" panose="02010609060101010101" pitchFamily="49" charset="-122"/>
                    <a:cs typeface="Times New Roman" panose="02020603050405020304" pitchFamily="18" charset="0"/>
                  </a:rPr>
                  <a:t>近似表示原有整个序列的概</a:t>
                </a:r>
                <a:r>
                  <a:rPr lang="zh-CN" altLang="zh-CN" sz="1800" dirty="0" smtClean="0">
                    <a:latin typeface="Times New Roman" panose="02020603050405020304" pitchFamily="18" charset="0"/>
                    <a:ea typeface="楷体" panose="02010609060101010101" pitchFamily="49" charset="-122"/>
                    <a:cs typeface="Times New Roman" panose="02020603050405020304" pitchFamily="18" charset="0"/>
                  </a:rPr>
                  <a:t>率</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分布</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a:t>
                </a:r>
                <a:endParaRPr lang="en-US" altLang="zh-CN" sz="1800" dirty="0" smtClean="0">
                  <a:latin typeface="楷体" panose="02010609060101010101" pitchFamily="49" charset="-122"/>
                  <a:ea typeface="楷体" panose="02010609060101010101" pitchFamily="49" charset="-122"/>
                </a:endParaRPr>
              </a:p>
              <a:p>
                <a:r>
                  <a:rPr lang="zh-CN" altLang="en-US" sz="2400" dirty="0" smtClean="0">
                    <a:latin typeface="黑体" panose="02010609060101010101" pitchFamily="49" charset="-122"/>
                    <a:ea typeface="黑体" panose="02010609060101010101" pitchFamily="49" charset="-122"/>
                  </a:rPr>
                  <a:t>计算</a:t>
                </a:r>
                <a:endParaRPr lang="en-US" altLang="zh-CN" sz="2400" dirty="0" smtClean="0">
                  <a:latin typeface="黑体" panose="02010609060101010101" pitchFamily="49" charset="-122"/>
                  <a:ea typeface="黑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𝑃</m:t>
                          </m:r>
                        </m:e>
                        <m:sub>
                          <m:r>
                            <a:rPr lang="en-US" altLang="zh-CN" sz="1600" i="1">
                              <a:latin typeface="Cambria Math" panose="02040503050406030204" pitchFamily="18" charset="0"/>
                            </a:rPr>
                            <m:t>𝑠</m:t>
                          </m:r>
                        </m:sub>
                      </m:sSub>
                      <m:d>
                        <m:dPr>
                          <m:ctrlPr>
                            <a:rPr lang="zh-CN" altLang="zh-CN" sz="1600" i="1">
                              <a:latin typeface="Cambria Math" panose="02040503050406030204" pitchFamily="18" charset="0"/>
                            </a:rPr>
                          </m:ctrlPr>
                        </m:dPr>
                        <m:e>
                          <m:r>
                            <m:rPr>
                              <m:sty m:val="p"/>
                            </m:rPr>
                            <a:rPr lang="en-US" altLang="zh-CN" sz="1600">
                              <a:latin typeface="Cambria Math" panose="02040503050406030204" pitchFamily="18" charset="0"/>
                            </a:rPr>
                            <m:t>π</m:t>
                          </m:r>
                        </m:e>
                      </m:d>
                      <m:r>
                        <a:rPr lang="en-US" altLang="zh-CN" sz="1600">
                          <a:latin typeface="Cambria Math" panose="02040503050406030204" pitchFamily="18" charset="0"/>
                        </a:rPr>
                        <m:t>=</m:t>
                      </m:r>
                      <m:nary>
                        <m:naryPr>
                          <m:chr m:val="∏"/>
                          <m:limLoc m:val="undOvr"/>
                          <m:ctrlPr>
                            <a:rPr lang="zh-CN" altLang="zh-CN" sz="1600" i="1">
                              <a:latin typeface="Cambria Math" panose="02040503050406030204" pitchFamily="18" charset="0"/>
                            </a:rPr>
                          </m:ctrlPr>
                        </m:naryPr>
                        <m:sub>
                          <m:r>
                            <a:rPr lang="en-US" altLang="zh-CN" sz="1600" i="1">
                              <a:latin typeface="Cambria Math" panose="02040503050406030204" pitchFamily="18" charset="0"/>
                            </a:rPr>
                            <m:t>𝑗</m:t>
                          </m:r>
                          <m:r>
                            <a:rPr lang="en-US" altLang="zh-CN" sz="1600">
                              <a:latin typeface="Cambria Math" panose="02040503050406030204" pitchFamily="18" charset="0"/>
                            </a:rPr>
                            <m:t>=1</m:t>
                          </m:r>
                        </m:sub>
                        <m:sup>
                          <m:r>
                            <a:rPr lang="en-US" altLang="zh-CN" sz="1600" i="1">
                              <a:latin typeface="Cambria Math" panose="02040503050406030204" pitchFamily="18" charset="0"/>
                            </a:rPr>
                            <m:t>𝑛</m:t>
                          </m:r>
                        </m:sup>
                        <m:e>
                          <m:f>
                            <m:fPr>
                              <m:ctrlPr>
                                <a:rPr lang="zh-CN" altLang="zh-CN" sz="1600" i="1">
                                  <a:latin typeface="Cambria Math" panose="02040503050406030204" pitchFamily="18" charset="0"/>
                                </a:rPr>
                              </m:ctrlPr>
                            </m:fPr>
                            <m:num>
                              <m:r>
                                <m:rPr>
                                  <m:sty m:val="p"/>
                                </m:rPr>
                                <a:rPr lang="en-US" altLang="zh-CN" sz="1600">
                                  <a:latin typeface="Cambria Math" panose="02040503050406030204" pitchFamily="18" charset="0"/>
                                </a:rPr>
                                <m:t>Φ</m:t>
                              </m:r>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𝜋</m:t>
                                      </m:r>
                                      <m:d>
                                        <m:dPr>
                                          <m:ctrlPr>
                                            <a:rPr lang="zh-CN" altLang="zh-CN" sz="1600" i="1">
                                              <a:latin typeface="Cambria Math" panose="02040503050406030204" pitchFamily="18" charset="0"/>
                                            </a:rPr>
                                          </m:ctrlPr>
                                        </m:dPr>
                                        <m:e>
                                          <m:r>
                                            <a:rPr lang="en-US" altLang="zh-CN" sz="1600" i="1">
                                              <a:latin typeface="Cambria Math" panose="02040503050406030204" pitchFamily="18" charset="0"/>
                                            </a:rPr>
                                            <m:t>𝑗</m:t>
                                          </m:r>
                                        </m:e>
                                      </m:d>
                                    </m:sub>
                                  </m:sSub>
                                </m:e>
                              </m:d>
                            </m:num>
                            <m:den>
                              <m:nary>
                                <m:naryPr>
                                  <m:chr m:val="∑"/>
                                  <m:limLoc m:val="undOvr"/>
                                  <m:ctrlPr>
                                    <a:rPr lang="zh-CN" altLang="zh-CN" sz="1600" i="1">
                                      <a:latin typeface="Cambria Math" panose="02040503050406030204" pitchFamily="18" charset="0"/>
                                    </a:rPr>
                                  </m:ctrlPr>
                                </m:naryPr>
                                <m:sub>
                                  <m:r>
                                    <a:rPr lang="en-US" altLang="zh-CN" sz="1600" i="1">
                                      <a:latin typeface="Cambria Math" panose="02040503050406030204" pitchFamily="18" charset="0"/>
                                    </a:rPr>
                                    <m:t>𝑘</m:t>
                                  </m:r>
                                  <m:r>
                                    <a:rPr lang="en-US" altLang="zh-CN" sz="1600">
                                      <a:latin typeface="Cambria Math" panose="02040503050406030204" pitchFamily="18" charset="0"/>
                                    </a:rPr>
                                    <m:t>=</m:t>
                                  </m:r>
                                  <m:r>
                                    <a:rPr lang="en-US" altLang="zh-CN" sz="1600" i="1">
                                      <a:latin typeface="Cambria Math" panose="02040503050406030204" pitchFamily="18" charset="0"/>
                                    </a:rPr>
                                    <m:t>𝑗</m:t>
                                  </m:r>
                                </m:sub>
                                <m:sup>
                                  <m:r>
                                    <a:rPr lang="en-US" altLang="zh-CN" sz="1600" i="1">
                                      <a:latin typeface="Cambria Math" panose="02040503050406030204" pitchFamily="18" charset="0"/>
                                    </a:rPr>
                                    <m:t>𝑛</m:t>
                                  </m:r>
                                </m:sup>
                                <m:e>
                                  <m:r>
                                    <m:rPr>
                                      <m:sty m:val="p"/>
                                    </m:rPr>
                                    <a:rPr lang="en-US" altLang="zh-CN" sz="1600">
                                      <a:latin typeface="Cambria Math" panose="02040503050406030204" pitchFamily="18" charset="0"/>
                                    </a:rPr>
                                    <m:t>Φ</m:t>
                                  </m:r>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𝜋</m:t>
                                          </m:r>
                                          <m:d>
                                            <m:dPr>
                                              <m:ctrlPr>
                                                <a:rPr lang="zh-CN" altLang="zh-CN" sz="1600" i="1">
                                                  <a:latin typeface="Cambria Math" panose="02040503050406030204" pitchFamily="18" charset="0"/>
                                                </a:rPr>
                                              </m:ctrlPr>
                                            </m:dPr>
                                            <m:e>
                                              <m:r>
                                                <a:rPr lang="en-US" altLang="zh-CN" sz="1600" i="1">
                                                  <a:latin typeface="Cambria Math" panose="02040503050406030204" pitchFamily="18" charset="0"/>
                                                </a:rPr>
                                                <m:t>𝑘</m:t>
                                              </m:r>
                                            </m:e>
                                          </m:d>
                                        </m:sub>
                                      </m:sSub>
                                    </m:e>
                                  </m:d>
                                </m:e>
                              </m:nary>
                            </m:den>
                          </m:f>
                        </m:e>
                      </m:nary>
                    </m:oMath>
                  </m:oMathPara>
                </a14:m>
                <a:endParaRPr lang="en-US" altLang="zh-CN" dirty="0" smtClean="0"/>
              </a:p>
              <a:p>
                <a:pPr marL="0" indent="0">
                  <a:buNone/>
                </a:pPr>
                <a:endParaRPr lang="en-US" altLang="zh-CN" sz="1000" dirty="0" smtClean="0"/>
              </a:p>
              <a:p>
                <a:pPr marL="0" indent="0">
                  <a:buNone/>
                </a:pPr>
                <a14:m>
                  <m:oMathPara xmlns:m="http://schemas.openxmlformats.org/officeDocument/2006/math">
                    <m:oMathParaPr>
                      <m:jc m:val="centerGroup"/>
                    </m:oMathParaPr>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𝑃</m:t>
                          </m:r>
                        </m:e>
                        <m:sub>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𝑧</m:t>
                              </m:r>
                            </m:e>
                            <m:sup>
                              <m:d>
                                <m:dPr>
                                  <m:ctrlPr>
                                    <a:rPr lang="zh-CN" altLang="zh-CN" sz="1600" i="1">
                                      <a:latin typeface="Cambria Math" panose="02040503050406030204" pitchFamily="18" charset="0"/>
                                    </a:rPr>
                                  </m:ctrlPr>
                                </m:dPr>
                                <m:e>
                                  <m:r>
                                    <a:rPr lang="en-US" altLang="zh-CN" sz="1600" i="1">
                                      <a:latin typeface="Cambria Math" panose="02040503050406030204" pitchFamily="18" charset="0"/>
                                    </a:rPr>
                                    <m:t>𝑖</m:t>
                                  </m:r>
                                </m:e>
                              </m:d>
                            </m:sup>
                          </m:sSup>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𝑓</m:t>
                              </m:r>
                            </m:e>
                            <m:sub>
                              <m:r>
                                <a:rPr lang="en-US" altLang="zh-CN" sz="1600" i="1">
                                  <a:latin typeface="Cambria Math" panose="02040503050406030204" pitchFamily="18" charset="0"/>
                                </a:rPr>
                                <m:t>𝜔</m:t>
                              </m:r>
                            </m:sub>
                          </m:sSub>
                          <m:r>
                            <a:rPr lang="en-US" altLang="zh-CN" sz="1600" i="1">
                              <a:latin typeface="Cambria Math" panose="02040503050406030204" pitchFamily="18" charset="0"/>
                            </a:rPr>
                            <m:t>)</m:t>
                          </m:r>
                        </m:sub>
                      </m:sSub>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ℊ</m:t>
                              </m:r>
                            </m:e>
                            <m:sub>
                              <m:r>
                                <a:rPr lang="en-US" altLang="zh-CN" sz="1600" i="1">
                                  <a:latin typeface="Cambria Math" panose="02040503050406030204" pitchFamily="18" charset="0"/>
                                </a:rPr>
                                <m:t>𝑘</m:t>
                              </m:r>
                            </m:sub>
                          </m:sSub>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𝑗</m:t>
                                  </m:r>
                                </m:e>
                                <m:sub>
                                  <m:r>
                                    <a:rPr lang="en-US" altLang="zh-CN" sz="1600">
                                      <a:latin typeface="Cambria Math" panose="02040503050406030204" pitchFamily="18" charset="0"/>
                                    </a:rPr>
                                    <m:t>1</m:t>
                                  </m:r>
                                </m:sub>
                              </m:sSub>
                              <m:r>
                                <a:rPr lang="en-US" altLang="zh-CN" sz="1600">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𝑗</m:t>
                                  </m:r>
                                </m:e>
                                <m:sub>
                                  <m:r>
                                    <a:rPr lang="en-US" altLang="zh-CN" sz="1600">
                                      <a:latin typeface="Cambria Math" panose="02040503050406030204" pitchFamily="18" charset="0"/>
                                    </a:rPr>
                                    <m:t>2</m:t>
                                  </m:r>
                                </m:sub>
                              </m:sSub>
                              <m:r>
                                <a:rPr lang="en-US" altLang="zh-CN" sz="1600">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𝑗</m:t>
                                  </m:r>
                                </m:e>
                                <m:sub>
                                  <m:r>
                                    <a:rPr lang="en-US" altLang="zh-CN" sz="1600" i="1">
                                      <a:latin typeface="Cambria Math" panose="02040503050406030204" pitchFamily="18" charset="0"/>
                                    </a:rPr>
                                    <m:t>𝑘</m:t>
                                  </m:r>
                                </m:sub>
                              </m:sSub>
                            </m:e>
                          </m:d>
                        </m:e>
                      </m:d>
                      <m:r>
                        <a:rPr lang="en-US" altLang="zh-CN" sz="1600">
                          <a:latin typeface="Cambria Math" panose="02040503050406030204" pitchFamily="18" charset="0"/>
                        </a:rPr>
                        <m:t>=</m:t>
                      </m:r>
                      <m:nary>
                        <m:naryPr>
                          <m:chr m:val="∏"/>
                          <m:limLoc m:val="undOvr"/>
                          <m:ctrlPr>
                            <a:rPr lang="zh-CN" altLang="zh-CN" sz="1600" i="1">
                              <a:latin typeface="Cambria Math" panose="02040503050406030204" pitchFamily="18" charset="0"/>
                            </a:rPr>
                          </m:ctrlPr>
                        </m:naryPr>
                        <m:sub>
                          <m:r>
                            <m:rPr>
                              <m:sty m:val="p"/>
                            </m:rPr>
                            <a:rPr lang="en-US" altLang="zh-CN" sz="1600">
                              <a:latin typeface="Cambria Math" panose="02040503050406030204" pitchFamily="18" charset="0"/>
                            </a:rPr>
                            <m:t>t</m:t>
                          </m:r>
                          <m:r>
                            <a:rPr lang="en-US" altLang="zh-CN" sz="1600">
                              <a:latin typeface="Cambria Math" panose="02040503050406030204" pitchFamily="18" charset="0"/>
                            </a:rPr>
                            <m:t>=1</m:t>
                          </m:r>
                        </m:sub>
                        <m:sup>
                          <m:r>
                            <a:rPr lang="en-US" altLang="zh-CN" sz="1600" i="1">
                              <a:latin typeface="Cambria Math" panose="02040503050406030204" pitchFamily="18" charset="0"/>
                            </a:rPr>
                            <m:t>𝑘</m:t>
                          </m:r>
                        </m:sup>
                        <m:e>
                          <m:f>
                            <m:fPr>
                              <m:ctrlPr>
                                <a:rPr lang="zh-CN" altLang="zh-CN" sz="1600" i="1">
                                  <a:latin typeface="Cambria Math" panose="02040503050406030204" pitchFamily="18" charset="0"/>
                                </a:rPr>
                              </m:ctrlPr>
                            </m:fPr>
                            <m:num>
                              <m:r>
                                <m:rPr>
                                  <m:sty m:val="p"/>
                                </m:rPr>
                                <a:rPr lang="en-US" altLang="zh-CN" sz="1600">
                                  <a:latin typeface="Cambria Math" panose="02040503050406030204" pitchFamily="18" charset="0"/>
                                </a:rPr>
                                <m:t>exp</m:t>
                              </m:r>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𝑓</m:t>
                                      </m:r>
                                    </m:e>
                                    <m:sub>
                                      <m:r>
                                        <a:rPr lang="en-US" altLang="zh-CN" sz="1600" b="1" i="1">
                                          <a:latin typeface="Cambria Math" panose="02040503050406030204" pitchFamily="18" charset="0"/>
                                        </a:rPr>
                                        <m:t>𝝎</m:t>
                                      </m:r>
                                    </m:sub>
                                  </m:sSub>
                                  <m:d>
                                    <m:dPr>
                                      <m:ctrlPr>
                                        <a:rPr lang="zh-CN" altLang="zh-CN" sz="1600" i="1">
                                          <a:latin typeface="Cambria Math" panose="02040503050406030204" pitchFamily="18" charset="0"/>
                                        </a:rPr>
                                      </m:ctrlPr>
                                    </m:dPr>
                                    <m:e>
                                      <m:sSubSup>
                                        <m:sSubSupPr>
                                          <m:ctrlPr>
                                            <a:rPr lang="zh-CN" altLang="zh-CN" sz="1600" i="1">
                                              <a:latin typeface="Cambria Math" panose="02040503050406030204" pitchFamily="18" charset="0"/>
                                            </a:rPr>
                                          </m:ctrlPr>
                                        </m:sSubSupPr>
                                        <m:e>
                                          <m:r>
                                            <a:rPr lang="en-US" altLang="zh-CN" sz="1600" b="1" i="1">
                                              <a:latin typeface="Cambria Math" panose="02040503050406030204" pitchFamily="18" charset="0"/>
                                            </a:rPr>
                                            <m:t>𝒙</m:t>
                                          </m:r>
                                        </m:e>
                                        <m:sub>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𝑗</m:t>
                                              </m:r>
                                            </m:e>
                                            <m:sub>
                                              <m:r>
                                                <a:rPr lang="en-US" altLang="zh-CN" sz="1600" i="1">
                                                  <a:latin typeface="Cambria Math" panose="02040503050406030204" pitchFamily="18" charset="0"/>
                                                </a:rPr>
                                                <m:t>𝑡</m:t>
                                              </m:r>
                                            </m:sub>
                                          </m:sSub>
                                        </m:sub>
                                        <m:sup>
                                          <m:r>
                                            <a:rPr lang="en-US" altLang="zh-CN" sz="1600" i="1">
                                              <a:latin typeface="Cambria Math" panose="02040503050406030204" pitchFamily="18" charset="0"/>
                                            </a:rPr>
                                            <m:t>(</m:t>
                                          </m:r>
                                          <m:r>
                                            <a:rPr lang="en-US" altLang="zh-CN" sz="1600" i="1">
                                              <a:latin typeface="Cambria Math" panose="02040503050406030204" pitchFamily="18" charset="0"/>
                                            </a:rPr>
                                            <m:t>𝑖</m:t>
                                          </m:r>
                                          <m:r>
                                            <a:rPr lang="en-US" altLang="zh-CN" sz="1600" i="1">
                                              <a:latin typeface="Cambria Math" panose="02040503050406030204" pitchFamily="18" charset="0"/>
                                            </a:rPr>
                                            <m:t>)</m:t>
                                          </m:r>
                                        </m:sup>
                                      </m:sSubSup>
                                    </m:e>
                                  </m:d>
                                </m:e>
                              </m:d>
                            </m:num>
                            <m:den>
                              <m:nary>
                                <m:naryPr>
                                  <m:chr m:val="∑"/>
                                  <m:limLoc m:val="undOvr"/>
                                  <m:ctrlPr>
                                    <a:rPr lang="zh-CN" altLang="zh-CN" sz="1600" i="1">
                                      <a:latin typeface="Cambria Math" panose="02040503050406030204" pitchFamily="18" charset="0"/>
                                    </a:rPr>
                                  </m:ctrlPr>
                                </m:naryPr>
                                <m:sub>
                                  <m:r>
                                    <a:rPr lang="en-US" altLang="zh-CN" sz="1600" i="1">
                                      <a:latin typeface="Cambria Math" panose="02040503050406030204" pitchFamily="18" charset="0"/>
                                    </a:rPr>
                                    <m:t>𝑙</m:t>
                                  </m:r>
                                  <m:r>
                                    <a:rPr lang="en-US" altLang="zh-CN" sz="1600">
                                      <a:latin typeface="Cambria Math" panose="02040503050406030204" pitchFamily="18" charset="0"/>
                                    </a:rPr>
                                    <m:t>=</m:t>
                                  </m:r>
                                  <m:r>
                                    <a:rPr lang="en-US" altLang="zh-CN" sz="1600" i="1">
                                      <a:latin typeface="Cambria Math" panose="02040503050406030204" pitchFamily="18" charset="0"/>
                                    </a:rPr>
                                    <m:t>𝑡</m:t>
                                  </m:r>
                                </m:sub>
                                <m:sup>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𝑛</m:t>
                                      </m:r>
                                    </m:e>
                                    <m:sup>
                                      <m:r>
                                        <a:rPr lang="en-US" altLang="zh-CN" sz="1600" i="1">
                                          <a:latin typeface="Cambria Math" panose="02040503050406030204" pitchFamily="18" charset="0"/>
                                        </a:rPr>
                                        <m:t>(</m:t>
                                      </m:r>
                                      <m:r>
                                        <a:rPr lang="en-US" altLang="zh-CN" sz="1600" i="1">
                                          <a:latin typeface="Cambria Math" panose="02040503050406030204" pitchFamily="18" charset="0"/>
                                        </a:rPr>
                                        <m:t>𝑖</m:t>
                                      </m:r>
                                      <m:r>
                                        <a:rPr lang="en-US" altLang="zh-CN" sz="1600" i="1">
                                          <a:latin typeface="Cambria Math" panose="02040503050406030204" pitchFamily="18" charset="0"/>
                                        </a:rPr>
                                        <m:t>)</m:t>
                                      </m:r>
                                    </m:sup>
                                  </m:sSup>
                                </m:sup>
                                <m:e>
                                  <m:r>
                                    <m:rPr>
                                      <m:sty m:val="p"/>
                                    </m:rPr>
                                    <a:rPr lang="en-US" altLang="zh-CN" sz="1600">
                                      <a:latin typeface="Cambria Math" panose="02040503050406030204" pitchFamily="18" charset="0"/>
                                    </a:rPr>
                                    <m:t>exp</m:t>
                                  </m:r>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𝑓</m:t>
                                          </m:r>
                                        </m:e>
                                        <m:sub>
                                          <m:r>
                                            <a:rPr lang="en-US" altLang="zh-CN" sz="1600" b="1" i="1">
                                              <a:latin typeface="Cambria Math" panose="02040503050406030204" pitchFamily="18" charset="0"/>
                                            </a:rPr>
                                            <m:t>𝝎</m:t>
                                          </m:r>
                                        </m:sub>
                                      </m:sSub>
                                      <m:d>
                                        <m:dPr>
                                          <m:ctrlPr>
                                            <a:rPr lang="zh-CN" altLang="zh-CN" sz="1600" i="1">
                                              <a:latin typeface="Cambria Math" panose="02040503050406030204" pitchFamily="18" charset="0"/>
                                            </a:rPr>
                                          </m:ctrlPr>
                                        </m:dPr>
                                        <m:e>
                                          <m:sSubSup>
                                            <m:sSubSupPr>
                                              <m:ctrlPr>
                                                <a:rPr lang="zh-CN" altLang="zh-CN" sz="1600" i="1">
                                                  <a:latin typeface="Cambria Math" panose="02040503050406030204" pitchFamily="18" charset="0"/>
                                                </a:rPr>
                                              </m:ctrlPr>
                                            </m:sSubSupPr>
                                            <m:e>
                                              <m:r>
                                                <a:rPr lang="en-US" altLang="zh-CN" sz="1600" b="1" i="1">
                                                  <a:latin typeface="Cambria Math" panose="02040503050406030204" pitchFamily="18" charset="0"/>
                                                </a:rPr>
                                                <m:t>𝒙</m:t>
                                              </m:r>
                                            </m:e>
                                            <m:sub>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𝑗</m:t>
                                                  </m:r>
                                                </m:e>
                                                <m:sub>
                                                  <m:r>
                                                    <a:rPr lang="en-US" altLang="zh-CN" sz="1600" i="1">
                                                      <a:latin typeface="Cambria Math" panose="02040503050406030204" pitchFamily="18" charset="0"/>
                                                    </a:rPr>
                                                    <m:t>𝑡</m:t>
                                                  </m:r>
                                                </m:sub>
                                              </m:sSub>
                                            </m:sub>
                                            <m:sup>
                                              <m:r>
                                                <a:rPr lang="en-US" altLang="zh-CN" sz="1600" i="1">
                                                  <a:latin typeface="Cambria Math" panose="02040503050406030204" pitchFamily="18" charset="0"/>
                                                </a:rPr>
                                                <m:t>(</m:t>
                                              </m:r>
                                              <m:r>
                                                <a:rPr lang="en-US" altLang="zh-CN" sz="1600" i="1">
                                                  <a:latin typeface="Cambria Math" panose="02040503050406030204" pitchFamily="18" charset="0"/>
                                                </a:rPr>
                                                <m:t>𝑖</m:t>
                                              </m:r>
                                              <m:r>
                                                <a:rPr lang="en-US" altLang="zh-CN" sz="1600" i="1">
                                                  <a:latin typeface="Cambria Math" panose="02040503050406030204" pitchFamily="18" charset="0"/>
                                                </a:rPr>
                                                <m:t>)</m:t>
                                              </m:r>
                                            </m:sup>
                                          </m:sSubSup>
                                        </m:e>
                                      </m:d>
                                    </m:e>
                                  </m:d>
                                </m:e>
                              </m:nary>
                            </m:den>
                          </m:f>
                        </m:e>
                      </m:nary>
                    </m:oMath>
                  </m:oMathPara>
                </a14:m>
                <a:endParaRPr lang="zh-CN" altLang="zh-CN" dirty="0"/>
              </a:p>
              <a:p>
                <a:pPr marL="0" indent="0">
                  <a:buNone/>
                </a:pP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374" t="-111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ECB25AA1-DAB0-4597-8B8E-0BCD3DF7FBD0}" type="datetime1">
              <a:rPr lang="zh-CN" altLang="en-US" smtClean="0"/>
              <a:t>2017/5/12</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17</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en-US" altLang="zh-CN" sz="2800" b="0" dirty="0" smtClean="0">
                <a:latin typeface="黑体" pitchFamily="49" charset="-122"/>
                <a:ea typeface="黑体" pitchFamily="49" charset="-122"/>
              </a:rPr>
              <a:t>Top-k</a:t>
            </a:r>
            <a:r>
              <a:rPr lang="zh-CN" altLang="en-US" sz="2800" b="0" dirty="0">
                <a:latin typeface="黑体" pitchFamily="49" charset="-122"/>
                <a:ea typeface="黑体" pitchFamily="49" charset="-122"/>
              </a:rPr>
              <a:t>概</a:t>
            </a:r>
            <a:r>
              <a:rPr lang="zh-CN" altLang="en-US" sz="2800" b="0" dirty="0" smtClean="0">
                <a:latin typeface="黑体" pitchFamily="49" charset="-122"/>
                <a:ea typeface="黑体" pitchFamily="49" charset="-122"/>
              </a:rPr>
              <a:t>率模型</a:t>
            </a:r>
            <a:endParaRPr lang="zh-CN" altLang="en-US" sz="2800" b="0" dirty="0">
              <a:latin typeface="黑体" pitchFamily="49" charset="-122"/>
              <a:ea typeface="黑体" pitchFamily="49" charset="-122"/>
            </a:endParaRPr>
          </a:p>
        </p:txBody>
      </p:sp>
    </p:spTree>
    <p:extLst>
      <p:ext uri="{BB962C8B-B14F-4D97-AF65-F5344CB8AC3E}">
        <p14:creationId xmlns:p14="http://schemas.microsoft.com/office/powerpoint/2010/main" val="4084336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sz="2400" dirty="0">
                    <a:latin typeface="黑体" panose="02010609060101010101" pitchFamily="49" charset="-122"/>
                    <a:ea typeface="黑体" panose="02010609060101010101" pitchFamily="49" charset="-122"/>
                  </a:rPr>
                  <a:t>定义</a:t>
                </a:r>
                <a:endParaRPr lang="en-US" altLang="zh-CN" sz="2400" dirty="0" smtClean="0">
                  <a:latin typeface="黑体" panose="02010609060101010101" pitchFamily="49" charset="-122"/>
                  <a:ea typeface="黑体" panose="02010609060101010101" pitchFamily="49" charset="-122"/>
                </a:endParaRPr>
              </a:p>
              <a:p>
                <a:pPr marL="449262" lvl="1" indent="0">
                  <a:lnSpc>
                    <a:spcPct val="150000"/>
                  </a:lnSpc>
                  <a:buNone/>
                </a:pPr>
                <a:r>
                  <a:rPr lang="zh-CN" altLang="en-US" sz="1600" dirty="0" smtClean="0"/>
                  <a:t>      </a:t>
                </a:r>
                <a:r>
                  <a:rPr lang="zh-CN" altLang="en-US" sz="1800" dirty="0" smtClean="0"/>
                  <a:t> </a:t>
                </a:r>
                <a:r>
                  <a:rPr lang="zh-CN" altLang="en-US" sz="1800" dirty="0" smtClean="0">
                    <a:latin typeface="楷体" panose="02010609060101010101" pitchFamily="49" charset="-122"/>
                    <a:ea typeface="楷体" panose="02010609060101010101" pitchFamily="49" charset="-122"/>
                  </a:rPr>
                  <a:t>交</a:t>
                </a:r>
                <a:r>
                  <a:rPr lang="zh-CN" altLang="en-US" sz="1800" dirty="0">
                    <a:latin typeface="楷体" panose="02010609060101010101" pitchFamily="49" charset="-122"/>
                    <a:ea typeface="楷体" panose="02010609060101010101" pitchFamily="49" charset="-122"/>
                  </a:rPr>
                  <a:t>叉熵反应</a:t>
                </a:r>
                <a:r>
                  <a:rPr lang="zh-CN" altLang="en-US" sz="1800" dirty="0" smtClean="0">
                    <a:latin typeface="楷体" panose="02010609060101010101" pitchFamily="49" charset="-122"/>
                    <a:ea typeface="楷体" panose="02010609060101010101" pitchFamily="49" charset="-122"/>
                  </a:rPr>
                  <a:t>了预测得分列表的</a:t>
                </a:r>
                <a:r>
                  <a:rPr lang="zh-CN" altLang="en-US" sz="1800" dirty="0">
                    <a:latin typeface="楷体" panose="02010609060101010101" pitchFamily="49" charset="-122"/>
                    <a:ea typeface="楷体" panose="02010609060101010101" pitchFamily="49" charset="-122"/>
                  </a:rPr>
                  <a:t>概率分布</a:t>
                </a:r>
                <a:r>
                  <a:rPr lang="zh-CN" altLang="en-US" sz="1800" dirty="0" smtClean="0">
                    <a:latin typeface="楷体" panose="02010609060101010101" pitchFamily="49" charset="-122"/>
                    <a:ea typeface="楷体" panose="02010609060101010101" pitchFamily="49" charset="-122"/>
                  </a:rPr>
                  <a:t>与原始标注相关性得分列表的</a:t>
                </a:r>
                <a:r>
                  <a:rPr lang="zh-CN" altLang="en-US" sz="1800" dirty="0">
                    <a:latin typeface="楷体" panose="02010609060101010101" pitchFamily="49" charset="-122"/>
                    <a:ea typeface="楷体" panose="02010609060101010101" pitchFamily="49" charset="-122"/>
                  </a:rPr>
                  <a:t>概率分布之间的距离</a:t>
                </a:r>
                <a:r>
                  <a:rPr lang="zh-CN" altLang="en-US" sz="1800" dirty="0" smtClean="0">
                    <a:latin typeface="楷体" panose="02010609060101010101" pitchFamily="49" charset="-122"/>
                    <a:ea typeface="楷体" panose="02010609060101010101" pitchFamily="49" charset="-122"/>
                  </a:rPr>
                  <a:t>。交</a:t>
                </a:r>
                <a:r>
                  <a:rPr lang="zh-CN" altLang="en-US" sz="1800" dirty="0">
                    <a:latin typeface="楷体" panose="02010609060101010101" pitchFamily="49" charset="-122"/>
                    <a:ea typeface="楷体" panose="02010609060101010101" pitchFamily="49" charset="-122"/>
                  </a:rPr>
                  <a:t>叉熵</a:t>
                </a:r>
                <a:r>
                  <a:rPr lang="zh-CN" altLang="en-US" sz="1800" dirty="0" smtClean="0">
                    <a:latin typeface="楷体" panose="02010609060101010101" pitchFamily="49" charset="-122"/>
                    <a:ea typeface="楷体" panose="02010609060101010101" pitchFamily="49" charset="-122"/>
                  </a:rPr>
                  <a:t>越小，说明预测序列与原始序列越相近。</a:t>
                </a:r>
                <a:endParaRPr lang="en-US" altLang="zh-CN" sz="1800" dirty="0" smtClean="0">
                  <a:latin typeface="楷体" panose="02010609060101010101" pitchFamily="49" charset="-122"/>
                  <a:ea typeface="楷体" panose="02010609060101010101" pitchFamily="49" charset="-122"/>
                </a:endParaRPr>
              </a:p>
              <a:p>
                <a:r>
                  <a:rPr lang="zh-CN" altLang="en-US" sz="2400" dirty="0" smtClean="0">
                    <a:latin typeface="黑体" panose="02010609060101010101" pitchFamily="49" charset="-122"/>
                    <a:ea typeface="黑体" panose="02010609060101010101" pitchFamily="49" charset="-122"/>
                  </a:rPr>
                  <a:t>计算</a:t>
                </a:r>
                <a:endParaRPr lang="en-US" altLang="zh-CN" sz="2400" dirty="0" smtClean="0">
                  <a:latin typeface="黑体" panose="02010609060101010101" pitchFamily="49" charset="-122"/>
                  <a:ea typeface="黑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r>
                        <m:rPr>
                          <m:sty m:val="p"/>
                        </m:rPr>
                        <a:rPr lang="en-US" altLang="zh-CN" sz="1800">
                          <a:latin typeface="Cambria Math" panose="02040503050406030204" pitchFamily="18" charset="0"/>
                        </a:rPr>
                        <m:t>L</m:t>
                      </m:r>
                      <m:d>
                        <m:dPr>
                          <m:ctrlPr>
                            <a:rPr lang="zh-CN" altLang="zh-CN" sz="1800" i="1">
                              <a:latin typeface="Cambria Math" panose="02040503050406030204" pitchFamily="18" charset="0"/>
                            </a:rPr>
                          </m:ctrlPr>
                        </m:dPr>
                        <m:e>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𝑦</m:t>
                              </m:r>
                            </m:e>
                            <m:sup>
                              <m:d>
                                <m:dPr>
                                  <m:ctrlPr>
                                    <a:rPr lang="zh-CN" altLang="zh-CN" sz="1800" i="1">
                                      <a:latin typeface="Cambria Math" panose="02040503050406030204" pitchFamily="18" charset="0"/>
                                    </a:rPr>
                                  </m:ctrlPr>
                                </m:dPr>
                                <m:e>
                                  <m:r>
                                    <a:rPr lang="en-US" altLang="zh-CN" sz="1800" i="1">
                                      <a:latin typeface="Cambria Math" panose="02040503050406030204" pitchFamily="18" charset="0"/>
                                    </a:rPr>
                                    <m:t>𝑖</m:t>
                                  </m:r>
                                </m:e>
                              </m:d>
                            </m:sup>
                          </m:sSup>
                          <m:r>
                            <a:rPr lang="en-US" altLang="zh-CN" sz="1800">
                              <a:latin typeface="Cambria Math" panose="02040503050406030204" pitchFamily="18" charset="0"/>
                            </a:rPr>
                            <m:t>,</m:t>
                          </m:r>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𝑧</m:t>
                              </m:r>
                            </m:e>
                            <m:sup>
                              <m:d>
                                <m:dPr>
                                  <m:ctrlPr>
                                    <a:rPr lang="zh-CN" altLang="zh-CN" sz="1800" i="1">
                                      <a:latin typeface="Cambria Math" panose="02040503050406030204" pitchFamily="18" charset="0"/>
                                    </a:rPr>
                                  </m:ctrlPr>
                                </m:dPr>
                                <m:e>
                                  <m:r>
                                    <a:rPr lang="en-US" altLang="zh-CN" sz="1800" i="1">
                                      <a:latin typeface="Cambria Math" panose="02040503050406030204" pitchFamily="18" charset="0"/>
                                    </a:rPr>
                                    <m:t>𝑖</m:t>
                                  </m:r>
                                </m:e>
                              </m:d>
                            </m:sup>
                          </m:sSup>
                          <m:r>
                            <a:rPr lang="en-US" altLang="zh-CN" sz="1800" i="1">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𝑓</m:t>
                              </m:r>
                            </m:e>
                            <m:sub>
                              <m:r>
                                <m:rPr>
                                  <m:sty m:val="p"/>
                                </m:rPr>
                                <a:rPr lang="en-US" altLang="zh-CN" sz="1800">
                                  <a:latin typeface="Cambria Math" panose="02040503050406030204" pitchFamily="18" charset="0"/>
                                </a:rPr>
                                <m:t>ω</m:t>
                              </m:r>
                            </m:sub>
                          </m:sSub>
                          <m:r>
                            <a:rPr lang="en-US" altLang="zh-CN" sz="1800" i="1">
                              <a:latin typeface="Cambria Math" panose="02040503050406030204" pitchFamily="18" charset="0"/>
                            </a:rPr>
                            <m:t>)</m:t>
                          </m:r>
                        </m:e>
                      </m:d>
                      <m:r>
                        <a:rPr lang="en-US" altLang="zh-CN" sz="1800">
                          <a:latin typeface="Cambria Math" panose="02040503050406030204" pitchFamily="18" charset="0"/>
                        </a:rPr>
                        <m:t>=</m:t>
                      </m:r>
                      <m:r>
                        <a:rPr lang="en-US" altLang="zh-CN" sz="1800" i="1">
                          <a:latin typeface="Cambria Math" panose="02040503050406030204" pitchFamily="18" charset="0"/>
                        </a:rPr>
                        <m:t>−</m:t>
                      </m:r>
                      <m:nary>
                        <m:naryPr>
                          <m:chr m:val="∑"/>
                          <m:limLoc m:val="undOvr"/>
                          <m:supHide m:val="on"/>
                          <m:ctrlPr>
                            <a:rPr lang="zh-CN" altLang="zh-CN" sz="1800" i="1">
                              <a:latin typeface="Cambria Math" panose="02040503050406030204" pitchFamily="18" charset="0"/>
                            </a:rPr>
                          </m:ctrlPr>
                        </m:naryPr>
                        <m:sub>
                          <m:r>
                            <a:rPr lang="en-US" altLang="zh-CN" sz="1800">
                              <a:latin typeface="Cambria Math" panose="02040503050406030204" pitchFamily="18" charset="0"/>
                            </a:rPr>
                            <m:t>∀</m:t>
                          </m:r>
                          <m:r>
                            <m:rPr>
                              <m:sty m:val="p"/>
                            </m:rPr>
                            <a:rPr lang="en-US" altLang="zh-CN" sz="1800">
                              <a:latin typeface="Cambria Math" panose="02040503050406030204" pitchFamily="18" charset="0"/>
                            </a:rPr>
                            <m:t>g</m:t>
                          </m:r>
                          <m:r>
                            <a:rPr lang="zh-CN" altLang="zh-CN" sz="1800">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ℊ</m:t>
                              </m:r>
                            </m:e>
                            <m:sub>
                              <m:r>
                                <a:rPr lang="en-US" altLang="zh-CN" sz="1800" i="1">
                                  <a:latin typeface="Cambria Math" panose="02040503050406030204" pitchFamily="18" charset="0"/>
                                </a:rPr>
                                <m:t>𝑘</m:t>
                              </m:r>
                            </m:sub>
                          </m:sSub>
                        </m:sub>
                        <m:sup/>
                        <m:e>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𝑃</m:t>
                              </m:r>
                            </m:e>
                            <m:sub>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𝑦</m:t>
                                  </m:r>
                                </m:e>
                                <m:sup>
                                  <m:r>
                                    <a:rPr lang="en-US" altLang="zh-CN" sz="1800">
                                      <a:latin typeface="Cambria Math" panose="02040503050406030204" pitchFamily="18" charset="0"/>
                                    </a:rPr>
                                    <m:t>(</m:t>
                                  </m:r>
                                  <m:r>
                                    <a:rPr lang="en-US" altLang="zh-CN" sz="1800" i="1">
                                      <a:latin typeface="Cambria Math" panose="02040503050406030204" pitchFamily="18" charset="0"/>
                                    </a:rPr>
                                    <m:t>𝑖</m:t>
                                  </m:r>
                                  <m:r>
                                    <a:rPr lang="en-US" altLang="zh-CN" sz="1800">
                                      <a:latin typeface="Cambria Math" panose="02040503050406030204" pitchFamily="18" charset="0"/>
                                    </a:rPr>
                                    <m:t>)</m:t>
                                  </m:r>
                                </m:sup>
                              </m:sSup>
                            </m:sub>
                          </m:sSub>
                          <m:d>
                            <m:dPr>
                              <m:ctrlPr>
                                <a:rPr lang="zh-CN" altLang="zh-CN" sz="1800" i="1">
                                  <a:latin typeface="Cambria Math" panose="02040503050406030204" pitchFamily="18" charset="0"/>
                                </a:rPr>
                              </m:ctrlPr>
                            </m:dPr>
                            <m:e>
                              <m:r>
                                <a:rPr lang="en-US" altLang="zh-CN" sz="1800" i="1">
                                  <a:latin typeface="Cambria Math" panose="02040503050406030204" pitchFamily="18" charset="0"/>
                                </a:rPr>
                                <m:t>𝑔</m:t>
                              </m:r>
                            </m:e>
                          </m:d>
                        </m:e>
                      </m:nary>
                      <m:func>
                        <m:funcPr>
                          <m:ctrlPr>
                            <a:rPr lang="zh-CN" altLang="zh-CN" sz="1800" i="1">
                              <a:latin typeface="Cambria Math" panose="02040503050406030204" pitchFamily="18" charset="0"/>
                            </a:rPr>
                          </m:ctrlPr>
                        </m:funcPr>
                        <m:fName>
                          <m:r>
                            <m:rPr>
                              <m:sty m:val="p"/>
                            </m:rPr>
                            <a:rPr lang="en-US" altLang="zh-CN" sz="1800">
                              <a:latin typeface="Cambria Math" panose="02040503050406030204" pitchFamily="18" charset="0"/>
                            </a:rPr>
                            <m:t>log</m:t>
                          </m:r>
                        </m:fName>
                        <m:e>
                          <m:d>
                            <m:dPr>
                              <m:ctrlPr>
                                <a:rPr lang="zh-CN" altLang="zh-CN" sz="1800" i="1">
                                  <a:latin typeface="Cambria Math" panose="02040503050406030204" pitchFamily="18" charset="0"/>
                                </a:rPr>
                              </m:ctrlPr>
                            </m:dPr>
                            <m:e>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𝑃</m:t>
                                  </m:r>
                                </m:e>
                                <m:sub>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𝑧</m:t>
                                      </m:r>
                                    </m:e>
                                    <m:sup>
                                      <m:r>
                                        <a:rPr lang="en-US" altLang="zh-CN" sz="1800">
                                          <a:latin typeface="Cambria Math" panose="02040503050406030204" pitchFamily="18" charset="0"/>
                                        </a:rPr>
                                        <m:t>(</m:t>
                                      </m:r>
                                      <m:r>
                                        <a:rPr lang="en-US" altLang="zh-CN" sz="1800" i="1">
                                          <a:latin typeface="Cambria Math" panose="02040503050406030204" pitchFamily="18" charset="0"/>
                                        </a:rPr>
                                        <m:t>𝑖</m:t>
                                      </m:r>
                                      <m:r>
                                        <a:rPr lang="en-US" altLang="zh-CN" sz="1800">
                                          <a:latin typeface="Cambria Math" panose="02040503050406030204" pitchFamily="18" charset="0"/>
                                        </a:rPr>
                                        <m:t>)</m:t>
                                      </m:r>
                                    </m:sup>
                                  </m:sSup>
                                </m:sub>
                              </m:sSub>
                              <m:d>
                                <m:dPr>
                                  <m:ctrlPr>
                                    <a:rPr lang="zh-CN" altLang="zh-CN" sz="1800" i="1">
                                      <a:latin typeface="Cambria Math" panose="02040503050406030204" pitchFamily="18" charset="0"/>
                                    </a:rPr>
                                  </m:ctrlPr>
                                </m:dPr>
                                <m:e>
                                  <m:r>
                                    <a:rPr lang="en-US" altLang="zh-CN" sz="1800" i="1">
                                      <a:latin typeface="Cambria Math" panose="02040503050406030204" pitchFamily="18" charset="0"/>
                                    </a:rPr>
                                    <m:t>𝑔</m:t>
                                  </m:r>
                                </m:e>
                              </m:d>
                            </m:e>
                          </m:d>
                        </m:e>
                      </m:func>
                    </m:oMath>
                  </m:oMathPara>
                </a14:m>
                <a:endParaRPr lang="en-US" altLang="zh-CN" dirty="0" smtClean="0"/>
              </a:p>
              <a:p>
                <a:pPr marL="0" indent="0">
                  <a:buNone/>
                </a:pPr>
                <a:endParaRPr lang="en-US" altLang="zh-CN" sz="1000" dirty="0" smtClean="0"/>
              </a:p>
              <a:p>
                <a:pPr marL="0" indent="0">
                  <a:buNone/>
                </a:pPr>
                <a:endParaRPr lang="zh-CN" altLang="zh-CN" dirty="0"/>
              </a:p>
              <a:p>
                <a:pPr marL="0" indent="0">
                  <a:buNone/>
                </a:pP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374" t="-111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ECB25AA1-DAB0-4597-8B8E-0BCD3DF7FBD0}" type="datetime1">
              <a:rPr lang="zh-CN" altLang="en-US" smtClean="0"/>
              <a:t>2017/5/12</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18</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利</a:t>
            </a:r>
            <a:r>
              <a:rPr lang="zh-CN" altLang="en-US" sz="2800" b="0" dirty="0" smtClean="0">
                <a:latin typeface="黑体" pitchFamily="49" charset="-122"/>
                <a:ea typeface="黑体" pitchFamily="49" charset="-122"/>
              </a:rPr>
              <a:t>用交叉熵构建损失函数</a:t>
            </a:r>
            <a:endParaRPr lang="zh-CN" altLang="en-US" sz="2800" b="0" dirty="0">
              <a:latin typeface="黑体" pitchFamily="49" charset="-122"/>
              <a:ea typeface="黑体" pitchFamily="49" charset="-122"/>
            </a:endParaRPr>
          </a:p>
        </p:txBody>
      </p:sp>
    </p:spTree>
    <p:extLst>
      <p:ext uri="{BB962C8B-B14F-4D97-AF65-F5344CB8AC3E}">
        <p14:creationId xmlns:p14="http://schemas.microsoft.com/office/powerpoint/2010/main" val="20753738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CB25AA1-DAB0-4597-8B8E-0BCD3DF7FBD0}" type="datetime1">
              <a:rPr lang="zh-CN" altLang="en-US" smtClean="0"/>
              <a:t>2017/5/12</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19</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smtClean="0">
                <a:latin typeface="黑体" pitchFamily="49" charset="-122"/>
                <a:ea typeface="黑体" pitchFamily="49" charset="-122"/>
              </a:rPr>
              <a:t>梯度下降求解最优模型</a:t>
            </a:r>
            <a:endParaRPr lang="zh-CN" altLang="en-US" sz="2800" b="0" dirty="0">
              <a:latin typeface="黑体" pitchFamily="49" charset="-122"/>
              <a:ea typeface="黑体" pitchFamily="49" charset="-122"/>
            </a:endParaRPr>
          </a:p>
        </p:txBody>
      </p:sp>
      <p:pic>
        <p:nvPicPr>
          <p:cNvPr id="3074" name="Picture 2" descr="http://img.my.csdn.net/uploads/201302/05/1360027028_733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2284461"/>
            <a:ext cx="4464496" cy="229666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68313" y="1556791"/>
                <a:ext cx="4823767" cy="2880321"/>
              </a:xfrm>
            </p:spPr>
            <p:txBody>
              <a:bodyPr/>
              <a:lstStyle/>
              <a:p>
                <a:r>
                  <a:rPr lang="zh-CN" altLang="en-US" sz="2400" dirty="0" smtClean="0">
                    <a:latin typeface="黑体" panose="02010609060101010101" pitchFamily="49" charset="-122"/>
                    <a:ea typeface="黑体" panose="02010609060101010101" pitchFamily="49" charset="-122"/>
                  </a:rPr>
                  <a:t>定义</a:t>
                </a:r>
                <a:endParaRPr lang="en-US" altLang="zh-CN" sz="2400" dirty="0">
                  <a:latin typeface="黑体" panose="02010609060101010101" pitchFamily="49" charset="-122"/>
                  <a:ea typeface="黑体" panose="02010609060101010101" pitchFamily="49" charset="-122"/>
                </a:endParaRPr>
              </a:p>
              <a:p>
                <a:pPr marL="0" indent="0">
                  <a:lnSpc>
                    <a:spcPct val="150000"/>
                  </a:lnSpc>
                  <a:buNone/>
                </a:pPr>
                <a:r>
                  <a:rPr lang="en-US" altLang="zh-CN" sz="2400" dirty="0" smtClean="0">
                    <a:latin typeface="楷体" panose="02010609060101010101" pitchFamily="49" charset="-122"/>
                    <a:ea typeface="楷体" panose="02010609060101010101" pitchFamily="49" charset="-122"/>
                  </a:rPr>
                  <a:t>   </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梯度下降：</a:t>
                </a:r>
                <a:r>
                  <a:rPr lang="zh-CN" altLang="zh-CN" sz="1800" dirty="0">
                    <a:latin typeface="Times New Roman" panose="02020603050405020304" pitchFamily="18" charset="0"/>
                    <a:ea typeface="楷体" panose="02010609060101010101" pitchFamily="49" charset="-122"/>
                    <a:cs typeface="Times New Roman" panose="02020603050405020304" pitchFamily="18" charset="0"/>
                  </a:rPr>
                  <a:t>每</a:t>
                </a:r>
                <a:r>
                  <a:rPr lang="zh-CN" altLang="zh-CN" sz="1800" dirty="0" smtClean="0">
                    <a:latin typeface="Times New Roman" panose="02020603050405020304" pitchFamily="18" charset="0"/>
                    <a:ea typeface="楷体" panose="02010609060101010101" pitchFamily="49" charset="-122"/>
                    <a:cs typeface="Times New Roman" panose="02020603050405020304" pitchFamily="18" charset="0"/>
                  </a:rPr>
                  <a:t>次</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向梯度反方向</a:t>
                </a:r>
                <a:r>
                  <a:rPr lang="zh-CN" altLang="zh-CN" sz="1800" dirty="0" smtClean="0">
                    <a:latin typeface="Times New Roman" panose="02020603050405020304" pitchFamily="18" charset="0"/>
                    <a:ea typeface="楷体" panose="02010609060101010101" pitchFamily="49" charset="-122"/>
                    <a:cs typeface="Times New Roman" panose="02020603050405020304" pitchFamily="18" charset="0"/>
                  </a:rPr>
                  <a:t>移</a:t>
                </a:r>
                <a:r>
                  <a:rPr lang="zh-CN" altLang="zh-CN" sz="1800" dirty="0">
                    <a:latin typeface="Times New Roman" panose="02020603050405020304" pitchFamily="18" charset="0"/>
                    <a:ea typeface="楷体" panose="02010609060101010101" pitchFamily="49" charset="-122"/>
                    <a:cs typeface="Times New Roman" panose="02020603050405020304" pitchFamily="18" charset="0"/>
                  </a:rPr>
                  <a:t>动</a:t>
                </a:r>
                <a14:m>
                  <m:oMath xmlns:m="http://schemas.openxmlformats.org/officeDocument/2006/math">
                    <m:r>
                      <m:rPr>
                        <m:sty m:val="p"/>
                      </m:rPr>
                      <a:rPr lang="en-US" altLang="zh-CN" sz="1800">
                        <a:latin typeface="Cambria Math" panose="02040503050406030204" pitchFamily="18" charset="0"/>
                        <a:ea typeface="宋体" panose="02010600030101010101" pitchFamily="2" charset="-122"/>
                        <a:cs typeface="Times New Roman" panose="02020603050405020304" pitchFamily="18" charset="0"/>
                      </a:rPr>
                      <m:t>η</m:t>
                    </m:r>
                    <m:r>
                      <a:rPr lang="en-US" altLang="zh-CN" sz="1800">
                        <a:latin typeface="Cambria Math" panose="02040503050406030204" pitchFamily="18" charset="0"/>
                        <a:ea typeface="宋体" panose="02010600030101010101" pitchFamily="2" charset="-122"/>
                        <a:cs typeface="Times New Roman" panose="02020603050405020304" pitchFamily="18" charset="0"/>
                      </a:rPr>
                      <m:t>∙</m:t>
                    </m:r>
                    <m:r>
                      <a:rPr lang="en-US" altLang="zh-CN" sz="180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zh-CN" sz="1800" dirty="0" smtClean="0">
                    <a:latin typeface="Times New Roman" panose="02020603050405020304" pitchFamily="18" charset="0"/>
                    <a:ea typeface="楷体" panose="02010609060101010101" pitchFamily="49" charset="-122"/>
                    <a:cs typeface="Times New Roman" panose="02020603050405020304" pitchFamily="18" charset="0"/>
                  </a:rPr>
                  <a:t>递</a:t>
                </a:r>
                <a:r>
                  <a:rPr lang="zh-CN" altLang="zh-CN" sz="1800" dirty="0">
                    <a:latin typeface="Times New Roman" panose="02020603050405020304" pitchFamily="18" charset="0"/>
                    <a:ea typeface="楷体" panose="02010609060101010101" pitchFamily="49" charset="-122"/>
                    <a:cs typeface="Times New Roman" panose="02020603050405020304" pitchFamily="18" charset="0"/>
                  </a:rPr>
                  <a:t>归性地逼近最小偏差</a:t>
                </a:r>
                <a:r>
                  <a:rPr lang="zh-CN" altLang="zh-CN" sz="1800" dirty="0" smtClean="0">
                    <a:latin typeface="Times New Roman" panose="02020603050405020304" pitchFamily="18" charset="0"/>
                    <a:ea typeface="楷体" panose="02010609060101010101" pitchFamily="49" charset="-122"/>
                    <a:cs typeface="Times New Roman" panose="02020603050405020304" pitchFamily="18" charset="0"/>
                  </a:rPr>
                  <a:t>模型</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zh-CN" sz="1800" dirty="0" smtClean="0">
                    <a:effectLst/>
                    <a:latin typeface="Times New Roman" panose="02020603050405020304" pitchFamily="18" charset="0"/>
                    <a:ea typeface="楷体" panose="02010609060101010101" pitchFamily="49" charset="-122"/>
                    <a:cs typeface="Times New Roman" panose="02020603050405020304" pitchFamily="18" charset="0"/>
                  </a:rPr>
                  <a:t>其</a:t>
                </a:r>
                <a:r>
                  <a:rPr lang="zh-CN" altLang="zh-CN" sz="1800" dirty="0">
                    <a:effectLst/>
                    <a:latin typeface="Times New Roman" panose="02020603050405020304" pitchFamily="18" charset="0"/>
                    <a:ea typeface="楷体" panose="02010609060101010101" pitchFamily="49" charset="-122"/>
                    <a:cs typeface="Times New Roman" panose="02020603050405020304" pitchFamily="18" charset="0"/>
                  </a:rPr>
                  <a:t>中</a:t>
                </a:r>
                <a14:m>
                  <m:oMath xmlns:m="http://schemas.openxmlformats.org/officeDocument/2006/math">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η</m:t>
                    </m:r>
                  </m:oMath>
                </a14:m>
                <a:r>
                  <a:rPr lang="zh-CN" altLang="zh-CN" sz="1800" dirty="0">
                    <a:effectLst/>
                    <a:latin typeface="Times New Roman" panose="02020603050405020304" pitchFamily="18" charset="0"/>
                    <a:ea typeface="楷体" panose="02010609060101010101" pitchFamily="49" charset="-122"/>
                    <a:cs typeface="Times New Roman" panose="02020603050405020304" pitchFamily="18" charset="0"/>
                  </a:rPr>
                  <a:t>为步长，</a:t>
                </a:r>
                <a14:m>
                  <m:oMath xmlns:m="http://schemas.openxmlformats.org/officeDocument/2006/math">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1800" dirty="0">
                    <a:effectLst/>
                    <a:latin typeface="Times New Roman" panose="02020603050405020304" pitchFamily="18" charset="0"/>
                    <a:ea typeface="楷体" panose="02010609060101010101" pitchFamily="49" charset="-122"/>
                    <a:cs typeface="Times New Roman" panose="02020603050405020304" pitchFamily="18" charset="0"/>
                  </a:rPr>
                  <a:t>为梯</a:t>
                </a:r>
                <a:r>
                  <a:rPr lang="zh-CN" altLang="zh-CN" sz="1800" dirty="0" smtClean="0">
                    <a:effectLst/>
                    <a:latin typeface="Times New Roman" panose="02020603050405020304" pitchFamily="18" charset="0"/>
                    <a:ea typeface="楷体" panose="02010609060101010101" pitchFamily="49" charset="-122"/>
                    <a:cs typeface="Times New Roman" panose="02020603050405020304" pitchFamily="18" charset="0"/>
                  </a:rPr>
                  <a:t>度</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pPr>
                <a:r>
                  <a:rPr lang="zh-CN" altLang="en-US" sz="2400" dirty="0" smtClean="0">
                    <a:latin typeface="黑体" panose="02010609060101010101" pitchFamily="49" charset="-122"/>
                    <a:ea typeface="黑体" panose="02010609060101010101" pitchFamily="49" charset="-122"/>
                  </a:rPr>
                  <a:t>计算</a:t>
                </a:r>
                <a:endParaRPr lang="en-US" altLang="zh-CN" sz="2400" dirty="0" smtClean="0">
                  <a:latin typeface="黑体" panose="02010609060101010101" pitchFamily="49" charset="-122"/>
                  <a:ea typeface="黑体" panose="02010609060101010101" pitchFamily="49" charset="-122"/>
                </a:endParaRPr>
              </a:p>
              <a:p>
                <a:pPr marL="0" indent="0" algn="ctr">
                  <a:lnSpc>
                    <a:spcPct val="150000"/>
                  </a:lnSpc>
                  <a:buNone/>
                </a:pPr>
                <a:r>
                  <a:rPr lang="zh-CN" altLang="zh-CN" sz="1600" b="1" dirty="0" smtClean="0">
                    <a:ea typeface="Times New Roman" panose="02020603050405020304" pitchFamily="18" charset="0"/>
                  </a:rPr>
                  <a:t> </a:t>
                </a:r>
                <a14:m>
                  <m:oMath xmlns:m="http://schemas.openxmlformats.org/officeDocument/2006/math">
                    <m:r>
                      <m:rPr>
                        <m:sty m:val="p"/>
                      </m:rPr>
                      <a:rPr lang="en-US" altLang="zh-CN" sz="2000">
                        <a:latin typeface="Cambria Math" panose="02040503050406030204" pitchFamily="18" charset="0"/>
                        <a:ea typeface="宋体" panose="02010600030101010101" pitchFamily="2" charset="-122"/>
                        <a:cs typeface="Times New Roman" panose="02020603050405020304" pitchFamily="18" charset="0"/>
                      </a:rPr>
                      <m:t>ω</m:t>
                    </m:r>
                    <m:r>
                      <a:rPr lang="en-US" altLang="zh-CN" sz="2000">
                        <a:latin typeface="Cambria Math" panose="02040503050406030204" pitchFamily="18" charset="0"/>
                        <a:ea typeface="宋体" panose="02010600030101010101" pitchFamily="2" charset="-122"/>
                        <a:cs typeface="Times New Roman" panose="02020603050405020304" pitchFamily="18" charset="0"/>
                      </a:rPr>
                      <m:t>= </m:t>
                    </m:r>
                    <m:r>
                      <m:rPr>
                        <m:sty m:val="p"/>
                      </m:rPr>
                      <a:rPr lang="en-US" altLang="zh-CN" sz="2000">
                        <a:latin typeface="Cambria Math" panose="02040503050406030204" pitchFamily="18" charset="0"/>
                        <a:ea typeface="宋体" panose="02010600030101010101" pitchFamily="2" charset="-122"/>
                        <a:cs typeface="Times New Roman" panose="02020603050405020304" pitchFamily="18" charset="0"/>
                      </a:rPr>
                      <m:t>ω</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r>
                      <a:rPr lang="en-US" altLang="zh-CN" sz="2000">
                        <a:latin typeface="Cambria Math" panose="02040503050406030204" pitchFamily="18" charset="0"/>
                        <a:ea typeface="宋体" panose="02010600030101010101" pitchFamily="2" charset="-122"/>
                        <a:cs typeface="Times New Roman" panose="02020603050405020304" pitchFamily="18" charset="0"/>
                      </a:rPr>
                      <m:t> </m:t>
                    </m:r>
                    <m:r>
                      <m:rPr>
                        <m:sty m:val="p"/>
                      </m:rPr>
                      <a:rPr lang="en-US" altLang="zh-CN" sz="2000">
                        <a:latin typeface="Cambria Math" panose="02040503050406030204" pitchFamily="18" charset="0"/>
                        <a:ea typeface="宋体" panose="02010600030101010101" pitchFamily="2" charset="-122"/>
                        <a:cs typeface="Times New Roman" panose="02020603050405020304" pitchFamily="18" charset="0"/>
                      </a:rPr>
                      <m:t>η</m:t>
                    </m:r>
                    <m:r>
                      <a:rPr lang="en-US" altLang="zh-CN" sz="2000">
                        <a:latin typeface="Cambria Math" panose="02040503050406030204" pitchFamily="18" charset="0"/>
                        <a:ea typeface="宋体" panose="02010600030101010101" pitchFamily="2" charset="-122"/>
                        <a:cs typeface="Times New Roman" panose="02020603050405020304" pitchFamily="18" charset="0"/>
                      </a:rPr>
                      <m:t>×</m:t>
                    </m:r>
                    <m:r>
                      <a:rPr lang="en-US" altLang="zh-CN" sz="200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2000">
                        <a:latin typeface="Cambria Math" panose="02040503050406030204" pitchFamily="18" charset="0"/>
                        <a:ea typeface="宋体" panose="02010600030101010101" pitchFamily="2" charset="-122"/>
                        <a:cs typeface="Times New Roman" panose="02020603050405020304" pitchFamily="18" charset="0"/>
                      </a:rPr>
                      <m:t>ω</m:t>
                    </m:r>
                  </m:oMath>
                </a14:m>
                <a:endParaRPr lang="en-US" altLang="zh-CN" sz="2000" dirty="0" smtClean="0"/>
              </a:p>
              <a:p>
                <a:pPr marL="0" indent="0">
                  <a:buNone/>
                </a:pPr>
                <a:endParaRPr lang="zh-CN"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68313" y="1556791"/>
                <a:ext cx="4823767" cy="2880321"/>
              </a:xfrm>
              <a:blipFill>
                <a:blip r:embed="rId4"/>
                <a:stretch>
                  <a:fillRect l="-1138" t="-1691" b="-50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p:cNvSpPr/>
              <p:nvPr/>
            </p:nvSpPr>
            <p:spPr>
              <a:xfrm>
                <a:off x="360040" y="4725144"/>
                <a:ext cx="8316416" cy="1279709"/>
              </a:xfrm>
              <a:prstGeom prst="rect">
                <a:avLst/>
              </a:prstGeom>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zh-CN" altLang="zh-CN" sz="1200" i="1">
                              <a:latin typeface="Cambria Math" panose="02040503050406030204" pitchFamily="18" charset="0"/>
                            </a:rPr>
                          </m:ctrlPr>
                        </m:mPr>
                        <m:mr>
                          <m:e>
                            <m:r>
                              <a:rPr lang="en-US" altLang="zh-CN" sz="1200">
                                <a:latin typeface="Cambria Math" panose="02040503050406030204" pitchFamily="18" charset="0"/>
                              </a:rPr>
                              <m:t>𝛻</m:t>
                            </m:r>
                            <m:r>
                              <a:rPr lang="en-US" altLang="zh-CN" sz="1200" b="1" i="1">
                                <a:latin typeface="Cambria Math" panose="02040503050406030204" pitchFamily="18" charset="0"/>
                              </a:rPr>
                              <m:t>𝛚</m:t>
                            </m:r>
                            <m:r>
                              <a:rPr lang="en-US" altLang="zh-CN" sz="1200">
                                <a:latin typeface="Cambria Math" panose="02040503050406030204" pitchFamily="18" charset="0"/>
                              </a:rPr>
                              <m:t>=</m:t>
                            </m:r>
                            <m:f>
                              <m:fPr>
                                <m:ctrlPr>
                                  <a:rPr lang="zh-CN" altLang="zh-CN" sz="1200" i="1">
                                    <a:latin typeface="Cambria Math" panose="02040503050406030204" pitchFamily="18" charset="0"/>
                                  </a:rPr>
                                </m:ctrlPr>
                              </m:fPr>
                              <m:num>
                                <m:r>
                                  <a:rPr lang="en-US" altLang="zh-CN" sz="1200">
                                    <a:latin typeface="Cambria Math" panose="02040503050406030204" pitchFamily="18" charset="0"/>
                                  </a:rPr>
                                  <m:t>𝜕</m:t>
                                </m:r>
                                <m:r>
                                  <m:rPr>
                                    <m:sty m:val="p"/>
                                  </m:rPr>
                                  <a:rPr lang="en-US" altLang="zh-CN" sz="1200">
                                    <a:latin typeface="Cambria Math" panose="02040503050406030204" pitchFamily="18" charset="0"/>
                                  </a:rPr>
                                  <m:t>L</m:t>
                                </m:r>
                                <m:d>
                                  <m:dPr>
                                    <m:ctrlPr>
                                      <a:rPr lang="zh-CN" altLang="zh-CN" sz="1200" i="1">
                                        <a:latin typeface="Cambria Math" panose="02040503050406030204" pitchFamily="18" charset="0"/>
                                      </a:rPr>
                                    </m:ctrlPr>
                                  </m:dPr>
                                  <m:e>
                                    <m:sSup>
                                      <m:sSupPr>
                                        <m:ctrlPr>
                                          <a:rPr lang="zh-CN" altLang="zh-CN" sz="1200" i="1">
                                            <a:latin typeface="Cambria Math" panose="02040503050406030204" pitchFamily="18" charset="0"/>
                                          </a:rPr>
                                        </m:ctrlPr>
                                      </m:sSupPr>
                                      <m:e>
                                        <m:r>
                                          <a:rPr lang="en-US" altLang="zh-CN" sz="1200" i="1">
                                            <a:latin typeface="Cambria Math" panose="02040503050406030204" pitchFamily="18" charset="0"/>
                                          </a:rPr>
                                          <m:t>𝑦</m:t>
                                        </m:r>
                                      </m:e>
                                      <m:sup>
                                        <m:d>
                                          <m:dPr>
                                            <m:ctrlPr>
                                              <a:rPr lang="zh-CN" altLang="zh-CN" sz="1200" i="1">
                                                <a:latin typeface="Cambria Math" panose="02040503050406030204" pitchFamily="18" charset="0"/>
                                              </a:rPr>
                                            </m:ctrlPr>
                                          </m:dPr>
                                          <m:e>
                                            <m:r>
                                              <a:rPr lang="en-US" altLang="zh-CN" sz="1200" i="1">
                                                <a:latin typeface="Cambria Math" panose="02040503050406030204" pitchFamily="18" charset="0"/>
                                              </a:rPr>
                                              <m:t>𝑖</m:t>
                                            </m:r>
                                          </m:e>
                                        </m:d>
                                      </m:sup>
                                    </m:sSup>
                                    <m:r>
                                      <a:rPr lang="en-US" altLang="zh-CN" sz="1200">
                                        <a:latin typeface="Cambria Math" panose="02040503050406030204" pitchFamily="18" charset="0"/>
                                      </a:rPr>
                                      <m:t>,</m:t>
                                    </m:r>
                                    <m:sSup>
                                      <m:sSupPr>
                                        <m:ctrlPr>
                                          <a:rPr lang="zh-CN" altLang="zh-CN" sz="1200" i="1">
                                            <a:latin typeface="Cambria Math" panose="02040503050406030204" pitchFamily="18" charset="0"/>
                                          </a:rPr>
                                        </m:ctrlPr>
                                      </m:sSupPr>
                                      <m:e>
                                        <m:r>
                                          <a:rPr lang="en-US" altLang="zh-CN" sz="1200" i="1">
                                            <a:latin typeface="Cambria Math" panose="02040503050406030204" pitchFamily="18" charset="0"/>
                                          </a:rPr>
                                          <m:t>𝑧</m:t>
                                        </m:r>
                                      </m:e>
                                      <m:sup>
                                        <m:d>
                                          <m:dPr>
                                            <m:ctrlPr>
                                              <a:rPr lang="zh-CN" altLang="zh-CN" sz="1200" i="1">
                                                <a:latin typeface="Cambria Math" panose="02040503050406030204" pitchFamily="18" charset="0"/>
                                              </a:rPr>
                                            </m:ctrlPr>
                                          </m:dPr>
                                          <m:e>
                                            <m:r>
                                              <a:rPr lang="en-US" altLang="zh-CN" sz="1200" i="1">
                                                <a:latin typeface="Cambria Math" panose="02040503050406030204" pitchFamily="18" charset="0"/>
                                              </a:rPr>
                                              <m:t>𝑖</m:t>
                                            </m:r>
                                          </m:e>
                                        </m:d>
                                      </m:sup>
                                    </m:sSup>
                                    <m:d>
                                      <m:dPr>
                                        <m:ctrlPr>
                                          <a:rPr lang="zh-CN" altLang="zh-CN" sz="1200" i="1">
                                            <a:latin typeface="Cambria Math" panose="02040503050406030204" pitchFamily="18" charset="0"/>
                                          </a:rPr>
                                        </m:ctrlPr>
                                      </m:dPr>
                                      <m:e>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𝑓</m:t>
                                            </m:r>
                                          </m:e>
                                          <m:sub>
                                            <m:r>
                                              <a:rPr lang="en-US" altLang="zh-CN" sz="1200" b="1" i="1">
                                                <a:latin typeface="Cambria Math" panose="02040503050406030204" pitchFamily="18" charset="0"/>
                                              </a:rPr>
                                              <m:t>𝛚</m:t>
                                            </m:r>
                                          </m:sub>
                                        </m:sSub>
                                      </m:e>
                                    </m:d>
                                  </m:e>
                                </m:d>
                              </m:num>
                              <m:den>
                                <m:r>
                                  <a:rPr lang="en-US" altLang="zh-CN" sz="1200">
                                    <a:latin typeface="Cambria Math" panose="02040503050406030204" pitchFamily="18" charset="0"/>
                                  </a:rPr>
                                  <m:t>𝜕</m:t>
                                </m:r>
                                <m:r>
                                  <a:rPr lang="en-US" altLang="zh-CN" sz="1200" b="1" i="1">
                                    <a:latin typeface="Cambria Math" panose="02040503050406030204" pitchFamily="18" charset="0"/>
                                  </a:rPr>
                                  <m:t>𝛚</m:t>
                                </m:r>
                              </m:den>
                            </m:f>
                            <m:r>
                              <a:rPr lang="en-US" altLang="zh-CN" sz="1200" i="1">
                                <a:latin typeface="Cambria Math" panose="02040503050406030204" pitchFamily="18" charset="0"/>
                              </a:rPr>
                              <m:t>=−</m:t>
                            </m:r>
                            <m:nary>
                              <m:naryPr>
                                <m:chr m:val="∑"/>
                                <m:limLoc m:val="undOvr"/>
                                <m:ctrlPr>
                                  <a:rPr lang="zh-CN" altLang="zh-CN" sz="1200" i="1">
                                    <a:latin typeface="Cambria Math" panose="02040503050406030204" pitchFamily="18" charset="0"/>
                                  </a:rPr>
                                </m:ctrlPr>
                              </m:naryPr>
                              <m:sub>
                                <m:r>
                                  <a:rPr lang="en-US" altLang="zh-CN" sz="1200" i="1">
                                    <a:latin typeface="Cambria Math" panose="02040503050406030204" pitchFamily="18" charset="0"/>
                                  </a:rPr>
                                  <m:t>𝑗</m:t>
                                </m:r>
                                <m:r>
                                  <a:rPr lang="en-US" altLang="zh-CN" sz="1200" i="1">
                                    <a:latin typeface="Cambria Math" panose="02040503050406030204" pitchFamily="18" charset="0"/>
                                  </a:rPr>
                                  <m:t>=1</m:t>
                                </m:r>
                              </m:sub>
                              <m:sup>
                                <m:sSup>
                                  <m:sSupPr>
                                    <m:ctrlPr>
                                      <a:rPr lang="zh-CN" altLang="zh-CN" sz="1200" i="1">
                                        <a:latin typeface="Cambria Math" panose="02040503050406030204" pitchFamily="18" charset="0"/>
                                      </a:rPr>
                                    </m:ctrlPr>
                                  </m:sSupPr>
                                  <m:e>
                                    <m:r>
                                      <a:rPr lang="en-US" altLang="zh-CN" sz="1200" i="1">
                                        <a:latin typeface="Cambria Math" panose="02040503050406030204" pitchFamily="18" charset="0"/>
                                      </a:rPr>
                                      <m:t>𝑛</m:t>
                                    </m:r>
                                  </m:e>
                                  <m:sup>
                                    <m:r>
                                      <a:rPr lang="en-US" altLang="zh-CN" sz="1200" i="1">
                                        <a:latin typeface="Cambria Math" panose="02040503050406030204" pitchFamily="18" charset="0"/>
                                      </a:rPr>
                                      <m:t>(</m:t>
                                    </m:r>
                                    <m:r>
                                      <a:rPr lang="en-US" altLang="zh-CN" sz="1200" i="1">
                                        <a:latin typeface="Cambria Math" panose="02040503050406030204" pitchFamily="18" charset="0"/>
                                      </a:rPr>
                                      <m:t>𝑖</m:t>
                                    </m:r>
                                    <m:r>
                                      <a:rPr lang="en-US" altLang="zh-CN" sz="1200" i="1">
                                        <a:latin typeface="Cambria Math" panose="02040503050406030204" pitchFamily="18" charset="0"/>
                                      </a:rPr>
                                      <m:t>)</m:t>
                                    </m:r>
                                  </m:sup>
                                </m:sSup>
                              </m:sup>
                              <m:e>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𝑃</m:t>
                                    </m:r>
                                  </m:e>
                                  <m:sub>
                                    <m:sSup>
                                      <m:sSupPr>
                                        <m:ctrlPr>
                                          <a:rPr lang="zh-CN" altLang="zh-CN" sz="1200" i="1">
                                            <a:latin typeface="Cambria Math" panose="02040503050406030204" pitchFamily="18" charset="0"/>
                                          </a:rPr>
                                        </m:ctrlPr>
                                      </m:sSupPr>
                                      <m:e>
                                        <m:r>
                                          <a:rPr lang="en-US" altLang="zh-CN" sz="1200" i="1">
                                            <a:latin typeface="Cambria Math" panose="02040503050406030204" pitchFamily="18" charset="0"/>
                                          </a:rPr>
                                          <m:t>𝑦</m:t>
                                        </m:r>
                                      </m:e>
                                      <m:sup>
                                        <m:d>
                                          <m:dPr>
                                            <m:ctrlPr>
                                              <a:rPr lang="zh-CN" altLang="zh-CN" sz="1200" i="1">
                                                <a:latin typeface="Cambria Math" panose="02040503050406030204" pitchFamily="18" charset="0"/>
                                              </a:rPr>
                                            </m:ctrlPr>
                                          </m:dPr>
                                          <m:e>
                                            <m:r>
                                              <a:rPr lang="en-US" altLang="zh-CN" sz="1200" i="1">
                                                <a:latin typeface="Cambria Math" panose="02040503050406030204" pitchFamily="18" charset="0"/>
                                              </a:rPr>
                                              <m:t>𝑖</m:t>
                                            </m:r>
                                          </m:e>
                                        </m:d>
                                      </m:sup>
                                    </m:sSup>
                                  </m:sub>
                                </m:sSub>
                                <m:r>
                                  <a:rPr lang="en-US" altLang="zh-CN" sz="1200" i="1">
                                    <a:latin typeface="Cambria Math" panose="02040503050406030204" pitchFamily="18" charset="0"/>
                                  </a:rPr>
                                  <m:t>(</m:t>
                                </m:r>
                                <m:sSubSup>
                                  <m:sSubSupPr>
                                    <m:ctrlPr>
                                      <a:rPr lang="zh-CN" altLang="zh-CN" sz="1200" i="1">
                                        <a:latin typeface="Cambria Math" panose="02040503050406030204" pitchFamily="18" charset="0"/>
                                      </a:rPr>
                                    </m:ctrlPr>
                                  </m:sSubSupPr>
                                  <m:e>
                                    <m:r>
                                      <a:rPr lang="en-US" altLang="zh-CN" sz="1200" b="1" i="1">
                                        <a:latin typeface="Cambria Math" panose="02040503050406030204" pitchFamily="18" charset="0"/>
                                      </a:rPr>
                                      <m:t>𝒙</m:t>
                                    </m:r>
                                  </m:e>
                                  <m:sub>
                                    <m:r>
                                      <a:rPr lang="en-US" altLang="zh-CN" sz="1200" i="1">
                                        <a:latin typeface="Cambria Math" panose="02040503050406030204" pitchFamily="18" charset="0"/>
                                      </a:rPr>
                                      <m:t>𝑗</m:t>
                                    </m:r>
                                  </m:sub>
                                  <m:sup>
                                    <m:r>
                                      <a:rPr lang="en-US" altLang="zh-CN" sz="1200" i="1">
                                        <a:latin typeface="Cambria Math" panose="02040503050406030204" pitchFamily="18" charset="0"/>
                                      </a:rPr>
                                      <m:t>(</m:t>
                                    </m:r>
                                    <m:r>
                                      <a:rPr lang="en-US" altLang="zh-CN" sz="1200" i="1">
                                        <a:latin typeface="Cambria Math" panose="02040503050406030204" pitchFamily="18" charset="0"/>
                                      </a:rPr>
                                      <m:t>𝑖</m:t>
                                    </m:r>
                                    <m:r>
                                      <a:rPr lang="en-US" altLang="zh-CN" sz="1200" i="1">
                                        <a:latin typeface="Cambria Math" panose="02040503050406030204" pitchFamily="18" charset="0"/>
                                      </a:rPr>
                                      <m:t>)</m:t>
                                    </m:r>
                                  </m:sup>
                                </m:sSubSup>
                                <m:r>
                                  <a:rPr lang="en-US" altLang="zh-CN" sz="1200" i="1">
                                    <a:latin typeface="Cambria Math" panose="02040503050406030204" pitchFamily="18" charset="0"/>
                                  </a:rPr>
                                  <m:t>)</m:t>
                                </m:r>
                                <m:f>
                                  <m:fPr>
                                    <m:ctrlPr>
                                      <a:rPr lang="zh-CN" altLang="zh-CN" sz="1200" i="1">
                                        <a:latin typeface="Cambria Math" panose="02040503050406030204" pitchFamily="18" charset="0"/>
                                      </a:rPr>
                                    </m:ctrlPr>
                                  </m:fPr>
                                  <m:num>
                                    <m:r>
                                      <a:rPr lang="en-US" altLang="zh-CN" sz="1200">
                                        <a:latin typeface="Cambria Math" panose="02040503050406030204" pitchFamily="18" charset="0"/>
                                      </a:rPr>
                                      <m:t>𝜕</m:t>
                                    </m:r>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𝑓</m:t>
                                        </m:r>
                                      </m:e>
                                      <m:sub>
                                        <m:r>
                                          <a:rPr lang="en-US" altLang="zh-CN" sz="1200" b="1" i="1">
                                            <a:latin typeface="Cambria Math" panose="02040503050406030204" pitchFamily="18" charset="0"/>
                                          </a:rPr>
                                          <m:t>𝛚</m:t>
                                        </m:r>
                                      </m:sub>
                                    </m:sSub>
                                    <m:d>
                                      <m:dPr>
                                        <m:ctrlPr>
                                          <a:rPr lang="zh-CN" altLang="zh-CN" sz="1200" i="1">
                                            <a:latin typeface="Cambria Math" panose="02040503050406030204" pitchFamily="18" charset="0"/>
                                          </a:rPr>
                                        </m:ctrlPr>
                                      </m:dPr>
                                      <m:e>
                                        <m:sSubSup>
                                          <m:sSubSupPr>
                                            <m:ctrlPr>
                                              <a:rPr lang="zh-CN" altLang="zh-CN" sz="1200" i="1">
                                                <a:latin typeface="Cambria Math" panose="02040503050406030204" pitchFamily="18" charset="0"/>
                                              </a:rPr>
                                            </m:ctrlPr>
                                          </m:sSubSupPr>
                                          <m:e>
                                            <m:r>
                                              <a:rPr lang="en-US" altLang="zh-CN" sz="1200" b="1" i="1">
                                                <a:latin typeface="Cambria Math" panose="02040503050406030204" pitchFamily="18" charset="0"/>
                                              </a:rPr>
                                              <m:t>𝒙</m:t>
                                            </m:r>
                                          </m:e>
                                          <m:sub>
                                            <m:r>
                                              <a:rPr lang="en-US" altLang="zh-CN" sz="1200" i="1">
                                                <a:latin typeface="Cambria Math" panose="02040503050406030204" pitchFamily="18" charset="0"/>
                                              </a:rPr>
                                              <m:t>𝑗</m:t>
                                            </m:r>
                                          </m:sub>
                                          <m:sup>
                                            <m:r>
                                              <a:rPr lang="en-US" altLang="zh-CN" sz="1200" i="1">
                                                <a:latin typeface="Cambria Math" panose="02040503050406030204" pitchFamily="18" charset="0"/>
                                              </a:rPr>
                                              <m:t>(</m:t>
                                            </m:r>
                                            <m:r>
                                              <a:rPr lang="en-US" altLang="zh-CN" sz="1200" i="1">
                                                <a:latin typeface="Cambria Math" panose="02040503050406030204" pitchFamily="18" charset="0"/>
                                              </a:rPr>
                                              <m:t>𝑖</m:t>
                                            </m:r>
                                            <m:r>
                                              <a:rPr lang="en-US" altLang="zh-CN" sz="1200" i="1">
                                                <a:latin typeface="Cambria Math" panose="02040503050406030204" pitchFamily="18" charset="0"/>
                                              </a:rPr>
                                              <m:t>)</m:t>
                                            </m:r>
                                          </m:sup>
                                        </m:sSubSup>
                                        <m:r>
                                          <a:rPr lang="en-US" altLang="zh-CN" sz="1200" i="1">
                                            <a:latin typeface="Cambria Math" panose="02040503050406030204" pitchFamily="18" charset="0"/>
                                          </a:rPr>
                                          <m:t>,</m:t>
                                        </m:r>
                                        <m:sSup>
                                          <m:sSupPr>
                                            <m:ctrlPr>
                                              <a:rPr lang="zh-CN" altLang="zh-CN" sz="1200" i="1">
                                                <a:latin typeface="Cambria Math" panose="02040503050406030204" pitchFamily="18" charset="0"/>
                                              </a:rPr>
                                            </m:ctrlPr>
                                          </m:sSupPr>
                                          <m:e>
                                            <m:r>
                                              <a:rPr lang="en-US" altLang="zh-CN" sz="1200" i="1">
                                                <a:latin typeface="Cambria Math" panose="02040503050406030204" pitchFamily="18" charset="0"/>
                                              </a:rPr>
                                              <m:t>𝑆</m:t>
                                            </m:r>
                                          </m:e>
                                          <m:sup>
                                            <m:r>
                                              <a:rPr lang="en-US" altLang="zh-CN" sz="1200" i="1">
                                                <a:latin typeface="Cambria Math" panose="02040503050406030204" pitchFamily="18" charset="0"/>
                                              </a:rPr>
                                              <m:t>(</m:t>
                                            </m:r>
                                            <m:r>
                                              <a:rPr lang="en-US" altLang="zh-CN" sz="1200" i="1">
                                                <a:latin typeface="Cambria Math" panose="02040503050406030204" pitchFamily="18" charset="0"/>
                                              </a:rPr>
                                              <m:t>𝑖</m:t>
                                            </m:r>
                                            <m:r>
                                              <a:rPr lang="en-US" altLang="zh-CN" sz="1200" i="1">
                                                <a:latin typeface="Cambria Math" panose="02040503050406030204" pitchFamily="18" charset="0"/>
                                              </a:rPr>
                                              <m:t>)</m:t>
                                            </m:r>
                                          </m:sup>
                                        </m:sSup>
                                      </m:e>
                                    </m:d>
                                  </m:num>
                                  <m:den>
                                    <m:r>
                                      <a:rPr lang="en-US" altLang="zh-CN" sz="1200">
                                        <a:latin typeface="Cambria Math" panose="02040503050406030204" pitchFamily="18" charset="0"/>
                                      </a:rPr>
                                      <m:t>𝜕</m:t>
                                    </m:r>
                                    <m:r>
                                      <a:rPr lang="en-US" altLang="zh-CN" sz="1200" b="1" i="1">
                                        <a:latin typeface="Cambria Math" panose="02040503050406030204" pitchFamily="18" charset="0"/>
                                      </a:rPr>
                                      <m:t>𝛚</m:t>
                                    </m:r>
                                  </m:den>
                                </m:f>
                              </m:e>
                            </m:nary>
                          </m:e>
                        </m:mr>
                        <m:mr>
                          <m:e>
                            <m:r>
                              <a:rPr lang="en-US" altLang="zh-CN" sz="1200" i="1">
                                <a:latin typeface="Cambria Math" panose="02040503050406030204" pitchFamily="18" charset="0"/>
                              </a:rPr>
                              <m:t>             </m:t>
                            </m:r>
                          </m:e>
                        </m:mr>
                      </m:m>
                      <m:r>
                        <a:rPr lang="en-US" altLang="zh-CN" sz="1200" i="1">
                          <a:latin typeface="Cambria Math" panose="02040503050406030204" pitchFamily="18" charset="0"/>
                        </a:rPr>
                        <m:t>+</m:t>
                      </m:r>
                      <m:f>
                        <m:fPr>
                          <m:ctrlPr>
                            <a:rPr lang="zh-CN" altLang="zh-CN" sz="1200" i="1">
                              <a:latin typeface="Cambria Math" panose="02040503050406030204" pitchFamily="18" charset="0"/>
                            </a:rPr>
                          </m:ctrlPr>
                        </m:fPr>
                        <m:num>
                          <m:r>
                            <a:rPr lang="en-US" altLang="zh-CN" sz="1200" i="1">
                              <a:latin typeface="Cambria Math" panose="02040503050406030204" pitchFamily="18" charset="0"/>
                            </a:rPr>
                            <m:t>1</m:t>
                          </m:r>
                        </m:num>
                        <m:den>
                          <m:nary>
                            <m:naryPr>
                              <m:chr m:val="∑"/>
                              <m:limLoc m:val="undOvr"/>
                              <m:ctrlPr>
                                <a:rPr lang="zh-CN" altLang="zh-CN" sz="1200" i="1">
                                  <a:latin typeface="Cambria Math" panose="02040503050406030204" pitchFamily="18" charset="0"/>
                                </a:rPr>
                              </m:ctrlPr>
                            </m:naryPr>
                            <m:sub>
                              <m:r>
                                <a:rPr lang="en-US" altLang="zh-CN" sz="1200" i="1">
                                  <a:latin typeface="Cambria Math" panose="02040503050406030204" pitchFamily="18" charset="0"/>
                                </a:rPr>
                                <m:t>𝑗</m:t>
                              </m:r>
                              <m:r>
                                <a:rPr lang="en-US" altLang="zh-CN" sz="1200" i="1">
                                  <a:latin typeface="Cambria Math" panose="02040503050406030204" pitchFamily="18" charset="0"/>
                                </a:rPr>
                                <m:t>=1</m:t>
                              </m:r>
                            </m:sub>
                            <m:sup>
                              <m:sSup>
                                <m:sSupPr>
                                  <m:ctrlPr>
                                    <a:rPr lang="zh-CN" altLang="zh-CN" sz="1200" i="1">
                                      <a:latin typeface="Cambria Math" panose="02040503050406030204" pitchFamily="18" charset="0"/>
                                    </a:rPr>
                                  </m:ctrlPr>
                                </m:sSupPr>
                                <m:e>
                                  <m:r>
                                    <a:rPr lang="en-US" altLang="zh-CN" sz="1200" i="1">
                                      <a:latin typeface="Cambria Math" panose="02040503050406030204" pitchFamily="18" charset="0"/>
                                    </a:rPr>
                                    <m:t>𝑛</m:t>
                                  </m:r>
                                </m:e>
                                <m:sup>
                                  <m:r>
                                    <a:rPr lang="en-US" altLang="zh-CN" sz="1200" i="1">
                                      <a:latin typeface="Cambria Math" panose="02040503050406030204" pitchFamily="18" charset="0"/>
                                    </a:rPr>
                                    <m:t>(</m:t>
                                  </m:r>
                                  <m:r>
                                    <a:rPr lang="en-US" altLang="zh-CN" sz="1200" i="1">
                                      <a:latin typeface="Cambria Math" panose="02040503050406030204" pitchFamily="18" charset="0"/>
                                    </a:rPr>
                                    <m:t>𝑖</m:t>
                                  </m:r>
                                  <m:r>
                                    <a:rPr lang="en-US" altLang="zh-CN" sz="1200" i="1">
                                      <a:latin typeface="Cambria Math" panose="02040503050406030204" pitchFamily="18" charset="0"/>
                                    </a:rPr>
                                    <m:t>)</m:t>
                                  </m:r>
                                </m:sup>
                              </m:sSup>
                            </m:sup>
                            <m:e>
                              <m:r>
                                <a:rPr lang="en-US" altLang="zh-CN" sz="1200" i="1">
                                  <a:latin typeface="Cambria Math" panose="02040503050406030204" pitchFamily="18" charset="0"/>
                                </a:rPr>
                                <m:t>𝑒𝑥𝑝</m:t>
                              </m:r>
                              <m:d>
                                <m:dPr>
                                  <m:ctrlPr>
                                    <a:rPr lang="zh-CN" altLang="zh-CN" sz="1200" i="1">
                                      <a:latin typeface="Cambria Math" panose="02040503050406030204" pitchFamily="18" charset="0"/>
                                    </a:rPr>
                                  </m:ctrlPr>
                                </m:dPr>
                                <m:e>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𝑓</m:t>
                                      </m:r>
                                    </m:e>
                                    <m:sub>
                                      <m:r>
                                        <a:rPr lang="en-US" altLang="zh-CN" sz="1200" b="1" i="1">
                                          <a:latin typeface="Cambria Math" panose="02040503050406030204" pitchFamily="18" charset="0"/>
                                        </a:rPr>
                                        <m:t>𝛚</m:t>
                                      </m:r>
                                    </m:sub>
                                  </m:sSub>
                                  <m:d>
                                    <m:dPr>
                                      <m:ctrlPr>
                                        <a:rPr lang="zh-CN" altLang="zh-CN" sz="1200" i="1">
                                          <a:latin typeface="Cambria Math" panose="02040503050406030204" pitchFamily="18" charset="0"/>
                                        </a:rPr>
                                      </m:ctrlPr>
                                    </m:dPr>
                                    <m:e>
                                      <m:sSubSup>
                                        <m:sSubSupPr>
                                          <m:ctrlPr>
                                            <a:rPr lang="zh-CN" altLang="zh-CN" sz="1200" i="1">
                                              <a:latin typeface="Cambria Math" panose="02040503050406030204" pitchFamily="18" charset="0"/>
                                            </a:rPr>
                                          </m:ctrlPr>
                                        </m:sSubSupPr>
                                        <m:e>
                                          <m:r>
                                            <a:rPr lang="en-US" altLang="zh-CN" sz="1200" b="1" i="1">
                                              <a:latin typeface="Cambria Math" panose="02040503050406030204" pitchFamily="18" charset="0"/>
                                            </a:rPr>
                                            <m:t>𝒙</m:t>
                                          </m:r>
                                        </m:e>
                                        <m:sub>
                                          <m:r>
                                            <a:rPr lang="en-US" altLang="zh-CN" sz="1200" i="1">
                                              <a:latin typeface="Cambria Math" panose="02040503050406030204" pitchFamily="18" charset="0"/>
                                            </a:rPr>
                                            <m:t>𝑗</m:t>
                                          </m:r>
                                        </m:sub>
                                        <m:sup>
                                          <m:r>
                                            <a:rPr lang="en-US" altLang="zh-CN" sz="1200" i="1">
                                              <a:latin typeface="Cambria Math" panose="02040503050406030204" pitchFamily="18" charset="0"/>
                                            </a:rPr>
                                            <m:t>(</m:t>
                                          </m:r>
                                          <m:r>
                                            <a:rPr lang="en-US" altLang="zh-CN" sz="1200" i="1">
                                              <a:latin typeface="Cambria Math" panose="02040503050406030204" pitchFamily="18" charset="0"/>
                                            </a:rPr>
                                            <m:t>𝑖</m:t>
                                          </m:r>
                                          <m:r>
                                            <a:rPr lang="en-US" altLang="zh-CN" sz="1200" i="1">
                                              <a:latin typeface="Cambria Math" panose="02040503050406030204" pitchFamily="18" charset="0"/>
                                            </a:rPr>
                                            <m:t>)</m:t>
                                          </m:r>
                                        </m:sup>
                                      </m:sSubSup>
                                      <m:r>
                                        <a:rPr lang="en-US" altLang="zh-CN" sz="1200" i="1">
                                          <a:latin typeface="Cambria Math" panose="02040503050406030204" pitchFamily="18" charset="0"/>
                                        </a:rPr>
                                        <m:t>,</m:t>
                                      </m:r>
                                      <m:sSup>
                                        <m:sSupPr>
                                          <m:ctrlPr>
                                            <a:rPr lang="zh-CN" altLang="zh-CN" sz="1200" i="1">
                                              <a:latin typeface="Cambria Math" panose="02040503050406030204" pitchFamily="18" charset="0"/>
                                            </a:rPr>
                                          </m:ctrlPr>
                                        </m:sSupPr>
                                        <m:e>
                                          <m:r>
                                            <a:rPr lang="en-US" altLang="zh-CN" sz="1200" i="1">
                                              <a:latin typeface="Cambria Math" panose="02040503050406030204" pitchFamily="18" charset="0"/>
                                            </a:rPr>
                                            <m:t>𝑆</m:t>
                                          </m:r>
                                        </m:e>
                                        <m:sup>
                                          <m:r>
                                            <a:rPr lang="en-US" altLang="zh-CN" sz="1200" i="1">
                                              <a:latin typeface="Cambria Math" panose="02040503050406030204" pitchFamily="18" charset="0"/>
                                            </a:rPr>
                                            <m:t>(</m:t>
                                          </m:r>
                                          <m:r>
                                            <a:rPr lang="en-US" altLang="zh-CN" sz="1200" i="1">
                                              <a:latin typeface="Cambria Math" panose="02040503050406030204" pitchFamily="18" charset="0"/>
                                            </a:rPr>
                                            <m:t>𝑖</m:t>
                                          </m:r>
                                          <m:r>
                                            <a:rPr lang="en-US" altLang="zh-CN" sz="1200" i="1">
                                              <a:latin typeface="Cambria Math" panose="02040503050406030204" pitchFamily="18" charset="0"/>
                                            </a:rPr>
                                            <m:t>)</m:t>
                                          </m:r>
                                        </m:sup>
                                      </m:sSup>
                                    </m:e>
                                  </m:d>
                                </m:e>
                              </m:d>
                            </m:e>
                          </m:nary>
                        </m:den>
                      </m:f>
                      <m:nary>
                        <m:naryPr>
                          <m:chr m:val="∑"/>
                          <m:limLoc m:val="undOvr"/>
                          <m:ctrlPr>
                            <a:rPr lang="zh-CN" altLang="zh-CN" sz="1200" i="1">
                              <a:latin typeface="Cambria Math" panose="02040503050406030204" pitchFamily="18" charset="0"/>
                            </a:rPr>
                          </m:ctrlPr>
                        </m:naryPr>
                        <m:sub>
                          <m:r>
                            <a:rPr lang="en-US" altLang="zh-CN" sz="1200" i="1">
                              <a:latin typeface="Cambria Math" panose="02040503050406030204" pitchFamily="18" charset="0"/>
                            </a:rPr>
                            <m:t>𝑗</m:t>
                          </m:r>
                          <m:r>
                            <a:rPr lang="en-US" altLang="zh-CN" sz="1200" i="1">
                              <a:latin typeface="Cambria Math" panose="02040503050406030204" pitchFamily="18" charset="0"/>
                            </a:rPr>
                            <m:t>=1</m:t>
                          </m:r>
                        </m:sub>
                        <m:sup>
                          <m:sSup>
                            <m:sSupPr>
                              <m:ctrlPr>
                                <a:rPr lang="zh-CN" altLang="zh-CN" sz="1200" i="1">
                                  <a:latin typeface="Cambria Math" panose="02040503050406030204" pitchFamily="18" charset="0"/>
                                </a:rPr>
                              </m:ctrlPr>
                            </m:sSupPr>
                            <m:e>
                              <m:r>
                                <a:rPr lang="en-US" altLang="zh-CN" sz="1200" i="1">
                                  <a:latin typeface="Cambria Math" panose="02040503050406030204" pitchFamily="18" charset="0"/>
                                </a:rPr>
                                <m:t>𝑛</m:t>
                              </m:r>
                            </m:e>
                            <m:sup>
                              <m:r>
                                <a:rPr lang="en-US" altLang="zh-CN" sz="1200" i="1">
                                  <a:latin typeface="Cambria Math" panose="02040503050406030204" pitchFamily="18" charset="0"/>
                                </a:rPr>
                                <m:t>(</m:t>
                              </m:r>
                              <m:r>
                                <a:rPr lang="en-US" altLang="zh-CN" sz="1200" i="1">
                                  <a:latin typeface="Cambria Math" panose="02040503050406030204" pitchFamily="18" charset="0"/>
                                </a:rPr>
                                <m:t>𝑖</m:t>
                              </m:r>
                              <m:r>
                                <a:rPr lang="en-US" altLang="zh-CN" sz="1200" i="1">
                                  <a:latin typeface="Cambria Math" panose="02040503050406030204" pitchFamily="18" charset="0"/>
                                </a:rPr>
                                <m:t>)</m:t>
                              </m:r>
                            </m:sup>
                          </m:sSup>
                        </m:sup>
                        <m:e>
                          <m:r>
                            <a:rPr lang="en-US" altLang="zh-CN" sz="1200" i="1">
                              <a:latin typeface="Cambria Math" panose="02040503050406030204" pitchFamily="18" charset="0"/>
                            </a:rPr>
                            <m:t>𝑒𝑥𝑝</m:t>
                          </m:r>
                          <m:d>
                            <m:dPr>
                              <m:ctrlPr>
                                <a:rPr lang="zh-CN" altLang="zh-CN" sz="1200" i="1">
                                  <a:latin typeface="Cambria Math" panose="02040503050406030204" pitchFamily="18" charset="0"/>
                                </a:rPr>
                              </m:ctrlPr>
                            </m:dPr>
                            <m:e>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𝑓</m:t>
                                  </m:r>
                                </m:e>
                                <m:sub>
                                  <m:r>
                                    <a:rPr lang="en-US" altLang="zh-CN" sz="1200" b="1" i="1">
                                      <a:latin typeface="Cambria Math" panose="02040503050406030204" pitchFamily="18" charset="0"/>
                                    </a:rPr>
                                    <m:t>𝛚</m:t>
                                  </m:r>
                                </m:sub>
                              </m:sSub>
                              <m:d>
                                <m:dPr>
                                  <m:ctrlPr>
                                    <a:rPr lang="zh-CN" altLang="zh-CN" sz="1200" i="1">
                                      <a:latin typeface="Cambria Math" panose="02040503050406030204" pitchFamily="18" charset="0"/>
                                    </a:rPr>
                                  </m:ctrlPr>
                                </m:dPr>
                                <m:e>
                                  <m:sSubSup>
                                    <m:sSubSupPr>
                                      <m:ctrlPr>
                                        <a:rPr lang="zh-CN" altLang="zh-CN" sz="1200" i="1">
                                          <a:latin typeface="Cambria Math" panose="02040503050406030204" pitchFamily="18" charset="0"/>
                                        </a:rPr>
                                      </m:ctrlPr>
                                    </m:sSubSupPr>
                                    <m:e>
                                      <m:r>
                                        <a:rPr lang="en-US" altLang="zh-CN" sz="1200" b="1" i="1">
                                          <a:latin typeface="Cambria Math" panose="02040503050406030204" pitchFamily="18" charset="0"/>
                                        </a:rPr>
                                        <m:t>𝒙</m:t>
                                      </m:r>
                                    </m:e>
                                    <m:sub>
                                      <m:r>
                                        <a:rPr lang="en-US" altLang="zh-CN" sz="1200" i="1">
                                          <a:latin typeface="Cambria Math" panose="02040503050406030204" pitchFamily="18" charset="0"/>
                                        </a:rPr>
                                        <m:t>𝑗</m:t>
                                      </m:r>
                                    </m:sub>
                                    <m:sup>
                                      <m:r>
                                        <a:rPr lang="en-US" altLang="zh-CN" sz="1200" i="1">
                                          <a:latin typeface="Cambria Math" panose="02040503050406030204" pitchFamily="18" charset="0"/>
                                        </a:rPr>
                                        <m:t>(</m:t>
                                      </m:r>
                                      <m:r>
                                        <a:rPr lang="en-US" altLang="zh-CN" sz="1200" i="1">
                                          <a:latin typeface="Cambria Math" panose="02040503050406030204" pitchFamily="18" charset="0"/>
                                        </a:rPr>
                                        <m:t>𝑖</m:t>
                                      </m:r>
                                      <m:r>
                                        <a:rPr lang="en-US" altLang="zh-CN" sz="1200" i="1">
                                          <a:latin typeface="Cambria Math" panose="02040503050406030204" pitchFamily="18" charset="0"/>
                                        </a:rPr>
                                        <m:t>)</m:t>
                                      </m:r>
                                    </m:sup>
                                  </m:sSubSup>
                                  <m:r>
                                    <a:rPr lang="en-US" altLang="zh-CN" sz="1200" i="1">
                                      <a:latin typeface="Cambria Math" panose="02040503050406030204" pitchFamily="18" charset="0"/>
                                    </a:rPr>
                                    <m:t>,</m:t>
                                  </m:r>
                                  <m:sSup>
                                    <m:sSupPr>
                                      <m:ctrlPr>
                                        <a:rPr lang="zh-CN" altLang="zh-CN" sz="1200" i="1">
                                          <a:latin typeface="Cambria Math" panose="02040503050406030204" pitchFamily="18" charset="0"/>
                                        </a:rPr>
                                      </m:ctrlPr>
                                    </m:sSupPr>
                                    <m:e>
                                      <m:r>
                                        <a:rPr lang="en-US" altLang="zh-CN" sz="1200" i="1">
                                          <a:latin typeface="Cambria Math" panose="02040503050406030204" pitchFamily="18" charset="0"/>
                                        </a:rPr>
                                        <m:t>𝑆</m:t>
                                      </m:r>
                                    </m:e>
                                    <m:sup>
                                      <m:r>
                                        <a:rPr lang="en-US" altLang="zh-CN" sz="1200" i="1">
                                          <a:latin typeface="Cambria Math" panose="02040503050406030204" pitchFamily="18" charset="0"/>
                                        </a:rPr>
                                        <m:t>(</m:t>
                                      </m:r>
                                      <m:r>
                                        <a:rPr lang="en-US" altLang="zh-CN" sz="1200" i="1">
                                          <a:latin typeface="Cambria Math" panose="02040503050406030204" pitchFamily="18" charset="0"/>
                                        </a:rPr>
                                        <m:t>𝑖</m:t>
                                      </m:r>
                                      <m:r>
                                        <a:rPr lang="en-US" altLang="zh-CN" sz="1200" i="1">
                                          <a:latin typeface="Cambria Math" panose="02040503050406030204" pitchFamily="18" charset="0"/>
                                        </a:rPr>
                                        <m:t>)</m:t>
                                      </m:r>
                                    </m:sup>
                                  </m:sSup>
                                </m:e>
                              </m:d>
                            </m:e>
                          </m:d>
                          <m:f>
                            <m:fPr>
                              <m:ctrlPr>
                                <a:rPr lang="zh-CN" altLang="zh-CN" sz="1200" i="1">
                                  <a:latin typeface="Cambria Math" panose="02040503050406030204" pitchFamily="18" charset="0"/>
                                </a:rPr>
                              </m:ctrlPr>
                            </m:fPr>
                            <m:num>
                              <m:r>
                                <a:rPr lang="en-US" altLang="zh-CN" sz="1200">
                                  <a:latin typeface="Cambria Math" panose="02040503050406030204" pitchFamily="18" charset="0"/>
                                </a:rPr>
                                <m:t>𝜕</m:t>
                              </m:r>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𝑓</m:t>
                                  </m:r>
                                </m:e>
                                <m:sub>
                                  <m:r>
                                    <a:rPr lang="en-US" altLang="zh-CN" sz="1200" b="1" i="1">
                                      <a:latin typeface="Cambria Math" panose="02040503050406030204" pitchFamily="18" charset="0"/>
                                    </a:rPr>
                                    <m:t>𝛚</m:t>
                                  </m:r>
                                </m:sub>
                              </m:sSub>
                              <m:d>
                                <m:dPr>
                                  <m:ctrlPr>
                                    <a:rPr lang="zh-CN" altLang="zh-CN" sz="1200" i="1">
                                      <a:latin typeface="Cambria Math" panose="02040503050406030204" pitchFamily="18" charset="0"/>
                                    </a:rPr>
                                  </m:ctrlPr>
                                </m:dPr>
                                <m:e>
                                  <m:sSubSup>
                                    <m:sSubSupPr>
                                      <m:ctrlPr>
                                        <a:rPr lang="zh-CN" altLang="zh-CN" sz="1200" i="1">
                                          <a:latin typeface="Cambria Math" panose="02040503050406030204" pitchFamily="18" charset="0"/>
                                        </a:rPr>
                                      </m:ctrlPr>
                                    </m:sSubSupPr>
                                    <m:e>
                                      <m:r>
                                        <a:rPr lang="en-US" altLang="zh-CN" sz="1200" b="1" i="1">
                                          <a:latin typeface="Cambria Math" panose="02040503050406030204" pitchFamily="18" charset="0"/>
                                        </a:rPr>
                                        <m:t>𝒙</m:t>
                                      </m:r>
                                    </m:e>
                                    <m:sub>
                                      <m:r>
                                        <a:rPr lang="en-US" altLang="zh-CN" sz="1200" i="1">
                                          <a:latin typeface="Cambria Math" panose="02040503050406030204" pitchFamily="18" charset="0"/>
                                        </a:rPr>
                                        <m:t>𝑗</m:t>
                                      </m:r>
                                    </m:sub>
                                    <m:sup>
                                      <m:r>
                                        <a:rPr lang="en-US" altLang="zh-CN" sz="1200" i="1">
                                          <a:latin typeface="Cambria Math" panose="02040503050406030204" pitchFamily="18" charset="0"/>
                                        </a:rPr>
                                        <m:t>(</m:t>
                                      </m:r>
                                      <m:r>
                                        <a:rPr lang="en-US" altLang="zh-CN" sz="1200" i="1">
                                          <a:latin typeface="Cambria Math" panose="02040503050406030204" pitchFamily="18" charset="0"/>
                                        </a:rPr>
                                        <m:t>𝑖</m:t>
                                      </m:r>
                                      <m:r>
                                        <a:rPr lang="en-US" altLang="zh-CN" sz="1200" i="1">
                                          <a:latin typeface="Cambria Math" panose="02040503050406030204" pitchFamily="18" charset="0"/>
                                        </a:rPr>
                                        <m:t>)</m:t>
                                      </m:r>
                                    </m:sup>
                                  </m:sSubSup>
                                  <m:r>
                                    <a:rPr lang="en-US" altLang="zh-CN" sz="1200" i="1">
                                      <a:latin typeface="Cambria Math" panose="02040503050406030204" pitchFamily="18" charset="0"/>
                                    </a:rPr>
                                    <m:t>,</m:t>
                                  </m:r>
                                  <m:sSup>
                                    <m:sSupPr>
                                      <m:ctrlPr>
                                        <a:rPr lang="zh-CN" altLang="zh-CN" sz="1200" i="1">
                                          <a:latin typeface="Cambria Math" panose="02040503050406030204" pitchFamily="18" charset="0"/>
                                        </a:rPr>
                                      </m:ctrlPr>
                                    </m:sSupPr>
                                    <m:e>
                                      <m:r>
                                        <a:rPr lang="en-US" altLang="zh-CN" sz="1200" i="1">
                                          <a:latin typeface="Cambria Math" panose="02040503050406030204" pitchFamily="18" charset="0"/>
                                        </a:rPr>
                                        <m:t>𝑆</m:t>
                                      </m:r>
                                    </m:e>
                                    <m:sup>
                                      <m:r>
                                        <a:rPr lang="en-US" altLang="zh-CN" sz="1200" i="1">
                                          <a:latin typeface="Cambria Math" panose="02040503050406030204" pitchFamily="18" charset="0"/>
                                        </a:rPr>
                                        <m:t>(</m:t>
                                      </m:r>
                                      <m:r>
                                        <a:rPr lang="en-US" altLang="zh-CN" sz="1200" i="1">
                                          <a:latin typeface="Cambria Math" panose="02040503050406030204" pitchFamily="18" charset="0"/>
                                        </a:rPr>
                                        <m:t>𝑖</m:t>
                                      </m:r>
                                      <m:r>
                                        <a:rPr lang="en-US" altLang="zh-CN" sz="1200" i="1">
                                          <a:latin typeface="Cambria Math" panose="02040503050406030204" pitchFamily="18" charset="0"/>
                                        </a:rPr>
                                        <m:t>)</m:t>
                                      </m:r>
                                    </m:sup>
                                  </m:sSup>
                                </m:e>
                              </m:d>
                            </m:num>
                            <m:den>
                              <m:r>
                                <a:rPr lang="en-US" altLang="zh-CN" sz="1200">
                                  <a:latin typeface="Cambria Math" panose="02040503050406030204" pitchFamily="18" charset="0"/>
                                </a:rPr>
                                <m:t>𝜕</m:t>
                              </m:r>
                              <m:r>
                                <a:rPr lang="en-US" altLang="zh-CN" sz="1200" b="1" i="1">
                                  <a:latin typeface="Cambria Math" panose="02040503050406030204" pitchFamily="18" charset="0"/>
                                </a:rPr>
                                <m:t>𝛚</m:t>
                              </m:r>
                            </m:den>
                          </m:f>
                        </m:e>
                      </m:nary>
                    </m:oMath>
                  </m:oMathPara>
                </a14:m>
                <a:endParaRPr lang="en-US" altLang="zh-CN" sz="1200" dirty="0"/>
              </a:p>
              <a:p>
                <a:pPr marL="0" indent="0">
                  <a:buNone/>
                </a:pPr>
                <a:endParaRPr lang="en-US" altLang="zh-CN" sz="1200" dirty="0"/>
              </a:p>
              <a:p>
                <a:pPr marL="0" indent="0">
                  <a:buNone/>
                </a:pPr>
                <a:r>
                  <a:rPr lang="zh-CN" altLang="en-US" sz="1200" dirty="0"/>
                  <a:t>        其中</a:t>
                </a:r>
                <a:r>
                  <a:rPr lang="zh-CN" altLang="en-US" sz="1200" dirty="0" smtClean="0"/>
                  <a:t>  </a:t>
                </a:r>
                <a14:m>
                  <m:oMath xmlns:m="http://schemas.openxmlformats.org/officeDocument/2006/math">
                    <m:r>
                      <a:rPr lang="en-US" altLang="zh-CN" sz="1200">
                        <a:latin typeface="Cambria Math" panose="02040503050406030204" pitchFamily="18" charset="0"/>
                      </a:rPr>
                      <m:t> </m:t>
                    </m:r>
                    <m:f>
                      <m:fPr>
                        <m:ctrlPr>
                          <a:rPr lang="zh-CN" altLang="zh-CN" sz="1200" i="1">
                            <a:latin typeface="Cambria Math" panose="02040503050406030204" pitchFamily="18" charset="0"/>
                          </a:rPr>
                        </m:ctrlPr>
                      </m:fPr>
                      <m:num>
                        <m:r>
                          <a:rPr lang="en-US" altLang="zh-CN" sz="1200">
                            <a:latin typeface="Cambria Math" panose="02040503050406030204" pitchFamily="18" charset="0"/>
                          </a:rPr>
                          <m:t>𝜕</m:t>
                        </m:r>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𝑓</m:t>
                            </m:r>
                          </m:e>
                          <m:sub>
                            <m:r>
                              <a:rPr lang="en-US" altLang="zh-CN" sz="1200" b="1" i="1">
                                <a:latin typeface="Cambria Math" panose="02040503050406030204" pitchFamily="18" charset="0"/>
                              </a:rPr>
                              <m:t>𝛚</m:t>
                            </m:r>
                          </m:sub>
                        </m:sSub>
                        <m:d>
                          <m:dPr>
                            <m:ctrlPr>
                              <a:rPr lang="zh-CN" altLang="zh-CN" sz="1200" i="1">
                                <a:latin typeface="Cambria Math" panose="02040503050406030204" pitchFamily="18" charset="0"/>
                              </a:rPr>
                            </m:ctrlPr>
                          </m:dPr>
                          <m:e>
                            <m:sSubSup>
                              <m:sSubSupPr>
                                <m:ctrlPr>
                                  <a:rPr lang="zh-CN" altLang="zh-CN" sz="1200" i="1">
                                    <a:latin typeface="Cambria Math" panose="02040503050406030204" pitchFamily="18" charset="0"/>
                                  </a:rPr>
                                </m:ctrlPr>
                              </m:sSubSupPr>
                              <m:e>
                                <m:r>
                                  <a:rPr lang="en-US" altLang="zh-CN" sz="1200" b="1" i="1">
                                    <a:latin typeface="Cambria Math" panose="02040503050406030204" pitchFamily="18" charset="0"/>
                                  </a:rPr>
                                  <m:t>𝒙</m:t>
                                </m:r>
                              </m:e>
                              <m:sub>
                                <m:r>
                                  <a:rPr lang="en-US" altLang="zh-CN" sz="1200" i="1">
                                    <a:latin typeface="Cambria Math" panose="02040503050406030204" pitchFamily="18" charset="0"/>
                                  </a:rPr>
                                  <m:t>𝑗</m:t>
                                </m:r>
                              </m:sub>
                              <m:sup>
                                <m:r>
                                  <a:rPr lang="en-US" altLang="zh-CN" sz="1200" i="1">
                                    <a:latin typeface="Cambria Math" panose="02040503050406030204" pitchFamily="18" charset="0"/>
                                  </a:rPr>
                                  <m:t>(</m:t>
                                </m:r>
                                <m:r>
                                  <a:rPr lang="en-US" altLang="zh-CN" sz="1200" i="1">
                                    <a:latin typeface="Cambria Math" panose="02040503050406030204" pitchFamily="18" charset="0"/>
                                  </a:rPr>
                                  <m:t>𝑖</m:t>
                                </m:r>
                                <m:r>
                                  <a:rPr lang="en-US" altLang="zh-CN" sz="1200" i="1">
                                    <a:latin typeface="Cambria Math" panose="02040503050406030204" pitchFamily="18" charset="0"/>
                                  </a:rPr>
                                  <m:t>)</m:t>
                                </m:r>
                              </m:sup>
                            </m:sSubSup>
                            <m:r>
                              <a:rPr lang="en-US" altLang="zh-CN" sz="1200" i="1">
                                <a:latin typeface="Cambria Math" panose="02040503050406030204" pitchFamily="18" charset="0"/>
                              </a:rPr>
                              <m:t>,</m:t>
                            </m:r>
                            <m:sSup>
                              <m:sSupPr>
                                <m:ctrlPr>
                                  <a:rPr lang="zh-CN" altLang="zh-CN" sz="1200" i="1">
                                    <a:latin typeface="Cambria Math" panose="02040503050406030204" pitchFamily="18" charset="0"/>
                                  </a:rPr>
                                </m:ctrlPr>
                              </m:sSupPr>
                              <m:e>
                                <m:r>
                                  <a:rPr lang="en-US" altLang="zh-CN" sz="1200" i="1">
                                    <a:latin typeface="Cambria Math" panose="02040503050406030204" pitchFamily="18" charset="0"/>
                                  </a:rPr>
                                  <m:t>𝑆</m:t>
                                </m:r>
                              </m:e>
                              <m:sup>
                                <m:r>
                                  <a:rPr lang="en-US" altLang="zh-CN" sz="1200" i="1">
                                    <a:latin typeface="Cambria Math" panose="02040503050406030204" pitchFamily="18" charset="0"/>
                                  </a:rPr>
                                  <m:t>(</m:t>
                                </m:r>
                                <m:r>
                                  <a:rPr lang="en-US" altLang="zh-CN" sz="1200" i="1">
                                    <a:latin typeface="Cambria Math" panose="02040503050406030204" pitchFamily="18" charset="0"/>
                                  </a:rPr>
                                  <m:t>𝑖</m:t>
                                </m:r>
                                <m:r>
                                  <a:rPr lang="en-US" altLang="zh-CN" sz="1200" i="1">
                                    <a:latin typeface="Cambria Math" panose="02040503050406030204" pitchFamily="18" charset="0"/>
                                  </a:rPr>
                                  <m:t>)</m:t>
                                </m:r>
                              </m:sup>
                            </m:sSup>
                          </m:e>
                        </m:d>
                      </m:num>
                      <m:den>
                        <m:r>
                          <a:rPr lang="en-US" altLang="zh-CN" sz="1200">
                            <a:latin typeface="Cambria Math" panose="02040503050406030204" pitchFamily="18" charset="0"/>
                          </a:rPr>
                          <m:t>𝜕</m:t>
                        </m:r>
                        <m:r>
                          <a:rPr lang="en-US" altLang="zh-CN" sz="1200" b="1" i="1">
                            <a:latin typeface="Cambria Math" panose="02040503050406030204" pitchFamily="18" charset="0"/>
                          </a:rPr>
                          <m:t>𝛚</m:t>
                        </m:r>
                      </m:den>
                    </m:f>
                    <m:r>
                      <a:rPr lang="en-US" altLang="zh-CN" sz="1200" i="1">
                        <a:latin typeface="Cambria Math" panose="02040503050406030204" pitchFamily="18" charset="0"/>
                      </a:rPr>
                      <m:t>=</m:t>
                    </m:r>
                    <m:sSubSup>
                      <m:sSubSupPr>
                        <m:ctrlPr>
                          <a:rPr lang="zh-CN" altLang="zh-CN" sz="1200" i="1">
                            <a:latin typeface="Cambria Math" panose="02040503050406030204" pitchFamily="18" charset="0"/>
                          </a:rPr>
                        </m:ctrlPr>
                      </m:sSubSupPr>
                      <m:e>
                        <m:r>
                          <a:rPr lang="en-US" altLang="zh-CN" sz="1200" b="1" i="1">
                            <a:latin typeface="Cambria Math" panose="02040503050406030204" pitchFamily="18" charset="0"/>
                          </a:rPr>
                          <m:t>𝒙</m:t>
                        </m:r>
                      </m:e>
                      <m:sub>
                        <m:r>
                          <a:rPr lang="en-US" altLang="zh-CN" sz="1200" i="1">
                            <a:latin typeface="Cambria Math" panose="02040503050406030204" pitchFamily="18" charset="0"/>
                          </a:rPr>
                          <m:t>𝑗</m:t>
                        </m:r>
                      </m:sub>
                      <m:sup>
                        <m:r>
                          <a:rPr lang="en-US" altLang="zh-CN" sz="1200" i="1">
                            <a:latin typeface="Cambria Math" panose="02040503050406030204" pitchFamily="18" charset="0"/>
                          </a:rPr>
                          <m:t>(</m:t>
                        </m:r>
                        <m:r>
                          <a:rPr lang="en-US" altLang="zh-CN" sz="1200" i="1">
                            <a:latin typeface="Cambria Math" panose="02040503050406030204" pitchFamily="18" charset="0"/>
                          </a:rPr>
                          <m:t>𝑖</m:t>
                        </m:r>
                        <m:r>
                          <a:rPr lang="en-US" altLang="zh-CN" sz="1200" i="1">
                            <a:latin typeface="Cambria Math" panose="02040503050406030204" pitchFamily="18" charset="0"/>
                          </a:rPr>
                          <m:t>)</m:t>
                        </m:r>
                      </m:sup>
                    </m:sSubSup>
                    <m:r>
                      <a:rPr lang="en-US" altLang="zh-CN" sz="1200" i="1">
                        <a:latin typeface="Cambria Math" panose="02040503050406030204" pitchFamily="18" charset="0"/>
                      </a:rPr>
                      <m:t>+</m:t>
                    </m:r>
                    <m:r>
                      <a:rPr lang="en-US" altLang="zh-CN" sz="1200" i="1">
                        <a:latin typeface="Cambria Math" panose="02040503050406030204" pitchFamily="18" charset="0"/>
                      </a:rPr>
                      <m:t>𝜇</m:t>
                    </m:r>
                    <m:nary>
                      <m:naryPr>
                        <m:chr m:val="∑"/>
                        <m:limLoc m:val="undOvr"/>
                        <m:ctrlPr>
                          <a:rPr lang="zh-CN" altLang="zh-CN" sz="1200" i="1">
                            <a:latin typeface="Cambria Math" panose="02040503050406030204" pitchFamily="18" charset="0"/>
                          </a:rPr>
                        </m:ctrlPr>
                      </m:naryPr>
                      <m:sub>
                        <m:r>
                          <a:rPr lang="en-US" altLang="zh-CN" sz="1200" i="1">
                            <a:latin typeface="Cambria Math" panose="02040503050406030204" pitchFamily="18" charset="0"/>
                          </a:rPr>
                          <m:t>𝑘</m:t>
                        </m:r>
                        <m:r>
                          <a:rPr lang="en-US" altLang="zh-CN" sz="1200" i="1">
                            <a:latin typeface="Cambria Math" panose="02040503050406030204" pitchFamily="18" charset="0"/>
                          </a:rPr>
                          <m:t>≠</m:t>
                        </m:r>
                        <m:r>
                          <a:rPr lang="en-US" altLang="zh-CN" sz="1200" i="1">
                            <a:latin typeface="Cambria Math" panose="02040503050406030204" pitchFamily="18" charset="0"/>
                          </a:rPr>
                          <m:t>𝑗</m:t>
                        </m:r>
                      </m:sub>
                      <m:sup>
                        <m:sSup>
                          <m:sSupPr>
                            <m:ctrlPr>
                              <a:rPr lang="zh-CN" altLang="zh-CN" sz="1200" i="1">
                                <a:latin typeface="Cambria Math" panose="02040503050406030204" pitchFamily="18" charset="0"/>
                              </a:rPr>
                            </m:ctrlPr>
                          </m:sSupPr>
                          <m:e>
                            <m:r>
                              <a:rPr lang="en-US" altLang="zh-CN" sz="1200" i="1">
                                <a:latin typeface="Cambria Math" panose="02040503050406030204" pitchFamily="18" charset="0"/>
                              </a:rPr>
                              <m:t>𝑛</m:t>
                            </m:r>
                          </m:e>
                          <m:sup>
                            <m:r>
                              <a:rPr lang="en-US" altLang="zh-CN" sz="1200" i="1">
                                <a:latin typeface="Cambria Math" panose="02040503050406030204" pitchFamily="18" charset="0"/>
                              </a:rPr>
                              <m:t>(</m:t>
                            </m:r>
                            <m:r>
                              <a:rPr lang="en-US" altLang="zh-CN" sz="1200" i="1">
                                <a:latin typeface="Cambria Math" panose="02040503050406030204" pitchFamily="18" charset="0"/>
                              </a:rPr>
                              <m:t>𝑖</m:t>
                            </m:r>
                            <m:r>
                              <a:rPr lang="en-US" altLang="zh-CN" sz="1200" i="1">
                                <a:latin typeface="Cambria Math" panose="02040503050406030204" pitchFamily="18" charset="0"/>
                              </a:rPr>
                              <m:t>)</m:t>
                            </m:r>
                          </m:sup>
                        </m:sSup>
                      </m:sup>
                      <m:e>
                        <m:sSubSup>
                          <m:sSubSupPr>
                            <m:ctrlPr>
                              <a:rPr lang="zh-CN" altLang="zh-CN" sz="1200" i="1">
                                <a:latin typeface="Cambria Math" panose="02040503050406030204" pitchFamily="18" charset="0"/>
                              </a:rPr>
                            </m:ctrlPr>
                          </m:sSubSupPr>
                          <m:e>
                            <m:r>
                              <a:rPr lang="en-US" altLang="zh-CN" sz="1200" b="1" i="1">
                                <a:latin typeface="Cambria Math" panose="02040503050406030204" pitchFamily="18" charset="0"/>
                              </a:rPr>
                              <m:t>𝒙</m:t>
                            </m:r>
                          </m:e>
                          <m:sub>
                            <m:r>
                              <a:rPr lang="en-US" altLang="zh-CN" sz="1200" i="1">
                                <a:latin typeface="Cambria Math" panose="02040503050406030204" pitchFamily="18" charset="0"/>
                              </a:rPr>
                              <m:t>𝑘</m:t>
                            </m:r>
                          </m:sub>
                          <m:sup>
                            <m:r>
                              <a:rPr lang="en-US" altLang="zh-CN" sz="1200" i="1">
                                <a:latin typeface="Cambria Math" panose="02040503050406030204" pitchFamily="18" charset="0"/>
                              </a:rPr>
                              <m:t>(</m:t>
                            </m:r>
                            <m:r>
                              <a:rPr lang="en-US" altLang="zh-CN" sz="1200" i="1">
                                <a:latin typeface="Cambria Math" panose="02040503050406030204" pitchFamily="18" charset="0"/>
                              </a:rPr>
                              <m:t>𝑖</m:t>
                            </m:r>
                            <m:r>
                              <a:rPr lang="en-US" altLang="zh-CN" sz="1200" i="1">
                                <a:latin typeface="Cambria Math" panose="02040503050406030204" pitchFamily="18" charset="0"/>
                              </a:rPr>
                              <m:t>)</m:t>
                            </m:r>
                          </m:sup>
                        </m:sSubSup>
                      </m:e>
                    </m:nary>
                    <m:r>
                      <a:rPr lang="en-US" altLang="zh-CN" sz="1200" i="1">
                        <a:latin typeface="Cambria Math" panose="02040503050406030204" pitchFamily="18" charset="0"/>
                      </a:rPr>
                      <m:t>∙</m:t>
                    </m:r>
                    <m:sSubSup>
                      <m:sSubSupPr>
                        <m:ctrlPr>
                          <a:rPr lang="zh-CN" altLang="zh-CN" sz="1200" i="1">
                            <a:latin typeface="Cambria Math" panose="02040503050406030204" pitchFamily="18" charset="0"/>
                          </a:rPr>
                        </m:ctrlPr>
                      </m:sSubSupPr>
                      <m:e>
                        <m:r>
                          <a:rPr lang="en-US" altLang="zh-CN" sz="1200" i="1">
                            <a:latin typeface="Cambria Math" panose="02040503050406030204" pitchFamily="18" charset="0"/>
                          </a:rPr>
                          <m:t>𝑆</m:t>
                        </m:r>
                      </m:e>
                      <m:sub>
                        <m:r>
                          <a:rPr lang="en-US" altLang="zh-CN" sz="1200" i="1">
                            <a:latin typeface="Cambria Math" panose="02040503050406030204" pitchFamily="18" charset="0"/>
                          </a:rPr>
                          <m:t>𝑘𝑗</m:t>
                        </m:r>
                      </m:sub>
                      <m:sup>
                        <m:r>
                          <a:rPr lang="en-US" altLang="zh-CN" sz="1200" i="1">
                            <a:latin typeface="Cambria Math" panose="02040503050406030204" pitchFamily="18" charset="0"/>
                          </a:rPr>
                          <m:t>(</m:t>
                        </m:r>
                        <m:r>
                          <a:rPr lang="en-US" altLang="zh-CN" sz="1200" i="1">
                            <a:latin typeface="Cambria Math" panose="02040503050406030204" pitchFamily="18" charset="0"/>
                          </a:rPr>
                          <m:t>𝑖</m:t>
                        </m:r>
                        <m:r>
                          <a:rPr lang="en-US" altLang="zh-CN" sz="1200" i="1">
                            <a:latin typeface="Cambria Math" panose="02040503050406030204" pitchFamily="18" charset="0"/>
                          </a:rPr>
                          <m:t>)</m:t>
                        </m:r>
                      </m:sup>
                    </m:sSubSup>
                  </m:oMath>
                </a14:m>
                <a:endParaRPr lang="zh-CN" altLang="en-US" sz="1200" dirty="0"/>
              </a:p>
            </p:txBody>
          </p:sp>
        </mc:Choice>
        <mc:Fallback xmlns="">
          <p:sp>
            <p:nvSpPr>
              <p:cNvPr id="2" name="矩形 1"/>
              <p:cNvSpPr>
                <a:spLocks noRot="1" noChangeAspect="1" noMove="1" noResize="1" noEditPoints="1" noAdjustHandles="1" noChangeArrowheads="1" noChangeShapeType="1" noTextEdit="1"/>
              </p:cNvSpPr>
              <p:nvPr/>
            </p:nvSpPr>
            <p:spPr>
              <a:xfrm>
                <a:off x="360040" y="4725144"/>
                <a:ext cx="8316416" cy="1279709"/>
              </a:xfrm>
              <a:prstGeom prst="rect">
                <a:avLst/>
              </a:prstGeom>
              <a:blipFill>
                <a:blip r:embed="rId5"/>
                <a:stretch>
                  <a:fillRect b="-304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531905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2845535526"/>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6983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1931354082"/>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78365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68313" y="1268760"/>
                <a:ext cx="8142287" cy="4824535"/>
              </a:xfrm>
            </p:spPr>
            <p:txBody>
              <a:bodyPr/>
              <a:lstStyle/>
              <a:p>
                <a:r>
                  <a:rPr lang="zh-CN" altLang="en-US" sz="2400" dirty="0" smtClean="0">
                    <a:latin typeface="黑体" panose="02010609060101010101" pitchFamily="49" charset="-122"/>
                    <a:ea typeface="黑体" panose="02010609060101010101" pitchFamily="49" charset="-122"/>
                  </a:rPr>
                  <a:t>定义</a:t>
                </a:r>
                <a:endParaRPr lang="en-US" altLang="zh-CN" sz="2400" dirty="0" smtClean="0">
                  <a:latin typeface="黑体" panose="02010609060101010101" pitchFamily="49" charset="-122"/>
                  <a:ea typeface="黑体" panose="02010609060101010101" pitchFamily="49" charset="-122"/>
                </a:endParaRPr>
              </a:p>
              <a:p>
                <a:pPr marL="0" indent="0">
                  <a:lnSpc>
                    <a:spcPct val="150000"/>
                  </a:lnSpc>
                  <a:buNone/>
                </a:pPr>
                <a:r>
                  <a:rPr lang="zh-CN" altLang="en-US" sz="2000" dirty="0" smtClean="0">
                    <a:solidFill>
                      <a:srgbClr val="292929"/>
                    </a:solidFill>
                    <a:latin typeface="+mn-ea"/>
                    <a:ea typeface="+mn-ea"/>
                    <a:cs typeface="+mj-cs"/>
                  </a:rPr>
                  <a:t>   </a:t>
                </a:r>
                <a:r>
                  <a:rPr lang="zh-CN" altLang="en-US" sz="2000" dirty="0" smtClean="0">
                    <a:solidFill>
                      <a:srgbClr val="292929"/>
                    </a:solidFill>
                    <a:latin typeface="楷体" panose="02010609060101010101" pitchFamily="49" charset="-122"/>
                    <a:ea typeface="楷体" panose="02010609060101010101" pitchFamily="49" charset="-122"/>
                    <a:cs typeface="+mj-cs"/>
                  </a:rPr>
                  <a:t>平</a:t>
                </a:r>
                <a:r>
                  <a:rPr lang="zh-CN" altLang="en-US" sz="2000" dirty="0">
                    <a:solidFill>
                      <a:srgbClr val="292929"/>
                    </a:solidFill>
                    <a:latin typeface="楷体" panose="02010609060101010101" pitchFamily="49" charset="-122"/>
                    <a:ea typeface="楷体" panose="02010609060101010101" pitchFamily="49" charset="-122"/>
                    <a:cs typeface="+mj-cs"/>
                  </a:rPr>
                  <a:t>均准确率 </a:t>
                </a:r>
                <a:r>
                  <a:rPr lang="en-US" altLang="zh-CN" sz="2000" dirty="0">
                    <a:solidFill>
                      <a:srgbClr val="292929"/>
                    </a:solidFill>
                    <a:latin typeface="Times New Roman" panose="02020603050405020304" pitchFamily="18" charset="0"/>
                    <a:ea typeface="+mn-ea"/>
                    <a:cs typeface="Times New Roman" panose="02020603050405020304" pitchFamily="18" charset="0"/>
                  </a:rPr>
                  <a:t>MAP</a:t>
                </a:r>
                <a:r>
                  <a:rPr lang="zh-CN" altLang="zh-CN" sz="2000" dirty="0">
                    <a:solidFill>
                      <a:srgbClr val="292929"/>
                    </a:solidFill>
                    <a:latin typeface="Times New Roman" panose="02020603050405020304" pitchFamily="18" charset="0"/>
                    <a:ea typeface="+mn-ea"/>
                    <a:cs typeface="Times New Roman" panose="02020603050405020304" pitchFamily="18" charset="0"/>
                  </a:rPr>
                  <a:t> </a:t>
                </a:r>
                <a:r>
                  <a:rPr lang="en-US" altLang="zh-CN" sz="2000" dirty="0">
                    <a:solidFill>
                      <a:srgbClr val="292929"/>
                    </a:solidFill>
                    <a:latin typeface="Times New Roman" panose="02020603050405020304" pitchFamily="18" charset="0"/>
                    <a:ea typeface="+mn-ea"/>
                    <a:cs typeface="Times New Roman" panose="02020603050405020304" pitchFamily="18" charset="0"/>
                  </a:rPr>
                  <a:t>(Mean Average </a:t>
                </a:r>
                <a:r>
                  <a:rPr lang="en-US" altLang="zh-CN" sz="2000" dirty="0" smtClean="0">
                    <a:solidFill>
                      <a:srgbClr val="292929"/>
                    </a:solidFill>
                    <a:latin typeface="Times New Roman" panose="02020603050405020304" pitchFamily="18" charset="0"/>
                    <a:ea typeface="+mn-ea"/>
                    <a:cs typeface="Times New Roman" panose="02020603050405020304" pitchFamily="18" charset="0"/>
                  </a:rPr>
                  <a:t>Precision)</a:t>
                </a:r>
                <a:r>
                  <a:rPr lang="zh-CN" altLang="en-US" sz="2000" dirty="0" smtClean="0">
                    <a:solidFill>
                      <a:srgbClr val="292929"/>
                    </a:solidFill>
                    <a:latin typeface="+mn-ea"/>
                    <a:ea typeface="+mn-ea"/>
                    <a:cs typeface="+mj-cs"/>
                  </a:rPr>
                  <a:t>，</a:t>
                </a:r>
                <a:r>
                  <a:rPr lang="zh-CN" altLang="zh-CN" sz="2000" kern="1200" dirty="0">
                    <a:latin typeface="楷体" panose="02010609060101010101" pitchFamily="49" charset="-122"/>
                    <a:ea typeface="楷体" panose="02010609060101010101" pitchFamily="49" charset="-122"/>
                  </a:rPr>
                  <a:t>反映排序系统在所有相关文档上的排序性能</a:t>
                </a:r>
                <a:endParaRPr lang="en-US" altLang="zh-CN" sz="2000" dirty="0" smtClean="0">
                  <a:latin typeface="楷体" panose="02010609060101010101" pitchFamily="49" charset="-122"/>
                  <a:ea typeface="楷体" panose="02010609060101010101" pitchFamily="49" charset="-122"/>
                </a:endParaRPr>
              </a:p>
              <a:p>
                <a:r>
                  <a:rPr lang="zh-CN" altLang="en-US" sz="2400" dirty="0">
                    <a:latin typeface="黑体" panose="02010609060101010101" pitchFamily="49" charset="-122"/>
                    <a:ea typeface="黑体" panose="02010609060101010101" pitchFamily="49" charset="-122"/>
                  </a:rPr>
                  <a:t>计算</a:t>
                </a:r>
                <a:endParaRPr lang="en-US" altLang="zh-CN" sz="1400" dirty="0" smtClean="0">
                  <a:latin typeface="黑体" panose="02010609060101010101" pitchFamily="49" charset="-122"/>
                  <a:ea typeface="黑体" panose="02010609060101010101" pitchFamily="49" charset="-122"/>
                </a:endParaRPr>
              </a:p>
              <a:p>
                <a:pPr marL="0" indent="0">
                  <a:buNone/>
                </a:pPr>
                <a14:m>
                  <m:oMathPara xmlns:m="http://schemas.openxmlformats.org/officeDocument/2006/math">
                    <m:oMathParaPr>
                      <m:jc m:val="center"/>
                    </m:oMathParaPr>
                    <m:oMath xmlns:m="http://schemas.openxmlformats.org/officeDocument/2006/math">
                      <m:r>
                        <m:rPr>
                          <m:sty m:val="p"/>
                        </m:rPr>
                        <a:rPr lang="en-US" altLang="zh-CN" sz="2000">
                          <a:latin typeface="Cambria Math" panose="02040503050406030204" pitchFamily="18" charset="0"/>
                        </a:rPr>
                        <m:t>P</m:t>
                      </m:r>
                      <m:r>
                        <a:rPr lang="en-US" altLang="zh-CN" sz="2000">
                          <a:latin typeface="Cambria Math" panose="02040503050406030204" pitchFamily="18" charset="0"/>
                        </a:rPr>
                        <m:t>@</m:t>
                      </m:r>
                      <m:r>
                        <m:rPr>
                          <m:sty m:val="p"/>
                        </m:rPr>
                        <a:rPr lang="en-US" altLang="zh-CN" sz="2000">
                          <a:latin typeface="Cambria Math" panose="02040503050406030204" pitchFamily="18" charset="0"/>
                        </a:rPr>
                        <m:t>n</m:t>
                      </m:r>
                      <m:d>
                        <m:dPr>
                          <m:ctrlPr>
                            <a:rPr lang="zh-CN" altLang="zh-CN" sz="1800" i="1">
                              <a:latin typeface="Cambria Math" panose="02040503050406030204" pitchFamily="18" charset="0"/>
                            </a:rPr>
                          </m:ctrlPr>
                        </m:dPr>
                        <m:e>
                          <m:sSup>
                            <m:sSupPr>
                              <m:ctrlPr>
                                <a:rPr lang="zh-CN" altLang="zh-CN" sz="1800" i="1">
                                  <a:latin typeface="Cambria Math" panose="02040503050406030204" pitchFamily="18" charset="0"/>
                                </a:rPr>
                              </m:ctrlPr>
                            </m:sSupPr>
                            <m:e>
                              <m:r>
                                <a:rPr lang="en-US" altLang="zh-CN" sz="2000" i="1">
                                  <a:latin typeface="Cambria Math" panose="02040503050406030204" pitchFamily="18" charset="0"/>
                                </a:rPr>
                                <m:t>𝑞</m:t>
                              </m:r>
                            </m:e>
                            <m:sup>
                              <m:d>
                                <m:dPr>
                                  <m:ctrlPr>
                                    <a:rPr lang="zh-CN" altLang="zh-CN" sz="1800" i="1">
                                      <a:latin typeface="Cambria Math" panose="02040503050406030204" pitchFamily="18" charset="0"/>
                                    </a:rPr>
                                  </m:ctrlPr>
                                </m:dPr>
                                <m:e>
                                  <m:r>
                                    <a:rPr lang="en-US" altLang="zh-CN" sz="2000" i="1">
                                      <a:latin typeface="Cambria Math" panose="02040503050406030204" pitchFamily="18" charset="0"/>
                                    </a:rPr>
                                    <m:t>𝑖</m:t>
                                  </m:r>
                                </m:e>
                              </m:d>
                            </m:sup>
                          </m:sSup>
                        </m:e>
                      </m:d>
                      <m:r>
                        <a:rPr lang="en-US" altLang="zh-CN" sz="2000">
                          <a:latin typeface="Cambria Math" panose="02040503050406030204" pitchFamily="18" charset="0"/>
                        </a:rPr>
                        <m:t>=</m:t>
                      </m:r>
                      <m:f>
                        <m:fPr>
                          <m:ctrlPr>
                            <a:rPr lang="zh-CN" altLang="zh-CN" sz="1800" i="1">
                              <a:latin typeface="Cambria Math" panose="02040503050406030204" pitchFamily="18" charset="0"/>
                            </a:rPr>
                          </m:ctrlPr>
                        </m:fPr>
                        <m:num>
                          <m:r>
                            <a:rPr lang="en-US" altLang="zh-CN" sz="2000" i="1">
                              <a:latin typeface="Cambria Math" panose="02040503050406030204" pitchFamily="18" charset="0"/>
                            </a:rPr>
                            <m:t>#{</m:t>
                          </m:r>
                          <m:r>
                            <a:rPr lang="zh-CN" altLang="zh-CN" sz="2000">
                              <a:latin typeface="Cambria Math" panose="02040503050406030204" pitchFamily="18" charset="0"/>
                            </a:rPr>
                            <m:t>前</m:t>
                          </m:r>
                          <m:r>
                            <m:rPr>
                              <m:sty m:val="p"/>
                            </m:rPr>
                            <a:rPr lang="en-US" altLang="zh-CN" sz="2000">
                              <a:latin typeface="Cambria Math" panose="02040503050406030204" pitchFamily="18" charset="0"/>
                            </a:rPr>
                            <m:t>n</m:t>
                          </m:r>
                          <m:r>
                            <a:rPr lang="zh-CN" altLang="zh-CN" sz="2000">
                              <a:latin typeface="Cambria Math" panose="02040503050406030204" pitchFamily="18" charset="0"/>
                            </a:rPr>
                            <m:t>个结果中相关文档个数</m:t>
                          </m:r>
                          <m:r>
                            <a:rPr lang="en-US" altLang="zh-CN" sz="2000" i="1">
                              <a:latin typeface="Cambria Math" panose="02040503050406030204" pitchFamily="18" charset="0"/>
                            </a:rPr>
                            <m:t>}</m:t>
                          </m:r>
                        </m:num>
                        <m:den>
                          <m:r>
                            <a:rPr lang="en-US" altLang="zh-CN" sz="2000" i="1">
                              <a:latin typeface="Cambria Math" panose="02040503050406030204" pitchFamily="18" charset="0"/>
                            </a:rPr>
                            <m:t>𝑛</m:t>
                          </m:r>
                        </m:den>
                      </m:f>
                    </m:oMath>
                  </m:oMathPara>
                </a14:m>
                <a:endParaRPr lang="en-US" altLang="zh-CN" dirty="0" smtClean="0"/>
              </a:p>
              <a:p>
                <a:pPr marL="0" indent="0">
                  <a:buNone/>
                </a:pPr>
                <a:endParaRPr lang="en-US" altLang="zh-CN" sz="1400" dirty="0"/>
              </a:p>
              <a:p>
                <a:pPr marL="0" indent="0">
                  <a:buNone/>
                </a:pPr>
                <a:r>
                  <a:rPr lang="en-US" altLang="zh-CN" sz="1800" dirty="0" smtClean="0"/>
                  <a:t>      </a:t>
                </a:r>
                <a:r>
                  <a:rPr lang="zh-CN" altLang="zh-CN" sz="1800" dirty="0" smtClean="0">
                    <a:latin typeface="Times New Roman" panose="02020603050405020304" pitchFamily="18" charset="0"/>
                    <a:ea typeface="楷体" panose="02010609060101010101" pitchFamily="49" charset="-122"/>
                    <a:cs typeface="Times New Roman" panose="02020603050405020304" pitchFamily="18" charset="0"/>
                  </a:rPr>
                  <a:t>查</a:t>
                </a:r>
                <a:r>
                  <a:rPr lang="zh-CN" altLang="zh-CN" sz="1800" dirty="0">
                    <a:latin typeface="Times New Roman" panose="02020603050405020304" pitchFamily="18" charset="0"/>
                    <a:ea typeface="楷体" panose="02010609060101010101" pitchFamily="49" charset="-122"/>
                    <a:cs typeface="Times New Roman" panose="02020603050405020304" pitchFamily="18" charset="0"/>
                  </a:rPr>
                  <a:t>询</a:t>
                </a:r>
                <a14:m>
                  <m:oMath xmlns:m="http://schemas.openxmlformats.org/officeDocument/2006/math">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𝑞</m:t>
                        </m:r>
                      </m:e>
                      <m:sup>
                        <m:r>
                          <a:rPr lang="en-US" altLang="zh-CN" sz="1800" i="1">
                            <a:latin typeface="Cambria Math" panose="02040503050406030204" pitchFamily="18" charset="0"/>
                          </a:rPr>
                          <m:t>(</m:t>
                        </m:r>
                        <m:r>
                          <a:rPr lang="en-US" altLang="zh-CN" sz="1800" i="1">
                            <a:latin typeface="Cambria Math" panose="02040503050406030204" pitchFamily="18" charset="0"/>
                          </a:rPr>
                          <m:t>𝑖</m:t>
                        </m:r>
                        <m:r>
                          <a:rPr lang="en-US" altLang="zh-CN" sz="1800" i="1">
                            <a:latin typeface="Cambria Math" panose="02040503050406030204" pitchFamily="18" charset="0"/>
                          </a:rPr>
                          <m:t>)</m:t>
                        </m:r>
                      </m:sup>
                    </m:sSup>
                  </m:oMath>
                </a14:m>
                <a:r>
                  <a:rPr lang="zh-CN" altLang="zh-CN" sz="1800" dirty="0">
                    <a:latin typeface="Times New Roman" panose="02020603050405020304" pitchFamily="18" charset="0"/>
                    <a:ea typeface="楷体" panose="02010609060101010101" pitchFamily="49" charset="-122"/>
                    <a:cs typeface="Times New Roman" panose="02020603050405020304" pitchFamily="18" charset="0"/>
                  </a:rPr>
                  <a:t>的平均准确率</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AP</a:t>
                </a:r>
                <a:r>
                  <a:rPr lang="zh-CN" altLang="zh-CN" sz="1800" dirty="0">
                    <a:latin typeface="Times New Roman" panose="02020603050405020304" pitchFamily="18" charset="0"/>
                    <a:ea typeface="楷体" panose="02010609060101010101" pitchFamily="49" charset="-122"/>
                    <a:cs typeface="Times New Roman" panose="02020603050405020304" pitchFamily="18" charset="0"/>
                  </a:rPr>
                  <a:t>定义为</a:t>
                </a:r>
                <a:r>
                  <a:rPr lang="zh-CN" altLang="zh-CN" sz="1800" dirty="0" smtClean="0">
                    <a:latin typeface="Times New Roman" panose="02020603050405020304" pitchFamily="18" charset="0"/>
                    <a:cs typeface="Times New Roman" panose="02020603050405020304" pitchFamily="18" charset="0"/>
                  </a:rPr>
                  <a:t>：</a:t>
                </a:r>
                <a:endParaRPr lang="en-US" altLang="zh-CN" sz="1800" dirty="0" smtClean="0">
                  <a:latin typeface="Times New Roman" panose="02020603050405020304" pitchFamily="18" charset="0"/>
                  <a:cs typeface="Times New Roman" panose="02020603050405020304" pitchFamily="18" charset="0"/>
                </a:endParaRPr>
              </a:p>
              <a:p>
                <a:pPr marL="0" indent="0">
                  <a:buNone/>
                </a:pPr>
                <a:endParaRPr lang="en-US" altLang="zh-CN" sz="1100" dirty="0" smtClean="0"/>
              </a:p>
              <a:p>
                <a:pPr marL="0" indent="0">
                  <a:buNone/>
                </a:pPr>
                <a14:m>
                  <m:oMathPara xmlns:m="http://schemas.openxmlformats.org/officeDocument/2006/math">
                    <m:oMathParaPr>
                      <m:jc m:val="centerGroup"/>
                    </m:oMathParaPr>
                    <m:oMath xmlns:m="http://schemas.openxmlformats.org/officeDocument/2006/math">
                      <m:r>
                        <m:rPr>
                          <m:sty m:val="p"/>
                        </m:rPr>
                        <a:rPr lang="en-US" altLang="zh-CN" sz="2000">
                          <a:latin typeface="Cambria Math" panose="02040503050406030204" pitchFamily="18" charset="0"/>
                        </a:rPr>
                        <m:t>AP</m:t>
                      </m:r>
                      <m:d>
                        <m:dPr>
                          <m:ctrlPr>
                            <a:rPr lang="zh-CN" altLang="zh-CN" sz="2000" i="1">
                              <a:latin typeface="Cambria Math" panose="02040503050406030204" pitchFamily="18" charset="0"/>
                            </a:rPr>
                          </m:ctrlPr>
                        </m:dPr>
                        <m:e>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𝑞</m:t>
                              </m:r>
                            </m:e>
                            <m:sup>
                              <m:d>
                                <m:dPr>
                                  <m:ctrlPr>
                                    <a:rPr lang="zh-CN" altLang="zh-CN" sz="2000" i="1">
                                      <a:latin typeface="Cambria Math" panose="02040503050406030204" pitchFamily="18" charset="0"/>
                                    </a:rPr>
                                  </m:ctrlPr>
                                </m:dPr>
                                <m:e>
                                  <m:r>
                                    <a:rPr lang="en-US" altLang="zh-CN" sz="2000" i="1">
                                      <a:latin typeface="Cambria Math" panose="02040503050406030204" pitchFamily="18" charset="0"/>
                                    </a:rPr>
                                    <m:t>𝑖</m:t>
                                  </m:r>
                                </m:e>
                              </m:d>
                            </m:sup>
                          </m:sSup>
                        </m:e>
                      </m:d>
                      <m:r>
                        <a:rPr lang="en-US" altLang="zh-CN" sz="2000">
                          <a:latin typeface="Cambria Math" panose="02040503050406030204" pitchFamily="18" charset="0"/>
                        </a:rPr>
                        <m:t>=</m:t>
                      </m:r>
                      <m:f>
                        <m:fPr>
                          <m:ctrlPr>
                            <a:rPr lang="zh-CN" altLang="zh-CN" sz="2000" i="1">
                              <a:latin typeface="Cambria Math" panose="02040503050406030204" pitchFamily="18" charset="0"/>
                            </a:rPr>
                          </m:ctrlPr>
                        </m:fPr>
                        <m:num>
                          <m:nary>
                            <m:naryPr>
                              <m:chr m:val="∑"/>
                              <m:limLoc m:val="undOvr"/>
                              <m:ctrlPr>
                                <a:rPr lang="zh-CN" altLang="zh-CN" sz="2000" i="1">
                                  <a:latin typeface="Cambria Math" panose="02040503050406030204" pitchFamily="18" charset="0"/>
                                </a:rPr>
                              </m:ctrlPr>
                            </m:naryPr>
                            <m:sub>
                              <m:r>
                                <a:rPr lang="en-US" altLang="zh-CN" sz="2000" i="1">
                                  <a:latin typeface="Cambria Math" panose="02040503050406030204" pitchFamily="18" charset="0"/>
                                </a:rPr>
                                <m:t>𝑛</m:t>
                              </m:r>
                              <m:r>
                                <a:rPr lang="en-US" altLang="zh-CN" sz="2000" i="1">
                                  <a:latin typeface="Cambria Math" panose="02040503050406030204" pitchFamily="18" charset="0"/>
                                </a:rPr>
                                <m:t>=1</m:t>
                              </m:r>
                            </m:sub>
                            <m:sup>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𝑛</m:t>
                                  </m:r>
                                </m:e>
                                <m:sup>
                                  <m:r>
                                    <a:rPr lang="en-US" altLang="zh-CN" sz="2000" i="1">
                                      <a:latin typeface="Cambria Math" panose="02040503050406030204" pitchFamily="18" charset="0"/>
                                    </a:rPr>
                                    <m:t>(</m:t>
                                  </m:r>
                                  <m:r>
                                    <a:rPr lang="en-US" altLang="zh-CN" sz="2000" i="1">
                                      <a:latin typeface="Cambria Math" panose="02040503050406030204" pitchFamily="18" charset="0"/>
                                    </a:rPr>
                                    <m:t>𝑖</m:t>
                                  </m:r>
                                  <m:r>
                                    <a:rPr lang="en-US" altLang="zh-CN" sz="2000" i="1">
                                      <a:latin typeface="Cambria Math" panose="02040503050406030204" pitchFamily="18" charset="0"/>
                                    </a:rPr>
                                    <m:t>)</m:t>
                                  </m:r>
                                </m:sup>
                              </m:sSup>
                            </m:sup>
                            <m:e>
                              <m:r>
                                <m:rPr>
                                  <m:sty m:val="p"/>
                                </m:rPr>
                                <a:rPr lang="en-US" altLang="zh-CN" sz="2000">
                                  <a:latin typeface="Cambria Math" panose="02040503050406030204" pitchFamily="18" charset="0"/>
                                </a:rPr>
                                <m:t>P</m:t>
                              </m:r>
                              <m:r>
                                <a:rPr lang="en-US" altLang="zh-CN" sz="2000">
                                  <a:latin typeface="Cambria Math" panose="02040503050406030204" pitchFamily="18" charset="0"/>
                                </a:rPr>
                                <m:t>@</m:t>
                              </m:r>
                              <m:r>
                                <m:rPr>
                                  <m:sty m:val="p"/>
                                </m:rPr>
                                <a:rPr lang="en-US" altLang="zh-CN" sz="2000">
                                  <a:latin typeface="Cambria Math" panose="02040503050406030204" pitchFamily="18" charset="0"/>
                                </a:rPr>
                                <m:t>n</m:t>
                              </m:r>
                              <m:d>
                                <m:dPr>
                                  <m:ctrlPr>
                                    <a:rPr lang="zh-CN" altLang="zh-CN" sz="2000" i="1">
                                      <a:latin typeface="Cambria Math" panose="02040503050406030204" pitchFamily="18" charset="0"/>
                                    </a:rPr>
                                  </m:ctrlPr>
                                </m:dPr>
                                <m:e>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𝑞</m:t>
                                      </m:r>
                                    </m:e>
                                    <m:sup>
                                      <m:d>
                                        <m:dPr>
                                          <m:ctrlPr>
                                            <a:rPr lang="zh-CN" altLang="zh-CN" sz="2000" i="1">
                                              <a:latin typeface="Cambria Math" panose="02040503050406030204" pitchFamily="18" charset="0"/>
                                            </a:rPr>
                                          </m:ctrlPr>
                                        </m:dPr>
                                        <m:e>
                                          <m:r>
                                            <a:rPr lang="en-US" altLang="zh-CN" sz="2000" i="1">
                                              <a:latin typeface="Cambria Math" panose="02040503050406030204" pitchFamily="18" charset="0"/>
                                            </a:rPr>
                                            <m:t>𝑖</m:t>
                                          </m:r>
                                        </m:e>
                                      </m:d>
                                    </m:sup>
                                  </m:sSup>
                                </m:e>
                              </m:d>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b="0" i="1" smtClean="0">
                                      <a:latin typeface="Cambria Math" panose="02040503050406030204" pitchFamily="18" charset="0"/>
                                    </a:rPr>
                                    <m:t>𝑛</m:t>
                                  </m:r>
                                </m:sub>
                              </m:sSub>
                            </m:e>
                          </m:nary>
                        </m:num>
                        <m:den>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𝑅</m:t>
                              </m:r>
                            </m:e>
                            <m:sup>
                              <m:r>
                                <a:rPr lang="en-US" altLang="zh-CN" sz="2000" i="1">
                                  <a:latin typeface="Cambria Math" panose="02040503050406030204" pitchFamily="18" charset="0"/>
                                </a:rPr>
                                <m:t>(</m:t>
                              </m:r>
                              <m:r>
                                <a:rPr lang="en-US" altLang="zh-CN" sz="2000" i="1">
                                  <a:latin typeface="Cambria Math" panose="02040503050406030204" pitchFamily="18" charset="0"/>
                                </a:rPr>
                                <m:t>𝑖</m:t>
                              </m:r>
                              <m:r>
                                <a:rPr lang="en-US" altLang="zh-CN" sz="2000" i="1">
                                  <a:latin typeface="Cambria Math" panose="02040503050406030204" pitchFamily="18" charset="0"/>
                                </a:rPr>
                                <m:t>)</m:t>
                              </m:r>
                            </m:sup>
                          </m:sSup>
                        </m:den>
                      </m:f>
                    </m:oMath>
                  </m:oMathPara>
                </a14:m>
                <a:endParaRPr lang="en-US" altLang="zh-CN" sz="2000" dirty="0" smtClean="0"/>
              </a:p>
              <a:p>
                <a:pPr marL="0" indent="0">
                  <a:buNone/>
                </a:pPr>
                <a:endParaRPr lang="en-US" altLang="zh-CN" sz="1050" dirty="0" smtClean="0"/>
              </a:p>
              <a:p>
                <a:pPr marL="0" indent="0" algn="ctr">
                  <a:buNone/>
                </a:pPr>
                <a14:m>
                  <m:oMath xmlns:m="http://schemas.openxmlformats.org/officeDocument/2006/math">
                    <m:r>
                      <m:rPr>
                        <m:sty m:val="p"/>
                      </m:rPr>
                      <a:rPr lang="en-US" altLang="zh-CN" sz="2000">
                        <a:latin typeface="Cambria Math" panose="02040503050406030204" pitchFamily="18" charset="0"/>
                      </a:rPr>
                      <m:t>MAP</m:t>
                    </m:r>
                    <m:d>
                      <m:dPr>
                        <m:ctrlPr>
                          <a:rPr lang="zh-CN" altLang="zh-CN" sz="2000" i="1">
                            <a:latin typeface="Cambria Math" panose="02040503050406030204" pitchFamily="18" charset="0"/>
                          </a:rPr>
                        </m:ctrlPr>
                      </m:dPr>
                      <m:e>
                        <m:r>
                          <a:rPr lang="en-US" altLang="zh-CN" sz="2000" i="1">
                            <a:latin typeface="Cambria Math" panose="02040503050406030204" pitchFamily="18" charset="0"/>
                          </a:rPr>
                          <m:t>𝑞</m:t>
                        </m:r>
                      </m:e>
                    </m:d>
                    <m:r>
                      <a:rPr lang="en-US" altLang="zh-CN" sz="2000">
                        <a:latin typeface="Cambria Math" panose="02040503050406030204" pitchFamily="18" charset="0"/>
                      </a:rPr>
                      <m:t>=</m:t>
                    </m:r>
                    <m:f>
                      <m:fPr>
                        <m:ctrlPr>
                          <a:rPr lang="zh-CN"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𝑛</m:t>
                        </m:r>
                      </m:den>
                    </m:f>
                    <m:nary>
                      <m:naryPr>
                        <m:chr m:val="∑"/>
                        <m:limLoc m:val="undOvr"/>
                        <m:ctrlPr>
                          <a:rPr lang="zh-CN" altLang="zh-CN" sz="2000" i="1">
                            <a:latin typeface="Cambria Math" panose="02040503050406030204" pitchFamily="18" charset="0"/>
                          </a:rPr>
                        </m:ctrlPr>
                      </m:naryPr>
                      <m:sub>
                        <m: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𝑛</m:t>
                        </m:r>
                      </m:sup>
                      <m:e>
                        <m:r>
                          <m:rPr>
                            <m:sty m:val="p"/>
                          </m:rPr>
                          <a:rPr lang="en-US" altLang="zh-CN" sz="2000">
                            <a:latin typeface="Cambria Math" panose="02040503050406030204" pitchFamily="18" charset="0"/>
                          </a:rPr>
                          <m:t>AP</m:t>
                        </m:r>
                        <m:d>
                          <m:dPr>
                            <m:ctrlPr>
                              <a:rPr lang="zh-CN" altLang="zh-CN" sz="2000" i="1">
                                <a:latin typeface="Cambria Math" panose="02040503050406030204" pitchFamily="18" charset="0"/>
                              </a:rPr>
                            </m:ctrlPr>
                          </m:dPr>
                          <m:e>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𝑞</m:t>
                                </m:r>
                              </m:e>
                              <m:sup>
                                <m:d>
                                  <m:dPr>
                                    <m:ctrlPr>
                                      <a:rPr lang="zh-CN" altLang="zh-CN" sz="2000" i="1">
                                        <a:latin typeface="Cambria Math" panose="02040503050406030204" pitchFamily="18" charset="0"/>
                                      </a:rPr>
                                    </m:ctrlPr>
                                  </m:dPr>
                                  <m:e>
                                    <m:r>
                                      <a:rPr lang="en-US" altLang="zh-CN" sz="2000" i="1">
                                        <a:latin typeface="Cambria Math" panose="02040503050406030204" pitchFamily="18" charset="0"/>
                                      </a:rPr>
                                      <m:t>𝑖</m:t>
                                    </m:r>
                                  </m:e>
                                </m:d>
                              </m:sup>
                            </m:sSup>
                          </m:e>
                        </m:d>
                      </m:e>
                    </m:nary>
                  </m:oMath>
                </a14:m>
                <a:r>
                  <a:rPr lang="en-US" altLang="zh-CN" sz="1800" dirty="0" smtClean="0"/>
                  <a:t> </a:t>
                </a:r>
                <a:endParaRPr lang="en-US" altLang="zh-CN" sz="1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68313" y="1268760"/>
                <a:ext cx="8142287" cy="4824535"/>
              </a:xfrm>
              <a:blipFill>
                <a:blip r:embed="rId3"/>
                <a:stretch>
                  <a:fillRect l="-823" t="-1010" b="-1085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ECB25AA1-DAB0-4597-8B8E-0BCD3DF7FBD0}" type="datetime1">
              <a:rPr lang="zh-CN" altLang="en-US" smtClean="0"/>
              <a:t>2017/5/12</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21</a:t>
            </a:fld>
            <a:endParaRPr lang="en-US" altLang="zh-CN"/>
          </a:p>
        </p:txBody>
      </p:sp>
      <p:sp>
        <p:nvSpPr>
          <p:cNvPr id="7" name="标题 1"/>
          <p:cNvSpPr>
            <a:spLocks noGrp="1"/>
          </p:cNvSpPr>
          <p:nvPr>
            <p:ph type="title"/>
          </p:nvPr>
        </p:nvSpPr>
        <p:spPr>
          <a:xfrm>
            <a:off x="1042988" y="404813"/>
            <a:ext cx="6481762" cy="576262"/>
          </a:xfrm>
        </p:spPr>
        <p:txBody>
          <a:bodyPr/>
          <a:lstStyle/>
          <a:p>
            <a:pPr algn="l"/>
            <a:r>
              <a:rPr lang="zh-CN" altLang="en-US" sz="2800" b="0" dirty="0">
                <a:solidFill>
                  <a:srgbClr val="292929"/>
                </a:solidFill>
                <a:latin typeface="微软雅黑" pitchFamily="34" charset="-122"/>
                <a:ea typeface="微软雅黑" pitchFamily="34" charset="-122"/>
                <a:cs typeface="+mn-cs"/>
              </a:rPr>
              <a:t>评</a:t>
            </a:r>
            <a:r>
              <a:rPr lang="zh-CN" altLang="en-US" sz="2800" b="0" dirty="0" smtClean="0">
                <a:solidFill>
                  <a:srgbClr val="292929"/>
                </a:solidFill>
                <a:latin typeface="微软雅黑" pitchFamily="34" charset="-122"/>
                <a:ea typeface="微软雅黑" pitchFamily="34" charset="-122"/>
                <a:cs typeface="+mn-cs"/>
              </a:rPr>
              <a:t>价标准</a:t>
            </a:r>
            <a:r>
              <a:rPr lang="en-US" altLang="zh-CN" sz="2800" b="0" dirty="0" smtClean="0">
                <a:solidFill>
                  <a:srgbClr val="292929"/>
                </a:solidFill>
                <a:latin typeface="微软雅黑" pitchFamily="34" charset="-122"/>
                <a:ea typeface="微软雅黑" pitchFamily="34" charset="-122"/>
                <a:cs typeface="+mn-cs"/>
              </a:rPr>
              <a:t>-MAP</a:t>
            </a:r>
            <a:endParaRPr lang="zh-CN" altLang="en-US" sz="4000" b="0" dirty="0">
              <a:latin typeface="黑体" pitchFamily="49" charset="-122"/>
              <a:ea typeface="黑体" pitchFamily="49" charset="-122"/>
            </a:endParaRPr>
          </a:p>
        </p:txBody>
      </p:sp>
    </p:spTree>
    <p:extLst>
      <p:ext uri="{BB962C8B-B14F-4D97-AF65-F5344CB8AC3E}">
        <p14:creationId xmlns:p14="http://schemas.microsoft.com/office/powerpoint/2010/main" val="21134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51520" y="1328502"/>
                <a:ext cx="8424167" cy="4692786"/>
              </a:xfrm>
            </p:spPr>
            <p:txBody>
              <a:bodyPr/>
              <a:lstStyle/>
              <a:p>
                <a:r>
                  <a:rPr lang="zh-CN" altLang="en-US" sz="2400" dirty="0" smtClean="0"/>
                  <a:t>定义</a:t>
                </a:r>
                <a:endParaRPr lang="en-US" altLang="zh-CN" sz="2400" dirty="0" smtClean="0"/>
              </a:p>
              <a:p>
                <a:pPr marL="0" indent="0">
                  <a:lnSpc>
                    <a:spcPct val="150000"/>
                  </a:lnSpc>
                  <a:buNone/>
                </a:pPr>
                <a:r>
                  <a:rPr lang="en-US" altLang="zh-CN" sz="1800" dirty="0"/>
                  <a:t> </a:t>
                </a:r>
                <a:r>
                  <a:rPr lang="en-US" altLang="zh-CN" sz="1800" dirty="0" smtClean="0"/>
                  <a:t>    </a:t>
                </a:r>
                <a:r>
                  <a:rPr lang="zh-CN" altLang="zh-CN" sz="1800" dirty="0" smtClean="0">
                    <a:latin typeface="Times New Roman" panose="02020603050405020304" pitchFamily="18" charset="0"/>
                    <a:ea typeface="楷体" panose="02010609060101010101" pitchFamily="49" charset="-122"/>
                    <a:cs typeface="Times New Roman" panose="02020603050405020304" pitchFamily="18" charset="0"/>
                  </a:rPr>
                  <a:t>归一化折扣累积增益</a:t>
                </a:r>
                <a:r>
                  <a:rPr lang="en-US" altLang="zh-CN" sz="1800" dirty="0" smtClean="0">
                    <a:solidFill>
                      <a:srgbClr val="292929"/>
                    </a:solidFill>
                    <a:latin typeface="Times New Roman" panose="02020603050405020304" pitchFamily="18" charset="0"/>
                    <a:ea typeface="宋体" panose="02010600030101010101" pitchFamily="2" charset="-122"/>
                    <a:cs typeface="Times New Roman" panose="02020603050405020304" pitchFamily="18" charset="0"/>
                  </a:rPr>
                  <a:t>NDCG </a:t>
                </a:r>
                <a:r>
                  <a:rPr lang="en-US" altLang="zh-CN" sz="1800" dirty="0">
                    <a:solidFill>
                      <a:srgbClr val="292929"/>
                    </a:solidFill>
                    <a:latin typeface="Times New Roman" panose="02020603050405020304" pitchFamily="18" charset="0"/>
                    <a:ea typeface="宋体" panose="02010600030101010101" pitchFamily="2" charset="-122"/>
                    <a:cs typeface="Times New Roman" panose="02020603050405020304" pitchFamily="18" charset="0"/>
                  </a:rPr>
                  <a:t>(Normalized Discounted Cumulative </a:t>
                </a:r>
                <a:r>
                  <a:rPr lang="en-US" altLang="zh-CN" sz="1800" dirty="0" smtClean="0">
                    <a:solidFill>
                      <a:srgbClr val="292929"/>
                    </a:solidFill>
                    <a:latin typeface="Times New Roman" panose="02020603050405020304" pitchFamily="18" charset="0"/>
                    <a:ea typeface="宋体" panose="02010600030101010101" pitchFamily="2" charset="-122"/>
                    <a:cs typeface="Times New Roman" panose="02020603050405020304" pitchFamily="18" charset="0"/>
                  </a:rPr>
                  <a:t>Gain)</a:t>
                </a:r>
                <a:r>
                  <a:rPr lang="zh-CN" altLang="en-US" sz="1800" dirty="0" smtClean="0">
                    <a:solidFill>
                      <a:srgbClr val="292929"/>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200" dirty="0" smtClean="0">
                    <a:latin typeface="Times New Roman" panose="02020603050405020304" pitchFamily="18" charset="0"/>
                    <a:ea typeface="楷体" panose="02010609060101010101" pitchFamily="49" charset="-122"/>
                    <a:cs typeface="Times New Roman" panose="02020603050405020304" pitchFamily="18" charset="0"/>
                  </a:rPr>
                  <a:t>衡</a:t>
                </a:r>
                <a:r>
                  <a:rPr lang="zh-CN" altLang="zh-CN" sz="1800" kern="1200" dirty="0">
                    <a:latin typeface="Times New Roman" panose="02020603050405020304" pitchFamily="18" charset="0"/>
                    <a:ea typeface="楷体" panose="02010609060101010101" pitchFamily="49" charset="-122"/>
                    <a:cs typeface="Times New Roman" panose="02020603050405020304" pitchFamily="18" charset="0"/>
                  </a:rPr>
                  <a:t>量搜索排序返回列表结果好坏的评价指</a:t>
                </a:r>
                <a:r>
                  <a:rPr lang="zh-CN" altLang="zh-CN" sz="1800" kern="1200" dirty="0" smtClean="0">
                    <a:latin typeface="Times New Roman" panose="02020603050405020304" pitchFamily="18" charset="0"/>
                    <a:ea typeface="楷体" panose="02010609060101010101" pitchFamily="49" charset="-122"/>
                    <a:cs typeface="Times New Roman" panose="02020603050405020304" pitchFamily="18" charset="0"/>
                  </a:rPr>
                  <a:t>标</a:t>
                </a:r>
                <a:r>
                  <a:rPr lang="zh-CN" altLang="en-US" sz="1800" kern="1200"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400" dirty="0" smtClean="0">
                  <a:latin typeface="Times New Roman" panose="02020603050405020304" pitchFamily="18" charset="0"/>
                  <a:cs typeface="Times New Roman" panose="02020603050405020304" pitchFamily="18" charset="0"/>
                </a:endParaRPr>
              </a:p>
              <a:p>
                <a:r>
                  <a:rPr lang="zh-CN" altLang="en-US" sz="2400" dirty="0" smtClean="0"/>
                  <a:t>计算</a:t>
                </a:r>
                <a:endParaRPr lang="en-US" altLang="zh-CN" sz="1400" dirty="0"/>
              </a:p>
              <a:p>
                <a:pPr marL="0" indent="0">
                  <a:buNone/>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𝐷𝐶𝐺</m:t>
                      </m:r>
                      <m:d>
                        <m:dPr>
                          <m:ctrlPr>
                            <a:rPr lang="zh-CN" altLang="zh-CN" sz="2000" i="1">
                              <a:latin typeface="Cambria Math" panose="02040503050406030204" pitchFamily="18" charset="0"/>
                            </a:rPr>
                          </m:ctrlPr>
                        </m:dPr>
                        <m:e>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𝑞</m:t>
                              </m:r>
                            </m:e>
                            <m:sup>
                              <m:d>
                                <m:dPr>
                                  <m:ctrlPr>
                                    <a:rPr lang="zh-CN" altLang="zh-CN" sz="2000" i="1">
                                      <a:latin typeface="Cambria Math" panose="02040503050406030204" pitchFamily="18" charset="0"/>
                                    </a:rPr>
                                  </m:ctrlPr>
                                </m:dPr>
                                <m:e>
                                  <m:r>
                                    <a:rPr lang="en-US" altLang="zh-CN" sz="2000" i="1">
                                      <a:latin typeface="Cambria Math" panose="02040503050406030204" pitchFamily="18" charset="0"/>
                                    </a:rPr>
                                    <m:t>𝑖</m:t>
                                  </m:r>
                                </m:e>
                              </m:d>
                            </m:sup>
                          </m:sSup>
                        </m:e>
                      </m:d>
                      <m:r>
                        <a:rPr lang="en-US" altLang="zh-CN" sz="2000" i="1">
                          <a:latin typeface="Cambria Math" panose="02040503050406030204" pitchFamily="18" charset="0"/>
                        </a:rPr>
                        <m:t>=</m:t>
                      </m:r>
                      <m:nary>
                        <m:naryPr>
                          <m:chr m:val="∑"/>
                          <m:limLoc m:val="undOvr"/>
                          <m:ctrlPr>
                            <a:rPr lang="zh-CN" altLang="zh-CN" sz="2000" i="1">
                              <a:latin typeface="Cambria Math" panose="02040503050406030204" pitchFamily="18" charset="0"/>
                            </a:rPr>
                          </m:ctrlPr>
                        </m:naryPr>
                        <m:sub>
                          <m:r>
                            <a:rPr lang="en-US" altLang="zh-CN" sz="2000" i="1">
                              <a:latin typeface="Cambria Math" panose="02040503050406030204" pitchFamily="18" charset="0"/>
                            </a:rPr>
                            <m:t>𝑘</m:t>
                          </m:r>
                          <m:r>
                            <a:rPr lang="en-US" altLang="zh-CN" sz="2000" i="1">
                              <a:latin typeface="Cambria Math" panose="02040503050406030204" pitchFamily="18" charset="0"/>
                            </a:rPr>
                            <m:t>=1</m:t>
                          </m:r>
                        </m:sub>
                        <m:sup>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𝑛</m:t>
                              </m:r>
                            </m:e>
                            <m:sup>
                              <m:r>
                                <a:rPr lang="en-US" altLang="zh-CN" sz="2000" i="1">
                                  <a:latin typeface="Cambria Math" panose="02040503050406030204" pitchFamily="18" charset="0"/>
                                </a:rPr>
                                <m:t>(</m:t>
                              </m:r>
                              <m:r>
                                <a:rPr lang="en-US" altLang="zh-CN" sz="2000" i="1">
                                  <a:latin typeface="Cambria Math" panose="02040503050406030204" pitchFamily="18" charset="0"/>
                                </a:rPr>
                                <m:t>𝑖</m:t>
                              </m:r>
                              <m:r>
                                <a:rPr lang="en-US" altLang="zh-CN" sz="2000" i="1">
                                  <a:latin typeface="Cambria Math" panose="02040503050406030204" pitchFamily="18" charset="0"/>
                                </a:rPr>
                                <m:t>)</m:t>
                              </m:r>
                            </m:sup>
                          </m:sSup>
                        </m:sup>
                        <m:e>
                          <m:f>
                            <m:fPr>
                              <m:ctrlPr>
                                <a:rPr lang="zh-CN" altLang="zh-CN" sz="2000" i="1">
                                  <a:latin typeface="Cambria Math" panose="02040503050406030204" pitchFamily="18" charset="0"/>
                                </a:rPr>
                              </m:ctrlPr>
                            </m:fPr>
                            <m:num>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2</m:t>
                                  </m:r>
                                </m:e>
                                <m:sup>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𝑟</m:t>
                                      </m:r>
                                    </m:e>
                                    <m:sup>
                                      <m:r>
                                        <a:rPr lang="en-US" altLang="zh-CN" sz="2000" i="1">
                                          <a:latin typeface="Cambria Math" panose="02040503050406030204" pitchFamily="18" charset="0"/>
                                        </a:rPr>
                                        <m:t>(</m:t>
                                      </m:r>
                                      <m:r>
                                        <a:rPr lang="en-US" altLang="zh-CN" sz="2000" i="1">
                                          <a:latin typeface="Cambria Math" panose="02040503050406030204" pitchFamily="18" charset="0"/>
                                        </a:rPr>
                                        <m:t>𝑘</m:t>
                                      </m:r>
                                      <m:r>
                                        <a:rPr lang="en-US" altLang="zh-CN" sz="2000" i="1">
                                          <a:latin typeface="Cambria Math" panose="02040503050406030204" pitchFamily="18" charset="0"/>
                                        </a:rPr>
                                        <m:t>)</m:t>
                                      </m:r>
                                    </m:sup>
                                  </m:sSup>
                                </m:sup>
                              </m:sSup>
                              <m:r>
                                <a:rPr lang="en-US" altLang="zh-CN" sz="2000" i="1">
                                  <a:latin typeface="Cambria Math" panose="02040503050406030204" pitchFamily="18" charset="0"/>
                                </a:rPr>
                                <m:t>−1</m:t>
                              </m:r>
                            </m:num>
                            <m:den>
                              <m:func>
                                <m:funcPr>
                                  <m:ctrlPr>
                                    <a:rPr lang="zh-CN" altLang="zh-CN" sz="2000" i="1">
                                      <a:latin typeface="Cambria Math" panose="02040503050406030204" pitchFamily="18" charset="0"/>
                                    </a:rPr>
                                  </m:ctrlPr>
                                </m:funcPr>
                                <m:fName>
                                  <m:sSub>
                                    <m:sSubPr>
                                      <m:ctrlPr>
                                        <a:rPr lang="zh-CN" altLang="zh-CN" sz="2000" i="1">
                                          <a:latin typeface="Cambria Math" panose="02040503050406030204" pitchFamily="18" charset="0"/>
                                        </a:rPr>
                                      </m:ctrlPr>
                                    </m:sSubPr>
                                    <m:e>
                                      <m:r>
                                        <m:rPr>
                                          <m:sty m:val="p"/>
                                        </m:rPr>
                                        <a:rPr lang="en-US" altLang="zh-CN" sz="2000">
                                          <a:latin typeface="Cambria Math" panose="02040503050406030204" pitchFamily="18" charset="0"/>
                                        </a:rPr>
                                        <m:t>log</m:t>
                                      </m:r>
                                    </m:e>
                                    <m:sub>
                                      <m:r>
                                        <a:rPr lang="en-US" altLang="zh-CN" sz="2000" i="1">
                                          <a:latin typeface="Cambria Math" panose="02040503050406030204" pitchFamily="18" charset="0"/>
                                        </a:rPr>
                                        <m:t>2</m:t>
                                      </m:r>
                                    </m:sub>
                                  </m:sSub>
                                </m:fName>
                                <m:e>
                                  <m:r>
                                    <a:rPr lang="en-US" altLang="zh-CN" sz="2000" i="1">
                                      <a:latin typeface="Cambria Math" panose="02040503050406030204" pitchFamily="18" charset="0"/>
                                    </a:rPr>
                                    <m:t>(1+</m:t>
                                  </m:r>
                                  <m:r>
                                    <a:rPr lang="en-US" altLang="zh-CN" sz="2000" i="1">
                                      <a:latin typeface="Cambria Math" panose="02040503050406030204" pitchFamily="18" charset="0"/>
                                    </a:rPr>
                                    <m:t>𝑘</m:t>
                                  </m:r>
                                  <m:r>
                                    <a:rPr lang="en-US" altLang="zh-CN" sz="2000" i="1">
                                      <a:latin typeface="Cambria Math" panose="02040503050406030204" pitchFamily="18" charset="0"/>
                                    </a:rPr>
                                    <m:t>)</m:t>
                                  </m:r>
                                </m:e>
                              </m:func>
                            </m:den>
                          </m:f>
                        </m:e>
                      </m:nary>
                    </m:oMath>
                  </m:oMathPara>
                </a14:m>
                <a:endParaRPr lang="en-US" altLang="zh-CN" sz="1200" dirty="0"/>
              </a:p>
              <a:p>
                <a:pPr marL="0" indent="0" algn="ctr">
                  <a:lnSpc>
                    <a:spcPct val="150000"/>
                  </a:lnSpc>
                  <a:spcBef>
                    <a:spcPts val="0"/>
                  </a:spcBef>
                  <a:buNone/>
                </a:pPr>
                <a14:m>
                  <m:oMathPara xmlns:m="http://schemas.openxmlformats.org/officeDocument/2006/math">
                    <m:oMathParaPr>
                      <m:jc m:val="centerGroup"/>
                    </m:oMathParaPr>
                    <m:oMath xmlns:m="http://schemas.openxmlformats.org/officeDocument/2006/math">
                      <m:r>
                        <m:rPr>
                          <m:sty m:val="p"/>
                        </m:rPr>
                        <a:rPr lang="en-US" altLang="zh-CN" sz="1800">
                          <a:latin typeface="Cambria Math" panose="02040503050406030204" pitchFamily="18" charset="0"/>
                        </a:rPr>
                        <m:t>NDCG</m:t>
                      </m:r>
                      <m:d>
                        <m:dPr>
                          <m:ctrlPr>
                            <a:rPr lang="zh-CN" altLang="zh-CN" sz="1800" i="1">
                              <a:latin typeface="Cambria Math" panose="02040503050406030204" pitchFamily="18" charset="0"/>
                            </a:rPr>
                          </m:ctrlPr>
                        </m:dPr>
                        <m:e>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𝑞</m:t>
                              </m:r>
                            </m:e>
                            <m:sup>
                              <m:d>
                                <m:dPr>
                                  <m:ctrlPr>
                                    <a:rPr lang="zh-CN" altLang="zh-CN" sz="1800" i="1">
                                      <a:latin typeface="Cambria Math" panose="02040503050406030204" pitchFamily="18" charset="0"/>
                                    </a:rPr>
                                  </m:ctrlPr>
                                </m:dPr>
                                <m:e>
                                  <m:r>
                                    <a:rPr lang="en-US" altLang="zh-CN" sz="1800" i="1">
                                      <a:latin typeface="Cambria Math" panose="02040503050406030204" pitchFamily="18" charset="0"/>
                                    </a:rPr>
                                    <m:t>𝑖</m:t>
                                  </m:r>
                                </m:e>
                              </m:d>
                            </m:sup>
                          </m:sSup>
                        </m:e>
                      </m:d>
                      <m:r>
                        <a:rPr lang="en-US" altLang="zh-CN" sz="1800">
                          <a:latin typeface="Cambria Math" panose="02040503050406030204" pitchFamily="18" charset="0"/>
                        </a:rPr>
                        <m:t>=</m:t>
                      </m:r>
                      <m:f>
                        <m:fPr>
                          <m:ctrlPr>
                            <a:rPr lang="zh-CN" altLang="zh-CN" sz="1800" i="1">
                              <a:latin typeface="Cambria Math" panose="02040503050406030204" pitchFamily="18" charset="0"/>
                            </a:rPr>
                          </m:ctrlPr>
                        </m:fPr>
                        <m:num>
                          <m:r>
                            <a:rPr lang="en-US" altLang="zh-CN" sz="1800" i="1">
                              <a:latin typeface="Cambria Math" panose="02040503050406030204" pitchFamily="18" charset="0"/>
                            </a:rPr>
                            <m:t>𝐷𝐶𝐺</m:t>
                          </m:r>
                          <m:d>
                            <m:dPr>
                              <m:ctrlPr>
                                <a:rPr lang="zh-CN" altLang="zh-CN" sz="1800" i="1">
                                  <a:latin typeface="Cambria Math" panose="02040503050406030204" pitchFamily="18" charset="0"/>
                                </a:rPr>
                              </m:ctrlPr>
                            </m:dPr>
                            <m:e>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𝑞</m:t>
                                  </m:r>
                                </m:e>
                                <m:sup>
                                  <m:d>
                                    <m:dPr>
                                      <m:ctrlPr>
                                        <a:rPr lang="zh-CN" altLang="zh-CN" sz="1800" i="1">
                                          <a:latin typeface="Cambria Math" panose="02040503050406030204" pitchFamily="18" charset="0"/>
                                        </a:rPr>
                                      </m:ctrlPr>
                                    </m:dPr>
                                    <m:e>
                                      <m:r>
                                        <a:rPr lang="en-US" altLang="zh-CN" sz="1800" i="1">
                                          <a:latin typeface="Cambria Math" panose="02040503050406030204" pitchFamily="18" charset="0"/>
                                        </a:rPr>
                                        <m:t>𝑖</m:t>
                                      </m:r>
                                    </m:e>
                                  </m:d>
                                </m:sup>
                              </m:sSup>
                            </m:e>
                          </m:d>
                        </m:num>
                        <m:den>
                          <m:r>
                            <a:rPr lang="en-US" altLang="zh-CN" sz="1800" i="1">
                              <a:latin typeface="Cambria Math" panose="02040503050406030204" pitchFamily="18" charset="0"/>
                            </a:rPr>
                            <m:t>𝐼𝐷𝐶𝐺</m:t>
                          </m:r>
                          <m:d>
                            <m:dPr>
                              <m:ctrlPr>
                                <a:rPr lang="zh-CN" altLang="zh-CN" sz="1800" i="1">
                                  <a:latin typeface="Cambria Math" panose="02040503050406030204" pitchFamily="18" charset="0"/>
                                </a:rPr>
                              </m:ctrlPr>
                            </m:dPr>
                            <m:e>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𝑞</m:t>
                                  </m:r>
                                </m:e>
                                <m:sup>
                                  <m:d>
                                    <m:dPr>
                                      <m:ctrlPr>
                                        <a:rPr lang="zh-CN" altLang="zh-CN" sz="1800" i="1">
                                          <a:latin typeface="Cambria Math" panose="02040503050406030204" pitchFamily="18" charset="0"/>
                                        </a:rPr>
                                      </m:ctrlPr>
                                    </m:dPr>
                                    <m:e>
                                      <m:r>
                                        <a:rPr lang="en-US" altLang="zh-CN" sz="1800" i="1">
                                          <a:latin typeface="Cambria Math" panose="02040503050406030204" pitchFamily="18" charset="0"/>
                                        </a:rPr>
                                        <m:t>𝑖</m:t>
                                      </m:r>
                                    </m:e>
                                  </m:d>
                                </m:sup>
                              </m:sSup>
                            </m:e>
                          </m:d>
                        </m:den>
                      </m:f>
                    </m:oMath>
                  </m:oMathPara>
                </a14:m>
                <a:endParaRPr lang="en-US" altLang="zh-CN" sz="1800" dirty="0" smtClean="0"/>
              </a:p>
              <a:p>
                <a:pPr marL="0" indent="0" algn="ctr">
                  <a:lnSpc>
                    <a:spcPct val="150000"/>
                  </a:lnSpc>
                  <a:spcBef>
                    <a:spcPts val="0"/>
                  </a:spcBef>
                  <a:buNone/>
                </a:pPr>
                <a:r>
                  <a:rPr lang="zh-CN" altLang="zh-CN" sz="1800" dirty="0">
                    <a:latin typeface="楷体" panose="02010609060101010101" pitchFamily="49" charset="-122"/>
                    <a:ea typeface="楷体" panose="02010609060101010101" pitchFamily="49" charset="-122"/>
                  </a:rPr>
                  <a:t>所有查询</a:t>
                </a:r>
                <a14:m>
                  <m:oMath xmlns:m="http://schemas.openxmlformats.org/officeDocument/2006/math">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𝑞</m:t>
                        </m:r>
                        <m:r>
                          <a:rPr lang="en-US" altLang="zh-CN" sz="1800" i="1">
                            <a:latin typeface="Cambria Math" panose="02040503050406030204" pitchFamily="18" charset="0"/>
                          </a:rPr>
                          <m:t>={</m:t>
                        </m:r>
                        <m:r>
                          <a:rPr lang="en-US" altLang="zh-CN" sz="1800" i="1">
                            <a:latin typeface="Cambria Math" panose="02040503050406030204" pitchFamily="18" charset="0"/>
                          </a:rPr>
                          <m:t>𝑞</m:t>
                        </m:r>
                      </m:e>
                      <m:sup>
                        <m:r>
                          <a:rPr lang="en-US" altLang="zh-CN" sz="1800" i="1">
                            <a:latin typeface="Cambria Math" panose="02040503050406030204" pitchFamily="18" charset="0"/>
                          </a:rPr>
                          <m:t>(1)</m:t>
                        </m:r>
                      </m:sup>
                    </m:sSup>
                    <m:r>
                      <a:rPr lang="en-US" altLang="zh-CN" sz="1800" i="1">
                        <a:latin typeface="Cambria Math" panose="02040503050406030204" pitchFamily="18" charset="0"/>
                      </a:rPr>
                      <m:t>,</m:t>
                    </m:r>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𝑞</m:t>
                        </m:r>
                      </m:e>
                      <m:sup>
                        <m:r>
                          <a:rPr lang="en-US" altLang="zh-CN" sz="1800" i="1">
                            <a:latin typeface="Cambria Math" panose="02040503050406030204" pitchFamily="18" charset="0"/>
                          </a:rPr>
                          <m:t>(2)</m:t>
                        </m:r>
                      </m:sup>
                    </m:sSup>
                    <m:r>
                      <a:rPr lang="en-US" altLang="zh-CN" sz="1800" i="1">
                        <a:latin typeface="Cambria Math" panose="02040503050406030204" pitchFamily="18" charset="0"/>
                      </a:rPr>
                      <m:t>,…,</m:t>
                    </m:r>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𝑞</m:t>
                        </m:r>
                      </m:e>
                      <m:sup>
                        <m:d>
                          <m:dPr>
                            <m:ctrlPr>
                              <a:rPr lang="zh-CN" altLang="zh-CN" sz="1800" i="1">
                                <a:latin typeface="Cambria Math" panose="02040503050406030204" pitchFamily="18" charset="0"/>
                              </a:rPr>
                            </m:ctrlPr>
                          </m:dPr>
                          <m:e>
                            <m:r>
                              <a:rPr lang="en-US" altLang="zh-CN" sz="1800" i="1">
                                <a:latin typeface="Cambria Math" panose="02040503050406030204" pitchFamily="18" charset="0"/>
                              </a:rPr>
                              <m:t>𝑛</m:t>
                            </m:r>
                          </m:e>
                        </m:d>
                      </m:sup>
                    </m:sSup>
                    <m:r>
                      <a:rPr lang="en-US" altLang="zh-CN" sz="1800" i="1">
                        <a:latin typeface="Cambria Math" panose="02040503050406030204" pitchFamily="18" charset="0"/>
                      </a:rPr>
                      <m:t>}</m:t>
                    </m:r>
                  </m:oMath>
                </a14:m>
                <a:r>
                  <a:rPr lang="zh-CN" altLang="zh-CN" sz="1800" dirty="0">
                    <a:latin typeface="楷体" panose="02010609060101010101" pitchFamily="49" charset="-122"/>
                    <a:ea typeface="楷体" panose="02010609060101010101" pitchFamily="49" charset="-122"/>
                  </a:rPr>
                  <a:t>的</a:t>
                </a:r>
                <a14:m>
                  <m:oMath xmlns:m="http://schemas.openxmlformats.org/officeDocument/2006/math">
                    <m:r>
                      <m:rPr>
                        <m:sty m:val="p"/>
                      </m:rPr>
                      <a:rPr lang="en-US" altLang="zh-CN" sz="1800">
                        <a:latin typeface="Cambria Math" panose="02040503050406030204" pitchFamily="18" charset="0"/>
                      </a:rPr>
                      <m:t>NDCG</m:t>
                    </m:r>
                    <m:d>
                      <m:dPr>
                        <m:ctrlPr>
                          <a:rPr lang="zh-CN" altLang="zh-CN" sz="1800" i="1">
                            <a:latin typeface="Cambria Math" panose="02040503050406030204" pitchFamily="18" charset="0"/>
                          </a:rPr>
                        </m:ctrlPr>
                      </m:dPr>
                      <m:e>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𝑞</m:t>
                            </m:r>
                          </m:e>
                          <m:sup>
                            <m:d>
                              <m:dPr>
                                <m:ctrlPr>
                                  <a:rPr lang="zh-CN" altLang="zh-CN" sz="1800" i="1">
                                    <a:latin typeface="Cambria Math" panose="02040503050406030204" pitchFamily="18" charset="0"/>
                                  </a:rPr>
                                </m:ctrlPr>
                              </m:dPr>
                              <m:e>
                                <m:r>
                                  <a:rPr lang="en-US" altLang="zh-CN" sz="1800" i="1">
                                    <a:latin typeface="Cambria Math" panose="02040503050406030204" pitchFamily="18" charset="0"/>
                                  </a:rPr>
                                  <m:t>𝑖</m:t>
                                </m:r>
                              </m:e>
                            </m:d>
                          </m:sup>
                        </m:sSup>
                      </m:e>
                    </m:d>
                  </m:oMath>
                </a14:m>
                <a:r>
                  <a:rPr lang="zh-CN" altLang="zh-CN" sz="1800" dirty="0">
                    <a:latin typeface="楷体" panose="02010609060101010101" pitchFamily="49" charset="-122"/>
                    <a:ea typeface="楷体" panose="02010609060101010101" pitchFamily="49" charset="-122"/>
                  </a:rPr>
                  <a:t>值的平均值即为</a:t>
                </a:r>
                <a:r>
                  <a:rPr lang="en-US" altLang="zh-CN" sz="1800" dirty="0">
                    <a:latin typeface="Times New Roman" panose="02020603050405020304" pitchFamily="18" charset="0"/>
                    <a:cs typeface="Times New Roman" panose="02020603050405020304" pitchFamily="18" charset="0"/>
                  </a:rPr>
                  <a:t>NDCG</a:t>
                </a:r>
                <a:endParaRPr lang="en-US" altLang="zh-CN" sz="12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51520" y="1328502"/>
                <a:ext cx="8424167" cy="4692786"/>
              </a:xfrm>
              <a:blipFill>
                <a:blip r:embed="rId3"/>
                <a:stretch>
                  <a:fillRect l="-579" t="-1039" r="-434"/>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ECB25AA1-DAB0-4597-8B8E-0BCD3DF7FBD0}" type="datetime1">
              <a:rPr lang="zh-CN" altLang="en-US" smtClean="0"/>
              <a:t>2017/5/12</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22</a:t>
            </a:fld>
            <a:endParaRPr lang="en-US" altLang="zh-CN"/>
          </a:p>
        </p:txBody>
      </p:sp>
      <p:sp>
        <p:nvSpPr>
          <p:cNvPr id="7" name="标题 1"/>
          <p:cNvSpPr>
            <a:spLocks noGrp="1"/>
          </p:cNvSpPr>
          <p:nvPr>
            <p:ph type="title"/>
          </p:nvPr>
        </p:nvSpPr>
        <p:spPr>
          <a:xfrm>
            <a:off x="1042988" y="404813"/>
            <a:ext cx="6481762" cy="576262"/>
          </a:xfrm>
        </p:spPr>
        <p:txBody>
          <a:bodyPr/>
          <a:lstStyle/>
          <a:p>
            <a:pPr algn="l"/>
            <a:r>
              <a:rPr lang="zh-CN" altLang="en-US" sz="2800" b="0" dirty="0">
                <a:solidFill>
                  <a:srgbClr val="292929"/>
                </a:solidFill>
                <a:latin typeface="微软雅黑" pitchFamily="34" charset="-122"/>
                <a:ea typeface="微软雅黑" pitchFamily="34" charset="-122"/>
                <a:cs typeface="+mn-cs"/>
              </a:rPr>
              <a:t>评</a:t>
            </a:r>
            <a:r>
              <a:rPr lang="zh-CN" altLang="en-US" sz="2800" b="0" dirty="0" smtClean="0">
                <a:solidFill>
                  <a:srgbClr val="292929"/>
                </a:solidFill>
                <a:latin typeface="微软雅黑" pitchFamily="34" charset="-122"/>
                <a:ea typeface="微软雅黑" pitchFamily="34" charset="-122"/>
                <a:cs typeface="+mn-cs"/>
              </a:rPr>
              <a:t>价标准</a:t>
            </a:r>
            <a:r>
              <a:rPr lang="en-US" altLang="zh-CN" sz="2800" b="0" dirty="0" smtClean="0">
                <a:solidFill>
                  <a:srgbClr val="292929"/>
                </a:solidFill>
                <a:latin typeface="微软雅黑" pitchFamily="34" charset="-122"/>
                <a:ea typeface="微软雅黑" pitchFamily="34" charset="-122"/>
                <a:cs typeface="+mn-cs"/>
              </a:rPr>
              <a:t>-NDCG</a:t>
            </a:r>
            <a:endParaRPr lang="zh-CN" altLang="en-US" sz="4000" b="0" dirty="0">
              <a:latin typeface="黑体" pitchFamily="49" charset="-122"/>
              <a:ea typeface="黑体" pitchFamily="49" charset="-122"/>
            </a:endParaRPr>
          </a:p>
        </p:txBody>
      </p:sp>
    </p:spTree>
    <p:extLst>
      <p:ext uri="{BB962C8B-B14F-4D97-AF65-F5344CB8AC3E}">
        <p14:creationId xmlns:p14="http://schemas.microsoft.com/office/powerpoint/2010/main" val="942849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3" y="1484313"/>
            <a:ext cx="8142287" cy="504527"/>
          </a:xfrm>
        </p:spPr>
        <p:txBody>
          <a:bodyPr/>
          <a:lstStyle/>
          <a:p>
            <a:r>
              <a:rPr lang="en-US" altLang="zh-CN" sz="2400" dirty="0" smtClean="0"/>
              <a:t>LETOR 3.0</a:t>
            </a:r>
            <a:r>
              <a:rPr lang="zh-CN" altLang="en-US" sz="2400" dirty="0" smtClean="0"/>
              <a:t>数据集</a:t>
            </a:r>
            <a:endParaRPr lang="en-US" altLang="zh-CN" sz="2400" dirty="0"/>
          </a:p>
          <a:p>
            <a:pPr marL="449262" lvl="1" indent="0">
              <a:buNone/>
            </a:pPr>
            <a:endParaRPr lang="zh-CN" altLang="en-US" sz="1600" dirty="0" smtClean="0">
              <a:latin typeface="Times New Roman" panose="02020603050405020304" pitchFamily="18" charset="0"/>
              <a:ea typeface="宋体" panose="02010600030101010101" pitchFamily="2" charset="-122"/>
            </a:endParaRPr>
          </a:p>
          <a:p>
            <a:pPr marL="0" indent="0">
              <a:buNone/>
            </a:pPr>
            <a:endParaRPr lang="en-US" altLang="zh-CN" dirty="0" smtClean="0"/>
          </a:p>
        </p:txBody>
      </p:sp>
      <p:sp>
        <p:nvSpPr>
          <p:cNvPr id="4" name="日期占位符 3"/>
          <p:cNvSpPr>
            <a:spLocks noGrp="1"/>
          </p:cNvSpPr>
          <p:nvPr>
            <p:ph type="dt" sz="half" idx="10"/>
          </p:nvPr>
        </p:nvSpPr>
        <p:spPr/>
        <p:txBody>
          <a:bodyPr/>
          <a:lstStyle/>
          <a:p>
            <a:fld id="{ECB25AA1-DAB0-4597-8B8E-0BCD3DF7FBD0}" type="datetime1">
              <a:rPr lang="zh-CN" altLang="en-US" smtClean="0"/>
              <a:t>2017/5/12</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23</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a:latin typeface="黑体" pitchFamily="49" charset="-122"/>
                <a:ea typeface="黑体" pitchFamily="49" charset="-122"/>
              </a:rPr>
              <a:t>实</a:t>
            </a:r>
            <a:r>
              <a:rPr lang="zh-CN" altLang="en-US" sz="2800" b="0" dirty="0" smtClean="0">
                <a:latin typeface="黑体" pitchFamily="49" charset="-122"/>
                <a:ea typeface="黑体" pitchFamily="49" charset="-122"/>
              </a:rPr>
              <a:t>验设置</a:t>
            </a:r>
            <a:endParaRPr lang="zh-CN" altLang="en-US" sz="2800" b="0" dirty="0">
              <a:latin typeface="黑体" pitchFamily="49" charset="-122"/>
              <a:ea typeface="黑体" pitchFamily="49"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204344072"/>
              </p:ext>
            </p:extLst>
          </p:nvPr>
        </p:nvGraphicFramePr>
        <p:xfrm>
          <a:off x="644724" y="2132856"/>
          <a:ext cx="7633221" cy="1267225"/>
        </p:xfrm>
        <a:graphic>
          <a:graphicData uri="http://schemas.openxmlformats.org/drawingml/2006/table">
            <a:tbl>
              <a:tblPr firstRow="1" bandRow="1">
                <a:tableStyleId>{5C22544A-7EE6-4342-B048-85BDC9FD1C3A}</a:tableStyleId>
              </a:tblPr>
              <a:tblGrid>
                <a:gridCol w="1999800">
                  <a:extLst>
                    <a:ext uri="{9D8B030D-6E8A-4147-A177-3AD203B41FA5}">
                      <a16:colId xmlns="" xmlns:a16="http://schemas.microsoft.com/office/drawing/2014/main" val="2099612941"/>
                    </a:ext>
                  </a:extLst>
                </a:gridCol>
                <a:gridCol w="1171913">
                  <a:extLst>
                    <a:ext uri="{9D8B030D-6E8A-4147-A177-3AD203B41FA5}">
                      <a16:colId xmlns="" xmlns:a16="http://schemas.microsoft.com/office/drawing/2014/main" val="1690132883"/>
                    </a:ext>
                  </a:extLst>
                </a:gridCol>
                <a:gridCol w="1114707">
                  <a:extLst>
                    <a:ext uri="{9D8B030D-6E8A-4147-A177-3AD203B41FA5}">
                      <a16:colId xmlns="" xmlns:a16="http://schemas.microsoft.com/office/drawing/2014/main" val="3733423886"/>
                    </a:ext>
                  </a:extLst>
                </a:gridCol>
                <a:gridCol w="1200455">
                  <a:extLst>
                    <a:ext uri="{9D8B030D-6E8A-4147-A177-3AD203B41FA5}">
                      <a16:colId xmlns="" xmlns:a16="http://schemas.microsoft.com/office/drawing/2014/main" val="2660749369"/>
                    </a:ext>
                  </a:extLst>
                </a:gridCol>
                <a:gridCol w="2146346">
                  <a:extLst>
                    <a:ext uri="{9D8B030D-6E8A-4147-A177-3AD203B41FA5}">
                      <a16:colId xmlns="" xmlns:a16="http://schemas.microsoft.com/office/drawing/2014/main" val="745290138"/>
                    </a:ext>
                  </a:extLst>
                </a:gridCol>
              </a:tblGrid>
              <a:tr h="334585">
                <a:tc>
                  <a:txBody>
                    <a:bodyPr/>
                    <a:lstStyle/>
                    <a:p>
                      <a:pPr algn="ctr"/>
                      <a:r>
                        <a:rPr lang="zh-CN" altLang="en-US" sz="1400" dirty="0" smtClean="0">
                          <a:latin typeface="Times New Roman" panose="02020603050405020304" pitchFamily="18" charset="0"/>
                          <a:ea typeface="楷体" panose="02010609060101010101" pitchFamily="49" charset="-122"/>
                          <a:cs typeface="Times New Roman" panose="02020603050405020304" pitchFamily="18" charset="0"/>
                        </a:rPr>
                        <a:t>数据集名称</a:t>
                      </a: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zh-CN" altLang="en-US" sz="1400" dirty="0" smtClean="0">
                          <a:latin typeface="Times New Roman" panose="02020603050405020304" pitchFamily="18" charset="0"/>
                          <a:ea typeface="楷体" panose="02010609060101010101" pitchFamily="49" charset="-122"/>
                          <a:cs typeface="Times New Roman" panose="02020603050405020304" pitchFamily="18" charset="0"/>
                        </a:rPr>
                        <a:t>文档数（万）</a:t>
                      </a: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zh-CN" altLang="en-US" sz="1400" dirty="0" smtClean="0">
                          <a:latin typeface="Times New Roman" panose="02020603050405020304" pitchFamily="18" charset="0"/>
                          <a:ea typeface="楷体" panose="02010609060101010101" pitchFamily="49" charset="-122"/>
                          <a:cs typeface="Times New Roman" panose="02020603050405020304" pitchFamily="18" charset="0"/>
                        </a:rPr>
                        <a:t>查询数</a:t>
                      </a: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zh-CN" altLang="en-US" sz="1400" dirty="0" smtClean="0">
                          <a:latin typeface="Times New Roman" panose="02020603050405020304" pitchFamily="18" charset="0"/>
                          <a:ea typeface="楷体" panose="02010609060101010101" pitchFamily="49" charset="-122"/>
                          <a:cs typeface="Times New Roman" panose="02020603050405020304" pitchFamily="18" charset="0"/>
                        </a:rPr>
                        <a:t>特性数</a:t>
                      </a: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zh-CN" altLang="en-US" sz="1400" dirty="0" smtClean="0">
                          <a:latin typeface="Times New Roman" panose="02020603050405020304" pitchFamily="18" charset="0"/>
                          <a:ea typeface="楷体" panose="02010609060101010101" pitchFamily="49" charset="-122"/>
                          <a:cs typeface="Times New Roman" panose="02020603050405020304" pitchFamily="18" charset="0"/>
                        </a:rPr>
                        <a:t>来源</a:t>
                      </a: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extLst>
                  <a:ext uri="{0D108BD9-81ED-4DB2-BD59-A6C34878D82A}">
                    <a16:rowId xmlns="" xmlns:a16="http://schemas.microsoft.com/office/drawing/2014/main" val="300575247"/>
                  </a:ext>
                </a:extLst>
              </a:tr>
              <a:tr h="323040">
                <a:tc>
                  <a:txBody>
                    <a:bodyPr/>
                    <a:lstStyle/>
                    <a:p>
                      <a:pPr algn="ctr"/>
                      <a:r>
                        <a:rPr lang="en-US" altLang="zh-CN" sz="1400" dirty="0" smtClean="0">
                          <a:latin typeface="Times New Roman" panose="02020603050405020304" pitchFamily="18" charset="0"/>
                          <a:ea typeface="楷体" panose="02010609060101010101" pitchFamily="49" charset="-122"/>
                          <a:cs typeface="Times New Roman" panose="02020603050405020304" pitchFamily="18" charset="0"/>
                        </a:rPr>
                        <a:t>OHSUMED</a:t>
                      </a: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en-US" altLang="zh-CN" sz="1400" dirty="0" smtClean="0">
                          <a:latin typeface="Times New Roman" panose="02020603050405020304" pitchFamily="18" charset="0"/>
                          <a:ea typeface="楷体" panose="02010609060101010101" pitchFamily="49" charset="-122"/>
                          <a:cs typeface="Times New Roman" panose="02020603050405020304" pitchFamily="18" charset="0"/>
                        </a:rPr>
                        <a:t>3.48</a:t>
                      </a: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en-US" altLang="zh-CN" sz="1400" dirty="0" smtClean="0">
                          <a:latin typeface="Times New Roman" panose="02020603050405020304" pitchFamily="18" charset="0"/>
                          <a:ea typeface="楷体" panose="02010609060101010101" pitchFamily="49" charset="-122"/>
                          <a:cs typeface="Times New Roman" panose="02020603050405020304" pitchFamily="18" charset="0"/>
                        </a:rPr>
                        <a:t>106</a:t>
                      </a: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en-US" altLang="zh-CN" sz="1400" dirty="0" smtClean="0">
                          <a:latin typeface="Times New Roman" panose="02020603050405020304" pitchFamily="18" charset="0"/>
                          <a:ea typeface="楷体" panose="02010609060101010101" pitchFamily="49" charset="-122"/>
                          <a:cs typeface="Times New Roman" panose="02020603050405020304" pitchFamily="18" charset="0"/>
                        </a:rPr>
                        <a:t>45</a:t>
                      </a: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r>
                        <a:rPr lang="zh-CN" altLang="zh-CN" sz="1400" kern="1200" dirty="0" smtClean="0">
                          <a:solidFill>
                            <a:schemeClr val="dk1"/>
                          </a:solidFill>
                          <a:effectLst/>
                          <a:latin typeface="Times New Roman" panose="02020603050405020304" pitchFamily="18" charset="0"/>
                          <a:ea typeface="楷体" panose="02010609060101010101" pitchFamily="49" charset="-122"/>
                          <a:cs typeface="Times New Roman" panose="02020603050405020304" pitchFamily="18" charset="0"/>
                        </a:rPr>
                        <a:t>医药类杂志的标题和摘要</a:t>
                      </a: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extLst>
                  <a:ext uri="{0D108BD9-81ED-4DB2-BD59-A6C34878D82A}">
                    <a16:rowId xmlns="" xmlns:a16="http://schemas.microsoft.com/office/drawing/2014/main" val="3262222257"/>
                  </a:ext>
                </a:extLst>
              </a:tr>
              <a:tr h="283255">
                <a:tc>
                  <a:txBody>
                    <a:bodyPr/>
                    <a:lstStyle/>
                    <a:p>
                      <a:pPr algn="ctr"/>
                      <a:r>
                        <a:rPr lang="en-US" altLang="zh-CN" sz="1400" dirty="0" smtClean="0">
                          <a:latin typeface="Times New Roman" panose="02020603050405020304" pitchFamily="18" charset="0"/>
                          <a:ea typeface="楷体" panose="02010609060101010101" pitchFamily="49" charset="-122"/>
                          <a:cs typeface="Times New Roman" panose="02020603050405020304" pitchFamily="18" charset="0"/>
                        </a:rPr>
                        <a:t>TD2003</a:t>
                      </a: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en-US" altLang="zh-CN" sz="1400" dirty="0" smtClean="0">
                          <a:latin typeface="Times New Roman" panose="02020603050405020304" pitchFamily="18" charset="0"/>
                          <a:ea typeface="楷体" panose="02010609060101010101" pitchFamily="49" charset="-122"/>
                          <a:cs typeface="Times New Roman" panose="02020603050405020304" pitchFamily="18" charset="0"/>
                        </a:rPr>
                        <a:t>4.95</a:t>
                      </a: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en-US" altLang="zh-CN" sz="1400" dirty="0" smtClean="0">
                          <a:latin typeface="Times New Roman" panose="02020603050405020304" pitchFamily="18" charset="0"/>
                          <a:ea typeface="楷体" panose="02010609060101010101" pitchFamily="49" charset="-122"/>
                          <a:cs typeface="Times New Roman" panose="02020603050405020304" pitchFamily="18" charset="0"/>
                        </a:rPr>
                        <a:t>50</a:t>
                      </a: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en-US" altLang="zh-CN" sz="1400" dirty="0" smtClean="0">
                          <a:latin typeface="Times New Roman" panose="02020603050405020304" pitchFamily="18" charset="0"/>
                          <a:ea typeface="楷体" panose="02010609060101010101" pitchFamily="49" charset="-122"/>
                          <a:cs typeface="Times New Roman" panose="02020603050405020304" pitchFamily="18" charset="0"/>
                        </a:rPr>
                        <a:t>64</a:t>
                      </a: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en-US" altLang="zh-CN" sz="1400" kern="1200" dirty="0" smtClean="0">
                          <a:solidFill>
                            <a:schemeClr val="dk1"/>
                          </a:solidFill>
                          <a:effectLst/>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kern="1200" dirty="0" err="1" smtClean="0">
                          <a:solidFill>
                            <a:schemeClr val="dk1"/>
                          </a:solidFill>
                          <a:effectLst/>
                          <a:latin typeface="Times New Roman" panose="02020603050405020304" pitchFamily="18" charset="0"/>
                          <a:ea typeface="楷体" panose="02010609060101010101" pitchFamily="49" charset="-122"/>
                          <a:cs typeface="Times New Roman" panose="02020603050405020304" pitchFamily="18" charset="0"/>
                        </a:rPr>
                        <a:t>gov</a:t>
                      </a:r>
                      <a:r>
                        <a:rPr lang="zh-CN" altLang="zh-CN" sz="1400" kern="1200" dirty="0" smtClean="0">
                          <a:solidFill>
                            <a:schemeClr val="dk1"/>
                          </a:solidFill>
                          <a:effectLst/>
                          <a:latin typeface="Times New Roman" panose="02020603050405020304" pitchFamily="18" charset="0"/>
                          <a:ea typeface="楷体" panose="02010609060101010101" pitchFamily="49" charset="-122"/>
                          <a:cs typeface="Times New Roman" panose="02020603050405020304" pitchFamily="18" charset="0"/>
                        </a:rPr>
                        <a:t>域名下的</a:t>
                      </a:r>
                      <a:r>
                        <a:rPr lang="en-US" altLang="zh-CN" sz="1400" kern="1200" dirty="0" smtClean="0">
                          <a:solidFill>
                            <a:schemeClr val="dk1"/>
                          </a:solidFill>
                          <a:effectLst/>
                          <a:latin typeface="Times New Roman" panose="02020603050405020304" pitchFamily="18" charset="0"/>
                          <a:ea typeface="楷体" panose="02010609060101010101" pitchFamily="49" charset="-122"/>
                          <a:cs typeface="Times New Roman" panose="02020603050405020304" pitchFamily="18" charset="0"/>
                        </a:rPr>
                        <a:t>html</a:t>
                      </a:r>
                      <a:r>
                        <a:rPr lang="zh-CN" altLang="zh-CN" sz="1400" kern="1200" dirty="0" smtClean="0">
                          <a:solidFill>
                            <a:schemeClr val="dk1"/>
                          </a:solidFill>
                          <a:effectLst/>
                          <a:latin typeface="Times New Roman" panose="02020603050405020304" pitchFamily="18" charset="0"/>
                          <a:ea typeface="楷体" panose="02010609060101010101" pitchFamily="49" charset="-122"/>
                          <a:cs typeface="Times New Roman" panose="02020603050405020304" pitchFamily="18" charset="0"/>
                        </a:rPr>
                        <a:t>页面</a:t>
                      </a: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extLst>
                  <a:ext uri="{0D108BD9-81ED-4DB2-BD59-A6C34878D82A}">
                    <a16:rowId xmlns="" xmlns:a16="http://schemas.microsoft.com/office/drawing/2014/main" val="1051404574"/>
                  </a:ext>
                </a:extLst>
              </a:tr>
              <a:tr h="283255">
                <a:tc>
                  <a:txBody>
                    <a:bodyPr/>
                    <a:lstStyle/>
                    <a:p>
                      <a:pPr algn="ctr"/>
                      <a:r>
                        <a:rPr lang="en-US" altLang="zh-CN" sz="1400" dirty="0" smtClean="0">
                          <a:latin typeface="Times New Roman" panose="02020603050405020304" pitchFamily="18" charset="0"/>
                          <a:ea typeface="楷体" panose="02010609060101010101" pitchFamily="49" charset="-122"/>
                          <a:cs typeface="Times New Roman" panose="02020603050405020304" pitchFamily="18" charset="0"/>
                        </a:rPr>
                        <a:t>TD2004</a:t>
                      </a: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en-US" altLang="zh-CN" sz="1400" dirty="0" smtClean="0">
                          <a:latin typeface="Times New Roman" panose="02020603050405020304" pitchFamily="18" charset="0"/>
                          <a:ea typeface="楷体" panose="02010609060101010101" pitchFamily="49" charset="-122"/>
                          <a:cs typeface="Times New Roman" panose="02020603050405020304" pitchFamily="18" charset="0"/>
                        </a:rPr>
                        <a:t>7.46</a:t>
                      </a: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en-US" altLang="zh-CN" sz="1400" dirty="0" smtClean="0">
                          <a:latin typeface="Times New Roman" panose="02020603050405020304" pitchFamily="18" charset="0"/>
                          <a:ea typeface="楷体" panose="02010609060101010101" pitchFamily="49" charset="-122"/>
                          <a:cs typeface="Times New Roman" panose="02020603050405020304" pitchFamily="18" charset="0"/>
                        </a:rPr>
                        <a:t>70</a:t>
                      </a: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en-US" altLang="zh-CN" sz="1400" dirty="0" smtClean="0">
                          <a:latin typeface="Times New Roman" panose="02020603050405020304" pitchFamily="18" charset="0"/>
                          <a:ea typeface="楷体" panose="02010609060101010101" pitchFamily="49" charset="-122"/>
                          <a:cs typeface="Times New Roman" panose="02020603050405020304" pitchFamily="18" charset="0"/>
                        </a:rPr>
                        <a:t>64</a:t>
                      </a: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en-US" altLang="zh-CN" sz="1400" kern="1200" dirty="0" smtClean="0">
                          <a:solidFill>
                            <a:schemeClr val="dk1"/>
                          </a:solidFill>
                          <a:effectLst/>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kern="1200" dirty="0" err="1" smtClean="0">
                          <a:solidFill>
                            <a:schemeClr val="dk1"/>
                          </a:solidFill>
                          <a:effectLst/>
                          <a:latin typeface="Times New Roman" panose="02020603050405020304" pitchFamily="18" charset="0"/>
                          <a:ea typeface="楷体" panose="02010609060101010101" pitchFamily="49" charset="-122"/>
                          <a:cs typeface="Times New Roman" panose="02020603050405020304" pitchFamily="18" charset="0"/>
                        </a:rPr>
                        <a:t>gov</a:t>
                      </a:r>
                      <a:r>
                        <a:rPr lang="zh-CN" altLang="zh-CN" sz="1400" kern="1200" dirty="0" smtClean="0">
                          <a:solidFill>
                            <a:schemeClr val="dk1"/>
                          </a:solidFill>
                          <a:effectLst/>
                          <a:latin typeface="Times New Roman" panose="02020603050405020304" pitchFamily="18" charset="0"/>
                          <a:ea typeface="楷体" panose="02010609060101010101" pitchFamily="49" charset="-122"/>
                          <a:cs typeface="Times New Roman" panose="02020603050405020304" pitchFamily="18" charset="0"/>
                        </a:rPr>
                        <a:t>域名下的</a:t>
                      </a:r>
                      <a:r>
                        <a:rPr lang="en-US" altLang="zh-CN" sz="1400" kern="1200" dirty="0" smtClean="0">
                          <a:solidFill>
                            <a:schemeClr val="dk1"/>
                          </a:solidFill>
                          <a:effectLst/>
                          <a:latin typeface="Times New Roman" panose="02020603050405020304" pitchFamily="18" charset="0"/>
                          <a:ea typeface="楷体" panose="02010609060101010101" pitchFamily="49" charset="-122"/>
                          <a:cs typeface="Times New Roman" panose="02020603050405020304" pitchFamily="18" charset="0"/>
                        </a:rPr>
                        <a:t>html</a:t>
                      </a:r>
                      <a:r>
                        <a:rPr lang="zh-CN" altLang="zh-CN" sz="1400" kern="1200" dirty="0" smtClean="0">
                          <a:solidFill>
                            <a:schemeClr val="dk1"/>
                          </a:solidFill>
                          <a:effectLst/>
                          <a:latin typeface="Times New Roman" panose="02020603050405020304" pitchFamily="18" charset="0"/>
                          <a:ea typeface="楷体" panose="02010609060101010101" pitchFamily="49" charset="-122"/>
                          <a:cs typeface="Times New Roman" panose="02020603050405020304" pitchFamily="18" charset="0"/>
                        </a:rPr>
                        <a:t>页面</a:t>
                      </a: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extLst>
                  <a:ext uri="{0D108BD9-81ED-4DB2-BD59-A6C34878D82A}">
                    <a16:rowId xmlns="" xmlns:a16="http://schemas.microsoft.com/office/drawing/2014/main" val="3175154765"/>
                  </a:ext>
                </a:extLst>
              </a:tr>
            </a:tbl>
          </a:graphicData>
        </a:graphic>
      </p:graphicFrame>
      <p:sp>
        <p:nvSpPr>
          <p:cNvPr id="9" name="内容占位符 2"/>
          <p:cNvSpPr txBox="1">
            <a:spLocks/>
          </p:cNvSpPr>
          <p:nvPr/>
        </p:nvSpPr>
        <p:spPr bwMode="auto">
          <a:xfrm>
            <a:off x="468313" y="3573016"/>
            <a:ext cx="8142287"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kern="0" dirty="0"/>
              <a:t>实</a:t>
            </a:r>
            <a:r>
              <a:rPr lang="zh-CN" altLang="en-US" sz="2400" kern="0" dirty="0" smtClean="0"/>
              <a:t>验方法</a:t>
            </a:r>
            <a:endParaRPr lang="en-US" altLang="zh-CN" sz="2400" kern="0" dirty="0"/>
          </a:p>
          <a:p>
            <a:pPr lvl="1">
              <a:lnSpc>
                <a:spcPct val="150000"/>
              </a:lnSpc>
              <a:buFont typeface="Wingdings" panose="05000000000000000000" pitchFamily="2" charset="2"/>
              <a:buChar char="p"/>
            </a:pP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按</a:t>
            </a:r>
            <a:r>
              <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rPr>
              <a:t>3:1:1</a:t>
            </a: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的比例将数据划分为训练集、测试集、验证集，</a:t>
            </a:r>
            <a:r>
              <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rPr>
              <a:t>5</a:t>
            </a: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折交叉验证；</a:t>
            </a:r>
            <a:endPar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p"/>
            </a:pPr>
            <a:r>
              <a:rPr lang="zh-CN" altLang="en-US" sz="1800" kern="0" dirty="0">
                <a:latin typeface="Times New Roman" panose="02020603050405020304" pitchFamily="18" charset="0"/>
                <a:ea typeface="楷体" panose="02010609060101010101" pitchFamily="49" charset="-122"/>
                <a:cs typeface="Times New Roman" panose="02020603050405020304" pitchFamily="18" charset="0"/>
              </a:rPr>
              <a:t>分别</a:t>
            </a: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计算模型的</a:t>
            </a:r>
            <a:r>
              <a:rPr lang="en-US" altLang="zh-CN" sz="1800" kern="0" dirty="0" err="1" smtClean="0">
                <a:latin typeface="Times New Roman" panose="02020603050405020304" pitchFamily="18" charset="0"/>
                <a:ea typeface="楷体" panose="02010609060101010101" pitchFamily="49" charset="-122"/>
                <a:cs typeface="Times New Roman" panose="02020603050405020304" pitchFamily="18" charset="0"/>
              </a:rPr>
              <a:t>P@k</a:t>
            </a: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rPr>
              <a:t>MAP</a:t>
            </a: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rPr>
              <a:t>NDCG</a:t>
            </a: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指标进行对比；</a:t>
            </a:r>
            <a:endPar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p"/>
            </a:pP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与其他</a:t>
            </a:r>
            <a:r>
              <a:rPr lang="en-US" altLang="zh-CN" sz="1800" kern="0" dirty="0" err="1" smtClean="0">
                <a:latin typeface="Times New Roman" panose="02020603050405020304" pitchFamily="18" charset="0"/>
                <a:ea typeface="楷体" panose="02010609060101010101" pitchFamily="49" charset="-122"/>
                <a:cs typeface="Times New Roman" panose="02020603050405020304" pitchFamily="18" charset="0"/>
              </a:rPr>
              <a:t>Listwise</a:t>
            </a: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算法进行性能对比。</a:t>
            </a:r>
          </a:p>
        </p:txBody>
      </p:sp>
    </p:spTree>
    <p:extLst>
      <p:ext uri="{BB962C8B-B14F-4D97-AF65-F5344CB8AC3E}">
        <p14:creationId xmlns:p14="http://schemas.microsoft.com/office/powerpoint/2010/main" val="628749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CB25AA1-DAB0-4597-8B8E-0BCD3DF7FBD0}" type="datetime1">
              <a:rPr lang="zh-CN" altLang="en-US" smtClean="0"/>
              <a:t>2017/5/12</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24</a:t>
            </a:fld>
            <a:endParaRPr lang="en-US" altLang="zh-CN"/>
          </a:p>
        </p:txBody>
      </p:sp>
      <p:sp>
        <p:nvSpPr>
          <p:cNvPr id="7" name="标题 1"/>
          <p:cNvSpPr>
            <a:spLocks noGrp="1"/>
          </p:cNvSpPr>
          <p:nvPr>
            <p:ph type="title"/>
          </p:nvPr>
        </p:nvSpPr>
        <p:spPr>
          <a:xfrm>
            <a:off x="1042988" y="404813"/>
            <a:ext cx="6481762" cy="576262"/>
          </a:xfrm>
        </p:spPr>
        <p:txBody>
          <a:bodyPr/>
          <a:lstStyle/>
          <a:p>
            <a:pPr algn="l"/>
            <a:r>
              <a:rPr lang="zh-CN" altLang="en-US" sz="2800" b="0" dirty="0">
                <a:solidFill>
                  <a:srgbClr val="292929"/>
                </a:solidFill>
                <a:latin typeface="微软雅黑" pitchFamily="34" charset="-122"/>
                <a:ea typeface="微软雅黑" pitchFamily="34" charset="-122"/>
                <a:cs typeface="+mn-cs"/>
              </a:rPr>
              <a:t>实</a:t>
            </a:r>
            <a:r>
              <a:rPr lang="zh-CN" altLang="en-US" sz="2800" b="0" dirty="0" smtClean="0">
                <a:solidFill>
                  <a:srgbClr val="292929"/>
                </a:solidFill>
                <a:latin typeface="微软雅黑" pitchFamily="34" charset="-122"/>
                <a:ea typeface="微软雅黑" pitchFamily="34" charset="-122"/>
                <a:cs typeface="+mn-cs"/>
              </a:rPr>
              <a:t>验对比（</a:t>
            </a:r>
            <a:r>
              <a:rPr lang="en-US" altLang="zh-CN" sz="2800" b="0" dirty="0">
                <a:solidFill>
                  <a:srgbClr val="292929"/>
                </a:solidFill>
                <a:latin typeface="微软雅黑" pitchFamily="34" charset="-122"/>
                <a:ea typeface="微软雅黑" pitchFamily="34" charset="-122"/>
                <a:cs typeface="+mn-cs"/>
              </a:rPr>
              <a:t>3</a:t>
            </a:r>
            <a:r>
              <a:rPr lang="zh-CN" altLang="en-US" sz="2800" b="0" dirty="0" smtClean="0">
                <a:solidFill>
                  <a:srgbClr val="292929"/>
                </a:solidFill>
                <a:latin typeface="微软雅黑" pitchFamily="34" charset="-122"/>
                <a:ea typeface="微软雅黑" pitchFamily="34" charset="-122"/>
                <a:cs typeface="+mn-cs"/>
              </a:rPr>
              <a:t>）</a:t>
            </a:r>
            <a:endParaRPr lang="zh-CN" altLang="en-US" sz="4000" b="0" dirty="0">
              <a:latin typeface="黑体" pitchFamily="49" charset="-122"/>
              <a:ea typeface="黑体" pitchFamily="49"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1" y="1340768"/>
            <a:ext cx="8640960" cy="4680520"/>
          </a:xfrm>
          <a:prstGeom prst="rect">
            <a:avLst/>
          </a:prstGeom>
        </p:spPr>
      </p:pic>
    </p:spTree>
    <p:extLst>
      <p:ext uri="{BB962C8B-B14F-4D97-AF65-F5344CB8AC3E}">
        <p14:creationId xmlns:p14="http://schemas.microsoft.com/office/powerpoint/2010/main" val="1269721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CB25AA1-DAB0-4597-8B8E-0BCD3DF7FBD0}" type="datetime1">
              <a:rPr lang="zh-CN" altLang="en-US" smtClean="0"/>
              <a:t>2017/5/12</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25</a:t>
            </a:fld>
            <a:endParaRPr lang="en-US" altLang="zh-CN"/>
          </a:p>
        </p:txBody>
      </p:sp>
      <p:sp>
        <p:nvSpPr>
          <p:cNvPr id="7" name="标题 1"/>
          <p:cNvSpPr>
            <a:spLocks noGrp="1"/>
          </p:cNvSpPr>
          <p:nvPr>
            <p:ph type="title"/>
          </p:nvPr>
        </p:nvSpPr>
        <p:spPr>
          <a:xfrm>
            <a:off x="1042988" y="404813"/>
            <a:ext cx="6481762" cy="576262"/>
          </a:xfrm>
        </p:spPr>
        <p:txBody>
          <a:bodyPr/>
          <a:lstStyle/>
          <a:p>
            <a:pPr algn="l"/>
            <a:r>
              <a:rPr lang="zh-CN" altLang="en-US" sz="2800" b="0" dirty="0">
                <a:solidFill>
                  <a:srgbClr val="292929"/>
                </a:solidFill>
                <a:latin typeface="微软雅黑" pitchFamily="34" charset="-122"/>
                <a:ea typeface="微软雅黑" pitchFamily="34" charset="-122"/>
                <a:cs typeface="+mn-cs"/>
              </a:rPr>
              <a:t>实</a:t>
            </a:r>
            <a:r>
              <a:rPr lang="zh-CN" altLang="en-US" sz="2800" b="0" dirty="0" smtClean="0">
                <a:solidFill>
                  <a:srgbClr val="292929"/>
                </a:solidFill>
                <a:latin typeface="微软雅黑" pitchFamily="34" charset="-122"/>
                <a:ea typeface="微软雅黑" pitchFamily="34" charset="-122"/>
                <a:cs typeface="+mn-cs"/>
              </a:rPr>
              <a:t>验对比（</a:t>
            </a:r>
            <a:r>
              <a:rPr lang="en-US" altLang="zh-CN" sz="2800" b="0" dirty="0">
                <a:solidFill>
                  <a:srgbClr val="292929"/>
                </a:solidFill>
                <a:latin typeface="微软雅黑" pitchFamily="34" charset="-122"/>
                <a:ea typeface="微软雅黑" pitchFamily="34" charset="-122"/>
                <a:cs typeface="+mn-cs"/>
              </a:rPr>
              <a:t>4</a:t>
            </a:r>
            <a:r>
              <a:rPr lang="zh-CN" altLang="en-US" sz="2800" b="0" dirty="0" smtClean="0">
                <a:solidFill>
                  <a:srgbClr val="292929"/>
                </a:solidFill>
                <a:latin typeface="微软雅黑" pitchFamily="34" charset="-122"/>
                <a:ea typeface="微软雅黑" pitchFamily="34" charset="-122"/>
                <a:cs typeface="+mn-cs"/>
              </a:rPr>
              <a:t>）</a:t>
            </a:r>
            <a:endParaRPr lang="zh-CN" altLang="en-US" sz="4000" b="0" dirty="0">
              <a:latin typeface="黑体" pitchFamily="49" charset="-122"/>
              <a:ea typeface="黑体" pitchFamily="49"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340767"/>
            <a:ext cx="8640960" cy="4608513"/>
          </a:xfrm>
          <a:prstGeom prst="rect">
            <a:avLst/>
          </a:prstGeom>
        </p:spPr>
      </p:pic>
    </p:spTree>
    <p:extLst>
      <p:ext uri="{BB962C8B-B14F-4D97-AF65-F5344CB8AC3E}">
        <p14:creationId xmlns:p14="http://schemas.microsoft.com/office/powerpoint/2010/main" val="3754803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CB25AA1-DAB0-4597-8B8E-0BCD3DF7FBD0}" type="datetime1">
              <a:rPr lang="zh-CN" altLang="en-US" smtClean="0"/>
              <a:t>2017/5/12</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26</a:t>
            </a:fld>
            <a:endParaRPr lang="en-US" altLang="zh-CN"/>
          </a:p>
        </p:txBody>
      </p:sp>
      <p:sp>
        <p:nvSpPr>
          <p:cNvPr id="7" name="标题 1"/>
          <p:cNvSpPr>
            <a:spLocks noGrp="1"/>
          </p:cNvSpPr>
          <p:nvPr>
            <p:ph type="title"/>
          </p:nvPr>
        </p:nvSpPr>
        <p:spPr>
          <a:xfrm>
            <a:off x="1042988" y="404813"/>
            <a:ext cx="6481762" cy="576262"/>
          </a:xfrm>
        </p:spPr>
        <p:txBody>
          <a:bodyPr/>
          <a:lstStyle/>
          <a:p>
            <a:pPr algn="l"/>
            <a:r>
              <a:rPr lang="zh-CN" altLang="en-US" sz="2800" b="0" dirty="0">
                <a:solidFill>
                  <a:srgbClr val="292929"/>
                </a:solidFill>
                <a:latin typeface="微软雅黑" pitchFamily="34" charset="-122"/>
                <a:ea typeface="微软雅黑" pitchFamily="34" charset="-122"/>
                <a:cs typeface="+mn-cs"/>
              </a:rPr>
              <a:t>实</a:t>
            </a:r>
            <a:r>
              <a:rPr lang="zh-CN" altLang="en-US" sz="2800" b="0" dirty="0" smtClean="0">
                <a:solidFill>
                  <a:srgbClr val="292929"/>
                </a:solidFill>
                <a:latin typeface="微软雅黑" pitchFamily="34" charset="-122"/>
                <a:ea typeface="微软雅黑" pitchFamily="34" charset="-122"/>
                <a:cs typeface="+mn-cs"/>
              </a:rPr>
              <a:t>验对比（</a:t>
            </a:r>
            <a:r>
              <a:rPr lang="en-US" altLang="zh-CN" sz="2800" b="0" dirty="0">
                <a:solidFill>
                  <a:srgbClr val="292929"/>
                </a:solidFill>
                <a:latin typeface="微软雅黑" pitchFamily="34" charset="-122"/>
                <a:ea typeface="微软雅黑" pitchFamily="34" charset="-122"/>
                <a:cs typeface="+mn-cs"/>
              </a:rPr>
              <a:t>5</a:t>
            </a:r>
            <a:r>
              <a:rPr lang="zh-CN" altLang="en-US" sz="2800" b="0" dirty="0" smtClean="0">
                <a:solidFill>
                  <a:srgbClr val="292929"/>
                </a:solidFill>
                <a:latin typeface="微软雅黑" pitchFamily="34" charset="-122"/>
                <a:ea typeface="微软雅黑" pitchFamily="34" charset="-122"/>
                <a:cs typeface="+mn-cs"/>
              </a:rPr>
              <a:t>）</a:t>
            </a:r>
            <a:endParaRPr lang="zh-CN" altLang="en-US" sz="4000" b="0" dirty="0">
              <a:latin typeface="黑体" pitchFamily="49" charset="-122"/>
              <a:ea typeface="黑体" pitchFamily="49"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19" y="1412776"/>
            <a:ext cx="8669569" cy="4536504"/>
          </a:xfrm>
          <a:prstGeom prst="rect">
            <a:avLst/>
          </a:prstGeom>
        </p:spPr>
      </p:pic>
    </p:spTree>
    <p:extLst>
      <p:ext uri="{BB962C8B-B14F-4D97-AF65-F5344CB8AC3E}">
        <p14:creationId xmlns:p14="http://schemas.microsoft.com/office/powerpoint/2010/main" val="28005032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CB25AA1-DAB0-4597-8B8E-0BCD3DF7FBD0}" type="datetime1">
              <a:rPr lang="zh-CN" altLang="en-US" smtClean="0"/>
              <a:t>2017/5/12</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27</a:t>
            </a:fld>
            <a:endParaRPr lang="en-US" altLang="zh-CN"/>
          </a:p>
        </p:txBody>
      </p:sp>
      <p:sp>
        <p:nvSpPr>
          <p:cNvPr id="7" name="标题 1"/>
          <p:cNvSpPr>
            <a:spLocks noGrp="1"/>
          </p:cNvSpPr>
          <p:nvPr>
            <p:ph type="title"/>
          </p:nvPr>
        </p:nvSpPr>
        <p:spPr>
          <a:xfrm>
            <a:off x="1042988" y="404813"/>
            <a:ext cx="6481762" cy="576262"/>
          </a:xfrm>
        </p:spPr>
        <p:txBody>
          <a:bodyPr/>
          <a:lstStyle/>
          <a:p>
            <a:pPr algn="l"/>
            <a:r>
              <a:rPr lang="zh-CN" altLang="en-US" sz="2800" b="0" dirty="0">
                <a:solidFill>
                  <a:srgbClr val="292929"/>
                </a:solidFill>
                <a:latin typeface="微软雅黑" pitchFamily="34" charset="-122"/>
                <a:ea typeface="微软雅黑" pitchFamily="34" charset="-122"/>
                <a:cs typeface="+mn-cs"/>
              </a:rPr>
              <a:t>实</a:t>
            </a:r>
            <a:r>
              <a:rPr lang="zh-CN" altLang="en-US" sz="2800" b="0" dirty="0" smtClean="0">
                <a:solidFill>
                  <a:srgbClr val="292929"/>
                </a:solidFill>
                <a:latin typeface="微软雅黑" pitchFamily="34" charset="-122"/>
                <a:ea typeface="微软雅黑" pitchFamily="34" charset="-122"/>
                <a:cs typeface="+mn-cs"/>
              </a:rPr>
              <a:t>验对比（</a:t>
            </a:r>
            <a:r>
              <a:rPr lang="en-US" altLang="zh-CN" sz="2800" b="0" dirty="0">
                <a:solidFill>
                  <a:srgbClr val="292929"/>
                </a:solidFill>
                <a:latin typeface="微软雅黑" pitchFamily="34" charset="-122"/>
                <a:ea typeface="微软雅黑" pitchFamily="34" charset="-122"/>
                <a:cs typeface="+mn-cs"/>
              </a:rPr>
              <a:t>6</a:t>
            </a:r>
            <a:r>
              <a:rPr lang="zh-CN" altLang="en-US" sz="2800" b="0" dirty="0" smtClean="0">
                <a:solidFill>
                  <a:srgbClr val="292929"/>
                </a:solidFill>
                <a:latin typeface="微软雅黑" pitchFamily="34" charset="-122"/>
                <a:ea typeface="微软雅黑" pitchFamily="34" charset="-122"/>
                <a:cs typeface="+mn-cs"/>
              </a:rPr>
              <a:t>）</a:t>
            </a:r>
            <a:endParaRPr lang="zh-CN" altLang="en-US" sz="4000" b="0" dirty="0">
              <a:latin typeface="黑体" pitchFamily="49" charset="-122"/>
              <a:ea typeface="黑体" pitchFamily="49"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412776"/>
            <a:ext cx="8712968" cy="4536504"/>
          </a:xfrm>
          <a:prstGeom prst="rect">
            <a:avLst/>
          </a:prstGeom>
        </p:spPr>
      </p:pic>
    </p:spTree>
    <p:extLst>
      <p:ext uri="{BB962C8B-B14F-4D97-AF65-F5344CB8AC3E}">
        <p14:creationId xmlns:p14="http://schemas.microsoft.com/office/powerpoint/2010/main" val="842279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3" y="1484313"/>
            <a:ext cx="8142287" cy="2808783"/>
          </a:xfrm>
        </p:spPr>
        <p:txBody>
          <a:bodyPr/>
          <a:lstStyle/>
          <a:p>
            <a:r>
              <a:rPr lang="zh-CN" altLang="en-US" sz="2400" dirty="0" smtClean="0">
                <a:latin typeface="黑体" panose="02010609060101010101" pitchFamily="49" charset="-122"/>
                <a:ea typeface="黑体" panose="02010609060101010101" pitchFamily="49" charset="-122"/>
              </a:rPr>
              <a:t>结果分析</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算法</a:t>
            </a:r>
            <a:r>
              <a:rPr lang="zh-CN" altLang="zh-CN" dirty="0" smtClean="0">
                <a:latin typeface="Times New Roman" panose="02020603050405020304" pitchFamily="18" charset="0"/>
                <a:ea typeface="楷体" panose="02010609060101010101" pitchFamily="49" charset="-122"/>
                <a:cs typeface="Times New Roman" panose="02020603050405020304" pitchFamily="18" charset="0"/>
              </a:rPr>
              <a:t>排</a:t>
            </a:r>
            <a:r>
              <a:rPr lang="zh-CN" altLang="zh-CN" dirty="0">
                <a:latin typeface="Times New Roman" panose="02020603050405020304" pitchFamily="18" charset="0"/>
                <a:ea typeface="楷体" panose="02010609060101010101" pitchFamily="49" charset="-122"/>
                <a:cs typeface="Times New Roman" panose="02020603050405020304" pitchFamily="18" charset="0"/>
              </a:rPr>
              <a:t>序性</a:t>
            </a:r>
            <a:r>
              <a:rPr lang="zh-CN" altLang="zh-CN" dirty="0" smtClean="0">
                <a:latin typeface="Times New Roman" panose="02020603050405020304" pitchFamily="18" charset="0"/>
                <a:ea typeface="楷体" panose="02010609060101010101" pitchFamily="49" charset="-122"/>
                <a:cs typeface="Times New Roman" panose="02020603050405020304" pitchFamily="18" charset="0"/>
              </a:rPr>
              <a:t>能有</a:t>
            </a:r>
            <a:r>
              <a:rPr lang="zh-CN" altLang="zh-CN" dirty="0">
                <a:latin typeface="Times New Roman" panose="02020603050405020304" pitchFamily="18" charset="0"/>
                <a:ea typeface="楷体" panose="02010609060101010101" pitchFamily="49" charset="-122"/>
                <a:cs typeface="Times New Roman" panose="02020603050405020304" pitchFamily="18" charset="0"/>
              </a:rPr>
              <a:t>一定的提</a:t>
            </a:r>
            <a:r>
              <a:rPr lang="zh-CN" altLang="zh-CN" dirty="0" smtClean="0">
                <a:latin typeface="Times New Roman" panose="02020603050405020304" pitchFamily="18" charset="0"/>
                <a:ea typeface="楷体" panose="02010609060101010101" pitchFamily="49" charset="-122"/>
                <a:cs typeface="Times New Roman" panose="02020603050405020304" pitchFamily="18" charset="0"/>
              </a:rPr>
              <a:t>升</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k</a:t>
            </a:r>
            <a:r>
              <a:rPr lang="zh-CN" altLang="zh-CN" dirty="0">
                <a:latin typeface="Times New Roman" panose="02020603050405020304" pitchFamily="18" charset="0"/>
                <a:ea typeface="楷体" panose="02010609060101010101" pitchFamily="49" charset="-122"/>
                <a:cs typeface="Times New Roman" panose="02020603050405020304" pitchFamily="18" charset="0"/>
              </a:rPr>
              <a:t>值较小时，提</a:t>
            </a:r>
            <a:r>
              <a:rPr lang="zh-CN" altLang="zh-CN" dirty="0" smtClean="0">
                <a:latin typeface="Times New Roman" panose="02020603050405020304" pitchFamily="18" charset="0"/>
                <a:ea typeface="楷体" panose="02010609060101010101" pitchFamily="49" charset="-122"/>
                <a:cs typeface="Times New Roman" panose="02020603050405020304" pitchFamily="18" charset="0"/>
              </a:rPr>
              <a:t>升明</a:t>
            </a:r>
            <a:r>
              <a:rPr lang="zh-CN" altLang="zh-CN" dirty="0">
                <a:latin typeface="Times New Roman" panose="02020603050405020304" pitchFamily="18" charset="0"/>
                <a:ea typeface="楷体" panose="02010609060101010101" pitchFamily="49" charset="-122"/>
                <a:cs typeface="Times New Roman" panose="02020603050405020304" pitchFamily="18" charset="0"/>
              </a:rPr>
              <a:t>显</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zh-CN" dirty="0">
                <a:latin typeface="Times New Roman" panose="02020603050405020304" pitchFamily="18" charset="0"/>
                <a:ea typeface="楷体" panose="02010609060101010101" pitchFamily="49" charset="-122"/>
                <a:cs typeface="Times New Roman" panose="02020603050405020304" pitchFamily="18" charset="0"/>
              </a:rPr>
              <a:t>在</a:t>
            </a:r>
            <a:r>
              <a:rPr lang="en-US" altLang="zh-CN" dirty="0">
                <a:latin typeface="Times New Roman" panose="02020603050405020304" pitchFamily="18" charset="0"/>
                <a:ea typeface="楷体" panose="02010609060101010101" pitchFamily="49" charset="-122"/>
                <a:cs typeface="Times New Roman" panose="02020603050405020304" pitchFamily="18" charset="0"/>
              </a:rPr>
              <a:t>TD2004</a:t>
            </a:r>
            <a:r>
              <a:rPr lang="zh-CN" altLang="zh-CN" dirty="0">
                <a:latin typeface="Times New Roman" panose="02020603050405020304" pitchFamily="18" charset="0"/>
                <a:ea typeface="楷体" panose="02010609060101010101" pitchFamily="49" charset="-122"/>
                <a:cs typeface="Times New Roman" panose="02020603050405020304" pitchFamily="18" charset="0"/>
              </a:rPr>
              <a:t>数据集上，当</a:t>
            </a:r>
            <a:r>
              <a:rPr lang="en-US" altLang="zh-CN" dirty="0">
                <a:latin typeface="Times New Roman" panose="02020603050405020304" pitchFamily="18" charset="0"/>
                <a:ea typeface="楷体" panose="02010609060101010101" pitchFamily="49" charset="-122"/>
                <a:cs typeface="Times New Roman" panose="02020603050405020304" pitchFamily="18" charset="0"/>
              </a:rPr>
              <a:t>k&gt;5</a:t>
            </a:r>
            <a:r>
              <a:rPr lang="zh-CN" altLang="zh-CN" dirty="0">
                <a:latin typeface="Times New Roman" panose="02020603050405020304" pitchFamily="18" charset="0"/>
                <a:ea typeface="楷体" panose="02010609060101010101" pitchFamily="49" charset="-122"/>
                <a:cs typeface="Times New Roman" panose="02020603050405020304" pitchFamily="18" charset="0"/>
              </a:rPr>
              <a:t>时，跟其他算法比性能没有提升，反而有所下降</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对排序靠后的文档，排序</a:t>
            </a:r>
            <a:r>
              <a:rPr lang="zh-CN" altLang="zh-CN" dirty="0" smtClean="0">
                <a:latin typeface="Times New Roman" panose="02020603050405020304" pitchFamily="18" charset="0"/>
                <a:ea typeface="楷体" panose="02010609060101010101" pitchFamily="49" charset="-122"/>
                <a:cs typeface="Times New Roman" panose="02020603050405020304" pitchFamily="18" charset="0"/>
              </a:rPr>
              <a:t>性</a:t>
            </a:r>
            <a:r>
              <a:rPr lang="zh-CN" altLang="zh-CN" dirty="0">
                <a:latin typeface="Times New Roman" panose="02020603050405020304" pitchFamily="18" charset="0"/>
                <a:ea typeface="楷体" panose="02010609060101010101" pitchFamily="49" charset="-122"/>
                <a:cs typeface="Times New Roman" panose="02020603050405020304" pitchFamily="18" charset="0"/>
              </a:rPr>
              <a:t>能提</a:t>
            </a:r>
            <a:r>
              <a:rPr lang="zh-CN" altLang="zh-CN" dirty="0" smtClean="0">
                <a:latin typeface="Times New Roman" panose="02020603050405020304" pitchFamily="18" charset="0"/>
                <a:ea typeface="楷体" panose="02010609060101010101" pitchFamily="49" charset="-122"/>
                <a:cs typeface="Times New Roman" panose="02020603050405020304" pitchFamily="18" charset="0"/>
              </a:rPr>
              <a:t>升</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不明显</a:t>
            </a:r>
            <a:r>
              <a:rPr lang="zh-CN" altLang="zh-CN" dirty="0" smtClean="0">
                <a:latin typeface="Times New Roman" panose="02020603050405020304" pitchFamily="18" charset="0"/>
                <a:ea typeface="楷体" panose="02010609060101010101" pitchFamily="49" charset="-122"/>
                <a:cs typeface="Times New Roman" panose="02020603050405020304" pitchFamily="18" charset="0"/>
              </a:rPr>
              <a:t>，甚至下降</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2017/5/12</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28</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实</a:t>
            </a:r>
            <a:r>
              <a:rPr lang="zh-CN" altLang="en-US" sz="2800" b="0" dirty="0" smtClean="0">
                <a:latin typeface="黑体" pitchFamily="49" charset="-122"/>
                <a:ea typeface="黑体" pitchFamily="49" charset="-122"/>
              </a:rPr>
              <a:t>验总结</a:t>
            </a:r>
            <a:endParaRPr lang="zh-CN" altLang="en-US" sz="2800" b="0" dirty="0">
              <a:latin typeface="黑体" pitchFamily="49" charset="-122"/>
              <a:ea typeface="黑体" pitchFamily="49" charset="-122"/>
            </a:endParaRPr>
          </a:p>
        </p:txBody>
      </p:sp>
    </p:spTree>
    <p:extLst>
      <p:ext uri="{BB962C8B-B14F-4D97-AF65-F5344CB8AC3E}">
        <p14:creationId xmlns:p14="http://schemas.microsoft.com/office/powerpoint/2010/main" val="3026767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2840543130"/>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887684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2966235485"/>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3093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458432"/>
            <a:ext cx="8424167" cy="4392612"/>
          </a:xfrm>
        </p:spPr>
        <p:txBody>
          <a:bodyPr/>
          <a:lstStyle/>
          <a:p>
            <a:r>
              <a:rPr lang="zh-CN" altLang="en-US" sz="2400" dirty="0">
                <a:latin typeface="黑体" panose="02010609060101010101" pitchFamily="49" charset="-122"/>
                <a:ea typeface="黑体" panose="02010609060101010101" pitchFamily="49" charset="-122"/>
              </a:rPr>
              <a:t>总</a:t>
            </a:r>
            <a:r>
              <a:rPr lang="zh-CN" altLang="en-US" sz="2400" dirty="0" smtClean="0">
                <a:latin typeface="黑体" panose="02010609060101010101" pitchFamily="49" charset="-122"/>
                <a:ea typeface="黑体" panose="02010609060101010101" pitchFamily="49" charset="-122"/>
              </a:rPr>
              <a:t>结</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结合</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VSM+LDA</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模</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型，从</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特征词</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与文档主</a:t>
            </a:r>
            <a:r>
              <a:rPr lang="zh-CN" altLang="en-US" dirty="0">
                <a:latin typeface="Times New Roman" panose="02020603050405020304" pitchFamily="18" charset="0"/>
                <a:ea typeface="楷体" panose="02010609060101010101" pitchFamily="49" charset="-122"/>
                <a:cs typeface="Times New Roman" panose="02020603050405020304" pitchFamily="18" charset="0"/>
              </a:rPr>
              <a:t>题两个角</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度</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提</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出一种文档相似度算法；</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zh-CN" dirty="0" smtClean="0">
                <a:latin typeface="Times New Roman" panose="02020603050405020304" pitchFamily="18" charset="0"/>
                <a:ea typeface="楷体" panose="02010609060101010101" pitchFamily="49" charset="-122"/>
                <a:cs typeface="Times New Roman" panose="02020603050405020304" pitchFamily="18" charset="0"/>
              </a:rPr>
              <a:t>提出</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了一种通过文档之间相似度来调整排序模型的方法；</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结合主题相似度与改进的排序模型，实现了</a:t>
            </a:r>
            <a:r>
              <a:rPr lang="en-US" altLang="zh-CN" dirty="0" err="1" smtClean="0">
                <a:latin typeface="Times New Roman" panose="02020603050405020304" pitchFamily="18" charset="0"/>
                <a:ea typeface="楷体" panose="02010609060101010101" pitchFamily="49" charset="-122"/>
                <a:cs typeface="Times New Roman" panose="02020603050405020304" pitchFamily="18" charset="0"/>
              </a:rPr>
              <a:t>ListSimi</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算法，其能</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够显著的提升现有排序学习算法的准确</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度。</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2017/5/12</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30</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smtClean="0">
                <a:latin typeface="黑体" pitchFamily="49" charset="-122"/>
                <a:ea typeface="黑体" pitchFamily="49" charset="-122"/>
              </a:rPr>
              <a:t>总结与展望</a:t>
            </a:r>
            <a:endParaRPr lang="zh-CN" altLang="en-US" sz="2800" b="0" dirty="0">
              <a:latin typeface="黑体" pitchFamily="49" charset="-122"/>
              <a:ea typeface="黑体" pitchFamily="49" charset="-122"/>
            </a:endParaRPr>
          </a:p>
        </p:txBody>
      </p:sp>
    </p:spTree>
    <p:extLst>
      <p:ext uri="{BB962C8B-B14F-4D97-AF65-F5344CB8AC3E}">
        <p14:creationId xmlns:p14="http://schemas.microsoft.com/office/powerpoint/2010/main" val="4092337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400" dirty="0"/>
              <a:t>展望</a:t>
            </a:r>
            <a:endParaRPr lang="en-US" altLang="zh-CN" sz="2400" dirty="0" smtClean="0"/>
          </a:p>
          <a:p>
            <a:pPr lvl="1">
              <a:lnSpc>
                <a:spcPct val="150000"/>
              </a:lnSpc>
              <a:spcBef>
                <a:spcPts val="0"/>
              </a:spcBef>
              <a:buFont typeface="Wingdings" panose="05000000000000000000" pitchFamily="2" charset="2"/>
              <a:buChar char="p"/>
            </a:pPr>
            <a:r>
              <a:rPr lang="zh-CN" altLang="en-US" dirty="0" smtClean="0">
                <a:latin typeface="楷体" panose="02010609060101010101" pitchFamily="49" charset="-122"/>
                <a:ea typeface="楷体" panose="02010609060101010101" pitchFamily="49" charset="-122"/>
              </a:rPr>
              <a:t>尝试设置更多的参数优化评分</a:t>
            </a:r>
            <a:r>
              <a:rPr lang="zh-CN" altLang="en-US" dirty="0">
                <a:latin typeface="楷体" panose="02010609060101010101" pitchFamily="49" charset="-122"/>
                <a:ea typeface="楷体" panose="02010609060101010101" pitchFamily="49" charset="-122"/>
              </a:rPr>
              <a:t>模型</a:t>
            </a:r>
            <a:r>
              <a:rPr lang="zh-CN" altLang="en-US" dirty="0" smtClean="0">
                <a:latin typeface="楷体" panose="02010609060101010101" pitchFamily="49" charset="-122"/>
                <a:ea typeface="楷体" panose="02010609060101010101" pitchFamily="49" charset="-122"/>
              </a:rPr>
              <a:t>，优</a:t>
            </a:r>
            <a:r>
              <a:rPr lang="zh-CN" altLang="en-US" dirty="0">
                <a:latin typeface="楷体" panose="02010609060101010101" pitchFamily="49" charset="-122"/>
                <a:ea typeface="楷体" panose="02010609060101010101" pitchFamily="49" charset="-122"/>
              </a:rPr>
              <a:t>化算</a:t>
            </a:r>
            <a:r>
              <a:rPr lang="zh-CN" altLang="en-US" dirty="0" smtClean="0">
                <a:latin typeface="楷体" panose="02010609060101010101" pitchFamily="49" charset="-122"/>
                <a:ea typeface="楷体" panose="02010609060101010101" pitchFamily="49" charset="-122"/>
              </a:rPr>
              <a:t>法在</a:t>
            </a:r>
            <a:r>
              <a:rPr lang="en-US" altLang="zh-CN" dirty="0" smtClean="0">
                <a:latin typeface="楷体" panose="02010609060101010101" pitchFamily="49" charset="-122"/>
                <a:ea typeface="楷体" panose="02010609060101010101" pitchFamily="49" charset="-122"/>
              </a:rPr>
              <a:t>k</a:t>
            </a:r>
            <a:r>
              <a:rPr lang="zh-CN" altLang="en-US" dirty="0" smtClean="0">
                <a:latin typeface="楷体" panose="02010609060101010101" pitchFamily="49" charset="-122"/>
                <a:ea typeface="楷体" panose="02010609060101010101" pitchFamily="49" charset="-122"/>
              </a:rPr>
              <a:t>值较大时的排序性能；</a:t>
            </a:r>
            <a:endParaRPr lang="en-US" altLang="zh-CN" dirty="0" smtClean="0">
              <a:latin typeface="楷体" panose="02010609060101010101" pitchFamily="49" charset="-122"/>
              <a:ea typeface="楷体" panose="02010609060101010101" pitchFamily="49" charset="-122"/>
            </a:endParaRPr>
          </a:p>
          <a:p>
            <a:pPr lvl="1">
              <a:lnSpc>
                <a:spcPct val="150000"/>
              </a:lnSpc>
              <a:spcBef>
                <a:spcPts val="0"/>
              </a:spcBef>
              <a:buFont typeface="Wingdings" panose="05000000000000000000" pitchFamily="2" charset="2"/>
              <a:buChar char="p"/>
            </a:pPr>
            <a:r>
              <a:rPr lang="zh-CN" altLang="en-US" dirty="0">
                <a:latin typeface="楷体" panose="02010609060101010101" pitchFamily="49" charset="-122"/>
                <a:ea typeface="楷体" panose="02010609060101010101" pitchFamily="49" charset="-122"/>
              </a:rPr>
              <a:t>通</a:t>
            </a:r>
            <a:r>
              <a:rPr lang="zh-CN" altLang="en-US" dirty="0" smtClean="0">
                <a:latin typeface="楷体" panose="02010609060101010101" pitchFamily="49" charset="-122"/>
                <a:ea typeface="楷体" panose="02010609060101010101" pitchFamily="49" charset="-122"/>
              </a:rPr>
              <a:t>过直接优化搜索排序评价标准来训练最优模型；</a:t>
            </a:r>
            <a:endParaRPr lang="en-US" altLang="zh-CN" dirty="0" smtClean="0">
              <a:latin typeface="楷体" panose="02010609060101010101" pitchFamily="49" charset="-122"/>
              <a:ea typeface="楷体" panose="02010609060101010101" pitchFamily="49" charset="-122"/>
            </a:endParaRPr>
          </a:p>
          <a:p>
            <a:pPr lvl="1">
              <a:lnSpc>
                <a:spcPct val="150000"/>
              </a:lnSpc>
              <a:spcBef>
                <a:spcPts val="0"/>
              </a:spcBef>
              <a:buFont typeface="Wingdings" panose="05000000000000000000" pitchFamily="2" charset="2"/>
              <a:buChar char="p"/>
            </a:pPr>
            <a:r>
              <a:rPr lang="zh-CN" altLang="en-US" dirty="0" smtClean="0">
                <a:latin typeface="楷体" panose="02010609060101010101" pitchFamily="49" charset="-122"/>
                <a:ea typeface="楷体" panose="02010609060101010101" pitchFamily="49" charset="-122"/>
              </a:rPr>
              <a:t>将方法运用于其他系统，如用户推荐，自动问答 </a:t>
            </a:r>
            <a:endParaRPr lang="en-US" altLang="zh-CN" dirty="0" smtClean="0">
              <a:latin typeface="楷体" panose="02010609060101010101" pitchFamily="49" charset="-122"/>
              <a:ea typeface="楷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2017/5/12</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31</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smtClean="0">
                <a:latin typeface="黑体" pitchFamily="49" charset="-122"/>
                <a:ea typeface="黑体" pitchFamily="49" charset="-122"/>
              </a:rPr>
              <a:t>总结与展望</a:t>
            </a:r>
            <a:endParaRPr lang="zh-CN" altLang="en-US" sz="2800" b="0" dirty="0">
              <a:latin typeface="黑体" pitchFamily="49" charset="-122"/>
              <a:ea typeface="黑体" pitchFamily="49" charset="-122"/>
            </a:endParaRPr>
          </a:p>
        </p:txBody>
      </p:sp>
    </p:spTree>
    <p:extLst>
      <p:ext uri="{BB962C8B-B14F-4D97-AF65-F5344CB8AC3E}">
        <p14:creationId xmlns:p14="http://schemas.microsoft.com/office/powerpoint/2010/main" val="1964599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zh-CN" altLang="en-US" b="0" dirty="0" smtClean="0">
                <a:latin typeface="黑体" pitchFamily="49" charset="-122"/>
                <a:ea typeface="黑体" pitchFamily="49" charset="-122"/>
              </a:rPr>
              <a:t>附录</a:t>
            </a:r>
            <a:endParaRPr lang="zh-CN" altLang="en-US" b="0" dirty="0">
              <a:latin typeface="黑体" pitchFamily="49" charset="-122"/>
              <a:ea typeface="黑体" pitchFamily="49" charset="-122"/>
            </a:endParaRPr>
          </a:p>
        </p:txBody>
      </p:sp>
      <p:sp>
        <p:nvSpPr>
          <p:cNvPr id="3" name="Content Placeholder 2"/>
          <p:cNvSpPr>
            <a:spLocks noGrp="1"/>
          </p:cNvSpPr>
          <p:nvPr>
            <p:ph idx="1"/>
          </p:nvPr>
        </p:nvSpPr>
        <p:spPr>
          <a:xfrm>
            <a:off x="251520" y="1484784"/>
            <a:ext cx="8496944" cy="4392612"/>
          </a:xfrm>
        </p:spPr>
        <p:txBody>
          <a:bodyPr/>
          <a:lstStyle/>
          <a:p>
            <a:r>
              <a:rPr lang="zh-CN" altLang="zh-CN" sz="2400" dirty="0">
                <a:latin typeface="黑体" panose="02010609060101010101" pitchFamily="49" charset="-122"/>
                <a:ea typeface="黑体" panose="02010609060101010101" pitchFamily="49" charset="-122"/>
              </a:rPr>
              <a:t>硕士期</a:t>
            </a:r>
            <a:r>
              <a:rPr lang="zh-CN" altLang="zh-CN" sz="2400" dirty="0" smtClean="0">
                <a:latin typeface="黑体" panose="02010609060101010101" pitchFamily="49" charset="-122"/>
                <a:ea typeface="黑体" panose="02010609060101010101" pitchFamily="49" charset="-122"/>
              </a:rPr>
              <a:t>间专利</a:t>
            </a:r>
            <a:endParaRPr lang="en-US" altLang="zh-CN" sz="2400" dirty="0" smtClean="0">
              <a:latin typeface="黑体" panose="02010609060101010101" pitchFamily="49" charset="-122"/>
              <a:ea typeface="黑体" panose="02010609060101010101" pitchFamily="49" charset="-122"/>
            </a:endParaRPr>
          </a:p>
          <a:p>
            <a:pPr marL="0" lvl="0" indent="0">
              <a:lnSpc>
                <a:spcPct val="150000"/>
              </a:lnSpc>
              <a:buNone/>
            </a:pPr>
            <a:r>
              <a:rPr lang="en-US" altLang="zh-CN" sz="1600" dirty="0" smtClean="0">
                <a:latin typeface="楷体" panose="02010609060101010101" pitchFamily="49" charset="-122"/>
                <a:ea typeface="楷体" panose="02010609060101010101" pitchFamily="49" charset="-122"/>
              </a:rPr>
              <a:t>    [1]</a:t>
            </a:r>
            <a:r>
              <a:rPr lang="zh-CN" altLang="en-US" sz="1600" dirty="0" smtClean="0">
                <a:latin typeface="楷体" panose="02010609060101010101" pitchFamily="49" charset="-122"/>
                <a:ea typeface="楷体" panose="02010609060101010101" pitchFamily="49" charset="-122"/>
              </a:rPr>
              <a:t>吴骏，</a:t>
            </a:r>
            <a:r>
              <a:rPr lang="zh-CN" altLang="zh-CN" sz="1600" dirty="0" smtClean="0">
                <a:latin typeface="楷体" panose="02010609060101010101" pitchFamily="49" charset="-122"/>
                <a:ea typeface="楷体" panose="02010609060101010101" pitchFamily="49" charset="-122"/>
              </a:rPr>
              <a:t>刘勇，汤兆亮，高扬</a:t>
            </a:r>
            <a:r>
              <a:rPr lang="zh-CN" altLang="zh-CN" sz="1600" dirty="0">
                <a:latin typeface="楷体" panose="02010609060101010101" pitchFamily="49" charset="-122"/>
                <a:ea typeface="楷体" panose="02010609060101010101" pitchFamily="49" charset="-122"/>
              </a:rPr>
              <a:t>，吴和</a:t>
            </a:r>
            <a:r>
              <a:rPr lang="zh-CN" altLang="zh-CN" sz="1600" dirty="0" smtClean="0">
                <a:latin typeface="楷体" panose="02010609060101010101" pitchFamily="49" charset="-122"/>
                <a:ea typeface="楷体" panose="02010609060101010101" pitchFamily="49" charset="-122"/>
              </a:rPr>
              <a:t>生</a:t>
            </a:r>
            <a:r>
              <a:rPr lang="zh-CN" altLang="en-US" sz="1600" dirty="0" smtClean="0">
                <a:latin typeface="楷体" panose="02010609060101010101" pitchFamily="49" charset="-122"/>
                <a:ea typeface="楷体" panose="02010609060101010101" pitchFamily="49" charset="-122"/>
              </a:rPr>
              <a:t>，李宁，</a:t>
            </a:r>
            <a:r>
              <a:rPr lang="zh-CN" altLang="zh-CN" sz="1600" dirty="0" smtClean="0">
                <a:latin typeface="楷体" panose="02010609060101010101" pitchFamily="49" charset="-122"/>
                <a:ea typeface="楷体" panose="02010609060101010101" pitchFamily="49" charset="-122"/>
              </a:rPr>
              <a:t>一种面向</a:t>
            </a:r>
            <a:r>
              <a:rPr lang="en-US" altLang="zh-CN" sz="1600" dirty="0" smtClean="0">
                <a:latin typeface="楷体" panose="02010609060101010101" pitchFamily="49" charset="-122"/>
                <a:ea typeface="楷体" panose="02010609060101010101" pitchFamily="49" charset="-122"/>
              </a:rPr>
              <a:t>HDFS</a:t>
            </a:r>
            <a:r>
              <a:rPr lang="zh-CN" altLang="zh-CN" sz="1600" dirty="0" smtClean="0">
                <a:latin typeface="楷体" panose="02010609060101010101" pitchFamily="49" charset="-122"/>
                <a:ea typeface="楷体" panose="02010609060101010101" pitchFamily="49" charset="-122"/>
              </a:rPr>
              <a:t>的网络报文并行读</a:t>
            </a:r>
            <a:r>
              <a:rPr lang="zh-CN" altLang="en-US" sz="1600" dirty="0" smtClean="0">
                <a:latin typeface="楷体" panose="02010609060101010101" pitchFamily="49" charset="-122"/>
                <a:ea typeface="楷体" panose="02010609060101010101" pitchFamily="49" charset="-122"/>
              </a:rPr>
              <a:t>取</a:t>
            </a:r>
            <a:r>
              <a:rPr lang="zh-CN" altLang="zh-CN" sz="1600" dirty="0" smtClean="0">
                <a:latin typeface="楷体" panose="02010609060101010101" pitchFamily="49" charset="-122"/>
                <a:ea typeface="楷体" panose="02010609060101010101" pitchFamily="49" charset="-122"/>
              </a:rPr>
              <a:t>方法</a:t>
            </a:r>
            <a:r>
              <a:rPr lang="en-US" altLang="zh-CN" sz="1600" dirty="0" smtClean="0">
                <a:latin typeface="楷体" panose="02010609060101010101" pitchFamily="49" charset="-122"/>
                <a:ea typeface="楷体" panose="02010609060101010101" pitchFamily="49" charset="-122"/>
              </a:rPr>
              <a:t>,</a:t>
            </a:r>
          </a:p>
          <a:p>
            <a:pPr marL="0" lvl="0" indent="0">
              <a:lnSpc>
                <a:spcPct val="150000"/>
              </a:lnSpc>
              <a:buNone/>
            </a:pPr>
            <a:r>
              <a:rPr lang="en-US" altLang="zh-CN" sz="1600" smtClean="0">
                <a:latin typeface="楷体" panose="02010609060101010101" pitchFamily="49" charset="-122"/>
                <a:ea typeface="楷体" panose="02010609060101010101" pitchFamily="49" charset="-122"/>
              </a:rPr>
              <a:t>    </a:t>
            </a:r>
            <a:r>
              <a:rPr lang="en-US" altLang="zh-CN" sz="1600" dirty="0" smtClean="0">
                <a:latin typeface="楷体" panose="02010609060101010101" pitchFamily="49" charset="-122"/>
                <a:ea typeface="楷体" panose="02010609060101010101" pitchFamily="49" charset="-122"/>
              </a:rPr>
              <a:t>2016103536128 </a:t>
            </a:r>
            <a:endParaRPr lang="zh-CN" altLang="zh-CN" sz="1600" dirty="0" smtClean="0">
              <a:latin typeface="楷体" panose="02010609060101010101" pitchFamily="49" charset="-122"/>
              <a:ea typeface="楷体" panose="02010609060101010101" pitchFamily="49" charset="-122"/>
            </a:endParaRPr>
          </a:p>
          <a:p>
            <a:pPr marL="0" lvl="0" indent="0">
              <a:lnSpc>
                <a:spcPct val="150000"/>
              </a:lnSpc>
              <a:buNone/>
            </a:pPr>
            <a:r>
              <a:rPr lang="en-US" altLang="zh-CN" sz="1600" dirty="0" smtClean="0">
                <a:latin typeface="楷体" panose="02010609060101010101" pitchFamily="49" charset="-122"/>
                <a:ea typeface="楷体" panose="02010609060101010101" pitchFamily="49" charset="-122"/>
              </a:rPr>
              <a:t>    [2]</a:t>
            </a:r>
            <a:r>
              <a:rPr lang="zh-CN" altLang="zh-CN" sz="1600" dirty="0" smtClean="0">
                <a:latin typeface="楷体" panose="02010609060101010101" pitchFamily="49" charset="-122"/>
                <a:ea typeface="楷体" panose="02010609060101010101" pitchFamily="49" charset="-122"/>
              </a:rPr>
              <a:t>吴</a:t>
            </a:r>
            <a:r>
              <a:rPr lang="zh-CN" altLang="zh-CN" sz="1600" dirty="0">
                <a:latin typeface="楷体" panose="02010609060101010101" pitchFamily="49" charset="-122"/>
                <a:ea typeface="楷体" panose="02010609060101010101" pitchFamily="49" charset="-122"/>
              </a:rPr>
              <a:t>骏，王涛，刘勇，陈嘉伟，吴和生，谢俊元，一种通用型分布式爬虫调度系</a:t>
            </a:r>
            <a:r>
              <a:rPr lang="zh-CN" altLang="zh-CN" sz="1600" dirty="0" smtClean="0">
                <a:latin typeface="楷体" panose="02010609060101010101" pitchFamily="49" charset="-122"/>
                <a:ea typeface="楷体" panose="02010609060101010101" pitchFamily="49" charset="-122"/>
              </a:rPr>
              <a:t>统</a:t>
            </a:r>
            <a:r>
              <a:rPr lang="en-US" altLang="zh-CN" sz="1600" dirty="0" smtClean="0">
                <a:latin typeface="楷体" panose="02010609060101010101" pitchFamily="49" charset="-122"/>
                <a:ea typeface="楷体" panose="02010609060101010101" pitchFamily="49" charset="-122"/>
              </a:rPr>
              <a:t>,</a:t>
            </a:r>
          </a:p>
          <a:p>
            <a:pPr marL="0" lvl="0" indent="0">
              <a:lnSpc>
                <a:spcPct val="150000"/>
              </a:lnSpc>
              <a:buNone/>
            </a:pPr>
            <a:r>
              <a:rPr lang="en-US" altLang="zh-CN" sz="1600" dirty="0" smtClean="0">
                <a:latin typeface="楷体" panose="02010609060101010101" pitchFamily="49" charset="-122"/>
                <a:ea typeface="楷体" panose="02010609060101010101" pitchFamily="49" charset="-122"/>
              </a:rPr>
              <a:t>       2015101837094</a:t>
            </a:r>
            <a:r>
              <a:rPr lang="en-US" altLang="zh-CN" sz="1600" dirty="0">
                <a:latin typeface="楷体" panose="02010609060101010101" pitchFamily="49" charset="-122"/>
                <a:ea typeface="楷体" panose="02010609060101010101" pitchFamily="49" charset="-122"/>
              </a:rPr>
              <a:t>.</a:t>
            </a:r>
            <a:endParaRPr lang="zh-CN" altLang="zh-CN" sz="1600" dirty="0">
              <a:latin typeface="楷体" panose="02010609060101010101" pitchFamily="49" charset="-122"/>
              <a:ea typeface="楷体" panose="02010609060101010101" pitchFamily="49" charset="-122"/>
            </a:endParaRPr>
          </a:p>
          <a:p>
            <a:r>
              <a:rPr lang="zh-CN" altLang="zh-CN" sz="2400" dirty="0" smtClean="0">
                <a:latin typeface="黑体" panose="02010609060101010101" pitchFamily="49" charset="-122"/>
                <a:ea typeface="黑体" panose="02010609060101010101" pitchFamily="49" charset="-122"/>
              </a:rPr>
              <a:t>研</a:t>
            </a:r>
            <a:r>
              <a:rPr lang="zh-CN" altLang="zh-CN" sz="2400" dirty="0">
                <a:latin typeface="黑体" panose="02010609060101010101" pitchFamily="49" charset="-122"/>
                <a:ea typeface="黑体" panose="02010609060101010101" pitchFamily="49" charset="-122"/>
              </a:rPr>
              <a:t>究生期间参与项目</a:t>
            </a:r>
          </a:p>
          <a:p>
            <a:pPr marL="0" lvl="0" indent="0">
              <a:lnSpc>
                <a:spcPct val="150000"/>
              </a:lnSpc>
              <a:buNone/>
            </a:pPr>
            <a:r>
              <a:rPr lang="en-US" altLang="zh-CN" sz="1600" dirty="0" smtClean="0">
                <a:latin typeface="楷体" panose="02010609060101010101" pitchFamily="49" charset="-122"/>
                <a:ea typeface="楷体" panose="02010609060101010101" pitchFamily="49" charset="-122"/>
              </a:rPr>
              <a:t>    [</a:t>
            </a:r>
            <a:r>
              <a:rPr lang="en-US" altLang="zh-CN" sz="1600" dirty="0">
                <a:latin typeface="楷体" panose="02010609060101010101" pitchFamily="49" charset="-122"/>
                <a:ea typeface="楷体" panose="02010609060101010101" pitchFamily="49" charset="-122"/>
              </a:rPr>
              <a:t>1]</a:t>
            </a:r>
            <a:r>
              <a:rPr lang="zh-CN" altLang="zh-CN" sz="1600" dirty="0" smtClean="0">
                <a:latin typeface="楷体" panose="02010609060101010101" pitchFamily="49" charset="-122"/>
                <a:ea typeface="楷体" panose="02010609060101010101" pitchFamily="49" charset="-122"/>
              </a:rPr>
              <a:t>银</a:t>
            </a:r>
            <a:r>
              <a:rPr lang="zh-CN" altLang="zh-CN" sz="1600" dirty="0">
                <a:latin typeface="楷体" panose="02010609060101010101" pitchFamily="49" charset="-122"/>
                <a:ea typeface="楷体" panose="02010609060101010101" pitchFamily="49" charset="-122"/>
              </a:rPr>
              <a:t>行贷后风险分析</a:t>
            </a:r>
            <a:r>
              <a:rPr lang="zh-CN" altLang="zh-CN" sz="1600" dirty="0" smtClean="0">
                <a:latin typeface="楷体" panose="02010609060101010101" pitchFamily="49" charset="-122"/>
                <a:ea typeface="楷体" panose="02010609060101010101" pitchFamily="49" charset="-122"/>
              </a:rPr>
              <a:t>大</a:t>
            </a:r>
            <a:r>
              <a:rPr lang="zh-CN" altLang="en-US" sz="1600" dirty="0" smtClean="0">
                <a:latin typeface="楷体" panose="02010609060101010101" pitchFamily="49" charset="-122"/>
                <a:ea typeface="楷体" panose="02010609060101010101" pitchFamily="49" charset="-122"/>
              </a:rPr>
              <a:t>数据</a:t>
            </a:r>
            <a:r>
              <a:rPr lang="zh-CN" altLang="zh-CN" sz="1600" dirty="0" smtClean="0">
                <a:latin typeface="楷体" panose="02010609060101010101" pitchFamily="49" charset="-122"/>
                <a:ea typeface="楷体" panose="02010609060101010101" pitchFamily="49" charset="-122"/>
              </a:rPr>
              <a:t>平</a:t>
            </a:r>
            <a:r>
              <a:rPr lang="zh-CN" altLang="zh-CN" sz="1600" dirty="0">
                <a:latin typeface="楷体" panose="02010609060101010101" pitchFamily="49" charset="-122"/>
                <a:ea typeface="楷体" panose="02010609060101010101" pitchFamily="49" charset="-122"/>
              </a:rPr>
              <a:t>台，</a:t>
            </a:r>
            <a:r>
              <a:rPr lang="en-US" altLang="zh-CN" sz="1600" dirty="0">
                <a:latin typeface="楷体" panose="02010609060101010101" pitchFamily="49" charset="-122"/>
                <a:ea typeface="楷体" panose="02010609060101010101" pitchFamily="49" charset="-122"/>
              </a:rPr>
              <a:t>2013.07-2015.12</a:t>
            </a:r>
            <a:endParaRPr lang="zh-CN" altLang="zh-CN" sz="1600" dirty="0">
              <a:latin typeface="楷体" panose="02010609060101010101" pitchFamily="49" charset="-122"/>
              <a:ea typeface="楷体" panose="02010609060101010101" pitchFamily="49" charset="-122"/>
            </a:endParaRPr>
          </a:p>
          <a:p>
            <a:pPr marL="0" lvl="0" indent="0">
              <a:lnSpc>
                <a:spcPct val="150000"/>
              </a:lnSpc>
              <a:buNone/>
            </a:pPr>
            <a:r>
              <a:rPr lang="en-US" altLang="zh-CN" sz="1600" dirty="0" smtClean="0">
                <a:latin typeface="楷体" panose="02010609060101010101" pitchFamily="49" charset="-122"/>
                <a:ea typeface="楷体" panose="02010609060101010101" pitchFamily="49" charset="-122"/>
              </a:rPr>
              <a:t>    [2]</a:t>
            </a:r>
            <a:r>
              <a:rPr lang="zh-CN" altLang="zh-CN" sz="1600" dirty="0" smtClean="0">
                <a:latin typeface="楷体" panose="02010609060101010101" pitchFamily="49" charset="-122"/>
                <a:ea typeface="楷体" panose="02010609060101010101" pitchFamily="49" charset="-122"/>
              </a:rPr>
              <a:t>江</a:t>
            </a:r>
            <a:r>
              <a:rPr lang="zh-CN" altLang="zh-CN" sz="1600" dirty="0">
                <a:latin typeface="楷体" panose="02010609060101010101" pitchFamily="49" charset="-122"/>
                <a:ea typeface="楷体" panose="02010609060101010101" pitchFamily="49" charset="-122"/>
              </a:rPr>
              <a:t>苏省电网网络数据分析平台，</a:t>
            </a:r>
            <a:r>
              <a:rPr lang="en-US" altLang="zh-CN" sz="1600" dirty="0">
                <a:latin typeface="楷体" panose="02010609060101010101" pitchFamily="49" charset="-122"/>
                <a:ea typeface="楷体" panose="02010609060101010101" pitchFamily="49" charset="-122"/>
              </a:rPr>
              <a:t>2014.06-2014.11</a:t>
            </a:r>
            <a:endParaRPr lang="zh-CN" altLang="zh-CN" sz="16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6664218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63688" y="2708920"/>
            <a:ext cx="5328592" cy="1584176"/>
          </a:xfrm>
        </p:spPr>
        <p:txBody>
          <a:bodyPr/>
          <a:lstStyle/>
          <a:p>
            <a:pPr marL="0" indent="0">
              <a:buNone/>
            </a:pPr>
            <a:r>
              <a:rPr lang="en-US" altLang="zh-CN" sz="4800" dirty="0" smtClean="0"/>
              <a:t>		</a:t>
            </a:r>
            <a:r>
              <a:rPr lang="zh-CN" altLang="en-US" sz="4800" dirty="0" smtClean="0">
                <a:latin typeface="黑体" panose="02010609060101010101" pitchFamily="49" charset="-122"/>
                <a:ea typeface="黑体" panose="02010609060101010101" pitchFamily="49" charset="-122"/>
              </a:rPr>
              <a:t>谢谢！</a:t>
            </a:r>
            <a:endParaRPr lang="en-US" altLang="zh-CN" sz="4800" dirty="0" smtClean="0">
              <a:latin typeface="黑体" panose="02010609060101010101" pitchFamily="49" charset="-122"/>
              <a:ea typeface="黑体" panose="02010609060101010101" pitchFamily="49" charset="-122"/>
            </a:endParaRPr>
          </a:p>
          <a:p>
            <a:pPr marL="0" indent="0">
              <a:buNone/>
            </a:pPr>
            <a:r>
              <a:rPr lang="en-US" altLang="zh-CN" dirty="0" smtClean="0"/>
              <a:t>	</a:t>
            </a:r>
            <a:r>
              <a:rPr lang="zh-CN" altLang="en-US" dirty="0" smtClean="0">
                <a:latin typeface="黑体" panose="02010609060101010101" pitchFamily="49" charset="-122"/>
                <a:ea typeface="黑体" panose="02010609060101010101" pitchFamily="49" charset="-122"/>
              </a:rPr>
              <a:t>请各位老师同学批评指正！</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5095302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6332" y="2084586"/>
            <a:ext cx="2900624" cy="3096815"/>
          </a:xfrm>
        </p:spPr>
        <p:txBody>
          <a:bodyPr/>
          <a:lstStyle/>
          <a:p>
            <a:pPr marL="0" indent="0">
              <a:buNone/>
            </a:pPr>
            <a:r>
              <a:rPr lang="zh-CN" altLang="en-US" sz="3200" dirty="0">
                <a:latin typeface="黑体" panose="02010609060101010101" pitchFamily="49" charset="-122"/>
                <a:ea typeface="黑体" panose="02010609060101010101" pitchFamily="49" charset="-122"/>
              </a:rPr>
              <a:t>移</a:t>
            </a:r>
            <a:r>
              <a:rPr lang="zh-CN" altLang="en-US" sz="3200" dirty="0" smtClean="0">
                <a:latin typeface="黑体" panose="02010609060101010101" pitchFamily="49" charset="-122"/>
                <a:ea typeface="黑体" panose="02010609060101010101" pitchFamily="49" charset="-122"/>
              </a:rPr>
              <a:t>动</a:t>
            </a:r>
            <a:r>
              <a:rPr lang="zh-CN" altLang="en-US" sz="2000" dirty="0" smtClean="0"/>
              <a:t>互联网时代到来</a:t>
            </a:r>
            <a:endParaRPr lang="en-US" altLang="zh-CN" sz="2000" dirty="0" smtClean="0"/>
          </a:p>
          <a:p>
            <a:pPr marL="0" indent="0">
              <a:buNone/>
            </a:pPr>
            <a:endParaRPr lang="en-US" altLang="zh-CN" sz="1200" dirty="0" smtClean="0"/>
          </a:p>
          <a:p>
            <a:pPr>
              <a:lnSpc>
                <a:spcPct val="150000"/>
              </a:lnSpc>
            </a:pPr>
            <a:r>
              <a:rPr lang="zh-CN" altLang="en-US" sz="2000" dirty="0">
                <a:latin typeface="楷体" panose="02010609060101010101" pitchFamily="49" charset="-122"/>
                <a:ea typeface="楷体" panose="02010609060101010101" pitchFamily="49" charset="-122"/>
              </a:rPr>
              <a:t>信</a:t>
            </a:r>
            <a:r>
              <a:rPr lang="zh-CN" altLang="en-US" sz="2000" dirty="0" smtClean="0">
                <a:latin typeface="楷体" panose="02010609060101010101" pitchFamily="49" charset="-122"/>
                <a:ea typeface="楷体" panose="02010609060101010101" pitchFamily="49" charset="-122"/>
              </a:rPr>
              <a:t>息</a:t>
            </a:r>
            <a:r>
              <a:rPr lang="zh-CN" altLang="en-US" sz="2000" dirty="0">
                <a:latin typeface="楷体" panose="02010609060101010101" pitchFamily="49" charset="-122"/>
                <a:ea typeface="楷体" panose="02010609060101010101" pitchFamily="49" charset="-122"/>
              </a:rPr>
              <a:t>飞速</a:t>
            </a:r>
            <a:r>
              <a:rPr lang="zh-CN" altLang="en-US" sz="2000" dirty="0" smtClean="0">
                <a:latin typeface="楷体" panose="02010609060101010101" pitchFamily="49" charset="-122"/>
                <a:ea typeface="楷体" panose="02010609060101010101" pitchFamily="49" charset="-122"/>
              </a:rPr>
              <a:t>增长</a:t>
            </a:r>
            <a:endParaRPr lang="en-US" altLang="zh-CN" sz="2000" dirty="0">
              <a:latin typeface="楷体" panose="02010609060101010101" pitchFamily="49" charset="-122"/>
              <a:ea typeface="楷体" panose="02010609060101010101" pitchFamily="49" charset="-122"/>
            </a:endParaRPr>
          </a:p>
          <a:p>
            <a:pPr>
              <a:lnSpc>
                <a:spcPct val="150000"/>
              </a:lnSpc>
            </a:pPr>
            <a:r>
              <a:rPr lang="zh-CN" altLang="en-US" sz="2000" dirty="0">
                <a:latin typeface="楷体" panose="02010609060101010101" pitchFamily="49" charset="-122"/>
                <a:ea typeface="楷体" panose="02010609060101010101" pitchFamily="49" charset="-122"/>
              </a:rPr>
              <a:t>语音、图片搜</a:t>
            </a:r>
            <a:r>
              <a:rPr lang="zh-CN" altLang="en-US" sz="2000" dirty="0" smtClean="0">
                <a:latin typeface="楷体" panose="02010609060101010101" pitchFamily="49" charset="-122"/>
                <a:ea typeface="楷体" panose="02010609060101010101" pitchFamily="49" charset="-122"/>
              </a:rPr>
              <a:t>索</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zh-CN" altLang="en-US" sz="2000" dirty="0" smtClean="0">
                <a:latin typeface="楷体" panose="02010609060101010101" pitchFamily="49" charset="-122"/>
                <a:ea typeface="楷体" panose="02010609060101010101" pitchFamily="49" charset="-122"/>
              </a:rPr>
              <a:t>移动搜索更便捷</a:t>
            </a:r>
            <a:endParaRPr lang="en-US" altLang="zh-CN" sz="700" dirty="0" smtClean="0">
              <a:latin typeface="楷体" panose="02010609060101010101" pitchFamily="49" charset="-122"/>
              <a:ea typeface="楷体" panose="02010609060101010101" pitchFamily="49" charset="-122"/>
            </a:endParaRPr>
          </a:p>
          <a:p>
            <a:pPr>
              <a:lnSpc>
                <a:spcPct val="150000"/>
              </a:lnSpc>
            </a:pPr>
            <a:r>
              <a:rPr lang="zh-CN" altLang="en-US" sz="2000" dirty="0">
                <a:latin typeface="楷体" panose="02010609060101010101" pitchFamily="49" charset="-122"/>
                <a:ea typeface="楷体" panose="02010609060101010101" pitchFamily="49" charset="-122"/>
              </a:rPr>
              <a:t>搜索</a:t>
            </a:r>
            <a:r>
              <a:rPr lang="zh-CN" altLang="en-US" sz="2000" dirty="0" smtClean="0">
                <a:latin typeface="楷体" panose="02010609060101010101" pitchFamily="49" charset="-122"/>
                <a:ea typeface="楷体" panose="02010609060101010101" pitchFamily="49" charset="-122"/>
              </a:rPr>
              <a:t>面临挑战</a:t>
            </a:r>
            <a:endParaRPr lang="en-US" altLang="zh-CN" sz="2000" dirty="0" smtClean="0">
              <a:latin typeface="楷体" panose="02010609060101010101" pitchFamily="49" charset="-122"/>
              <a:ea typeface="楷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2017/5/12</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4</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b="0" dirty="0">
                <a:latin typeface="黑体" pitchFamily="49" charset="-122"/>
                <a:ea typeface="黑体" pitchFamily="49" charset="-122"/>
              </a:rPr>
              <a:t>研</a:t>
            </a:r>
            <a:r>
              <a:rPr lang="zh-CN" altLang="en-US" b="0" dirty="0" smtClean="0">
                <a:latin typeface="黑体" pitchFamily="49" charset="-122"/>
                <a:ea typeface="黑体" pitchFamily="49" charset="-122"/>
              </a:rPr>
              <a:t>究背景</a:t>
            </a:r>
            <a:endParaRPr lang="zh-CN" altLang="en-US" b="0" dirty="0">
              <a:latin typeface="黑体" pitchFamily="49" charset="-122"/>
              <a:ea typeface="黑体" pitchFamily="49"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5896" y="1700808"/>
            <a:ext cx="5163434" cy="4044017"/>
          </a:xfrm>
          <a:prstGeom prst="rect">
            <a:avLst/>
          </a:prstGeom>
        </p:spPr>
      </p:pic>
    </p:spTree>
    <p:extLst>
      <p:ext uri="{BB962C8B-B14F-4D97-AF65-F5344CB8AC3E}">
        <p14:creationId xmlns:p14="http://schemas.microsoft.com/office/powerpoint/2010/main" val="2423903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319776"/>
            <a:ext cx="4104456" cy="1575399"/>
          </a:xfrm>
        </p:spPr>
        <p:txBody>
          <a:bodyPr/>
          <a:lstStyle/>
          <a:p>
            <a:r>
              <a:rPr lang="zh-CN" altLang="en-US" sz="2000" dirty="0" smtClean="0">
                <a:latin typeface="楷体" panose="02010609060101010101" pitchFamily="49" charset="-122"/>
                <a:ea typeface="楷体" panose="02010609060101010101" pitchFamily="49" charset="-122"/>
              </a:rPr>
              <a:t>关 键 词：向量空间模型</a:t>
            </a:r>
            <a:endParaRPr lang="en-US" altLang="zh-CN" sz="2000" dirty="0" smtClean="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链</a:t>
            </a:r>
            <a:r>
              <a:rPr lang="zh-CN" altLang="en-US" sz="2000" dirty="0" smtClean="0">
                <a:latin typeface="楷体" panose="02010609060101010101" pitchFamily="49" charset="-122"/>
                <a:ea typeface="楷体" panose="02010609060101010101" pitchFamily="49" charset="-122"/>
              </a:rPr>
              <a:t>接分析：</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PageRank</a:t>
            </a:r>
            <a:r>
              <a:rPr lang="zh-CN" altLang="en-US" sz="20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HITS</a:t>
            </a:r>
          </a:p>
          <a:p>
            <a:r>
              <a:rPr lang="zh-CN" altLang="en-US" sz="2000" dirty="0">
                <a:latin typeface="楷体" panose="02010609060101010101" pitchFamily="49" charset="-122"/>
                <a:ea typeface="楷体" panose="02010609060101010101" pitchFamily="49" charset="-122"/>
              </a:rPr>
              <a:t>广告营</a:t>
            </a:r>
            <a:r>
              <a:rPr lang="zh-CN" altLang="en-US" sz="2000" dirty="0" smtClean="0">
                <a:latin typeface="楷体" panose="02010609060101010101" pitchFamily="49" charset="-122"/>
                <a:ea typeface="楷体" panose="02010609060101010101" pitchFamily="49" charset="-122"/>
              </a:rPr>
              <a:t>销：</a:t>
            </a:r>
            <a:r>
              <a:rPr lang="zh-CN" altLang="en-US" sz="2000" dirty="0">
                <a:latin typeface="楷体" panose="02010609060101010101" pitchFamily="49" charset="-122"/>
                <a:ea typeface="楷体" panose="02010609060101010101" pitchFamily="49" charset="-122"/>
              </a:rPr>
              <a:t>竞价排名</a:t>
            </a:r>
            <a:endParaRPr lang="en-US" altLang="zh-CN" sz="1200" dirty="0" smtClean="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机</a:t>
            </a:r>
            <a:r>
              <a:rPr lang="zh-CN" altLang="en-US" sz="2000" dirty="0" smtClean="0">
                <a:latin typeface="楷体" panose="02010609060101010101" pitchFamily="49" charset="-122"/>
                <a:ea typeface="楷体" panose="02010609060101010101" pitchFamily="49" charset="-122"/>
              </a:rPr>
              <a:t>器学习：</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Learning to rank</a:t>
            </a:r>
          </a:p>
        </p:txBody>
      </p:sp>
      <p:sp>
        <p:nvSpPr>
          <p:cNvPr id="4" name="日期占位符 3"/>
          <p:cNvSpPr>
            <a:spLocks noGrp="1"/>
          </p:cNvSpPr>
          <p:nvPr>
            <p:ph type="dt" sz="half" idx="10"/>
          </p:nvPr>
        </p:nvSpPr>
        <p:spPr/>
        <p:txBody>
          <a:bodyPr/>
          <a:lstStyle/>
          <a:p>
            <a:fld id="{ECB25AA1-DAB0-4597-8B8E-0BCD3DF7FBD0}" type="datetime1">
              <a:rPr lang="zh-CN" altLang="en-US" smtClean="0"/>
              <a:t>2017/5/12</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5</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b="0" dirty="0">
                <a:latin typeface="黑体" pitchFamily="49" charset="-122"/>
                <a:ea typeface="黑体" pitchFamily="49" charset="-122"/>
              </a:rPr>
              <a:t>研</a:t>
            </a:r>
            <a:r>
              <a:rPr lang="zh-CN" altLang="en-US" b="0" dirty="0" smtClean="0">
                <a:latin typeface="黑体" pitchFamily="49" charset="-122"/>
                <a:ea typeface="黑体" pitchFamily="49" charset="-122"/>
              </a:rPr>
              <a:t>究背景</a:t>
            </a:r>
            <a:endParaRPr lang="zh-CN" altLang="en-US" b="0" dirty="0">
              <a:latin typeface="黑体" pitchFamily="49" charset="-122"/>
              <a:ea typeface="黑体" pitchFamily="49" charset="-122"/>
            </a:endParaRPr>
          </a:p>
        </p:txBody>
      </p:sp>
      <p:pic>
        <p:nvPicPr>
          <p:cNvPr id="2056" name="Picture 8" descr="http://www.empowerad.net/uploads/131119/1-131119203FY3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35" y="3140968"/>
            <a:ext cx="4056549" cy="265236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图示 1"/>
          <p:cNvGraphicFramePr/>
          <p:nvPr>
            <p:extLst>
              <p:ext uri="{D42A27DB-BD31-4B8C-83A1-F6EECF244321}">
                <p14:modId xmlns:p14="http://schemas.microsoft.com/office/powerpoint/2010/main" val="1400582504"/>
              </p:ext>
            </p:extLst>
          </p:nvPr>
        </p:nvGraphicFramePr>
        <p:xfrm>
          <a:off x="5004048" y="1772816"/>
          <a:ext cx="3552056" cy="36881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47440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2988" y="404813"/>
            <a:ext cx="6049292" cy="576262"/>
          </a:xfrm>
        </p:spPr>
        <p:txBody>
          <a:bodyPr/>
          <a:lstStyle/>
          <a:p>
            <a:pPr algn="l"/>
            <a:r>
              <a:rPr lang="zh-CN" altLang="en-US" sz="2800" b="0" dirty="0" smtClean="0">
                <a:latin typeface="黑体" pitchFamily="49" charset="-122"/>
                <a:ea typeface="黑体" pitchFamily="49" charset="-122"/>
              </a:rPr>
              <a:t>排序学习</a:t>
            </a:r>
            <a:r>
              <a:rPr lang="en-US" altLang="zh-CN" sz="2800" b="0" dirty="0" smtClean="0">
                <a:latin typeface="黑体" pitchFamily="49" charset="-122"/>
                <a:ea typeface="黑体" pitchFamily="49" charset="-122"/>
              </a:rPr>
              <a:t>(</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Learning to rank</a:t>
            </a:r>
            <a:r>
              <a:rPr lang="en-US" altLang="zh-CN" sz="2800" b="0" dirty="0" smtClean="0">
                <a:latin typeface="黑体" pitchFamily="49" charset="-122"/>
                <a:ea typeface="黑体" pitchFamily="49" charset="-122"/>
              </a:rPr>
              <a:t>)</a:t>
            </a:r>
            <a:endParaRPr lang="zh-CN" altLang="en-US" sz="2800" b="0" dirty="0">
              <a:latin typeface="黑体" pitchFamily="49" charset="-122"/>
              <a:ea typeface="黑体" pitchFamily="49"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68313" y="1268760"/>
                <a:ext cx="8142287" cy="4392612"/>
              </a:xfrm>
            </p:spPr>
            <p:txBody>
              <a:bodyPr/>
              <a:lstStyle/>
              <a:p>
                <a:pPr marL="447675" lvl="1" indent="-447675">
                  <a:buClr>
                    <a:schemeClr val="accent1"/>
                  </a:buClr>
                  <a:buSzPct val="70000"/>
                  <a:buFont typeface="Wingdings" panose="05000000000000000000" pitchFamily="2" charset="2"/>
                  <a:buChar char="n"/>
                </a:pPr>
                <a:r>
                  <a:rPr lang="zh-CN" altLang="en-US" dirty="0" smtClean="0">
                    <a:latin typeface="黑体" panose="02010609060101010101" pitchFamily="49" charset="-122"/>
                    <a:ea typeface="黑体" panose="02010609060101010101" pitchFamily="49" charset="-122"/>
                  </a:rPr>
                  <a:t>定义</a:t>
                </a:r>
                <a:endParaRPr lang="en-US" altLang="zh-CN" dirty="0" smtClean="0">
                  <a:latin typeface="黑体" panose="02010609060101010101" pitchFamily="49" charset="-122"/>
                  <a:ea typeface="黑体" panose="02010609060101010101" pitchFamily="49" charset="-122"/>
                </a:endParaRPr>
              </a:p>
              <a:p>
                <a:pPr marL="360000" lvl="1" indent="0">
                  <a:lnSpc>
                    <a:spcPct val="150000"/>
                  </a:lnSpc>
                  <a:buNone/>
                </a:pPr>
                <a:r>
                  <a:rPr lang="en-US" altLang="zh-CN" sz="1600" dirty="0" smtClean="0">
                    <a:latin typeface="楷体" panose="02010609060101010101" pitchFamily="49" charset="-122"/>
                    <a:ea typeface="楷体" panose="02010609060101010101" pitchFamily="49" charset="-122"/>
                  </a:rPr>
                  <a:t>    </a:t>
                </a:r>
                <a:r>
                  <a:rPr lang="zh-CN" altLang="zh-CN" sz="1600" dirty="0" smtClean="0">
                    <a:latin typeface="楷体" panose="02010609060101010101" pitchFamily="49" charset="-122"/>
                    <a:ea typeface="楷体" panose="02010609060101010101" pitchFamily="49" charset="-122"/>
                  </a:rPr>
                  <a:t>排</a:t>
                </a:r>
                <a:r>
                  <a:rPr lang="zh-CN" altLang="zh-CN" sz="1600" dirty="0">
                    <a:latin typeface="楷体" panose="02010609060101010101" pitchFamily="49" charset="-122"/>
                    <a:ea typeface="楷体" panose="02010609060101010101" pitchFamily="49" charset="-122"/>
                  </a:rPr>
                  <a:t>序学习，就是利用机器学习方法来解决搜索排序问</a:t>
                </a:r>
                <a:r>
                  <a:rPr lang="zh-CN" altLang="zh-CN" sz="1600" dirty="0" smtClean="0">
                    <a:latin typeface="楷体" panose="02010609060101010101" pitchFamily="49" charset="-122"/>
                    <a:ea typeface="楷体" panose="02010609060101010101" pitchFamily="49" charset="-122"/>
                  </a:rPr>
                  <a:t>题</a:t>
                </a:r>
                <a:r>
                  <a:rPr lang="zh-CN" altLang="en-US" sz="1600" dirty="0" smtClean="0">
                    <a:latin typeface="楷体" panose="02010609060101010101" pitchFamily="49" charset="-122"/>
                    <a:ea typeface="楷体" panose="02010609060101010101" pitchFamily="49" charset="-122"/>
                  </a:rPr>
                  <a:t>。</a:t>
                </a:r>
                <a:endParaRPr lang="en-US" altLang="zh-CN" sz="1600" dirty="0" smtClean="0">
                  <a:latin typeface="楷体" panose="02010609060101010101" pitchFamily="49" charset="-122"/>
                  <a:ea typeface="楷体" panose="02010609060101010101" pitchFamily="49" charset="-122"/>
                </a:endParaRPr>
              </a:p>
              <a:p>
                <a:pPr marL="360000" lvl="1" indent="0">
                  <a:lnSpc>
                    <a:spcPct val="150000"/>
                  </a:lnSpc>
                  <a:buNone/>
                </a:pPr>
                <a:r>
                  <a:rPr lang="en-US" altLang="zh-CN" sz="1600" dirty="0">
                    <a:latin typeface="楷体" panose="02010609060101010101" pitchFamily="49" charset="-122"/>
                    <a:ea typeface="楷体" panose="02010609060101010101" pitchFamily="49" charset="-122"/>
                  </a:rPr>
                  <a:t> </a:t>
                </a:r>
                <a:r>
                  <a:rPr lang="en-US" altLang="zh-CN" sz="1600" dirty="0" smtClean="0">
                    <a:latin typeface="楷体" panose="02010609060101010101" pitchFamily="49" charset="-122"/>
                    <a:ea typeface="楷体" panose="02010609060101010101" pitchFamily="49" charset="-122"/>
                  </a:rPr>
                  <a:t>   </a:t>
                </a:r>
                <a:r>
                  <a:rPr lang="zh-CN" altLang="zh-CN" sz="1600" dirty="0" smtClean="0">
                    <a:latin typeface="楷体" panose="02010609060101010101" pitchFamily="49" charset="-122"/>
                    <a:ea typeface="楷体" panose="02010609060101010101" pitchFamily="49" charset="-122"/>
                  </a:rPr>
                  <a:t>排</a:t>
                </a:r>
                <a:r>
                  <a:rPr lang="zh-CN" altLang="zh-CN" sz="1600" dirty="0">
                    <a:latin typeface="楷体" panose="02010609060101010101" pitchFamily="49" charset="-122"/>
                    <a:ea typeface="楷体" panose="02010609060101010101" pitchFamily="49" charset="-122"/>
                  </a:rPr>
                  <a:t>序学习在信息检索、推荐系统、自动问答等应用方面有着广泛应</a:t>
                </a:r>
                <a:r>
                  <a:rPr lang="zh-CN" altLang="zh-CN" sz="1600" dirty="0" smtClean="0">
                    <a:latin typeface="楷体" panose="02010609060101010101" pitchFamily="49" charset="-122"/>
                    <a:ea typeface="楷体" panose="02010609060101010101" pitchFamily="49" charset="-122"/>
                  </a:rPr>
                  <a:t>用。</a:t>
                </a:r>
                <a:endParaRPr lang="en-US" altLang="zh-CN" sz="1600" dirty="0" smtClean="0">
                  <a:latin typeface="楷体" pitchFamily="49" charset="-122"/>
                  <a:ea typeface="楷体" pitchFamily="49" charset="-122"/>
                  <a:sym typeface="Wingdings" pitchFamily="2" charset="2"/>
                </a:endParaRPr>
              </a:p>
              <a:p>
                <a:pPr marL="447675" lvl="1" indent="-447675">
                  <a:buClr>
                    <a:schemeClr val="accent1"/>
                  </a:buClr>
                  <a:buSzPct val="70000"/>
                  <a:buFont typeface="Wingdings" panose="05000000000000000000" pitchFamily="2" charset="2"/>
                  <a:buChar char="n"/>
                </a:pPr>
                <a:r>
                  <a:rPr lang="zh-CN" altLang="en-US" dirty="0" smtClean="0">
                    <a:ea typeface="黑体" panose="02010609060101010101" pitchFamily="49" charset="-122"/>
                  </a:rPr>
                  <a:t>经典方法</a:t>
                </a:r>
                <a:endParaRPr lang="en-US" altLang="zh-CN" dirty="0" smtClean="0">
                  <a:latin typeface="黑体" panose="02010609060101010101" pitchFamily="49" charset="-122"/>
                  <a:ea typeface="黑体" panose="02010609060101010101" pitchFamily="49" charset="-122"/>
                </a:endParaRPr>
              </a:p>
              <a:p>
                <a:pPr marL="702900" lvl="1" indent="-342900"/>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Pointwise</a:t>
                </a:r>
                <a:r>
                  <a:rPr lang="zh-CN" altLang="zh-CN" sz="1800" dirty="0" smtClean="0">
                    <a:latin typeface="楷体" panose="02010609060101010101" pitchFamily="49" charset="-122"/>
                    <a:ea typeface="楷体" panose="02010609060101010101" pitchFamily="49" charset="-122"/>
                  </a:rPr>
                  <a:t>方法</a:t>
                </a:r>
                <a:r>
                  <a:rPr lang="zh-CN" altLang="en-US" sz="1800" dirty="0" smtClean="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基</a:t>
                </a:r>
                <a:r>
                  <a:rPr lang="zh-CN" altLang="en-US" sz="1800" dirty="0" smtClean="0">
                    <a:latin typeface="楷体" panose="02010609060101010101" pitchFamily="49" charset="-122"/>
                    <a:ea typeface="楷体" panose="02010609060101010101" pitchFamily="49" charset="-122"/>
                  </a:rPr>
                  <a:t>于单文档     </a:t>
                </a:r>
                <a14:m>
                  <m:oMath xmlns:m="http://schemas.openxmlformats.org/officeDocument/2006/math">
                    <m:r>
                      <a:rPr lang="en-US" altLang="zh-CN" sz="1800" i="1">
                        <a:latin typeface="Cambria Math" panose="02040503050406030204" pitchFamily="18" charset="0"/>
                      </a:rPr>
                      <m:t>𝒯</m:t>
                    </m:r>
                    <m:r>
                      <a:rPr lang="en-US" altLang="zh-CN" sz="1800">
                        <a:latin typeface="Cambria Math" panose="02040503050406030204" pitchFamily="18" charset="0"/>
                      </a:rPr>
                      <m:t>=</m:t>
                    </m:r>
                    <m:sSubSup>
                      <m:sSubSupPr>
                        <m:ctrlPr>
                          <a:rPr lang="zh-CN" altLang="zh-CN" sz="1800" i="1">
                            <a:latin typeface="Cambria Math" panose="02040503050406030204" pitchFamily="18" charset="0"/>
                          </a:rPr>
                        </m:ctrlPr>
                      </m:sSubSupPr>
                      <m:e>
                        <m:d>
                          <m:dPr>
                            <m:begChr m:val="{"/>
                            <m:endChr m:val="}"/>
                            <m:ctrlPr>
                              <a:rPr lang="zh-CN" altLang="zh-CN" sz="1800" i="1">
                                <a:latin typeface="Cambria Math" panose="02040503050406030204" pitchFamily="18" charset="0"/>
                              </a:rPr>
                            </m:ctrlPr>
                          </m:dPr>
                          <m:e>
                            <m:d>
                              <m:dPr>
                                <m:ctrlPr>
                                  <a:rPr lang="zh-CN" altLang="zh-CN" sz="1800" i="1">
                                    <a:latin typeface="Cambria Math" panose="02040503050406030204" pitchFamily="18" charset="0"/>
                                  </a:rPr>
                                </m:ctrlPr>
                              </m:dPr>
                              <m:e>
                                <m:sSub>
                                  <m:sSubPr>
                                    <m:ctrlPr>
                                      <a:rPr lang="zh-CN" altLang="zh-CN" sz="1800" i="1">
                                        <a:latin typeface="Cambria Math" panose="02040503050406030204" pitchFamily="18" charset="0"/>
                                      </a:rPr>
                                    </m:ctrlPr>
                                  </m:sSubPr>
                                  <m:e>
                                    <m:r>
                                      <a:rPr lang="en-US" altLang="zh-CN" sz="1800" b="1" i="1">
                                        <a:latin typeface="Cambria Math" panose="02040503050406030204" pitchFamily="18" charset="0"/>
                                      </a:rPr>
                                      <m:t>𝒙</m:t>
                                    </m:r>
                                  </m:e>
                                  <m:sub>
                                    <m:r>
                                      <a:rPr lang="en-US" altLang="zh-CN" sz="1800" i="1">
                                        <a:latin typeface="Cambria Math" panose="02040503050406030204" pitchFamily="18" charset="0"/>
                                      </a:rPr>
                                      <m:t>𝑗</m:t>
                                    </m:r>
                                  </m:sub>
                                </m:sSub>
                                <m:r>
                                  <a:rPr lang="en-US" altLang="zh-CN" sz="1800" i="1">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𝑦</m:t>
                                    </m:r>
                                  </m:e>
                                  <m:sub>
                                    <m:r>
                                      <a:rPr lang="en-US" altLang="zh-CN" sz="1800" i="1">
                                        <a:latin typeface="Cambria Math" panose="02040503050406030204" pitchFamily="18" charset="0"/>
                                      </a:rPr>
                                      <m:t>𝑗</m:t>
                                    </m:r>
                                  </m:sub>
                                </m:sSub>
                              </m:e>
                            </m:d>
                          </m:e>
                        </m:d>
                      </m:e>
                      <m:sub>
                        <m:r>
                          <a:rPr lang="en-US" altLang="zh-CN" sz="1800" i="1">
                            <a:latin typeface="Cambria Math" panose="02040503050406030204" pitchFamily="18" charset="0"/>
                          </a:rPr>
                          <m:t>𝑗</m:t>
                        </m:r>
                        <m:r>
                          <a:rPr lang="en-US" altLang="zh-CN" sz="1800" i="1">
                            <a:latin typeface="Cambria Math" panose="02040503050406030204" pitchFamily="18" charset="0"/>
                          </a:rPr>
                          <m:t>=1</m:t>
                        </m:r>
                      </m:sub>
                      <m:sup>
                        <m:r>
                          <a:rPr lang="en-US" altLang="zh-CN" sz="1800" i="1">
                            <a:latin typeface="Cambria Math" panose="02040503050406030204" pitchFamily="18" charset="0"/>
                          </a:rPr>
                          <m:t>𝑛</m:t>
                        </m:r>
                      </m:sup>
                    </m:sSubSup>
                  </m:oMath>
                </a14:m>
                <a:endParaRPr lang="en-US" altLang="zh-CN" sz="1800" dirty="0" smtClean="0">
                  <a:latin typeface="楷体" panose="02010609060101010101" pitchFamily="49" charset="-122"/>
                  <a:ea typeface="楷体" panose="02010609060101010101" pitchFamily="49" charset="-122"/>
                </a:endParaRPr>
              </a:p>
              <a:p>
                <a:pPr marL="702900" lvl="1" indent="-342900"/>
                <a:endParaRPr lang="en-US" altLang="zh-CN" sz="1200" dirty="0" smtClean="0">
                  <a:latin typeface="楷体" panose="02010609060101010101" pitchFamily="49" charset="-122"/>
                  <a:ea typeface="楷体" panose="02010609060101010101" pitchFamily="49" charset="-122"/>
                </a:endParaRPr>
              </a:p>
              <a:p>
                <a:pPr marL="702900" lvl="1" indent="-342900"/>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Pairwise</a:t>
                </a:r>
                <a:r>
                  <a:rPr lang="zh-CN" altLang="zh-CN" sz="1800" dirty="0" smtClean="0">
                    <a:latin typeface="楷体" panose="02010609060101010101" pitchFamily="49" charset="-122"/>
                    <a:ea typeface="楷体" panose="02010609060101010101" pitchFamily="49" charset="-122"/>
                  </a:rPr>
                  <a:t>方法</a:t>
                </a:r>
                <a:r>
                  <a:rPr lang="zh-CN" altLang="en-US" sz="1800" dirty="0" smtClean="0">
                    <a:latin typeface="楷体" panose="02010609060101010101" pitchFamily="49" charset="-122"/>
                    <a:ea typeface="楷体" panose="02010609060101010101" pitchFamily="49" charset="-122"/>
                  </a:rPr>
                  <a:t>：基于文档对      </a:t>
                </a:r>
                <a14:m>
                  <m:oMath xmlns:m="http://schemas.openxmlformats.org/officeDocument/2006/math">
                    <m:sSubSup>
                      <m:sSubSupPr>
                        <m:ctrlPr>
                          <a:rPr lang="zh-CN" altLang="zh-CN" sz="1800" i="1">
                            <a:latin typeface="Cambria Math" panose="02040503050406030204" pitchFamily="18" charset="0"/>
                          </a:rPr>
                        </m:ctrlPr>
                      </m:sSubSupPr>
                      <m:e>
                        <m:r>
                          <a:rPr lang="en-US" altLang="zh-CN" sz="1800" i="1">
                            <a:latin typeface="Cambria Math" panose="02040503050406030204" pitchFamily="18" charset="0"/>
                          </a:rPr>
                          <m:t>𝑦</m:t>
                        </m:r>
                      </m:e>
                      <m:sub>
                        <m:r>
                          <a:rPr lang="en-US" altLang="zh-CN" sz="1800" i="1">
                            <a:latin typeface="Cambria Math" panose="02040503050406030204" pitchFamily="18" charset="0"/>
                          </a:rPr>
                          <m:t>𝑗</m:t>
                        </m:r>
                      </m:sub>
                      <m:sup>
                        <m:r>
                          <a:rPr lang="en-US" altLang="zh-CN" sz="1800" i="1">
                            <a:latin typeface="Cambria Math" panose="02040503050406030204" pitchFamily="18" charset="0"/>
                          </a:rPr>
                          <m:t>(</m:t>
                        </m:r>
                        <m:r>
                          <a:rPr lang="en-US" altLang="zh-CN" sz="1800" i="1">
                            <a:latin typeface="Cambria Math" panose="02040503050406030204" pitchFamily="18" charset="0"/>
                          </a:rPr>
                          <m:t>𝑖</m:t>
                        </m:r>
                        <m:r>
                          <a:rPr lang="en-US" altLang="zh-CN" sz="1800" i="1">
                            <a:latin typeface="Cambria Math" panose="02040503050406030204" pitchFamily="18" charset="0"/>
                          </a:rPr>
                          <m:t>)</m:t>
                        </m:r>
                      </m:sup>
                    </m:sSubSup>
                    <m:r>
                      <a:rPr lang="en-US" altLang="zh-CN" sz="1800" b="0" i="1" smtClean="0">
                        <a:latin typeface="Cambria Math" panose="02040503050406030204" pitchFamily="18" charset="0"/>
                      </a:rPr>
                      <m:t> ?</m:t>
                    </m:r>
                    <m:r>
                      <a:rPr lang="en-US" altLang="zh-CN" sz="1800" i="1">
                        <a:latin typeface="Cambria Math" panose="02040503050406030204" pitchFamily="18" charset="0"/>
                      </a:rPr>
                      <m:t> </m:t>
                    </m:r>
                    <m:sSubSup>
                      <m:sSubSupPr>
                        <m:ctrlPr>
                          <a:rPr lang="zh-CN" altLang="zh-CN" sz="1800" i="1">
                            <a:latin typeface="Cambria Math" panose="02040503050406030204" pitchFamily="18" charset="0"/>
                          </a:rPr>
                        </m:ctrlPr>
                      </m:sSubSupPr>
                      <m:e>
                        <m:r>
                          <a:rPr lang="en-US" altLang="zh-CN" sz="1800" i="1">
                            <a:latin typeface="Cambria Math" panose="02040503050406030204" pitchFamily="18" charset="0"/>
                          </a:rPr>
                          <m:t>𝑦</m:t>
                        </m:r>
                      </m:e>
                      <m:sub>
                        <m:r>
                          <a:rPr lang="en-US" altLang="zh-CN" sz="1800" i="1">
                            <a:latin typeface="Cambria Math" panose="02040503050406030204" pitchFamily="18" charset="0"/>
                          </a:rPr>
                          <m:t>𝑘</m:t>
                        </m:r>
                      </m:sub>
                      <m:sup>
                        <m:r>
                          <a:rPr lang="en-US" altLang="zh-CN" sz="1800" i="1">
                            <a:latin typeface="Cambria Math" panose="02040503050406030204" pitchFamily="18" charset="0"/>
                          </a:rPr>
                          <m:t>(</m:t>
                        </m:r>
                        <m:r>
                          <a:rPr lang="en-US" altLang="zh-CN" sz="1800" i="1">
                            <a:latin typeface="Cambria Math" panose="02040503050406030204" pitchFamily="18" charset="0"/>
                          </a:rPr>
                          <m:t>𝑖</m:t>
                        </m:r>
                        <m:r>
                          <a:rPr lang="en-US" altLang="zh-CN" sz="1800" i="1">
                            <a:latin typeface="Cambria Math" panose="02040503050406030204" pitchFamily="18" charset="0"/>
                          </a:rPr>
                          <m:t>)</m:t>
                        </m:r>
                      </m:sup>
                    </m:sSubSup>
                    <m:r>
                      <a:rPr lang="en-US" altLang="zh-CN" sz="1800" i="1">
                        <a:latin typeface="Cambria Math" panose="02040503050406030204" pitchFamily="18" charset="0"/>
                      </a:rPr>
                      <m:t>⇒</m:t>
                    </m:r>
                    <m:d>
                      <m:dPr>
                        <m:begChr m:val="〈"/>
                        <m:endChr m:val="〉"/>
                        <m:ctrlPr>
                          <a:rPr lang="zh-CN" altLang="zh-CN" sz="1800" i="1">
                            <a:latin typeface="Cambria Math" panose="02040503050406030204" pitchFamily="18" charset="0"/>
                          </a:rPr>
                        </m:ctrlPr>
                      </m:dPr>
                      <m:e>
                        <m:sSubSup>
                          <m:sSubSupPr>
                            <m:ctrlPr>
                              <a:rPr lang="zh-CN" altLang="zh-CN" sz="1800" i="1">
                                <a:latin typeface="Cambria Math" panose="02040503050406030204" pitchFamily="18" charset="0"/>
                              </a:rPr>
                            </m:ctrlPr>
                          </m:sSubSupPr>
                          <m:e>
                            <m:r>
                              <a:rPr lang="en-US" altLang="zh-CN" sz="1800" b="1" i="1">
                                <a:latin typeface="Cambria Math" panose="02040503050406030204" pitchFamily="18" charset="0"/>
                              </a:rPr>
                              <m:t>𝒙</m:t>
                            </m:r>
                          </m:e>
                          <m:sub>
                            <m:r>
                              <a:rPr lang="en-US" altLang="zh-CN" sz="1800" i="1">
                                <a:latin typeface="Cambria Math" panose="02040503050406030204" pitchFamily="18" charset="0"/>
                              </a:rPr>
                              <m:t>𝑗</m:t>
                            </m:r>
                          </m:sub>
                          <m:sup>
                            <m:r>
                              <a:rPr lang="en-US" altLang="zh-CN" sz="1800" i="1">
                                <a:latin typeface="Cambria Math" panose="02040503050406030204" pitchFamily="18" charset="0"/>
                              </a:rPr>
                              <m:t>(</m:t>
                            </m:r>
                            <m:r>
                              <a:rPr lang="en-US" altLang="zh-CN" sz="1800" i="1">
                                <a:latin typeface="Cambria Math" panose="02040503050406030204" pitchFamily="18" charset="0"/>
                              </a:rPr>
                              <m:t>𝑖</m:t>
                            </m:r>
                            <m:r>
                              <a:rPr lang="en-US" altLang="zh-CN" sz="1800" i="1">
                                <a:latin typeface="Cambria Math" panose="02040503050406030204" pitchFamily="18" charset="0"/>
                              </a:rPr>
                              <m:t>)</m:t>
                            </m:r>
                          </m:sup>
                        </m:sSubSup>
                        <m:r>
                          <a:rPr lang="zh-CN" altLang="zh-CN" sz="1800">
                            <a:latin typeface="Cambria Math" panose="02040503050406030204" pitchFamily="18" charset="0"/>
                          </a:rPr>
                          <m:t>，</m:t>
                        </m:r>
                        <m:sSubSup>
                          <m:sSubSupPr>
                            <m:ctrlPr>
                              <a:rPr lang="zh-CN" altLang="zh-CN" sz="1800" i="1">
                                <a:latin typeface="Cambria Math" panose="02040503050406030204" pitchFamily="18" charset="0"/>
                              </a:rPr>
                            </m:ctrlPr>
                          </m:sSubSupPr>
                          <m:e>
                            <m:r>
                              <a:rPr lang="en-US" altLang="zh-CN" sz="1800" b="1" i="1">
                                <a:latin typeface="Cambria Math" panose="02040503050406030204" pitchFamily="18" charset="0"/>
                              </a:rPr>
                              <m:t>𝒙</m:t>
                            </m:r>
                          </m:e>
                          <m:sub>
                            <m:r>
                              <a:rPr lang="en-US" altLang="zh-CN" sz="1800" i="1">
                                <a:latin typeface="Cambria Math" panose="02040503050406030204" pitchFamily="18" charset="0"/>
                              </a:rPr>
                              <m:t>𝑘</m:t>
                            </m:r>
                          </m:sub>
                          <m:sup>
                            <m:r>
                              <a:rPr lang="en-US" altLang="zh-CN" sz="1800" i="1">
                                <a:latin typeface="Cambria Math" panose="02040503050406030204" pitchFamily="18" charset="0"/>
                              </a:rPr>
                              <m:t>(</m:t>
                            </m:r>
                            <m:r>
                              <a:rPr lang="en-US" altLang="zh-CN" sz="1800" i="1">
                                <a:latin typeface="Cambria Math" panose="02040503050406030204" pitchFamily="18" charset="0"/>
                              </a:rPr>
                              <m:t>𝑖</m:t>
                            </m:r>
                            <m:r>
                              <a:rPr lang="en-US" altLang="zh-CN" sz="1800" i="1">
                                <a:latin typeface="Cambria Math" panose="02040503050406030204" pitchFamily="18" charset="0"/>
                              </a:rPr>
                              <m:t>)</m:t>
                            </m:r>
                          </m:sup>
                        </m:sSubSup>
                      </m:e>
                    </m:d>
                    <m:r>
                      <a:rPr lang="en-US" altLang="zh-CN" sz="1800" i="1" smtClean="0">
                        <a:latin typeface="Cambria Math" panose="02040503050406030204" pitchFamily="18" charset="0"/>
                      </a:rPr>
                      <m:t>∈</m:t>
                    </m:r>
                    <m:r>
                      <a:rPr lang="en-US" altLang="zh-CN" sz="1800" b="0" i="0" smtClean="0">
                        <a:latin typeface="Cambria Math" panose="02040503050406030204" pitchFamily="18" charset="0"/>
                      </a:rPr>
                      <m:t> {</m:t>
                    </m:r>
                  </m:oMath>
                </a14:m>
                <a:r>
                  <a:rPr lang="en-US" altLang="zh-CN" sz="1800" dirty="0" smtClean="0"/>
                  <a:t>-1,+1}</a:t>
                </a:r>
                <a:endParaRPr lang="en-US" altLang="zh-CN" sz="1800" dirty="0" smtClean="0">
                  <a:latin typeface="楷体" panose="02010609060101010101" pitchFamily="49" charset="-122"/>
                  <a:ea typeface="楷体" panose="02010609060101010101" pitchFamily="49" charset="-122"/>
                </a:endParaRPr>
              </a:p>
              <a:p>
                <a:pPr marL="702900" lvl="1" indent="-342900"/>
                <a:endParaRPr lang="en-US" altLang="zh-CN" sz="1200" dirty="0" smtClean="0">
                  <a:latin typeface="楷体" panose="02010609060101010101" pitchFamily="49" charset="-122"/>
                  <a:ea typeface="楷体" panose="02010609060101010101" pitchFamily="49" charset="-122"/>
                </a:endParaRPr>
              </a:p>
              <a:p>
                <a:pPr marL="702900" lvl="1" indent="-342900"/>
                <a:r>
                  <a:rPr lang="en-US" altLang="zh-CN" sz="1800" dirty="0" err="1" smtClean="0">
                    <a:latin typeface="Times New Roman" panose="02020603050405020304" pitchFamily="18" charset="0"/>
                    <a:ea typeface="楷体" panose="02010609060101010101" pitchFamily="49" charset="-122"/>
                    <a:cs typeface="Times New Roman" panose="02020603050405020304" pitchFamily="18" charset="0"/>
                  </a:rPr>
                  <a:t>List</a:t>
                </a:r>
                <a:r>
                  <a:rPr lang="en-US" altLang="zh-CN" sz="1800" dirty="0" err="1">
                    <a:latin typeface="Times New Roman" panose="02020603050405020304" pitchFamily="18" charset="0"/>
                    <a:ea typeface="楷体" panose="02010609060101010101" pitchFamily="49" charset="-122"/>
                    <a:cs typeface="Times New Roman" panose="02020603050405020304" pitchFamily="18" charset="0"/>
                  </a:rPr>
                  <a:t>w</a:t>
                </a:r>
                <a:r>
                  <a:rPr lang="en-US" altLang="zh-CN" sz="1800" dirty="0" err="1" smtClean="0">
                    <a:latin typeface="Times New Roman" panose="02020603050405020304" pitchFamily="18" charset="0"/>
                    <a:ea typeface="楷体" panose="02010609060101010101" pitchFamily="49" charset="-122"/>
                    <a:cs typeface="Times New Roman" panose="02020603050405020304" pitchFamily="18" charset="0"/>
                  </a:rPr>
                  <a:t>ise</a:t>
                </a:r>
                <a:r>
                  <a:rPr lang="zh-CN" altLang="en-US" sz="1800" dirty="0" smtClean="0">
                    <a:latin typeface="楷体" panose="02010609060101010101" pitchFamily="49" charset="-122"/>
                    <a:ea typeface="楷体" panose="02010609060101010101" pitchFamily="49" charset="-122"/>
                  </a:rPr>
                  <a:t>方法：基于文档列表    </a:t>
                </a:r>
                <a14:m>
                  <m:oMath xmlns:m="http://schemas.openxmlformats.org/officeDocument/2006/math">
                    <m:sSup>
                      <m:sSupPr>
                        <m:ctrlPr>
                          <a:rPr lang="zh-CN" altLang="zh-CN" sz="1600" i="1">
                            <a:latin typeface="Cambria Math" panose="02040503050406030204" pitchFamily="18" charset="0"/>
                          </a:rPr>
                        </m:ctrlPr>
                      </m:sSupPr>
                      <m:e>
                        <m:r>
                          <a:rPr lang="en-US" altLang="zh-CN" sz="1600" b="1" i="1">
                            <a:latin typeface="Cambria Math" panose="02040503050406030204" pitchFamily="18" charset="0"/>
                          </a:rPr>
                          <m:t>𝒚</m:t>
                        </m:r>
                      </m:e>
                      <m:sup>
                        <m:r>
                          <a:rPr lang="en-US" altLang="zh-CN" sz="1600" i="1">
                            <a:latin typeface="Cambria Math" panose="02040503050406030204" pitchFamily="18" charset="0"/>
                          </a:rPr>
                          <m:t>(</m:t>
                        </m:r>
                        <m:r>
                          <a:rPr lang="en-US" altLang="zh-CN" sz="1600" i="1">
                            <a:latin typeface="Cambria Math" panose="02040503050406030204" pitchFamily="18" charset="0"/>
                          </a:rPr>
                          <m:t>𝑖</m:t>
                        </m:r>
                        <m:r>
                          <a:rPr lang="en-US" altLang="zh-CN" sz="1600" i="1">
                            <a:latin typeface="Cambria Math" panose="02040503050406030204" pitchFamily="18" charset="0"/>
                          </a:rPr>
                          <m:t>)</m:t>
                        </m:r>
                      </m:sup>
                    </m:sSup>
                    <m:r>
                      <a:rPr lang="en-US" altLang="zh-CN" sz="1600">
                        <a:latin typeface="Cambria Math" panose="02040503050406030204" pitchFamily="18" charset="0"/>
                      </a:rPr>
                      <m:t>=</m:t>
                    </m:r>
                    <m:d>
                      <m:dPr>
                        <m:ctrlPr>
                          <a:rPr lang="zh-CN" altLang="zh-CN" sz="1600" i="1">
                            <a:latin typeface="Cambria Math" panose="02040503050406030204" pitchFamily="18" charset="0"/>
                          </a:rPr>
                        </m:ctrlPr>
                      </m:dPr>
                      <m:e>
                        <m:sSubSup>
                          <m:sSubSupPr>
                            <m:ctrlPr>
                              <a:rPr lang="zh-CN" altLang="zh-CN" sz="1600" i="1">
                                <a:latin typeface="Cambria Math" panose="02040503050406030204" pitchFamily="18" charset="0"/>
                              </a:rPr>
                            </m:ctrlPr>
                          </m:sSubSupPr>
                          <m:e>
                            <m:r>
                              <a:rPr lang="en-US" altLang="zh-CN" sz="1600" i="1">
                                <a:latin typeface="Cambria Math" panose="02040503050406030204" pitchFamily="18" charset="0"/>
                              </a:rPr>
                              <m:t>𝑦</m:t>
                            </m:r>
                          </m:e>
                          <m:sub>
                            <m:r>
                              <a:rPr lang="en-US" altLang="zh-CN" sz="1600" i="1">
                                <a:latin typeface="Cambria Math" panose="02040503050406030204" pitchFamily="18" charset="0"/>
                              </a:rPr>
                              <m:t>1</m:t>
                            </m:r>
                          </m:sub>
                          <m:sup>
                            <m:r>
                              <a:rPr lang="en-US" altLang="zh-CN" sz="1600" i="1">
                                <a:latin typeface="Cambria Math" panose="02040503050406030204" pitchFamily="18" charset="0"/>
                              </a:rPr>
                              <m:t>(</m:t>
                            </m:r>
                            <m:r>
                              <a:rPr lang="en-US" altLang="zh-CN" sz="1600" i="1">
                                <a:latin typeface="Cambria Math" panose="02040503050406030204" pitchFamily="18" charset="0"/>
                              </a:rPr>
                              <m:t>𝑖</m:t>
                            </m:r>
                            <m:r>
                              <a:rPr lang="en-US" altLang="zh-CN" sz="1600" i="1">
                                <a:latin typeface="Cambria Math" panose="02040503050406030204" pitchFamily="18" charset="0"/>
                              </a:rPr>
                              <m:t>)</m:t>
                            </m:r>
                          </m:sup>
                        </m:sSubSup>
                        <m:r>
                          <a:rPr lang="en-US" altLang="zh-CN" sz="1600" i="1">
                            <a:latin typeface="Cambria Math" panose="02040503050406030204" pitchFamily="18" charset="0"/>
                          </a:rPr>
                          <m:t>,</m:t>
                        </m:r>
                        <m:sSubSup>
                          <m:sSubSupPr>
                            <m:ctrlPr>
                              <a:rPr lang="zh-CN" altLang="zh-CN" sz="1600" i="1">
                                <a:latin typeface="Cambria Math" panose="02040503050406030204" pitchFamily="18" charset="0"/>
                              </a:rPr>
                            </m:ctrlPr>
                          </m:sSubSupPr>
                          <m:e>
                            <m:r>
                              <a:rPr lang="en-US" altLang="zh-CN" sz="1600" i="1">
                                <a:latin typeface="Cambria Math" panose="02040503050406030204" pitchFamily="18" charset="0"/>
                              </a:rPr>
                              <m:t>𝑦</m:t>
                            </m:r>
                          </m:e>
                          <m:sub>
                            <m:r>
                              <a:rPr lang="en-US" altLang="zh-CN" sz="1600" i="1">
                                <a:latin typeface="Cambria Math" panose="02040503050406030204" pitchFamily="18" charset="0"/>
                              </a:rPr>
                              <m:t>2</m:t>
                            </m:r>
                          </m:sub>
                          <m:sup>
                            <m:r>
                              <a:rPr lang="en-US" altLang="zh-CN" sz="1600" i="1">
                                <a:latin typeface="Cambria Math" panose="02040503050406030204" pitchFamily="18" charset="0"/>
                              </a:rPr>
                              <m:t>(</m:t>
                            </m:r>
                            <m:r>
                              <a:rPr lang="en-US" altLang="zh-CN" sz="1600" i="1">
                                <a:latin typeface="Cambria Math" panose="02040503050406030204" pitchFamily="18" charset="0"/>
                              </a:rPr>
                              <m:t>𝑖</m:t>
                            </m:r>
                            <m:r>
                              <a:rPr lang="en-US" altLang="zh-CN" sz="1600" i="1">
                                <a:latin typeface="Cambria Math" panose="02040503050406030204" pitchFamily="18" charset="0"/>
                              </a:rPr>
                              <m:t>)</m:t>
                            </m:r>
                          </m:sup>
                        </m:sSubSup>
                        <m:r>
                          <a:rPr lang="en-US" altLang="zh-CN" sz="1600" i="1">
                            <a:latin typeface="Cambria Math" panose="02040503050406030204" pitchFamily="18" charset="0"/>
                          </a:rPr>
                          <m:t>,…</m:t>
                        </m:r>
                        <m:sSubSup>
                          <m:sSubSupPr>
                            <m:ctrlPr>
                              <a:rPr lang="zh-CN" altLang="zh-CN" sz="1600" i="1">
                                <a:latin typeface="Cambria Math" panose="02040503050406030204" pitchFamily="18" charset="0"/>
                              </a:rPr>
                            </m:ctrlPr>
                          </m:sSubSupPr>
                          <m:e>
                            <m:r>
                              <a:rPr lang="en-US" altLang="zh-CN" sz="1600" i="1">
                                <a:latin typeface="Cambria Math" panose="02040503050406030204" pitchFamily="18" charset="0"/>
                              </a:rPr>
                              <m:t>,</m:t>
                            </m:r>
                            <m:r>
                              <a:rPr lang="en-US" altLang="zh-CN" sz="1600" i="1">
                                <a:latin typeface="Cambria Math" panose="02040503050406030204" pitchFamily="18" charset="0"/>
                              </a:rPr>
                              <m:t>𝑦</m:t>
                            </m:r>
                          </m:e>
                          <m:sub>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𝑛</m:t>
                                </m:r>
                              </m:e>
                              <m:sup>
                                <m:r>
                                  <a:rPr lang="en-US" altLang="zh-CN" sz="1600" i="1">
                                    <a:latin typeface="Cambria Math" panose="02040503050406030204" pitchFamily="18" charset="0"/>
                                  </a:rPr>
                                  <m:t>(</m:t>
                                </m:r>
                                <m:r>
                                  <a:rPr lang="en-US" altLang="zh-CN" sz="1600" i="1">
                                    <a:latin typeface="Cambria Math" panose="02040503050406030204" pitchFamily="18" charset="0"/>
                                  </a:rPr>
                                  <m:t>𝑖</m:t>
                                </m:r>
                                <m:r>
                                  <a:rPr lang="en-US" altLang="zh-CN" sz="1600" i="1">
                                    <a:latin typeface="Cambria Math" panose="02040503050406030204" pitchFamily="18" charset="0"/>
                                  </a:rPr>
                                  <m:t>)</m:t>
                                </m:r>
                              </m:sup>
                            </m:sSup>
                          </m:sub>
                          <m:sup>
                            <m:r>
                              <a:rPr lang="en-US" altLang="zh-CN" sz="1600" i="1">
                                <a:latin typeface="Cambria Math" panose="02040503050406030204" pitchFamily="18" charset="0"/>
                              </a:rPr>
                              <m:t>(</m:t>
                            </m:r>
                            <m:r>
                              <a:rPr lang="en-US" altLang="zh-CN" sz="1600" i="1">
                                <a:latin typeface="Cambria Math" panose="02040503050406030204" pitchFamily="18" charset="0"/>
                              </a:rPr>
                              <m:t>𝑖</m:t>
                            </m:r>
                            <m:r>
                              <a:rPr lang="en-US" altLang="zh-CN" sz="1600" i="1">
                                <a:latin typeface="Cambria Math" panose="02040503050406030204" pitchFamily="18" charset="0"/>
                              </a:rPr>
                              <m:t>)</m:t>
                            </m:r>
                          </m:sup>
                        </m:sSubSup>
                        <m:r>
                          <a:rPr lang="en-US" altLang="zh-CN" sz="1600" i="1">
                            <a:latin typeface="Cambria Math" panose="02040503050406030204" pitchFamily="18" charset="0"/>
                          </a:rPr>
                          <m:t> </m:t>
                        </m:r>
                      </m:e>
                    </m:d>
                  </m:oMath>
                </a14:m>
                <a:endParaRPr lang="en-US" altLang="zh-CN" sz="1800" dirty="0" smtClean="0">
                  <a:latin typeface="楷体" panose="02010609060101010101" pitchFamily="49" charset="-122"/>
                  <a:ea typeface="楷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68313" y="1268760"/>
                <a:ext cx="8142287" cy="4392612"/>
              </a:xfrm>
              <a:blipFill>
                <a:blip r:embed="rId3"/>
                <a:stretch>
                  <a:fillRect l="-374" t="-11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391685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436688"/>
            <a:ext cx="8352159" cy="4392612"/>
          </a:xfrm>
        </p:spPr>
        <p:txBody>
          <a:bodyPr/>
          <a:lstStyle/>
          <a:p>
            <a:r>
              <a:rPr lang="zh-CN" altLang="en-US" sz="2400" dirty="0">
                <a:latin typeface="黑体" panose="02010609060101010101" pitchFamily="49" charset="-122"/>
                <a:ea typeface="黑体" panose="02010609060101010101" pitchFamily="49" charset="-122"/>
              </a:rPr>
              <a:t>思</a:t>
            </a:r>
            <a:r>
              <a:rPr lang="zh-CN" altLang="en-US" sz="2400" dirty="0" smtClean="0">
                <a:latin typeface="黑体" panose="02010609060101010101" pitchFamily="49" charset="-122"/>
                <a:ea typeface="黑体" panose="02010609060101010101" pitchFamily="49" charset="-122"/>
              </a:rPr>
              <a:t>想</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现有</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方法：</a:t>
            </a:r>
            <a:r>
              <a:rPr lang="zh-CN" altLang="zh-CN" sz="1800" dirty="0" smtClean="0">
                <a:latin typeface="楷体" panose="02010609060101010101" pitchFamily="49" charset="-122"/>
                <a:ea typeface="楷体" panose="02010609060101010101" pitchFamily="49" charset="-122"/>
                <a:cs typeface="Times New Roman" panose="02020603050405020304" pitchFamily="18" charset="0"/>
              </a:rPr>
              <a:t>文档重</a:t>
            </a:r>
            <a:r>
              <a:rPr lang="zh-CN" altLang="zh-CN" sz="1800" dirty="0">
                <a:latin typeface="楷体" panose="02010609060101010101" pitchFamily="49" charset="-122"/>
                <a:ea typeface="楷体" panose="02010609060101010101" pitchFamily="49" charset="-122"/>
                <a:cs typeface="Times New Roman" panose="02020603050405020304" pitchFamily="18" charset="0"/>
              </a:rPr>
              <a:t>要</a:t>
            </a:r>
            <a:r>
              <a:rPr lang="zh-CN" altLang="zh-CN" sz="1800" dirty="0" smtClean="0">
                <a:latin typeface="楷体" panose="02010609060101010101" pitchFamily="49" charset="-122"/>
                <a:ea typeface="楷体" panose="02010609060101010101" pitchFamily="49" charset="-122"/>
                <a:cs typeface="Times New Roman" panose="02020603050405020304" pitchFamily="18" charset="0"/>
              </a:rPr>
              <a:t>度</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a:t>
            </a:r>
            <a:r>
              <a:rPr lang="zh-CN" altLang="zh-CN" sz="1800" dirty="0" smtClean="0">
                <a:latin typeface="楷体" panose="02010609060101010101" pitchFamily="49" charset="-122"/>
                <a:ea typeface="楷体" panose="02010609060101010101" pitchFamily="49" charset="-122"/>
                <a:cs typeface="Times New Roman" panose="02020603050405020304" pitchFamily="18" charset="0"/>
              </a:rPr>
              <a:t>文</a:t>
            </a:r>
            <a:r>
              <a:rPr lang="zh-CN" altLang="zh-CN" sz="1800" dirty="0">
                <a:latin typeface="楷体" panose="02010609060101010101" pitchFamily="49" charset="-122"/>
                <a:ea typeface="楷体" panose="02010609060101010101" pitchFamily="49" charset="-122"/>
                <a:cs typeface="Times New Roman" panose="02020603050405020304" pitchFamily="18" charset="0"/>
              </a:rPr>
              <a:t>档与查询之间的相关</a:t>
            </a:r>
            <a:r>
              <a:rPr lang="zh-CN" altLang="zh-CN" sz="1800" dirty="0" smtClean="0">
                <a:latin typeface="楷体" panose="02010609060101010101" pitchFamily="49" charset="-122"/>
                <a:ea typeface="楷体" panose="02010609060101010101" pitchFamily="49" charset="-122"/>
                <a:cs typeface="Times New Roman" panose="02020603050405020304" pitchFamily="18" charset="0"/>
              </a:rPr>
              <a:t>度</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作为衡量标准</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不足</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：没有考虑文档之间的内在关联与文本特征</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r>
              <a:rPr lang="zh-CN" altLang="en-US" sz="2400" dirty="0">
                <a:latin typeface="黑体" panose="02010609060101010101" pitchFamily="49" charset="-122"/>
                <a:ea typeface="黑体" panose="02010609060101010101" pitchFamily="49" charset="-122"/>
              </a:rPr>
              <a:t>方法</a:t>
            </a:r>
            <a:endParaRPr lang="en-US" altLang="zh-CN" sz="2400" dirty="0">
              <a:latin typeface="黑体" panose="02010609060101010101" pitchFamily="49" charset="-122"/>
              <a:ea typeface="黑体" panose="02010609060101010101" pitchFamily="49" charset="-122"/>
            </a:endParaRPr>
          </a:p>
          <a:p>
            <a:pPr lvl="1">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通过</a:t>
            </a:r>
            <a:r>
              <a:rPr lang="zh-CN" altLang="zh-CN" sz="1800" dirty="0" smtClean="0">
                <a:latin typeface="楷体" panose="02010609060101010101" pitchFamily="49" charset="-122"/>
                <a:ea typeface="楷体" panose="02010609060101010101" pitchFamily="49" charset="-122"/>
                <a:cs typeface="Times New Roman" panose="02020603050405020304" pitchFamily="18" charset="0"/>
              </a:rPr>
              <a:t>文</a:t>
            </a:r>
            <a:r>
              <a:rPr lang="zh-CN" altLang="zh-CN" sz="1800" dirty="0">
                <a:latin typeface="楷体" panose="02010609060101010101" pitchFamily="49" charset="-122"/>
                <a:ea typeface="楷体" panose="02010609060101010101" pitchFamily="49" charset="-122"/>
                <a:cs typeface="Times New Roman" panose="02020603050405020304" pitchFamily="18" charset="0"/>
              </a:rPr>
              <a:t>档相似度来调整排</a:t>
            </a:r>
            <a:r>
              <a:rPr lang="zh-CN" altLang="zh-CN" sz="1800" dirty="0" smtClean="0">
                <a:latin typeface="楷体" panose="02010609060101010101" pitchFamily="49" charset="-122"/>
                <a:ea typeface="楷体" panose="02010609060101010101" pitchFamily="49" charset="-122"/>
                <a:cs typeface="Times New Roman" panose="02020603050405020304" pitchFamily="18" charset="0"/>
              </a:rPr>
              <a:t>序列</a:t>
            </a:r>
            <a:r>
              <a:rPr lang="zh-CN" altLang="zh-CN" sz="1800" dirty="0">
                <a:latin typeface="楷体" panose="02010609060101010101" pitchFamily="49" charset="-122"/>
                <a:ea typeface="楷体" panose="02010609060101010101" pitchFamily="49" charset="-122"/>
                <a:cs typeface="Times New Roman" panose="02020603050405020304" pitchFamily="18" charset="0"/>
              </a:rPr>
              <a:t>表</a:t>
            </a:r>
            <a:r>
              <a:rPr lang="zh-CN" altLang="zh-CN" sz="1800" dirty="0" smtClean="0">
                <a:latin typeface="楷体" panose="02010609060101010101" pitchFamily="49" charset="-122"/>
                <a:ea typeface="楷体" panose="02010609060101010101" pitchFamily="49" charset="-122"/>
                <a:cs typeface="Times New Roman" panose="02020603050405020304" pitchFamily="18" charset="0"/>
              </a:rPr>
              <a:t>的</a:t>
            </a:r>
            <a:r>
              <a:rPr lang="zh-CN" altLang="en-US" sz="1800" dirty="0">
                <a:latin typeface="楷体" panose="02010609060101010101" pitchFamily="49" charset="-122"/>
                <a:ea typeface="楷体" panose="02010609060101010101" pitchFamily="49" charset="-122"/>
                <a:cs typeface="Times New Roman" panose="02020603050405020304" pitchFamily="18" charset="0"/>
              </a:rPr>
              <a:t>顺</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序，</a:t>
            </a:r>
            <a:r>
              <a:rPr lang="zh-CN" altLang="zh-CN" sz="1800" dirty="0">
                <a:latin typeface="楷体" panose="02010609060101010101" pitchFamily="49" charset="-122"/>
                <a:ea typeface="楷体" panose="02010609060101010101" pitchFamily="49" charset="-122"/>
                <a:cs typeface="Times New Roman" panose="02020603050405020304" pitchFamily="18" charset="0"/>
              </a:rPr>
              <a:t>使文档的评分方式由原来的仅依靠重要度和相关度，扩展为可以通过各文档的相似度进行加权投票</a:t>
            </a:r>
            <a:endParaRPr lang="en-US" altLang="zh-CN" sz="1800" dirty="0">
              <a:latin typeface="楷体" panose="02010609060101010101" pitchFamily="49" charset="-122"/>
              <a:ea typeface="楷体" panose="02010609060101010101" pitchFamily="49" charset="-122"/>
            </a:endParaRPr>
          </a:p>
          <a:p>
            <a:pPr lvl="1">
              <a:buFont typeface="Wingdings" panose="05000000000000000000" pitchFamily="2" charset="2"/>
              <a:buChar char="p"/>
            </a:pP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利</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用</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LDA</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主题模型计算文档相似度</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r>
              <a:rPr lang="zh-CN" altLang="en-US" sz="2400" dirty="0" smtClean="0">
                <a:latin typeface="黑体" panose="02010609060101010101" pitchFamily="49" charset="-122"/>
                <a:ea typeface="黑体" panose="02010609060101010101" pitchFamily="49" charset="-122"/>
              </a:rPr>
              <a:t>目</a:t>
            </a:r>
            <a:r>
              <a:rPr lang="zh-CN" altLang="en-US" sz="2400" dirty="0">
                <a:latin typeface="黑体" panose="02010609060101010101" pitchFamily="49" charset="-122"/>
                <a:ea typeface="黑体" panose="02010609060101010101" pitchFamily="49" charset="-122"/>
              </a:rPr>
              <a:t>的</a:t>
            </a:r>
            <a:endParaRPr lang="en-US" altLang="zh-CN" sz="2400" dirty="0" smtClean="0">
              <a:latin typeface="黑体" panose="02010609060101010101" pitchFamily="49" charset="-122"/>
              <a:ea typeface="黑体" panose="02010609060101010101" pitchFamily="49" charset="-122"/>
            </a:endParaRPr>
          </a:p>
          <a:p>
            <a:pPr lvl="1">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rPr>
              <a:t>以更全面的角度综合地考</a:t>
            </a:r>
            <a:r>
              <a:rPr lang="zh-CN" altLang="en-US" sz="1800" dirty="0" smtClean="0">
                <a:latin typeface="楷体" panose="02010609060101010101" pitchFamily="49" charset="-122"/>
                <a:ea typeface="楷体" panose="02010609060101010101" pitchFamily="49" charset="-122"/>
              </a:rPr>
              <a:t>虑搜</a:t>
            </a:r>
            <a:r>
              <a:rPr lang="zh-CN" altLang="en-US" sz="1800" dirty="0">
                <a:latin typeface="楷体" panose="02010609060101010101" pitchFamily="49" charset="-122"/>
                <a:ea typeface="楷体" panose="02010609060101010101" pitchFamily="49" charset="-122"/>
              </a:rPr>
              <a:t>索排序中文档的重要度、相关度与相似度问题</a:t>
            </a:r>
            <a:r>
              <a:rPr lang="zh-CN" altLang="en-US" sz="1800" dirty="0" smtClean="0">
                <a:latin typeface="楷体" panose="02010609060101010101" pitchFamily="49" charset="-122"/>
                <a:ea typeface="楷体" panose="02010609060101010101" pitchFamily="49" charset="-122"/>
              </a:rPr>
              <a:t>，得</a:t>
            </a:r>
            <a:r>
              <a:rPr lang="zh-CN" altLang="en-US" sz="1800" dirty="0">
                <a:latin typeface="楷体" panose="02010609060101010101" pitchFamily="49" charset="-122"/>
                <a:ea typeface="楷体" panose="02010609060101010101" pitchFamily="49" charset="-122"/>
              </a:rPr>
              <a:t>到更合理的排序结果</a:t>
            </a:r>
            <a:endParaRPr lang="en-US" altLang="zh-CN" sz="1800" dirty="0" smtClean="0">
              <a:latin typeface="楷体" panose="02010609060101010101" pitchFamily="49" charset="-122"/>
              <a:ea typeface="楷体" panose="02010609060101010101" pitchFamily="49" charset="-122"/>
            </a:endParaRPr>
          </a:p>
          <a:p>
            <a:pPr marL="0" indent="0">
              <a:buNone/>
            </a:pPr>
            <a:endParaRPr lang="en-US" altLang="zh-CN" sz="2400" dirty="0" smtClean="0"/>
          </a:p>
        </p:txBody>
      </p:sp>
      <p:sp>
        <p:nvSpPr>
          <p:cNvPr id="4" name="日期占位符 3"/>
          <p:cNvSpPr>
            <a:spLocks noGrp="1"/>
          </p:cNvSpPr>
          <p:nvPr>
            <p:ph type="dt" sz="half" idx="10"/>
          </p:nvPr>
        </p:nvSpPr>
        <p:spPr/>
        <p:txBody>
          <a:bodyPr/>
          <a:lstStyle/>
          <a:p>
            <a:fld id="{ECB25AA1-DAB0-4597-8B8E-0BCD3DF7FBD0}" type="datetime1">
              <a:rPr lang="zh-CN" altLang="en-US" smtClean="0"/>
              <a:t>2017/5/12</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7</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研</a:t>
            </a:r>
            <a:r>
              <a:rPr lang="zh-CN" altLang="en-US" sz="2800" b="0" dirty="0" smtClean="0">
                <a:latin typeface="黑体" pitchFamily="49" charset="-122"/>
                <a:ea typeface="黑体" pitchFamily="49" charset="-122"/>
              </a:rPr>
              <a:t>究目的</a:t>
            </a:r>
            <a:endParaRPr lang="zh-CN" altLang="en-US" sz="2800" b="0" dirty="0">
              <a:latin typeface="黑体" pitchFamily="49" charset="-122"/>
              <a:ea typeface="黑体" pitchFamily="49" charset="-122"/>
            </a:endParaRPr>
          </a:p>
        </p:txBody>
      </p:sp>
    </p:spTree>
    <p:extLst>
      <p:ext uri="{BB962C8B-B14F-4D97-AF65-F5344CB8AC3E}">
        <p14:creationId xmlns:p14="http://schemas.microsoft.com/office/powerpoint/2010/main" val="1251317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680470650"/>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046547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400" dirty="0" smtClean="0">
                <a:latin typeface="黑体" panose="02010609060101010101" pitchFamily="49" charset="-122"/>
                <a:ea typeface="黑体" panose="02010609060101010101" pitchFamily="49" charset="-122"/>
              </a:rPr>
              <a:t>传统方法</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b="1" dirty="0">
                <a:latin typeface="楷体" panose="02010609060101010101" pitchFamily="49" charset="-122"/>
                <a:ea typeface="楷体" panose="02010609060101010101" pitchFamily="49" charset="-122"/>
                <a:cs typeface="Times New Roman" panose="02020603050405020304" pitchFamily="18" charset="0"/>
              </a:rPr>
              <a:t>步骤</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：计算词频权重向量，计算余弦距离（</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VSM</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模型）。</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b="1" dirty="0">
                <a:latin typeface="楷体" panose="02010609060101010101" pitchFamily="49" charset="-122"/>
                <a:ea typeface="楷体" panose="02010609060101010101" pitchFamily="49" charset="-122"/>
                <a:cs typeface="Times New Roman" panose="02020603050405020304" pitchFamily="18" charset="0"/>
              </a:rPr>
              <a:t>不足</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a:t>
            </a:r>
            <a:r>
              <a:rPr lang="zh-CN" altLang="en-US" sz="1800" dirty="0">
                <a:latin typeface="楷体" panose="02010609060101010101" pitchFamily="49" charset="-122"/>
                <a:ea typeface="楷体" panose="02010609060101010101" pitchFamily="49" charset="-122"/>
                <a:cs typeface="Times New Roman" panose="02020603050405020304" pitchFamily="18" charset="0"/>
              </a:rPr>
              <a:t>丢失了文本间大量的语义信</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息。</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marL="449262" lvl="1" indent="0">
              <a:lnSpc>
                <a:spcPct val="150000"/>
              </a:lnSpc>
              <a:spcBef>
                <a:spcPts val="0"/>
              </a:spcBef>
              <a:buNone/>
            </a:pP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LDA</a:t>
            </a:r>
            <a:r>
              <a:rPr lang="zh-CN" altLang="en-US" sz="2400" dirty="0" smtClean="0">
                <a:latin typeface="黑体" panose="02010609060101010101" pitchFamily="49" charset="-122"/>
                <a:ea typeface="黑体" panose="02010609060101010101" pitchFamily="49" charset="-122"/>
              </a:rPr>
              <a:t>模型</a:t>
            </a:r>
            <a:endParaRPr lang="en-US" altLang="zh-CN" sz="2400" dirty="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b="1" kern="1200" dirty="0">
                <a:latin typeface="楷体" panose="02010609060101010101" pitchFamily="49" charset="-122"/>
                <a:ea typeface="楷体" panose="02010609060101010101" pitchFamily="49" charset="-122"/>
              </a:rPr>
              <a:t>步骤</a:t>
            </a:r>
            <a:r>
              <a:rPr lang="zh-CN" altLang="en-US" sz="1800" b="1" kern="1200" dirty="0" smtClean="0">
                <a:latin typeface="楷体" panose="02010609060101010101" pitchFamily="49" charset="-122"/>
                <a:ea typeface="楷体" panose="02010609060101010101" pitchFamily="49" charset="-122"/>
              </a:rPr>
              <a:t>：</a:t>
            </a:r>
            <a:r>
              <a:rPr lang="zh-CN" altLang="zh-CN" sz="1800" dirty="0">
                <a:latin typeface="楷体" panose="02010609060101010101" pitchFamily="49" charset="-122"/>
                <a:ea typeface="楷体" panose="02010609060101010101" pitchFamily="49" charset="-122"/>
              </a:rPr>
              <a:t>将文档映射到主题空间，计</a:t>
            </a:r>
            <a:r>
              <a:rPr lang="zh-CN" altLang="zh-CN" sz="1800" dirty="0" smtClean="0">
                <a:latin typeface="楷体" panose="02010609060101010101" pitchFamily="49" charset="-122"/>
                <a:ea typeface="楷体" panose="02010609060101010101" pitchFamily="49" charset="-122"/>
              </a:rPr>
              <a:t>算文</a:t>
            </a:r>
            <a:r>
              <a:rPr lang="zh-CN" altLang="zh-CN" sz="1800" dirty="0">
                <a:latin typeface="楷体" panose="02010609060101010101" pitchFamily="49" charset="-122"/>
                <a:ea typeface="楷体" panose="02010609060101010101" pitchFamily="49" charset="-122"/>
              </a:rPr>
              <a:t>档的主题分布</a:t>
            </a:r>
            <a:r>
              <a:rPr lang="zh-CN" altLang="zh-CN" sz="1800" dirty="0" smtClean="0">
                <a:latin typeface="楷体" panose="02010609060101010101" pitchFamily="49" charset="-122"/>
                <a:ea typeface="楷体" panose="02010609060101010101" pitchFamily="49" charset="-122"/>
              </a:rPr>
              <a:t>，</a:t>
            </a:r>
            <a:r>
              <a:rPr lang="zh-CN" altLang="en-US" sz="1800" dirty="0" smtClean="0">
                <a:latin typeface="楷体" panose="02010609060101010101" pitchFamily="49" charset="-122"/>
                <a:ea typeface="楷体" panose="02010609060101010101" pitchFamily="49" charset="-122"/>
              </a:rPr>
              <a:t>利用</a:t>
            </a:r>
            <a:r>
              <a:rPr lang="en-US" altLang="zh-CN" sz="1800" dirty="0" smtClean="0">
                <a:latin typeface="楷体" panose="02010609060101010101" pitchFamily="49" charset="-122"/>
                <a:ea typeface="楷体" panose="02010609060101010101" pitchFamily="49" charset="-122"/>
              </a:rPr>
              <a:t>JS</a:t>
            </a:r>
            <a:r>
              <a:rPr lang="zh-CN" altLang="en-US" sz="1800" dirty="0" smtClean="0">
                <a:latin typeface="楷体" panose="02010609060101010101" pitchFamily="49" charset="-122"/>
                <a:ea typeface="楷体" panose="02010609060101010101" pitchFamily="49" charset="-122"/>
              </a:rPr>
              <a:t>距离计算</a:t>
            </a:r>
            <a:r>
              <a:rPr lang="zh-CN" altLang="zh-CN" sz="1800" dirty="0" smtClean="0">
                <a:latin typeface="楷体" panose="02010609060101010101" pitchFamily="49" charset="-122"/>
                <a:ea typeface="楷体" panose="02010609060101010101" pitchFamily="49" charset="-122"/>
              </a:rPr>
              <a:t>主</a:t>
            </a:r>
            <a:r>
              <a:rPr lang="zh-CN" altLang="zh-CN" sz="1800" dirty="0">
                <a:latin typeface="楷体" panose="02010609060101010101" pitchFamily="49" charset="-122"/>
                <a:ea typeface="楷体" panose="02010609060101010101" pitchFamily="49" charset="-122"/>
              </a:rPr>
              <a:t>题分</a:t>
            </a:r>
            <a:r>
              <a:rPr lang="zh-CN" altLang="zh-CN" sz="1800" dirty="0" smtClean="0">
                <a:latin typeface="楷体" panose="02010609060101010101" pitchFamily="49" charset="-122"/>
                <a:ea typeface="楷体" panose="02010609060101010101" pitchFamily="49" charset="-122"/>
              </a:rPr>
              <a:t>布</a:t>
            </a:r>
            <a:r>
              <a:rPr lang="zh-CN" altLang="en-US" sz="1800" dirty="0" smtClean="0">
                <a:latin typeface="楷体" panose="02010609060101010101" pitchFamily="49" charset="-122"/>
                <a:ea typeface="楷体" panose="02010609060101010101" pitchFamily="49" charset="-122"/>
              </a:rPr>
              <a:t>差异</a:t>
            </a:r>
            <a:r>
              <a:rPr lang="zh-CN" altLang="en-US" sz="1800" kern="1200" dirty="0">
                <a:latin typeface="楷体" panose="02010609060101010101" pitchFamily="49" charset="-122"/>
                <a:ea typeface="楷体" panose="02010609060101010101" pitchFamily="49" charset="-122"/>
              </a:rPr>
              <a:t>。</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b="1" dirty="0">
                <a:latin typeface="楷体" panose="02010609060101010101" pitchFamily="49" charset="-122"/>
                <a:ea typeface="楷体" panose="02010609060101010101" pitchFamily="49" charset="-122"/>
                <a:cs typeface="Times New Roman" panose="02020603050405020304" pitchFamily="18" charset="0"/>
              </a:rPr>
              <a:t>进步性：</a:t>
            </a:r>
            <a:r>
              <a:rPr lang="zh-CN" altLang="en-US" sz="1800" dirty="0">
                <a:latin typeface="楷体" panose="02010609060101010101" pitchFamily="49" charset="-122"/>
                <a:ea typeface="楷体" panose="02010609060101010101" pitchFamily="49" charset="-122"/>
                <a:cs typeface="Times New Roman" panose="02020603050405020304" pitchFamily="18" charset="0"/>
              </a:rPr>
              <a:t>考虑潜在语义信息，不单纯从机械的词频统计角度分析文</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档，</a:t>
            </a:r>
            <a:r>
              <a:rPr lang="zh-CN" altLang="en-US" sz="1800" dirty="0" smtClean="0">
                <a:latin typeface="楷体" panose="02010609060101010101" pitchFamily="49" charset="-122"/>
                <a:ea typeface="楷体" panose="02010609060101010101" pitchFamily="49" charset="-122"/>
              </a:rPr>
              <a:t>弥补了语义信息丢</a:t>
            </a:r>
            <a:r>
              <a:rPr lang="zh-CN" altLang="en-US" sz="1800" dirty="0">
                <a:latin typeface="楷体" panose="02010609060101010101" pitchFamily="49" charset="-122"/>
                <a:ea typeface="楷体" panose="02010609060101010101" pitchFamily="49" charset="-122"/>
              </a:rPr>
              <a:t>失的不</a:t>
            </a:r>
            <a:r>
              <a:rPr lang="zh-CN" altLang="en-US" sz="1800" dirty="0" smtClean="0">
                <a:latin typeface="楷体" panose="02010609060101010101" pitchFamily="49" charset="-122"/>
                <a:ea typeface="楷体" panose="02010609060101010101" pitchFamily="49" charset="-122"/>
              </a:rPr>
              <a:t>足。</a:t>
            </a:r>
            <a:endParaRPr lang="en-US" altLang="zh-CN" sz="1800" dirty="0" smtClean="0">
              <a:latin typeface="楷体" panose="02010609060101010101" pitchFamily="49" charset="-122"/>
              <a:ea typeface="楷体" panose="02010609060101010101" pitchFamily="49" charset="-122"/>
            </a:endParaRPr>
          </a:p>
          <a:p>
            <a:pPr marL="0" indent="0">
              <a:buNone/>
            </a:pPr>
            <a:endParaRPr lang="en-US" altLang="zh-CN" sz="2400" dirty="0" smtClean="0"/>
          </a:p>
        </p:txBody>
      </p:sp>
      <p:sp>
        <p:nvSpPr>
          <p:cNvPr id="4" name="日期占位符 3"/>
          <p:cNvSpPr>
            <a:spLocks noGrp="1"/>
          </p:cNvSpPr>
          <p:nvPr>
            <p:ph type="dt" sz="half" idx="10"/>
          </p:nvPr>
        </p:nvSpPr>
        <p:spPr/>
        <p:txBody>
          <a:bodyPr/>
          <a:lstStyle/>
          <a:p>
            <a:fld id="{ECB25AA1-DAB0-4597-8B8E-0BCD3DF7FBD0}" type="datetime1">
              <a:rPr lang="zh-CN" altLang="en-US" smtClean="0"/>
              <a:t>2017/5/12</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9</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文本</a:t>
            </a:r>
            <a:r>
              <a:rPr lang="zh-CN" altLang="en-US" sz="2800" b="0" dirty="0" smtClean="0">
                <a:latin typeface="黑体" pitchFamily="49" charset="-122"/>
                <a:ea typeface="黑体" pitchFamily="49" charset="-122"/>
              </a:rPr>
              <a:t>相似度计算</a:t>
            </a:r>
            <a:endParaRPr lang="zh-CN" altLang="en-US" sz="2800" b="0" dirty="0">
              <a:latin typeface="黑体" pitchFamily="49" charset="-122"/>
              <a:ea typeface="黑体" pitchFamily="49" charset="-122"/>
            </a:endParaRPr>
          </a:p>
        </p:txBody>
      </p:sp>
    </p:spTree>
    <p:extLst>
      <p:ext uri="{BB962C8B-B14F-4D97-AF65-F5344CB8AC3E}">
        <p14:creationId xmlns:p14="http://schemas.microsoft.com/office/powerpoint/2010/main" val="2420179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spAutoFit/>
      </a:bodyPr>
      <a:lstStyle>
        <a:defPPr>
          <a:defRPr b="1" dirty="0" smtClean="0"/>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27411</TotalTime>
  <Words>3045</Words>
  <Application>Microsoft Office PowerPoint</Application>
  <PresentationFormat>全屏显示(4:3)</PresentationFormat>
  <Paragraphs>378</Paragraphs>
  <Slides>33</Slides>
  <Notes>32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33</vt:i4>
      </vt:variant>
    </vt:vector>
  </HeadingPairs>
  <TitlesOfParts>
    <vt:vector size="43" baseType="lpstr">
      <vt:lpstr>黑体</vt:lpstr>
      <vt:lpstr>华文新魏</vt:lpstr>
      <vt:lpstr>楷体</vt:lpstr>
      <vt:lpstr>宋体</vt:lpstr>
      <vt:lpstr>微软雅黑</vt:lpstr>
      <vt:lpstr>Arial</vt:lpstr>
      <vt:lpstr>Cambria Math</vt:lpstr>
      <vt:lpstr>Times New Roman</vt:lpstr>
      <vt:lpstr>Wingdings</vt:lpstr>
      <vt:lpstr>Axis</vt:lpstr>
      <vt:lpstr>基于卷积神经网络的实体关系抽取研究</vt:lpstr>
      <vt:lpstr>报告提纲</vt:lpstr>
      <vt:lpstr>报告提纲</vt:lpstr>
      <vt:lpstr>研究背景</vt:lpstr>
      <vt:lpstr>研究背景</vt:lpstr>
      <vt:lpstr>排序学习(Learning to rank)</vt:lpstr>
      <vt:lpstr>研究目的</vt:lpstr>
      <vt:lpstr>报告提纲</vt:lpstr>
      <vt:lpstr>文本相似度计算</vt:lpstr>
      <vt:lpstr>主题分布求解</vt:lpstr>
      <vt:lpstr>计算方法</vt:lpstr>
      <vt:lpstr>实验设置</vt:lpstr>
      <vt:lpstr>实验对比</vt:lpstr>
      <vt:lpstr>报告提纲</vt:lpstr>
      <vt:lpstr>特征选择</vt:lpstr>
      <vt:lpstr>基于文本相似度的评分函数构造</vt:lpstr>
      <vt:lpstr>Top-k概率模型</vt:lpstr>
      <vt:lpstr>利用交叉熵构建损失函数</vt:lpstr>
      <vt:lpstr>梯度下降求解最优模型</vt:lpstr>
      <vt:lpstr>报告提纲</vt:lpstr>
      <vt:lpstr>评价标准-MAP</vt:lpstr>
      <vt:lpstr>评价标准-NDCG</vt:lpstr>
      <vt:lpstr>实验设置</vt:lpstr>
      <vt:lpstr>实验对比（3）</vt:lpstr>
      <vt:lpstr>实验对比（4）</vt:lpstr>
      <vt:lpstr>实验对比（5）</vt:lpstr>
      <vt:lpstr>实验对比（6）</vt:lpstr>
      <vt:lpstr>实验总结</vt:lpstr>
      <vt:lpstr>报告提纲</vt:lpstr>
      <vt:lpstr>总结与展望</vt:lpstr>
      <vt:lpstr>总结与展望</vt:lpstr>
      <vt:lpstr>附录</vt:lpstr>
      <vt:lpstr>PowerPoint 演示文稿</vt:lpstr>
    </vt:vector>
  </TitlesOfParts>
  <Company>ics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基于LDA主题相似度的排序学习算法研究</dc:title>
  <dc:creator>Wamg Qiang</dc:creator>
  <cp:lastModifiedBy>Wang Qiang</cp:lastModifiedBy>
  <cp:revision>1668</cp:revision>
  <dcterms:created xsi:type="dcterms:W3CDTF">2005-03-03T04:54:54Z</dcterms:created>
  <dcterms:modified xsi:type="dcterms:W3CDTF">2017-05-12T05:06:53Z</dcterms:modified>
</cp:coreProperties>
</file>