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35"/>
  </p:notesMasterIdLst>
  <p:handoutMasterIdLst>
    <p:handoutMasterId r:id="rId36"/>
  </p:handoutMasterIdLst>
  <p:sldIdLst>
    <p:sldId id="256" r:id="rId2"/>
    <p:sldId id="375" r:id="rId3"/>
    <p:sldId id="379" r:id="rId4"/>
    <p:sldId id="432" r:id="rId5"/>
    <p:sldId id="387" r:id="rId6"/>
    <p:sldId id="380" r:id="rId7"/>
    <p:sldId id="441" r:id="rId8"/>
    <p:sldId id="442" r:id="rId9"/>
    <p:sldId id="381" r:id="rId10"/>
    <p:sldId id="413" r:id="rId11"/>
    <p:sldId id="362" r:id="rId12"/>
    <p:sldId id="398" r:id="rId13"/>
    <p:sldId id="433" r:id="rId14"/>
    <p:sldId id="435" r:id="rId15"/>
    <p:sldId id="436" r:id="rId16"/>
    <p:sldId id="437" r:id="rId17"/>
    <p:sldId id="438" r:id="rId18"/>
    <p:sldId id="439" r:id="rId19"/>
    <p:sldId id="419" r:id="rId20"/>
    <p:sldId id="421" r:id="rId21"/>
    <p:sldId id="420" r:id="rId22"/>
    <p:sldId id="412" r:id="rId23"/>
    <p:sldId id="440" r:id="rId24"/>
    <p:sldId id="415" r:id="rId25"/>
    <p:sldId id="423" r:id="rId26"/>
    <p:sldId id="424" r:id="rId27"/>
    <p:sldId id="430" r:id="rId28"/>
    <p:sldId id="431" r:id="rId29"/>
    <p:sldId id="417" r:id="rId30"/>
    <p:sldId id="395" r:id="rId31"/>
    <p:sldId id="401" r:id="rId32"/>
    <p:sldId id="376" r:id="rId33"/>
    <p:sldId id="377" r:id="rId34"/>
  </p:sldIdLst>
  <p:sldSz cx="9144000" cy="6858000" type="screen4x3"/>
  <p:notesSz cx="6797675" cy="9874250"/>
  <p:defaultTextStyle>
    <a:defPPr>
      <a:defRPr lang="zh-CN"/>
    </a:defPPr>
    <a:lvl1pPr algn="ctr"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ctr"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ctr"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ctr"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ctr"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10">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FFFF00"/>
    <a:srgbClr val="9933FF"/>
    <a:srgbClr val="FF0000"/>
    <a:srgbClr val="CCFFCC"/>
    <a:srgbClr val="3366FF"/>
    <a:srgbClr val="FFFFCC"/>
    <a:srgbClr val="BFBC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72" autoAdjust="0"/>
    <p:restoredTop sz="80515" autoAdjust="0"/>
  </p:normalViewPr>
  <p:slideViewPr>
    <p:cSldViewPr>
      <p:cViewPr varScale="1">
        <p:scale>
          <a:sx n="92" d="100"/>
          <a:sy n="92" d="100"/>
        </p:scale>
        <p:origin x="195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2352"/>
    </p:cViewPr>
  </p:sorterViewPr>
  <p:notesViewPr>
    <p:cSldViewPr>
      <p:cViewPr varScale="1">
        <p:scale>
          <a:sx n="62" d="100"/>
          <a:sy n="62" d="100"/>
        </p:scale>
        <p:origin x="-2982" y="-96"/>
      </p:cViewPr>
      <p:guideLst>
        <p:guide orient="horz" pos="3110"/>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file:///C:\Users\mrpod2g\Desktop\&#26032;&#24314;%20Microsoft%20Excel%20&#24037;&#20316;&#34920;.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mrpod2g\Desktop\&#26032;&#24314;%20Microsoft%20Excel%20&#24037;&#20316;&#34920;.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6226029322092314"/>
          <c:y val="0.14617095193197938"/>
          <c:w val="0.73538280442217452"/>
          <c:h val="0.70132966388910123"/>
        </c:manualLayout>
      </c:layout>
      <c:lineChart>
        <c:grouping val="standard"/>
        <c:varyColors val="0"/>
        <c:ser>
          <c:idx val="0"/>
          <c:order val="0"/>
          <c:tx>
            <c:v>词向量加权</c:v>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val>
            <c:numRef>
              <c:f>Sheet1!$A$1:$A$9</c:f>
              <c:numCache>
                <c:formatCode>General</c:formatCode>
                <c:ptCount val="9"/>
                <c:pt idx="0">
                  <c:v>0.63900000000000001</c:v>
                </c:pt>
                <c:pt idx="1">
                  <c:v>0.71199999999999997</c:v>
                </c:pt>
                <c:pt idx="2">
                  <c:v>0.73799999999999999</c:v>
                </c:pt>
                <c:pt idx="3">
                  <c:v>0.70099999999999996</c:v>
                </c:pt>
                <c:pt idx="4">
                  <c:v>0.71099999999999997</c:v>
                </c:pt>
                <c:pt idx="5">
                  <c:v>0.65900000000000003</c:v>
                </c:pt>
                <c:pt idx="6">
                  <c:v>0.67200000000000004</c:v>
                </c:pt>
                <c:pt idx="7">
                  <c:v>0.70599999999999996</c:v>
                </c:pt>
                <c:pt idx="8">
                  <c:v>0.74099999999999999</c:v>
                </c:pt>
              </c:numCache>
            </c:numRef>
          </c:val>
          <c:smooth val="0"/>
          <c:extLst>
            <c:ext xmlns:c16="http://schemas.microsoft.com/office/drawing/2014/chart" uri="{C3380CC4-5D6E-409C-BE32-E72D297353CC}">
              <c16:uniqueId val="{00000000-6073-400F-A4B4-019C3DE43BEA}"/>
            </c:ext>
          </c:extLst>
        </c:ser>
        <c:ser>
          <c:idx val="1"/>
          <c:order val="1"/>
          <c:tx>
            <c:v>CNN</c:v>
          </c:tx>
          <c:spPr>
            <a:ln w="22225" cap="rnd">
              <a:solidFill>
                <a:schemeClr val="accent2"/>
              </a:solidFill>
              <a:round/>
            </a:ln>
            <a:effectLst/>
          </c:spPr>
          <c:marker>
            <c:symbol val="square"/>
            <c:size val="6"/>
            <c:spPr>
              <a:solidFill>
                <a:schemeClr val="accent2"/>
              </a:solidFill>
              <a:ln w="9525">
                <a:solidFill>
                  <a:schemeClr val="accent2"/>
                </a:solidFill>
                <a:round/>
              </a:ln>
              <a:effectLst/>
            </c:spPr>
          </c:marker>
          <c:val>
            <c:numRef>
              <c:f>Sheet1!$B$1:$B$9</c:f>
              <c:numCache>
                <c:formatCode>General</c:formatCode>
                <c:ptCount val="9"/>
                <c:pt idx="0">
                  <c:v>0.68899999999999995</c:v>
                </c:pt>
                <c:pt idx="1">
                  <c:v>0.81200000000000006</c:v>
                </c:pt>
                <c:pt idx="2">
                  <c:v>0.83799999999999997</c:v>
                </c:pt>
                <c:pt idx="3">
                  <c:v>0.80100000000000005</c:v>
                </c:pt>
                <c:pt idx="4">
                  <c:v>0.81100000000000005</c:v>
                </c:pt>
                <c:pt idx="5">
                  <c:v>0.80700000000000005</c:v>
                </c:pt>
                <c:pt idx="6">
                  <c:v>0.82599999999999996</c:v>
                </c:pt>
                <c:pt idx="7">
                  <c:v>0.76</c:v>
                </c:pt>
                <c:pt idx="8">
                  <c:v>0.79300000000000004</c:v>
                </c:pt>
              </c:numCache>
            </c:numRef>
          </c:val>
          <c:smooth val="0"/>
          <c:extLst>
            <c:ext xmlns:c16="http://schemas.microsoft.com/office/drawing/2014/chart" uri="{C3380CC4-5D6E-409C-BE32-E72D297353CC}">
              <c16:uniqueId val="{00000001-6073-400F-A4B4-019C3DE43BEA}"/>
            </c:ext>
          </c:extLst>
        </c:ser>
        <c:dLbls>
          <c:showLegendKey val="0"/>
          <c:showVal val="0"/>
          <c:showCatName val="0"/>
          <c:showSerName val="0"/>
          <c:showPercent val="0"/>
          <c:showBubbleSize val="0"/>
        </c:dLbls>
        <c:marker val="1"/>
        <c:smooth val="0"/>
        <c:axId val="804115872"/>
        <c:axId val="804116416"/>
      </c:lineChart>
      <c:catAx>
        <c:axId val="80411587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cap="all" baseline="0">
                    <a:solidFill>
                      <a:schemeClr val="tx1">
                        <a:lumMod val="65000"/>
                        <a:lumOff val="35000"/>
                      </a:schemeClr>
                    </a:solidFill>
                    <a:latin typeface="+mn-lt"/>
                    <a:ea typeface="+mn-ea"/>
                    <a:cs typeface="+mn-cs"/>
                  </a:defRPr>
                </a:pPr>
                <a:r>
                  <a:rPr lang="zh-CN" altLang="en-US" sz="1400"/>
                  <a:t>关系类别</a:t>
                </a:r>
              </a:p>
            </c:rich>
          </c:tx>
          <c:layout/>
          <c:overlay val="0"/>
          <c:spPr>
            <a:noFill/>
            <a:ln>
              <a:noFill/>
            </a:ln>
            <a:effectLst/>
          </c:spPr>
          <c:txPr>
            <a:bodyPr rot="0" spcFirstLastPara="1" vertOverflow="ellipsis" vert="horz" wrap="square" anchor="ctr" anchorCtr="1"/>
            <a:lstStyle/>
            <a:p>
              <a:pPr>
                <a:defRPr sz="1400" b="0" i="0" u="none" strike="noStrike" kern="1200" cap="all" baseline="0">
                  <a:solidFill>
                    <a:schemeClr val="tx1">
                      <a:lumMod val="65000"/>
                      <a:lumOff val="35000"/>
                    </a:schemeClr>
                  </a:solidFill>
                  <a:latin typeface="+mn-lt"/>
                  <a:ea typeface="+mn-ea"/>
                  <a:cs typeface="+mn-cs"/>
                </a:defRPr>
              </a:pPr>
              <a:endParaRPr lang="zh-CN"/>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zh-CN"/>
          </a:p>
        </c:txPr>
        <c:crossAx val="804116416"/>
        <c:crosses val="autoZero"/>
        <c:auto val="1"/>
        <c:lblAlgn val="ctr"/>
        <c:lblOffset val="100"/>
        <c:noMultiLvlLbl val="0"/>
      </c:catAx>
      <c:valAx>
        <c:axId val="804116416"/>
        <c:scaling>
          <c:orientation val="minMax"/>
          <c:min val="0.5"/>
        </c:scaling>
        <c:delete val="0"/>
        <c:axPos val="l"/>
        <c:title>
          <c:tx>
            <c:rich>
              <a:bodyPr rot="-5400000" spcFirstLastPara="1" vertOverflow="ellipsis" vert="horz" wrap="square" anchor="ctr" anchorCtr="1"/>
              <a:lstStyle/>
              <a:p>
                <a:pPr>
                  <a:defRPr sz="1400" b="0" i="0" u="none" strike="noStrike" kern="1200" cap="all" baseline="0">
                    <a:solidFill>
                      <a:schemeClr val="tx1">
                        <a:lumMod val="65000"/>
                        <a:lumOff val="35000"/>
                      </a:schemeClr>
                    </a:solidFill>
                    <a:latin typeface="+mn-lt"/>
                    <a:ea typeface="+mn-ea"/>
                    <a:cs typeface="+mn-cs"/>
                  </a:defRPr>
                </a:pPr>
                <a:r>
                  <a:rPr lang="en-US" altLang="zh-CN" sz="1400"/>
                  <a:t>F</a:t>
                </a:r>
                <a:r>
                  <a:rPr lang="zh-CN" altLang="en-US" sz="1400"/>
                  <a:t>值</a:t>
                </a:r>
              </a:p>
            </c:rich>
          </c:tx>
          <c:layout>
            <c:manualLayout>
              <c:xMode val="edge"/>
              <c:yMode val="edge"/>
              <c:x val="4.2397306397306392E-2"/>
              <c:y val="0.45555198804032992"/>
            </c:manualLayout>
          </c:layout>
          <c:overlay val="0"/>
          <c:spPr>
            <a:noFill/>
            <a:ln>
              <a:noFill/>
            </a:ln>
            <a:effectLst/>
          </c:spPr>
          <c:txPr>
            <a:bodyPr rot="-5400000" spcFirstLastPara="1" vertOverflow="ellipsis" vert="horz" wrap="square" anchor="ctr" anchorCtr="1"/>
            <a:lstStyle/>
            <a:p>
              <a:pPr>
                <a:defRPr sz="1400" b="0" i="0" u="none" strike="noStrike" kern="1200" cap="all"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804115872"/>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v>词向量加权</c:v>
          </c:tx>
          <c:spPr>
            <a:ln w="22225" cap="rnd">
              <a:solidFill>
                <a:schemeClr val="accent1"/>
              </a:solidFill>
              <a:round/>
            </a:ln>
            <a:effectLst/>
          </c:spPr>
          <c:marker>
            <c:symbol val="none"/>
          </c:marker>
          <c:val>
            <c:numRef>
              <c:f>Sheet1!$A$1:$A$5</c:f>
              <c:numCache>
                <c:formatCode>General</c:formatCode>
                <c:ptCount val="5"/>
                <c:pt idx="0">
                  <c:v>0.57899999999999996</c:v>
                </c:pt>
                <c:pt idx="1">
                  <c:v>0.54200000000000004</c:v>
                </c:pt>
                <c:pt idx="2">
                  <c:v>0.53800000000000003</c:v>
                </c:pt>
                <c:pt idx="3">
                  <c:v>0.60099999999999998</c:v>
                </c:pt>
                <c:pt idx="4">
                  <c:v>0.61099999999999999</c:v>
                </c:pt>
              </c:numCache>
            </c:numRef>
          </c:val>
          <c:smooth val="0"/>
          <c:extLst>
            <c:ext xmlns:c16="http://schemas.microsoft.com/office/drawing/2014/chart" uri="{C3380CC4-5D6E-409C-BE32-E72D297353CC}">
              <c16:uniqueId val="{00000000-9951-48C4-B563-27D9717B4CB8}"/>
            </c:ext>
          </c:extLst>
        </c:ser>
        <c:ser>
          <c:idx val="1"/>
          <c:order val="1"/>
          <c:tx>
            <c:v>CNN</c:v>
          </c:tx>
          <c:spPr>
            <a:ln w="22225" cap="rnd">
              <a:solidFill>
                <a:schemeClr val="accent2"/>
              </a:solidFill>
              <a:round/>
            </a:ln>
            <a:effectLst/>
          </c:spPr>
          <c:marker>
            <c:symbol val="none"/>
          </c:marker>
          <c:val>
            <c:numRef>
              <c:f>Sheet1!$B$1:$B$5</c:f>
              <c:numCache>
                <c:formatCode>General</c:formatCode>
                <c:ptCount val="5"/>
                <c:pt idx="0">
                  <c:v>0.61299999999999999</c:v>
                </c:pt>
                <c:pt idx="1">
                  <c:v>0.65200000000000002</c:v>
                </c:pt>
                <c:pt idx="2">
                  <c:v>0.58799999999999997</c:v>
                </c:pt>
                <c:pt idx="3">
                  <c:v>0.58099999999999996</c:v>
                </c:pt>
                <c:pt idx="4">
                  <c:v>0.70099999999999996</c:v>
                </c:pt>
              </c:numCache>
            </c:numRef>
          </c:val>
          <c:smooth val="0"/>
          <c:extLst>
            <c:ext xmlns:c16="http://schemas.microsoft.com/office/drawing/2014/chart" uri="{C3380CC4-5D6E-409C-BE32-E72D297353CC}">
              <c16:uniqueId val="{00000001-9951-48C4-B563-27D9717B4CB8}"/>
            </c:ext>
          </c:extLst>
        </c:ser>
        <c:dLbls>
          <c:showLegendKey val="0"/>
          <c:showVal val="0"/>
          <c:showCatName val="0"/>
          <c:showSerName val="0"/>
          <c:showPercent val="0"/>
          <c:showBubbleSize val="0"/>
        </c:dLbls>
        <c:smooth val="0"/>
        <c:axId val="962963503"/>
        <c:axId val="962968495"/>
      </c:lineChart>
      <c:catAx>
        <c:axId val="96296350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cap="all" baseline="0">
                    <a:solidFill>
                      <a:schemeClr val="tx1">
                        <a:lumMod val="65000"/>
                        <a:lumOff val="35000"/>
                      </a:schemeClr>
                    </a:solidFill>
                    <a:latin typeface="+mn-lt"/>
                    <a:ea typeface="+mn-ea"/>
                    <a:cs typeface="+mn-cs"/>
                  </a:defRPr>
                </a:pPr>
                <a:r>
                  <a:rPr lang="zh-CN" altLang="en-US" sz="1400" dirty="0"/>
                  <a:t>关系类别</a:t>
                </a:r>
              </a:p>
            </c:rich>
          </c:tx>
          <c:layout/>
          <c:overlay val="0"/>
          <c:spPr>
            <a:noFill/>
            <a:ln>
              <a:noFill/>
            </a:ln>
            <a:effectLst/>
          </c:spPr>
          <c:txPr>
            <a:bodyPr rot="0" spcFirstLastPara="1" vertOverflow="ellipsis" vert="horz" wrap="square" anchor="ctr" anchorCtr="1"/>
            <a:lstStyle/>
            <a:p>
              <a:pPr>
                <a:defRPr sz="1400" b="0" i="0" u="none" strike="noStrike" kern="1200" cap="all" baseline="0">
                  <a:solidFill>
                    <a:schemeClr val="tx1">
                      <a:lumMod val="65000"/>
                      <a:lumOff val="35000"/>
                    </a:schemeClr>
                  </a:solidFill>
                  <a:latin typeface="+mn-lt"/>
                  <a:ea typeface="+mn-ea"/>
                  <a:cs typeface="+mn-cs"/>
                </a:defRPr>
              </a:pPr>
              <a:endParaRPr lang="zh-CN"/>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zh-CN"/>
          </a:p>
        </c:txPr>
        <c:crossAx val="962968495"/>
        <c:crosses val="autoZero"/>
        <c:auto val="1"/>
        <c:lblAlgn val="ctr"/>
        <c:lblOffset val="100"/>
        <c:noMultiLvlLbl val="0"/>
      </c:catAx>
      <c:valAx>
        <c:axId val="962968495"/>
        <c:scaling>
          <c:orientation val="minMax"/>
        </c:scaling>
        <c:delete val="0"/>
        <c:axPos val="l"/>
        <c:title>
          <c:tx>
            <c:rich>
              <a:bodyPr rot="-5400000" spcFirstLastPara="1" vertOverflow="ellipsis" vert="horz" wrap="square" anchor="ctr" anchorCtr="1"/>
              <a:lstStyle/>
              <a:p>
                <a:pPr>
                  <a:defRPr sz="1400" b="0" i="0" u="none" strike="noStrike" kern="1200" cap="all" baseline="0">
                    <a:solidFill>
                      <a:schemeClr val="tx1">
                        <a:lumMod val="65000"/>
                        <a:lumOff val="35000"/>
                      </a:schemeClr>
                    </a:solidFill>
                    <a:latin typeface="+mn-lt"/>
                    <a:ea typeface="+mn-ea"/>
                    <a:cs typeface="+mn-cs"/>
                  </a:defRPr>
                </a:pPr>
                <a:r>
                  <a:rPr lang="en-US" altLang="zh-CN" sz="1400"/>
                  <a:t>F</a:t>
                </a:r>
                <a:r>
                  <a:rPr lang="zh-CN" altLang="en-US" sz="1400"/>
                  <a:t>值</a:t>
                </a:r>
              </a:p>
            </c:rich>
          </c:tx>
          <c:layout/>
          <c:overlay val="0"/>
          <c:spPr>
            <a:noFill/>
            <a:ln>
              <a:noFill/>
            </a:ln>
            <a:effectLst/>
          </c:spPr>
          <c:txPr>
            <a:bodyPr rot="-5400000" spcFirstLastPara="1" vertOverflow="ellipsis" vert="horz" wrap="square" anchor="ctr" anchorCtr="1"/>
            <a:lstStyle/>
            <a:p>
              <a:pPr>
                <a:defRPr sz="1400" b="0" i="0" u="none" strike="noStrike" kern="1200" cap="all"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962963503"/>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0FF9AD-B036-4FB1-9F13-42ACC8800E54}" type="doc">
      <dgm:prSet loTypeId="urn:microsoft.com/office/officeart/2005/8/layout/vList2" loCatId="list" qsTypeId="urn:microsoft.com/office/officeart/2005/8/quickstyle/simple1" qsCatId="simple" csTypeId="urn:microsoft.com/office/officeart/2005/8/colors/accent2_1" csCatId="accent2" phldr="1"/>
      <dgm:spPr/>
      <dgm:t>
        <a:bodyPr/>
        <a:lstStyle/>
        <a:p>
          <a:endParaRPr lang="zh-CN" altLang="en-US"/>
        </a:p>
      </dgm:t>
    </dgm:pt>
    <dgm:pt modelId="{9112AA2C-CD57-4C89-B52A-9C592C089CAA}">
      <dgm:prSet/>
      <dgm:spPr/>
      <dgm:t>
        <a:bodyPr/>
        <a:lstStyle/>
        <a:p>
          <a:pPr rtl="0"/>
          <a:r>
            <a:rPr lang="en-US" dirty="0" smtClean="0">
              <a:latin typeface="楷体" panose="02010609060101010101" pitchFamily="49" charset="-122"/>
              <a:ea typeface="楷体" panose="02010609060101010101" pitchFamily="49" charset="-122"/>
            </a:rPr>
            <a:t>1 </a:t>
          </a:r>
          <a:r>
            <a:rPr lang="zh-CN" altLang="en-US" dirty="0" smtClean="0">
              <a:latin typeface="楷体" panose="02010609060101010101" pitchFamily="49" charset="-122"/>
              <a:ea typeface="楷体" panose="02010609060101010101" pitchFamily="49" charset="-122"/>
            </a:rPr>
            <a:t>研究背景及问题描述</a:t>
          </a:r>
          <a:endParaRPr lang="zh-CN" dirty="0">
            <a:latin typeface="楷体" panose="02010609060101010101" pitchFamily="49" charset="-122"/>
            <a:ea typeface="楷体" panose="02010609060101010101" pitchFamily="49" charset="-122"/>
          </a:endParaRPr>
        </a:p>
      </dgm:t>
    </dgm:pt>
    <dgm:pt modelId="{C8726094-2401-4223-BEEB-42B3779D525A}" type="parTrans" cxnId="{5EF72268-EE35-4F01-BC36-2FD9881FE772}">
      <dgm:prSet/>
      <dgm:spPr/>
      <dgm:t>
        <a:bodyPr/>
        <a:lstStyle/>
        <a:p>
          <a:endParaRPr lang="zh-CN" altLang="en-US"/>
        </a:p>
      </dgm:t>
    </dgm:pt>
    <dgm:pt modelId="{9F801E21-CD2C-479D-B54A-BEB0E44B661F}" type="sibTrans" cxnId="{5EF72268-EE35-4F01-BC36-2FD9881FE772}">
      <dgm:prSet/>
      <dgm:spPr/>
      <dgm:t>
        <a:bodyPr/>
        <a:lstStyle/>
        <a:p>
          <a:endParaRPr lang="zh-CN" altLang="en-US"/>
        </a:p>
      </dgm:t>
    </dgm:pt>
    <dgm:pt modelId="{85D8C250-C189-467B-8A80-B73E1B81209F}">
      <dgm:prSet/>
      <dgm:spPr/>
      <dgm:t>
        <a:bodyPr/>
        <a:lstStyle/>
        <a:p>
          <a:pPr rtl="0"/>
          <a:r>
            <a:rPr lang="en-US" dirty="0" smtClean="0">
              <a:latin typeface="楷体" panose="02010609060101010101" pitchFamily="49" charset="-122"/>
              <a:ea typeface="楷体" panose="02010609060101010101" pitchFamily="49" charset="-122"/>
            </a:rPr>
            <a:t>2 </a:t>
          </a:r>
          <a:r>
            <a:rPr lang="zh-CN" altLang="en-US" dirty="0" smtClean="0">
              <a:latin typeface="楷体" panose="02010609060101010101" pitchFamily="49" charset="-122"/>
              <a:ea typeface="楷体" panose="02010609060101010101" pitchFamily="49" charset="-122"/>
            </a:rPr>
            <a:t>实体关系抽取的相关研究</a:t>
          </a:r>
          <a:endParaRPr lang="zh-CN" dirty="0">
            <a:latin typeface="楷体" panose="02010609060101010101" pitchFamily="49" charset="-122"/>
            <a:ea typeface="楷体" panose="02010609060101010101" pitchFamily="49" charset="-122"/>
          </a:endParaRPr>
        </a:p>
      </dgm:t>
    </dgm:pt>
    <dgm:pt modelId="{EE8A7BBE-1F85-434B-A5DF-8CCF6D0747B5}" type="parTrans" cxnId="{5E42F488-DB2D-4A01-B331-BF8909A50750}">
      <dgm:prSet/>
      <dgm:spPr/>
      <dgm:t>
        <a:bodyPr/>
        <a:lstStyle/>
        <a:p>
          <a:endParaRPr lang="zh-CN" altLang="en-US"/>
        </a:p>
      </dgm:t>
    </dgm:pt>
    <dgm:pt modelId="{D0C894DF-AA69-4785-8BCA-7714EDE27703}" type="sibTrans" cxnId="{5E42F488-DB2D-4A01-B331-BF8909A50750}">
      <dgm:prSet/>
      <dgm:spPr/>
      <dgm:t>
        <a:bodyPr/>
        <a:lstStyle/>
        <a:p>
          <a:endParaRPr lang="zh-CN" altLang="en-US"/>
        </a:p>
      </dgm:t>
    </dgm:pt>
    <dgm:pt modelId="{C2EDB28C-7A76-4715-ABAC-F6D936B02ACA}">
      <dgm:prSet/>
      <dgm:spPr/>
      <dgm:t>
        <a:bodyPr/>
        <a:lstStyle/>
        <a:p>
          <a:pPr rtl="0"/>
          <a:r>
            <a:rPr lang="en-US" altLang="zh-CN" dirty="0" smtClean="0">
              <a:latin typeface="楷体" panose="02010609060101010101" pitchFamily="49" charset="-122"/>
              <a:ea typeface="楷体" panose="02010609060101010101" pitchFamily="49" charset="-122"/>
            </a:rPr>
            <a:t>3 </a:t>
          </a:r>
          <a:r>
            <a:rPr lang="zh-CN" altLang="en-US" dirty="0" smtClean="0">
              <a:latin typeface="楷体" panose="02010609060101010101" pitchFamily="49" charset="-122"/>
              <a:ea typeface="楷体" panose="02010609060101010101" pitchFamily="49" charset="-122"/>
            </a:rPr>
            <a:t>句子的分布式表示方法</a:t>
          </a:r>
          <a:endParaRPr lang="zh-CN" dirty="0">
            <a:latin typeface="楷体" panose="02010609060101010101" pitchFamily="49" charset="-122"/>
            <a:ea typeface="楷体" panose="02010609060101010101" pitchFamily="49" charset="-122"/>
          </a:endParaRPr>
        </a:p>
      </dgm:t>
    </dgm:pt>
    <dgm:pt modelId="{67349016-8C85-4404-8C66-0F7CD752CB32}" type="parTrans" cxnId="{3489AE73-5C23-4FF5-B944-97647B8CCEBF}">
      <dgm:prSet/>
      <dgm:spPr/>
      <dgm:t>
        <a:bodyPr/>
        <a:lstStyle/>
        <a:p>
          <a:endParaRPr lang="zh-CN" altLang="en-US"/>
        </a:p>
      </dgm:t>
    </dgm:pt>
    <dgm:pt modelId="{D850E117-960D-4A33-BC85-EBFADB80900D}" type="sibTrans" cxnId="{3489AE73-5C23-4FF5-B944-97647B8CCEBF}">
      <dgm:prSet/>
      <dgm:spPr/>
      <dgm:t>
        <a:bodyPr/>
        <a:lstStyle/>
        <a:p>
          <a:endParaRPr lang="zh-CN" altLang="en-US"/>
        </a:p>
      </dgm:t>
    </dgm:pt>
    <dgm:pt modelId="{947699EF-3BF4-42F8-99E8-5F764CF277F9}">
      <dgm:prSet/>
      <dgm:spPr/>
      <dgm:t>
        <a:bodyPr/>
        <a:lstStyle/>
        <a:p>
          <a:pPr rtl="0"/>
          <a:r>
            <a:rPr lang="en-US" altLang="zh-CN" dirty="0" smtClean="0">
              <a:latin typeface="楷体" panose="02010609060101010101" pitchFamily="49" charset="-122"/>
              <a:ea typeface="楷体" panose="02010609060101010101" pitchFamily="49" charset="-122"/>
            </a:rPr>
            <a:t>4 </a:t>
          </a:r>
          <a:r>
            <a:rPr lang="zh-CN" altLang="en-US" dirty="0" smtClean="0">
              <a:latin typeface="楷体" panose="02010609060101010101" pitchFamily="49" charset="-122"/>
              <a:ea typeface="楷体" panose="02010609060101010101" pitchFamily="49" charset="-122"/>
            </a:rPr>
            <a:t>面向新闻网页的企业实体关系抽取</a:t>
          </a:r>
          <a:endParaRPr lang="zh-CN" dirty="0">
            <a:latin typeface="楷体" panose="02010609060101010101" pitchFamily="49" charset="-122"/>
            <a:ea typeface="楷体" panose="02010609060101010101" pitchFamily="49" charset="-122"/>
          </a:endParaRPr>
        </a:p>
      </dgm:t>
    </dgm:pt>
    <dgm:pt modelId="{8CF1CCCD-926A-430A-8643-9997EF1E5C04}" type="parTrans" cxnId="{58BD3D1C-5D9A-4177-9411-48FEFE225A40}">
      <dgm:prSet/>
      <dgm:spPr/>
      <dgm:t>
        <a:bodyPr/>
        <a:lstStyle/>
        <a:p>
          <a:endParaRPr lang="zh-CN" altLang="en-US"/>
        </a:p>
      </dgm:t>
    </dgm:pt>
    <dgm:pt modelId="{F88E4B05-B83C-4954-86FB-086A62404F71}" type="sibTrans" cxnId="{58BD3D1C-5D9A-4177-9411-48FEFE225A40}">
      <dgm:prSet/>
      <dgm:spPr/>
      <dgm:t>
        <a:bodyPr/>
        <a:lstStyle/>
        <a:p>
          <a:endParaRPr lang="zh-CN" altLang="en-US"/>
        </a:p>
      </dgm:t>
    </dgm:pt>
    <dgm:pt modelId="{454B995F-52F6-407E-89FD-058FC45751AA}">
      <dgm:prSet/>
      <dgm:spPr/>
      <dgm:t>
        <a:bodyPr/>
        <a:lstStyle/>
        <a:p>
          <a:pPr rtl="0"/>
          <a:r>
            <a:rPr lang="en-US" altLang="zh-CN" dirty="0" smtClean="0">
              <a:latin typeface="楷体" panose="02010609060101010101" pitchFamily="49" charset="-122"/>
              <a:ea typeface="楷体" panose="02010609060101010101" pitchFamily="49" charset="-122"/>
            </a:rPr>
            <a:t>5 </a:t>
          </a:r>
          <a:r>
            <a:rPr lang="zh-CN" altLang="en-US" dirty="0" smtClean="0">
              <a:latin typeface="楷体" panose="02010609060101010101" pitchFamily="49" charset="-122"/>
              <a:ea typeface="楷体" panose="02010609060101010101" pitchFamily="49" charset="-122"/>
            </a:rPr>
            <a:t>总结与展望</a:t>
          </a:r>
          <a:endParaRPr lang="zh-CN" dirty="0">
            <a:latin typeface="楷体" panose="02010609060101010101" pitchFamily="49" charset="-122"/>
            <a:ea typeface="楷体" panose="02010609060101010101" pitchFamily="49" charset="-122"/>
          </a:endParaRPr>
        </a:p>
      </dgm:t>
    </dgm:pt>
    <dgm:pt modelId="{8AEFEF19-5878-46B0-934F-78A3A77B48E7}" type="parTrans" cxnId="{D1A494D3-6095-4253-BE15-C1C77AA06315}">
      <dgm:prSet/>
      <dgm:spPr/>
      <dgm:t>
        <a:bodyPr/>
        <a:lstStyle/>
        <a:p>
          <a:endParaRPr lang="zh-CN" altLang="en-US"/>
        </a:p>
      </dgm:t>
    </dgm:pt>
    <dgm:pt modelId="{020894A2-3090-48F7-A447-42C08E81E43F}" type="sibTrans" cxnId="{D1A494D3-6095-4253-BE15-C1C77AA06315}">
      <dgm:prSet/>
      <dgm:spPr/>
      <dgm:t>
        <a:bodyPr/>
        <a:lstStyle/>
        <a:p>
          <a:endParaRPr lang="zh-CN" altLang="en-US"/>
        </a:p>
      </dgm:t>
    </dgm:pt>
    <dgm:pt modelId="{4E2B474D-85C7-47FC-9BF8-8D8E2E898EB1}" type="pres">
      <dgm:prSet presAssocID="{E40FF9AD-B036-4FB1-9F13-42ACC8800E54}" presName="linear" presStyleCnt="0">
        <dgm:presLayoutVars>
          <dgm:animLvl val="lvl"/>
          <dgm:resizeHandles val="exact"/>
        </dgm:presLayoutVars>
      </dgm:prSet>
      <dgm:spPr/>
      <dgm:t>
        <a:bodyPr/>
        <a:lstStyle/>
        <a:p>
          <a:endParaRPr lang="zh-CN" altLang="en-US"/>
        </a:p>
      </dgm:t>
    </dgm:pt>
    <dgm:pt modelId="{D2C07907-98DD-4327-BEED-B9E770B8976D}" type="pres">
      <dgm:prSet presAssocID="{9112AA2C-CD57-4C89-B52A-9C592C089CAA}" presName="parentText" presStyleLbl="node1" presStyleIdx="0" presStyleCnt="5" custLinFactNeighborX="-962" custLinFactNeighborY="-27388">
        <dgm:presLayoutVars>
          <dgm:chMax val="0"/>
          <dgm:bulletEnabled val="1"/>
        </dgm:presLayoutVars>
      </dgm:prSet>
      <dgm:spPr/>
      <dgm:t>
        <a:bodyPr/>
        <a:lstStyle/>
        <a:p>
          <a:endParaRPr lang="zh-CN" altLang="en-US"/>
        </a:p>
      </dgm:t>
    </dgm:pt>
    <dgm:pt modelId="{31183784-B8C2-4C7C-90E5-265504CB6990}" type="pres">
      <dgm:prSet presAssocID="{9F801E21-CD2C-479D-B54A-BEB0E44B661F}" presName="spacer" presStyleCnt="0"/>
      <dgm:spPr/>
    </dgm:pt>
    <dgm:pt modelId="{7CAA34BA-C762-4F75-BC31-2F8E37DBD860}" type="pres">
      <dgm:prSet presAssocID="{85D8C250-C189-467B-8A80-B73E1B81209F}" presName="parentText" presStyleLbl="node1" presStyleIdx="1" presStyleCnt="5">
        <dgm:presLayoutVars>
          <dgm:chMax val="0"/>
          <dgm:bulletEnabled val="1"/>
        </dgm:presLayoutVars>
      </dgm:prSet>
      <dgm:spPr/>
      <dgm:t>
        <a:bodyPr/>
        <a:lstStyle/>
        <a:p>
          <a:endParaRPr lang="zh-CN" altLang="en-US"/>
        </a:p>
      </dgm:t>
    </dgm:pt>
    <dgm:pt modelId="{FFF57AEB-8579-4832-BB07-1E43C493E997}" type="pres">
      <dgm:prSet presAssocID="{D0C894DF-AA69-4785-8BCA-7714EDE27703}" presName="spacer" presStyleCnt="0"/>
      <dgm:spPr/>
    </dgm:pt>
    <dgm:pt modelId="{2D96EB55-9523-4E36-9C78-DACBBB57E7D9}" type="pres">
      <dgm:prSet presAssocID="{C2EDB28C-7A76-4715-ABAC-F6D936B02ACA}" presName="parentText" presStyleLbl="node1" presStyleIdx="2" presStyleCnt="5">
        <dgm:presLayoutVars>
          <dgm:chMax val="0"/>
          <dgm:bulletEnabled val="1"/>
        </dgm:presLayoutVars>
      </dgm:prSet>
      <dgm:spPr/>
      <dgm:t>
        <a:bodyPr/>
        <a:lstStyle/>
        <a:p>
          <a:endParaRPr lang="zh-CN" altLang="en-US"/>
        </a:p>
      </dgm:t>
    </dgm:pt>
    <dgm:pt modelId="{88FC0F83-5DFF-4DE8-B971-48A5A6C253C9}" type="pres">
      <dgm:prSet presAssocID="{D850E117-960D-4A33-BC85-EBFADB80900D}" presName="spacer" presStyleCnt="0"/>
      <dgm:spPr/>
    </dgm:pt>
    <dgm:pt modelId="{471C5D2D-CA50-45F7-B05F-E5B85097607C}" type="pres">
      <dgm:prSet presAssocID="{947699EF-3BF4-42F8-99E8-5F764CF277F9}" presName="parentText" presStyleLbl="node1" presStyleIdx="3" presStyleCnt="5">
        <dgm:presLayoutVars>
          <dgm:chMax val="0"/>
          <dgm:bulletEnabled val="1"/>
        </dgm:presLayoutVars>
      </dgm:prSet>
      <dgm:spPr/>
      <dgm:t>
        <a:bodyPr/>
        <a:lstStyle/>
        <a:p>
          <a:endParaRPr lang="zh-CN" altLang="en-US"/>
        </a:p>
      </dgm:t>
    </dgm:pt>
    <dgm:pt modelId="{B74D4CF9-BCC7-422D-89B7-6C086DC269B6}" type="pres">
      <dgm:prSet presAssocID="{F88E4B05-B83C-4954-86FB-086A62404F71}" presName="spacer" presStyleCnt="0"/>
      <dgm:spPr/>
    </dgm:pt>
    <dgm:pt modelId="{563D5D9D-88F8-48CA-832C-676529B84DC6}" type="pres">
      <dgm:prSet presAssocID="{454B995F-52F6-407E-89FD-058FC45751AA}" presName="parentText" presStyleLbl="node1" presStyleIdx="4" presStyleCnt="5">
        <dgm:presLayoutVars>
          <dgm:chMax val="0"/>
          <dgm:bulletEnabled val="1"/>
        </dgm:presLayoutVars>
      </dgm:prSet>
      <dgm:spPr/>
      <dgm:t>
        <a:bodyPr/>
        <a:lstStyle/>
        <a:p>
          <a:endParaRPr lang="zh-CN" altLang="en-US"/>
        </a:p>
      </dgm:t>
    </dgm:pt>
  </dgm:ptLst>
  <dgm:cxnLst>
    <dgm:cxn modelId="{58BD3D1C-5D9A-4177-9411-48FEFE225A40}" srcId="{E40FF9AD-B036-4FB1-9F13-42ACC8800E54}" destId="{947699EF-3BF4-42F8-99E8-5F764CF277F9}" srcOrd="3" destOrd="0" parTransId="{8CF1CCCD-926A-430A-8643-9997EF1E5C04}" sibTransId="{F88E4B05-B83C-4954-86FB-086A62404F71}"/>
    <dgm:cxn modelId="{D1B19261-319F-4096-8BC7-509F38314E85}" type="presOf" srcId="{947699EF-3BF4-42F8-99E8-5F764CF277F9}" destId="{471C5D2D-CA50-45F7-B05F-E5B85097607C}" srcOrd="0" destOrd="0" presId="urn:microsoft.com/office/officeart/2005/8/layout/vList2"/>
    <dgm:cxn modelId="{C734830E-05BC-4293-A42C-8AFCB55CCDA9}" type="presOf" srcId="{9112AA2C-CD57-4C89-B52A-9C592C089CAA}" destId="{D2C07907-98DD-4327-BEED-B9E770B8976D}" srcOrd="0" destOrd="0" presId="urn:microsoft.com/office/officeart/2005/8/layout/vList2"/>
    <dgm:cxn modelId="{5EF72268-EE35-4F01-BC36-2FD9881FE772}" srcId="{E40FF9AD-B036-4FB1-9F13-42ACC8800E54}" destId="{9112AA2C-CD57-4C89-B52A-9C592C089CAA}" srcOrd="0" destOrd="0" parTransId="{C8726094-2401-4223-BEEB-42B3779D525A}" sibTransId="{9F801E21-CD2C-479D-B54A-BEB0E44B661F}"/>
    <dgm:cxn modelId="{F051064A-230C-411B-884D-B8F59D56B25A}" type="presOf" srcId="{85D8C250-C189-467B-8A80-B73E1B81209F}" destId="{7CAA34BA-C762-4F75-BC31-2F8E37DBD860}" srcOrd="0" destOrd="0" presId="urn:microsoft.com/office/officeart/2005/8/layout/vList2"/>
    <dgm:cxn modelId="{BC9C4502-33E7-4AD4-A941-F44AD95338A8}" type="presOf" srcId="{C2EDB28C-7A76-4715-ABAC-F6D936B02ACA}" destId="{2D96EB55-9523-4E36-9C78-DACBBB57E7D9}" srcOrd="0" destOrd="0" presId="urn:microsoft.com/office/officeart/2005/8/layout/vList2"/>
    <dgm:cxn modelId="{D1A494D3-6095-4253-BE15-C1C77AA06315}" srcId="{E40FF9AD-B036-4FB1-9F13-42ACC8800E54}" destId="{454B995F-52F6-407E-89FD-058FC45751AA}" srcOrd="4" destOrd="0" parTransId="{8AEFEF19-5878-46B0-934F-78A3A77B48E7}" sibTransId="{020894A2-3090-48F7-A447-42C08E81E43F}"/>
    <dgm:cxn modelId="{5E42F488-DB2D-4A01-B331-BF8909A50750}" srcId="{E40FF9AD-B036-4FB1-9F13-42ACC8800E54}" destId="{85D8C250-C189-467B-8A80-B73E1B81209F}" srcOrd="1" destOrd="0" parTransId="{EE8A7BBE-1F85-434B-A5DF-8CCF6D0747B5}" sibTransId="{D0C894DF-AA69-4785-8BCA-7714EDE27703}"/>
    <dgm:cxn modelId="{3489AE73-5C23-4FF5-B944-97647B8CCEBF}" srcId="{E40FF9AD-B036-4FB1-9F13-42ACC8800E54}" destId="{C2EDB28C-7A76-4715-ABAC-F6D936B02ACA}" srcOrd="2" destOrd="0" parTransId="{67349016-8C85-4404-8C66-0F7CD752CB32}" sibTransId="{D850E117-960D-4A33-BC85-EBFADB80900D}"/>
    <dgm:cxn modelId="{803578E2-30FD-4573-8B70-4AB223AD71C0}" type="presOf" srcId="{E40FF9AD-B036-4FB1-9F13-42ACC8800E54}" destId="{4E2B474D-85C7-47FC-9BF8-8D8E2E898EB1}" srcOrd="0" destOrd="0" presId="urn:microsoft.com/office/officeart/2005/8/layout/vList2"/>
    <dgm:cxn modelId="{8F6BA83C-C827-4BE5-AB94-2FA4400FFA6E}" type="presOf" srcId="{454B995F-52F6-407E-89FD-058FC45751AA}" destId="{563D5D9D-88F8-48CA-832C-676529B84DC6}" srcOrd="0" destOrd="0" presId="urn:microsoft.com/office/officeart/2005/8/layout/vList2"/>
    <dgm:cxn modelId="{3015DCBC-09B1-4341-B0EE-5F80A8AE9D98}" type="presParOf" srcId="{4E2B474D-85C7-47FC-9BF8-8D8E2E898EB1}" destId="{D2C07907-98DD-4327-BEED-B9E770B8976D}" srcOrd="0" destOrd="0" presId="urn:microsoft.com/office/officeart/2005/8/layout/vList2"/>
    <dgm:cxn modelId="{43A29738-1B4C-41AB-8D98-F8DDD6B809D5}" type="presParOf" srcId="{4E2B474D-85C7-47FC-9BF8-8D8E2E898EB1}" destId="{31183784-B8C2-4C7C-90E5-265504CB6990}" srcOrd="1" destOrd="0" presId="urn:microsoft.com/office/officeart/2005/8/layout/vList2"/>
    <dgm:cxn modelId="{E019F5B1-9B15-43FA-85AA-253805737014}" type="presParOf" srcId="{4E2B474D-85C7-47FC-9BF8-8D8E2E898EB1}" destId="{7CAA34BA-C762-4F75-BC31-2F8E37DBD860}" srcOrd="2" destOrd="0" presId="urn:microsoft.com/office/officeart/2005/8/layout/vList2"/>
    <dgm:cxn modelId="{8C24775B-DADD-4CDD-AC62-1EE58D707DE3}" type="presParOf" srcId="{4E2B474D-85C7-47FC-9BF8-8D8E2E898EB1}" destId="{FFF57AEB-8579-4832-BB07-1E43C493E997}" srcOrd="3" destOrd="0" presId="urn:microsoft.com/office/officeart/2005/8/layout/vList2"/>
    <dgm:cxn modelId="{3AD39375-FCF7-4804-9E7E-0D8933B8D8AE}" type="presParOf" srcId="{4E2B474D-85C7-47FC-9BF8-8D8E2E898EB1}" destId="{2D96EB55-9523-4E36-9C78-DACBBB57E7D9}" srcOrd="4" destOrd="0" presId="urn:microsoft.com/office/officeart/2005/8/layout/vList2"/>
    <dgm:cxn modelId="{34B7D585-2DD2-4F75-A414-F665D4AE4E75}" type="presParOf" srcId="{4E2B474D-85C7-47FC-9BF8-8D8E2E898EB1}" destId="{88FC0F83-5DFF-4DE8-B971-48A5A6C253C9}" srcOrd="5" destOrd="0" presId="urn:microsoft.com/office/officeart/2005/8/layout/vList2"/>
    <dgm:cxn modelId="{986DC31A-EC69-49BA-8019-9822E6A1A86F}" type="presParOf" srcId="{4E2B474D-85C7-47FC-9BF8-8D8E2E898EB1}" destId="{471C5D2D-CA50-45F7-B05F-E5B85097607C}" srcOrd="6" destOrd="0" presId="urn:microsoft.com/office/officeart/2005/8/layout/vList2"/>
    <dgm:cxn modelId="{8432A11A-792A-40DA-96CB-55DD96DE6A11}" type="presParOf" srcId="{4E2B474D-85C7-47FC-9BF8-8D8E2E898EB1}" destId="{B74D4CF9-BCC7-422D-89B7-6C086DC269B6}" srcOrd="7" destOrd="0" presId="urn:microsoft.com/office/officeart/2005/8/layout/vList2"/>
    <dgm:cxn modelId="{A65261D5-E5B4-4C3A-B215-A2084DB44664}" type="presParOf" srcId="{4E2B474D-85C7-47FC-9BF8-8D8E2E898EB1}" destId="{563D5D9D-88F8-48CA-832C-676529B84DC6}"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40FF9AD-B036-4FB1-9F13-42ACC8800E54}" type="doc">
      <dgm:prSet loTypeId="urn:microsoft.com/office/officeart/2005/8/layout/vList2" loCatId="list" qsTypeId="urn:microsoft.com/office/officeart/2005/8/quickstyle/simple1" qsCatId="simple" csTypeId="urn:microsoft.com/office/officeart/2005/8/colors/accent2_1" csCatId="accent2" phldr="1"/>
      <dgm:spPr/>
      <dgm:t>
        <a:bodyPr/>
        <a:lstStyle/>
        <a:p>
          <a:endParaRPr lang="zh-CN" altLang="en-US"/>
        </a:p>
      </dgm:t>
    </dgm:pt>
    <dgm:pt modelId="{85D8C250-C189-467B-8A80-B73E1B81209F}">
      <dgm:prSet/>
      <dgm:spPr/>
      <dgm:t>
        <a:bodyPr/>
        <a:lstStyle/>
        <a:p>
          <a:pPr rtl="0"/>
          <a:r>
            <a:rPr lang="en-US" dirty="0" smtClean="0">
              <a:latin typeface="楷体" panose="02010609060101010101" pitchFamily="49" charset="-122"/>
              <a:ea typeface="楷体" panose="02010609060101010101" pitchFamily="49" charset="-122"/>
            </a:rPr>
            <a:t>2 </a:t>
          </a:r>
          <a:r>
            <a:rPr lang="zh-CN" altLang="en-US" dirty="0" smtClean="0">
              <a:latin typeface="楷体" panose="02010609060101010101" pitchFamily="49" charset="-122"/>
              <a:ea typeface="楷体" panose="02010609060101010101" pitchFamily="49" charset="-122"/>
            </a:rPr>
            <a:t>实体关系抽取的相关研究</a:t>
          </a:r>
          <a:endParaRPr lang="zh-CN" dirty="0">
            <a:latin typeface="楷体" panose="02010609060101010101" pitchFamily="49" charset="-122"/>
            <a:ea typeface="楷体" panose="02010609060101010101" pitchFamily="49" charset="-122"/>
          </a:endParaRPr>
        </a:p>
      </dgm:t>
    </dgm:pt>
    <dgm:pt modelId="{EE8A7BBE-1F85-434B-A5DF-8CCF6D0747B5}" type="parTrans" cxnId="{5E42F488-DB2D-4A01-B331-BF8909A50750}">
      <dgm:prSet/>
      <dgm:spPr/>
      <dgm:t>
        <a:bodyPr/>
        <a:lstStyle/>
        <a:p>
          <a:endParaRPr lang="zh-CN" altLang="en-US"/>
        </a:p>
      </dgm:t>
    </dgm:pt>
    <dgm:pt modelId="{D0C894DF-AA69-4785-8BCA-7714EDE27703}" type="sibTrans" cxnId="{5E42F488-DB2D-4A01-B331-BF8909A50750}">
      <dgm:prSet/>
      <dgm:spPr/>
      <dgm:t>
        <a:bodyPr/>
        <a:lstStyle/>
        <a:p>
          <a:endParaRPr lang="zh-CN" altLang="en-US"/>
        </a:p>
      </dgm:t>
    </dgm:pt>
    <dgm:pt modelId="{C2EDB28C-7A76-4715-ABAC-F6D936B02ACA}">
      <dgm:prSet/>
      <dgm:spPr/>
      <dgm:t>
        <a:bodyPr/>
        <a:lstStyle/>
        <a:p>
          <a:pPr rtl="0"/>
          <a:r>
            <a:rPr lang="en-US" altLang="zh-CN" dirty="0" smtClean="0">
              <a:latin typeface="楷体" panose="02010609060101010101" pitchFamily="49" charset="-122"/>
              <a:ea typeface="楷体" panose="02010609060101010101" pitchFamily="49" charset="-122"/>
            </a:rPr>
            <a:t>3 </a:t>
          </a:r>
          <a:r>
            <a:rPr lang="zh-CN" altLang="en-US" dirty="0" smtClean="0">
              <a:latin typeface="楷体" panose="02010609060101010101" pitchFamily="49" charset="-122"/>
              <a:ea typeface="楷体" panose="02010609060101010101" pitchFamily="49" charset="-122"/>
            </a:rPr>
            <a:t>句子的分布式表示方法</a:t>
          </a:r>
          <a:endParaRPr lang="zh-CN" dirty="0">
            <a:latin typeface="楷体" panose="02010609060101010101" pitchFamily="49" charset="-122"/>
            <a:ea typeface="楷体" panose="02010609060101010101" pitchFamily="49" charset="-122"/>
          </a:endParaRPr>
        </a:p>
      </dgm:t>
    </dgm:pt>
    <dgm:pt modelId="{67349016-8C85-4404-8C66-0F7CD752CB32}" type="parTrans" cxnId="{3489AE73-5C23-4FF5-B944-97647B8CCEBF}">
      <dgm:prSet/>
      <dgm:spPr/>
      <dgm:t>
        <a:bodyPr/>
        <a:lstStyle/>
        <a:p>
          <a:endParaRPr lang="zh-CN" altLang="en-US"/>
        </a:p>
      </dgm:t>
    </dgm:pt>
    <dgm:pt modelId="{D850E117-960D-4A33-BC85-EBFADB80900D}" type="sibTrans" cxnId="{3489AE73-5C23-4FF5-B944-97647B8CCEBF}">
      <dgm:prSet/>
      <dgm:spPr/>
      <dgm:t>
        <a:bodyPr/>
        <a:lstStyle/>
        <a:p>
          <a:endParaRPr lang="zh-CN" altLang="en-US"/>
        </a:p>
      </dgm:t>
    </dgm:pt>
    <dgm:pt modelId="{947699EF-3BF4-42F8-99E8-5F764CF277F9}">
      <dgm:prSet/>
      <dgm:spPr/>
      <dgm:t>
        <a:bodyPr/>
        <a:lstStyle/>
        <a:p>
          <a:pPr rtl="0"/>
          <a:r>
            <a:rPr lang="en-US" altLang="zh-CN" dirty="0" smtClean="0">
              <a:latin typeface="楷体" panose="02010609060101010101" pitchFamily="49" charset="-122"/>
              <a:ea typeface="楷体" panose="02010609060101010101" pitchFamily="49" charset="-122"/>
            </a:rPr>
            <a:t>4 </a:t>
          </a:r>
          <a:r>
            <a:rPr lang="zh-CN" altLang="en-US" dirty="0" smtClean="0">
              <a:latin typeface="楷体" panose="02010609060101010101" pitchFamily="49" charset="-122"/>
              <a:ea typeface="楷体" panose="02010609060101010101" pitchFamily="49" charset="-122"/>
            </a:rPr>
            <a:t>面向新闻网页的企业实体关系抽取</a:t>
          </a:r>
          <a:endParaRPr lang="zh-CN" dirty="0">
            <a:latin typeface="楷体" panose="02010609060101010101" pitchFamily="49" charset="-122"/>
            <a:ea typeface="楷体" panose="02010609060101010101" pitchFamily="49" charset="-122"/>
          </a:endParaRPr>
        </a:p>
      </dgm:t>
    </dgm:pt>
    <dgm:pt modelId="{8CF1CCCD-926A-430A-8643-9997EF1E5C04}" type="parTrans" cxnId="{58BD3D1C-5D9A-4177-9411-48FEFE225A40}">
      <dgm:prSet/>
      <dgm:spPr/>
      <dgm:t>
        <a:bodyPr/>
        <a:lstStyle/>
        <a:p>
          <a:endParaRPr lang="zh-CN" altLang="en-US"/>
        </a:p>
      </dgm:t>
    </dgm:pt>
    <dgm:pt modelId="{F88E4B05-B83C-4954-86FB-086A62404F71}" type="sibTrans" cxnId="{58BD3D1C-5D9A-4177-9411-48FEFE225A40}">
      <dgm:prSet/>
      <dgm:spPr/>
      <dgm:t>
        <a:bodyPr/>
        <a:lstStyle/>
        <a:p>
          <a:endParaRPr lang="zh-CN" altLang="en-US"/>
        </a:p>
      </dgm:t>
    </dgm:pt>
    <dgm:pt modelId="{454B995F-52F6-407E-89FD-058FC45751AA}">
      <dgm:prSet/>
      <dgm:spPr/>
      <dgm:t>
        <a:bodyPr/>
        <a:lstStyle/>
        <a:p>
          <a:pPr rtl="0"/>
          <a:r>
            <a:rPr lang="en-US" altLang="zh-CN" dirty="0" smtClean="0">
              <a:latin typeface="楷体" panose="02010609060101010101" pitchFamily="49" charset="-122"/>
              <a:ea typeface="楷体" panose="02010609060101010101" pitchFamily="49" charset="-122"/>
            </a:rPr>
            <a:t>5 </a:t>
          </a:r>
          <a:r>
            <a:rPr lang="zh-CN" altLang="en-US" dirty="0" smtClean="0">
              <a:latin typeface="楷体" panose="02010609060101010101" pitchFamily="49" charset="-122"/>
              <a:ea typeface="楷体" panose="02010609060101010101" pitchFamily="49" charset="-122"/>
            </a:rPr>
            <a:t>总结与展望</a:t>
          </a:r>
          <a:endParaRPr lang="zh-CN" dirty="0">
            <a:latin typeface="楷体" panose="02010609060101010101" pitchFamily="49" charset="-122"/>
            <a:ea typeface="楷体" panose="02010609060101010101" pitchFamily="49" charset="-122"/>
          </a:endParaRPr>
        </a:p>
      </dgm:t>
    </dgm:pt>
    <dgm:pt modelId="{8AEFEF19-5878-46B0-934F-78A3A77B48E7}" type="parTrans" cxnId="{D1A494D3-6095-4253-BE15-C1C77AA06315}">
      <dgm:prSet/>
      <dgm:spPr/>
      <dgm:t>
        <a:bodyPr/>
        <a:lstStyle/>
        <a:p>
          <a:endParaRPr lang="zh-CN" altLang="en-US"/>
        </a:p>
      </dgm:t>
    </dgm:pt>
    <dgm:pt modelId="{020894A2-3090-48F7-A447-42C08E81E43F}" type="sibTrans" cxnId="{D1A494D3-6095-4253-BE15-C1C77AA06315}">
      <dgm:prSet/>
      <dgm:spPr/>
      <dgm:t>
        <a:bodyPr/>
        <a:lstStyle/>
        <a:p>
          <a:endParaRPr lang="zh-CN" altLang="en-US"/>
        </a:p>
      </dgm:t>
    </dgm:pt>
    <dgm:pt modelId="{9112AA2C-CD57-4C89-B52A-9C592C089CAA}">
      <dgm:prSet>
        <dgm:style>
          <a:lnRef idx="2">
            <a:schemeClr val="accent2">
              <a:shade val="50000"/>
            </a:schemeClr>
          </a:lnRef>
          <a:fillRef idx="1">
            <a:schemeClr val="accent2"/>
          </a:fillRef>
          <a:effectRef idx="0">
            <a:schemeClr val="accent2"/>
          </a:effectRef>
          <a:fontRef idx="minor">
            <a:schemeClr val="lt1"/>
          </a:fontRef>
        </dgm:style>
      </dgm:prSet>
      <dgm:spPr/>
      <dgm:t>
        <a:bodyPr/>
        <a:lstStyle/>
        <a:p>
          <a:pPr rtl="0"/>
          <a:r>
            <a:rPr lang="en-US" dirty="0" smtClean="0">
              <a:latin typeface="楷体" panose="02010609060101010101" pitchFamily="49" charset="-122"/>
              <a:ea typeface="楷体" panose="02010609060101010101" pitchFamily="49" charset="-122"/>
            </a:rPr>
            <a:t>1 </a:t>
          </a:r>
          <a:r>
            <a:rPr lang="zh-CN" altLang="en-US" dirty="0" smtClean="0">
              <a:latin typeface="楷体" panose="02010609060101010101" pitchFamily="49" charset="-122"/>
              <a:ea typeface="楷体" panose="02010609060101010101" pitchFamily="49" charset="-122"/>
            </a:rPr>
            <a:t>研究背景及问题描述</a:t>
          </a:r>
          <a:endParaRPr lang="zh-CN" dirty="0">
            <a:latin typeface="楷体" panose="02010609060101010101" pitchFamily="49" charset="-122"/>
            <a:ea typeface="楷体" panose="02010609060101010101" pitchFamily="49" charset="-122"/>
          </a:endParaRPr>
        </a:p>
      </dgm:t>
    </dgm:pt>
    <dgm:pt modelId="{9F801E21-CD2C-479D-B54A-BEB0E44B661F}" type="sibTrans" cxnId="{5EF72268-EE35-4F01-BC36-2FD9881FE772}">
      <dgm:prSet/>
      <dgm:spPr/>
      <dgm:t>
        <a:bodyPr/>
        <a:lstStyle/>
        <a:p>
          <a:endParaRPr lang="zh-CN" altLang="en-US"/>
        </a:p>
      </dgm:t>
    </dgm:pt>
    <dgm:pt modelId="{C8726094-2401-4223-BEEB-42B3779D525A}" type="parTrans" cxnId="{5EF72268-EE35-4F01-BC36-2FD9881FE772}">
      <dgm:prSet/>
      <dgm:spPr/>
      <dgm:t>
        <a:bodyPr/>
        <a:lstStyle/>
        <a:p>
          <a:endParaRPr lang="zh-CN" altLang="en-US"/>
        </a:p>
      </dgm:t>
    </dgm:pt>
    <dgm:pt modelId="{4E2B474D-85C7-47FC-9BF8-8D8E2E898EB1}" type="pres">
      <dgm:prSet presAssocID="{E40FF9AD-B036-4FB1-9F13-42ACC8800E54}" presName="linear" presStyleCnt="0">
        <dgm:presLayoutVars>
          <dgm:animLvl val="lvl"/>
          <dgm:resizeHandles val="exact"/>
        </dgm:presLayoutVars>
      </dgm:prSet>
      <dgm:spPr/>
      <dgm:t>
        <a:bodyPr/>
        <a:lstStyle/>
        <a:p>
          <a:endParaRPr lang="zh-CN" altLang="en-US"/>
        </a:p>
      </dgm:t>
    </dgm:pt>
    <dgm:pt modelId="{D2C07907-98DD-4327-BEED-B9E770B8976D}" type="pres">
      <dgm:prSet presAssocID="{9112AA2C-CD57-4C89-B52A-9C592C089CAA}" presName="parentText" presStyleLbl="node1" presStyleIdx="0" presStyleCnt="5">
        <dgm:presLayoutVars>
          <dgm:chMax val="0"/>
          <dgm:bulletEnabled val="1"/>
        </dgm:presLayoutVars>
      </dgm:prSet>
      <dgm:spPr/>
      <dgm:t>
        <a:bodyPr/>
        <a:lstStyle/>
        <a:p>
          <a:endParaRPr lang="zh-CN" altLang="en-US"/>
        </a:p>
      </dgm:t>
    </dgm:pt>
    <dgm:pt modelId="{31183784-B8C2-4C7C-90E5-265504CB6990}" type="pres">
      <dgm:prSet presAssocID="{9F801E21-CD2C-479D-B54A-BEB0E44B661F}" presName="spacer" presStyleCnt="0"/>
      <dgm:spPr/>
    </dgm:pt>
    <dgm:pt modelId="{7CAA34BA-C762-4F75-BC31-2F8E37DBD860}" type="pres">
      <dgm:prSet presAssocID="{85D8C250-C189-467B-8A80-B73E1B81209F}" presName="parentText" presStyleLbl="node1" presStyleIdx="1" presStyleCnt="5" custLinFactNeighborX="-1923" custLinFactNeighborY="-18574">
        <dgm:presLayoutVars>
          <dgm:chMax val="0"/>
          <dgm:bulletEnabled val="1"/>
        </dgm:presLayoutVars>
      </dgm:prSet>
      <dgm:spPr/>
      <dgm:t>
        <a:bodyPr/>
        <a:lstStyle/>
        <a:p>
          <a:endParaRPr lang="zh-CN" altLang="en-US"/>
        </a:p>
      </dgm:t>
    </dgm:pt>
    <dgm:pt modelId="{FFF57AEB-8579-4832-BB07-1E43C493E997}" type="pres">
      <dgm:prSet presAssocID="{D0C894DF-AA69-4785-8BCA-7714EDE27703}" presName="spacer" presStyleCnt="0"/>
      <dgm:spPr/>
    </dgm:pt>
    <dgm:pt modelId="{2D96EB55-9523-4E36-9C78-DACBBB57E7D9}" type="pres">
      <dgm:prSet presAssocID="{C2EDB28C-7A76-4715-ABAC-F6D936B02ACA}" presName="parentText" presStyleLbl="node1" presStyleIdx="2" presStyleCnt="5">
        <dgm:presLayoutVars>
          <dgm:chMax val="0"/>
          <dgm:bulletEnabled val="1"/>
        </dgm:presLayoutVars>
      </dgm:prSet>
      <dgm:spPr/>
      <dgm:t>
        <a:bodyPr/>
        <a:lstStyle/>
        <a:p>
          <a:endParaRPr lang="zh-CN" altLang="en-US"/>
        </a:p>
      </dgm:t>
    </dgm:pt>
    <dgm:pt modelId="{88FC0F83-5DFF-4DE8-B971-48A5A6C253C9}" type="pres">
      <dgm:prSet presAssocID="{D850E117-960D-4A33-BC85-EBFADB80900D}" presName="spacer" presStyleCnt="0"/>
      <dgm:spPr/>
    </dgm:pt>
    <dgm:pt modelId="{471C5D2D-CA50-45F7-B05F-E5B85097607C}" type="pres">
      <dgm:prSet presAssocID="{947699EF-3BF4-42F8-99E8-5F764CF277F9}" presName="parentText" presStyleLbl="node1" presStyleIdx="3" presStyleCnt="5">
        <dgm:presLayoutVars>
          <dgm:chMax val="0"/>
          <dgm:bulletEnabled val="1"/>
        </dgm:presLayoutVars>
      </dgm:prSet>
      <dgm:spPr/>
      <dgm:t>
        <a:bodyPr/>
        <a:lstStyle/>
        <a:p>
          <a:endParaRPr lang="zh-CN" altLang="en-US"/>
        </a:p>
      </dgm:t>
    </dgm:pt>
    <dgm:pt modelId="{B74D4CF9-BCC7-422D-89B7-6C086DC269B6}" type="pres">
      <dgm:prSet presAssocID="{F88E4B05-B83C-4954-86FB-086A62404F71}" presName="spacer" presStyleCnt="0"/>
      <dgm:spPr/>
    </dgm:pt>
    <dgm:pt modelId="{563D5D9D-88F8-48CA-832C-676529B84DC6}" type="pres">
      <dgm:prSet presAssocID="{454B995F-52F6-407E-89FD-058FC45751AA}" presName="parentText" presStyleLbl="node1" presStyleIdx="4" presStyleCnt="5">
        <dgm:presLayoutVars>
          <dgm:chMax val="0"/>
          <dgm:bulletEnabled val="1"/>
        </dgm:presLayoutVars>
      </dgm:prSet>
      <dgm:spPr/>
      <dgm:t>
        <a:bodyPr/>
        <a:lstStyle/>
        <a:p>
          <a:endParaRPr lang="zh-CN" altLang="en-US"/>
        </a:p>
      </dgm:t>
    </dgm:pt>
  </dgm:ptLst>
  <dgm:cxnLst>
    <dgm:cxn modelId="{58BD3D1C-5D9A-4177-9411-48FEFE225A40}" srcId="{E40FF9AD-B036-4FB1-9F13-42ACC8800E54}" destId="{947699EF-3BF4-42F8-99E8-5F764CF277F9}" srcOrd="3" destOrd="0" parTransId="{8CF1CCCD-926A-430A-8643-9997EF1E5C04}" sibTransId="{F88E4B05-B83C-4954-86FB-086A62404F71}"/>
    <dgm:cxn modelId="{76DA4CB7-5579-47ED-ACD4-A4BDE7B870F3}" type="presOf" srcId="{454B995F-52F6-407E-89FD-058FC45751AA}" destId="{563D5D9D-88F8-48CA-832C-676529B84DC6}" srcOrd="0" destOrd="0" presId="urn:microsoft.com/office/officeart/2005/8/layout/vList2"/>
    <dgm:cxn modelId="{E5E4A285-51D3-419A-B3E7-C4E5D64CF4E8}" type="presOf" srcId="{C2EDB28C-7A76-4715-ABAC-F6D936B02ACA}" destId="{2D96EB55-9523-4E36-9C78-DACBBB57E7D9}" srcOrd="0" destOrd="0" presId="urn:microsoft.com/office/officeart/2005/8/layout/vList2"/>
    <dgm:cxn modelId="{089F3FCF-1D8F-4DCF-A94F-72C78635227C}" type="presOf" srcId="{85D8C250-C189-467B-8A80-B73E1B81209F}" destId="{7CAA34BA-C762-4F75-BC31-2F8E37DBD860}" srcOrd="0" destOrd="0" presId="urn:microsoft.com/office/officeart/2005/8/layout/vList2"/>
    <dgm:cxn modelId="{5EF72268-EE35-4F01-BC36-2FD9881FE772}" srcId="{E40FF9AD-B036-4FB1-9F13-42ACC8800E54}" destId="{9112AA2C-CD57-4C89-B52A-9C592C089CAA}" srcOrd="0" destOrd="0" parTransId="{C8726094-2401-4223-BEEB-42B3779D525A}" sibTransId="{9F801E21-CD2C-479D-B54A-BEB0E44B661F}"/>
    <dgm:cxn modelId="{D1A494D3-6095-4253-BE15-C1C77AA06315}" srcId="{E40FF9AD-B036-4FB1-9F13-42ACC8800E54}" destId="{454B995F-52F6-407E-89FD-058FC45751AA}" srcOrd="4" destOrd="0" parTransId="{8AEFEF19-5878-46B0-934F-78A3A77B48E7}" sibTransId="{020894A2-3090-48F7-A447-42C08E81E43F}"/>
    <dgm:cxn modelId="{5E42F488-DB2D-4A01-B331-BF8909A50750}" srcId="{E40FF9AD-B036-4FB1-9F13-42ACC8800E54}" destId="{85D8C250-C189-467B-8A80-B73E1B81209F}" srcOrd="1" destOrd="0" parTransId="{EE8A7BBE-1F85-434B-A5DF-8CCF6D0747B5}" sibTransId="{D0C894DF-AA69-4785-8BCA-7714EDE27703}"/>
    <dgm:cxn modelId="{0C6F0F0B-8626-47B6-806E-FFBB99D07B11}" type="presOf" srcId="{E40FF9AD-B036-4FB1-9F13-42ACC8800E54}" destId="{4E2B474D-85C7-47FC-9BF8-8D8E2E898EB1}" srcOrd="0" destOrd="0" presId="urn:microsoft.com/office/officeart/2005/8/layout/vList2"/>
    <dgm:cxn modelId="{3489AE73-5C23-4FF5-B944-97647B8CCEBF}" srcId="{E40FF9AD-B036-4FB1-9F13-42ACC8800E54}" destId="{C2EDB28C-7A76-4715-ABAC-F6D936B02ACA}" srcOrd="2" destOrd="0" parTransId="{67349016-8C85-4404-8C66-0F7CD752CB32}" sibTransId="{D850E117-960D-4A33-BC85-EBFADB80900D}"/>
    <dgm:cxn modelId="{C2DE3E05-2D49-410A-998F-5DEA2FCF2BBE}" type="presOf" srcId="{947699EF-3BF4-42F8-99E8-5F764CF277F9}" destId="{471C5D2D-CA50-45F7-B05F-E5B85097607C}" srcOrd="0" destOrd="0" presId="urn:microsoft.com/office/officeart/2005/8/layout/vList2"/>
    <dgm:cxn modelId="{A551C690-5F4B-482B-BFD0-0F9ED810A0AA}" type="presOf" srcId="{9112AA2C-CD57-4C89-B52A-9C592C089CAA}" destId="{D2C07907-98DD-4327-BEED-B9E770B8976D}" srcOrd="0" destOrd="0" presId="urn:microsoft.com/office/officeart/2005/8/layout/vList2"/>
    <dgm:cxn modelId="{06C6A9D6-2BE6-443B-80DF-6D74C67F089B}" type="presParOf" srcId="{4E2B474D-85C7-47FC-9BF8-8D8E2E898EB1}" destId="{D2C07907-98DD-4327-BEED-B9E770B8976D}" srcOrd="0" destOrd="0" presId="urn:microsoft.com/office/officeart/2005/8/layout/vList2"/>
    <dgm:cxn modelId="{F99C05C6-7031-411C-A694-0CFD1D23BB95}" type="presParOf" srcId="{4E2B474D-85C7-47FC-9BF8-8D8E2E898EB1}" destId="{31183784-B8C2-4C7C-90E5-265504CB6990}" srcOrd="1" destOrd="0" presId="urn:microsoft.com/office/officeart/2005/8/layout/vList2"/>
    <dgm:cxn modelId="{E2BD28E3-1D98-494F-B2EB-29234972EFF8}" type="presParOf" srcId="{4E2B474D-85C7-47FC-9BF8-8D8E2E898EB1}" destId="{7CAA34BA-C762-4F75-BC31-2F8E37DBD860}" srcOrd="2" destOrd="0" presId="urn:microsoft.com/office/officeart/2005/8/layout/vList2"/>
    <dgm:cxn modelId="{2A13CBBD-8150-4BBB-B147-BC248F1B7A9C}" type="presParOf" srcId="{4E2B474D-85C7-47FC-9BF8-8D8E2E898EB1}" destId="{FFF57AEB-8579-4832-BB07-1E43C493E997}" srcOrd="3" destOrd="0" presId="urn:microsoft.com/office/officeart/2005/8/layout/vList2"/>
    <dgm:cxn modelId="{1D4B4855-7BDC-4614-81E7-E5241BEBBDB5}" type="presParOf" srcId="{4E2B474D-85C7-47FC-9BF8-8D8E2E898EB1}" destId="{2D96EB55-9523-4E36-9C78-DACBBB57E7D9}" srcOrd="4" destOrd="0" presId="urn:microsoft.com/office/officeart/2005/8/layout/vList2"/>
    <dgm:cxn modelId="{FD0BBBF9-8003-4B28-B6EF-1A7C771BE5AF}" type="presParOf" srcId="{4E2B474D-85C7-47FC-9BF8-8D8E2E898EB1}" destId="{88FC0F83-5DFF-4DE8-B971-48A5A6C253C9}" srcOrd="5" destOrd="0" presId="urn:microsoft.com/office/officeart/2005/8/layout/vList2"/>
    <dgm:cxn modelId="{77D9E786-0BF4-43E1-9E9B-F71B8AD96068}" type="presParOf" srcId="{4E2B474D-85C7-47FC-9BF8-8D8E2E898EB1}" destId="{471C5D2D-CA50-45F7-B05F-E5B85097607C}" srcOrd="6" destOrd="0" presId="urn:microsoft.com/office/officeart/2005/8/layout/vList2"/>
    <dgm:cxn modelId="{64A44F4D-E1E6-496A-956A-0C5A42C84573}" type="presParOf" srcId="{4E2B474D-85C7-47FC-9BF8-8D8E2E898EB1}" destId="{B74D4CF9-BCC7-422D-89B7-6C086DC269B6}" srcOrd="7" destOrd="0" presId="urn:microsoft.com/office/officeart/2005/8/layout/vList2"/>
    <dgm:cxn modelId="{C3D1EC55-5B5A-4F21-A1E3-D2001301F2D0}" type="presParOf" srcId="{4E2B474D-85C7-47FC-9BF8-8D8E2E898EB1}" destId="{563D5D9D-88F8-48CA-832C-676529B84DC6}"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40FF9AD-B036-4FB1-9F13-42ACC8800E54}" type="doc">
      <dgm:prSet loTypeId="urn:microsoft.com/office/officeart/2005/8/layout/vList2" loCatId="list" qsTypeId="urn:microsoft.com/office/officeart/2005/8/quickstyle/simple1" qsCatId="simple" csTypeId="urn:microsoft.com/office/officeart/2005/8/colors/accent2_1" csCatId="accent2" phldr="1"/>
      <dgm:spPr/>
      <dgm:t>
        <a:bodyPr/>
        <a:lstStyle/>
        <a:p>
          <a:endParaRPr lang="zh-CN" altLang="en-US"/>
        </a:p>
      </dgm:t>
    </dgm:pt>
    <dgm:pt modelId="{9112AA2C-CD57-4C89-B52A-9C592C089CAA}">
      <dgm:prSet/>
      <dgm:spPr/>
      <dgm:t>
        <a:bodyPr/>
        <a:lstStyle/>
        <a:p>
          <a:pPr rtl="0"/>
          <a:r>
            <a:rPr lang="en-US" dirty="0" smtClean="0">
              <a:latin typeface="楷体" panose="02010609060101010101" pitchFamily="49" charset="-122"/>
              <a:ea typeface="楷体" panose="02010609060101010101" pitchFamily="49" charset="-122"/>
            </a:rPr>
            <a:t>1 </a:t>
          </a:r>
          <a:r>
            <a:rPr lang="zh-CN" altLang="en-US" dirty="0" smtClean="0">
              <a:latin typeface="楷体" panose="02010609060101010101" pitchFamily="49" charset="-122"/>
              <a:ea typeface="楷体" panose="02010609060101010101" pitchFamily="49" charset="-122"/>
            </a:rPr>
            <a:t>研究背景与问题描述</a:t>
          </a:r>
          <a:endParaRPr lang="zh-CN" dirty="0">
            <a:latin typeface="楷体" panose="02010609060101010101" pitchFamily="49" charset="-122"/>
            <a:ea typeface="楷体" panose="02010609060101010101" pitchFamily="49" charset="-122"/>
          </a:endParaRPr>
        </a:p>
      </dgm:t>
    </dgm:pt>
    <dgm:pt modelId="{C8726094-2401-4223-BEEB-42B3779D525A}" type="parTrans" cxnId="{5EF72268-EE35-4F01-BC36-2FD9881FE772}">
      <dgm:prSet/>
      <dgm:spPr/>
      <dgm:t>
        <a:bodyPr/>
        <a:lstStyle/>
        <a:p>
          <a:endParaRPr lang="zh-CN" altLang="en-US">
            <a:latin typeface="楷体" panose="02010609060101010101" pitchFamily="49" charset="-122"/>
            <a:ea typeface="楷体" panose="02010609060101010101" pitchFamily="49" charset="-122"/>
          </a:endParaRPr>
        </a:p>
      </dgm:t>
    </dgm:pt>
    <dgm:pt modelId="{9F801E21-CD2C-479D-B54A-BEB0E44B661F}" type="sibTrans" cxnId="{5EF72268-EE35-4F01-BC36-2FD9881FE772}">
      <dgm:prSet/>
      <dgm:spPr/>
      <dgm:t>
        <a:bodyPr/>
        <a:lstStyle/>
        <a:p>
          <a:endParaRPr lang="zh-CN" altLang="en-US">
            <a:latin typeface="楷体" panose="02010609060101010101" pitchFamily="49" charset="-122"/>
            <a:ea typeface="楷体" panose="02010609060101010101" pitchFamily="49" charset="-122"/>
          </a:endParaRPr>
        </a:p>
      </dgm:t>
    </dgm:pt>
    <dgm:pt modelId="{85D8C250-C189-467B-8A80-B73E1B81209F}">
      <dgm:prSet>
        <dgm:style>
          <a:lnRef idx="2">
            <a:schemeClr val="accent2">
              <a:shade val="50000"/>
            </a:schemeClr>
          </a:lnRef>
          <a:fillRef idx="1">
            <a:schemeClr val="accent2"/>
          </a:fillRef>
          <a:effectRef idx="0">
            <a:schemeClr val="accent2"/>
          </a:effectRef>
          <a:fontRef idx="minor">
            <a:schemeClr val="lt1"/>
          </a:fontRef>
        </dgm:style>
      </dgm:prSet>
      <dgm:spPr/>
      <dgm:t>
        <a:bodyPr/>
        <a:lstStyle/>
        <a:p>
          <a:pPr rtl="0"/>
          <a:r>
            <a:rPr lang="en-US" dirty="0" smtClean="0">
              <a:latin typeface="楷体" panose="02010609060101010101" pitchFamily="49" charset="-122"/>
              <a:ea typeface="楷体" panose="02010609060101010101" pitchFamily="49" charset="-122"/>
            </a:rPr>
            <a:t>2 </a:t>
          </a:r>
          <a:r>
            <a:rPr lang="zh-CN" altLang="en-US" dirty="0" smtClean="0">
              <a:latin typeface="楷体" panose="02010609060101010101" pitchFamily="49" charset="-122"/>
              <a:ea typeface="楷体" panose="02010609060101010101" pitchFamily="49" charset="-122"/>
            </a:rPr>
            <a:t>实体关系抽取的相关研究</a:t>
          </a:r>
          <a:endParaRPr lang="zh-CN" dirty="0">
            <a:latin typeface="楷体" panose="02010609060101010101" pitchFamily="49" charset="-122"/>
            <a:ea typeface="楷体" panose="02010609060101010101" pitchFamily="49" charset="-122"/>
          </a:endParaRPr>
        </a:p>
      </dgm:t>
    </dgm:pt>
    <dgm:pt modelId="{EE8A7BBE-1F85-434B-A5DF-8CCF6D0747B5}" type="parTrans" cxnId="{5E42F488-DB2D-4A01-B331-BF8909A50750}">
      <dgm:prSet/>
      <dgm:spPr/>
      <dgm:t>
        <a:bodyPr/>
        <a:lstStyle/>
        <a:p>
          <a:endParaRPr lang="zh-CN" altLang="en-US">
            <a:latin typeface="楷体" panose="02010609060101010101" pitchFamily="49" charset="-122"/>
            <a:ea typeface="楷体" panose="02010609060101010101" pitchFamily="49" charset="-122"/>
          </a:endParaRPr>
        </a:p>
      </dgm:t>
    </dgm:pt>
    <dgm:pt modelId="{D0C894DF-AA69-4785-8BCA-7714EDE27703}" type="sibTrans" cxnId="{5E42F488-DB2D-4A01-B331-BF8909A50750}">
      <dgm:prSet/>
      <dgm:spPr/>
      <dgm:t>
        <a:bodyPr/>
        <a:lstStyle/>
        <a:p>
          <a:endParaRPr lang="zh-CN" altLang="en-US">
            <a:latin typeface="楷体" panose="02010609060101010101" pitchFamily="49" charset="-122"/>
            <a:ea typeface="楷体" panose="02010609060101010101" pitchFamily="49" charset="-122"/>
          </a:endParaRPr>
        </a:p>
      </dgm:t>
    </dgm:pt>
    <dgm:pt modelId="{C2EDB28C-7A76-4715-ABAC-F6D936B02ACA}">
      <dgm:prSet/>
      <dgm:spPr/>
      <dgm:t>
        <a:bodyPr/>
        <a:lstStyle/>
        <a:p>
          <a:pPr rtl="0"/>
          <a:r>
            <a:rPr lang="en-US" altLang="zh-CN" dirty="0" smtClean="0">
              <a:latin typeface="楷体" panose="02010609060101010101" pitchFamily="49" charset="-122"/>
              <a:ea typeface="楷体" panose="02010609060101010101" pitchFamily="49" charset="-122"/>
            </a:rPr>
            <a:t>3 </a:t>
          </a:r>
          <a:r>
            <a:rPr lang="zh-CN" altLang="en-US" dirty="0" smtClean="0">
              <a:latin typeface="楷体" panose="02010609060101010101" pitchFamily="49" charset="-122"/>
              <a:ea typeface="楷体" panose="02010609060101010101" pitchFamily="49" charset="-122"/>
            </a:rPr>
            <a:t>句子的分布式表示方法</a:t>
          </a:r>
          <a:endParaRPr lang="zh-CN" dirty="0">
            <a:latin typeface="楷体" panose="02010609060101010101" pitchFamily="49" charset="-122"/>
            <a:ea typeface="楷体" panose="02010609060101010101" pitchFamily="49" charset="-122"/>
          </a:endParaRPr>
        </a:p>
      </dgm:t>
    </dgm:pt>
    <dgm:pt modelId="{67349016-8C85-4404-8C66-0F7CD752CB32}" type="parTrans" cxnId="{3489AE73-5C23-4FF5-B944-97647B8CCEBF}">
      <dgm:prSet/>
      <dgm:spPr/>
      <dgm:t>
        <a:bodyPr/>
        <a:lstStyle/>
        <a:p>
          <a:endParaRPr lang="zh-CN" altLang="en-US">
            <a:latin typeface="楷体" panose="02010609060101010101" pitchFamily="49" charset="-122"/>
            <a:ea typeface="楷体" panose="02010609060101010101" pitchFamily="49" charset="-122"/>
          </a:endParaRPr>
        </a:p>
      </dgm:t>
    </dgm:pt>
    <dgm:pt modelId="{D850E117-960D-4A33-BC85-EBFADB80900D}" type="sibTrans" cxnId="{3489AE73-5C23-4FF5-B944-97647B8CCEBF}">
      <dgm:prSet/>
      <dgm:spPr/>
      <dgm:t>
        <a:bodyPr/>
        <a:lstStyle/>
        <a:p>
          <a:endParaRPr lang="zh-CN" altLang="en-US">
            <a:latin typeface="楷体" panose="02010609060101010101" pitchFamily="49" charset="-122"/>
            <a:ea typeface="楷体" panose="02010609060101010101" pitchFamily="49" charset="-122"/>
          </a:endParaRPr>
        </a:p>
      </dgm:t>
    </dgm:pt>
    <dgm:pt modelId="{947699EF-3BF4-42F8-99E8-5F764CF277F9}">
      <dgm:prSet/>
      <dgm:spPr/>
      <dgm:t>
        <a:bodyPr/>
        <a:lstStyle/>
        <a:p>
          <a:pPr rtl="0"/>
          <a:r>
            <a:rPr lang="en-US" altLang="zh-CN" dirty="0" smtClean="0">
              <a:latin typeface="楷体" panose="02010609060101010101" pitchFamily="49" charset="-122"/>
              <a:ea typeface="楷体" panose="02010609060101010101" pitchFamily="49" charset="-122"/>
            </a:rPr>
            <a:t>4 </a:t>
          </a:r>
          <a:r>
            <a:rPr lang="zh-CN" altLang="en-US" dirty="0" smtClean="0">
              <a:latin typeface="楷体" panose="02010609060101010101" pitchFamily="49" charset="-122"/>
              <a:ea typeface="楷体" panose="02010609060101010101" pitchFamily="49" charset="-122"/>
            </a:rPr>
            <a:t>面向新闻网页的企业实体关系抽取</a:t>
          </a:r>
          <a:endParaRPr lang="zh-CN" dirty="0">
            <a:latin typeface="楷体" panose="02010609060101010101" pitchFamily="49" charset="-122"/>
            <a:ea typeface="楷体" panose="02010609060101010101" pitchFamily="49" charset="-122"/>
          </a:endParaRPr>
        </a:p>
      </dgm:t>
    </dgm:pt>
    <dgm:pt modelId="{8CF1CCCD-926A-430A-8643-9997EF1E5C04}" type="parTrans" cxnId="{58BD3D1C-5D9A-4177-9411-48FEFE225A40}">
      <dgm:prSet/>
      <dgm:spPr/>
      <dgm:t>
        <a:bodyPr/>
        <a:lstStyle/>
        <a:p>
          <a:endParaRPr lang="zh-CN" altLang="en-US">
            <a:latin typeface="楷体" panose="02010609060101010101" pitchFamily="49" charset="-122"/>
            <a:ea typeface="楷体" panose="02010609060101010101" pitchFamily="49" charset="-122"/>
          </a:endParaRPr>
        </a:p>
      </dgm:t>
    </dgm:pt>
    <dgm:pt modelId="{F88E4B05-B83C-4954-86FB-086A62404F71}" type="sibTrans" cxnId="{58BD3D1C-5D9A-4177-9411-48FEFE225A40}">
      <dgm:prSet/>
      <dgm:spPr/>
      <dgm:t>
        <a:bodyPr/>
        <a:lstStyle/>
        <a:p>
          <a:endParaRPr lang="zh-CN" altLang="en-US">
            <a:latin typeface="楷体" panose="02010609060101010101" pitchFamily="49" charset="-122"/>
            <a:ea typeface="楷体" panose="02010609060101010101" pitchFamily="49" charset="-122"/>
          </a:endParaRPr>
        </a:p>
      </dgm:t>
    </dgm:pt>
    <dgm:pt modelId="{454B995F-52F6-407E-89FD-058FC45751AA}">
      <dgm:prSet/>
      <dgm:spPr/>
      <dgm:t>
        <a:bodyPr/>
        <a:lstStyle/>
        <a:p>
          <a:pPr rtl="0"/>
          <a:r>
            <a:rPr lang="en-US" altLang="zh-CN" dirty="0" smtClean="0">
              <a:latin typeface="楷体" panose="02010609060101010101" pitchFamily="49" charset="-122"/>
              <a:ea typeface="楷体" panose="02010609060101010101" pitchFamily="49" charset="-122"/>
            </a:rPr>
            <a:t>5 </a:t>
          </a:r>
          <a:r>
            <a:rPr lang="zh-CN" altLang="en-US" dirty="0" smtClean="0">
              <a:latin typeface="楷体" panose="02010609060101010101" pitchFamily="49" charset="-122"/>
              <a:ea typeface="楷体" panose="02010609060101010101" pitchFamily="49" charset="-122"/>
            </a:rPr>
            <a:t>总结与展望</a:t>
          </a:r>
          <a:endParaRPr lang="zh-CN" dirty="0">
            <a:latin typeface="楷体" panose="02010609060101010101" pitchFamily="49" charset="-122"/>
            <a:ea typeface="楷体" panose="02010609060101010101" pitchFamily="49" charset="-122"/>
          </a:endParaRPr>
        </a:p>
      </dgm:t>
    </dgm:pt>
    <dgm:pt modelId="{8AEFEF19-5878-46B0-934F-78A3A77B48E7}" type="parTrans" cxnId="{D1A494D3-6095-4253-BE15-C1C77AA06315}">
      <dgm:prSet/>
      <dgm:spPr/>
      <dgm:t>
        <a:bodyPr/>
        <a:lstStyle/>
        <a:p>
          <a:endParaRPr lang="zh-CN" altLang="en-US">
            <a:latin typeface="楷体" panose="02010609060101010101" pitchFamily="49" charset="-122"/>
            <a:ea typeface="楷体" panose="02010609060101010101" pitchFamily="49" charset="-122"/>
          </a:endParaRPr>
        </a:p>
      </dgm:t>
    </dgm:pt>
    <dgm:pt modelId="{020894A2-3090-48F7-A447-42C08E81E43F}" type="sibTrans" cxnId="{D1A494D3-6095-4253-BE15-C1C77AA06315}">
      <dgm:prSet/>
      <dgm:spPr/>
      <dgm:t>
        <a:bodyPr/>
        <a:lstStyle/>
        <a:p>
          <a:endParaRPr lang="zh-CN" altLang="en-US">
            <a:latin typeface="楷体" panose="02010609060101010101" pitchFamily="49" charset="-122"/>
            <a:ea typeface="楷体" panose="02010609060101010101" pitchFamily="49" charset="-122"/>
          </a:endParaRPr>
        </a:p>
      </dgm:t>
    </dgm:pt>
    <dgm:pt modelId="{4E2B474D-85C7-47FC-9BF8-8D8E2E898EB1}" type="pres">
      <dgm:prSet presAssocID="{E40FF9AD-B036-4FB1-9F13-42ACC8800E54}" presName="linear" presStyleCnt="0">
        <dgm:presLayoutVars>
          <dgm:animLvl val="lvl"/>
          <dgm:resizeHandles val="exact"/>
        </dgm:presLayoutVars>
      </dgm:prSet>
      <dgm:spPr/>
      <dgm:t>
        <a:bodyPr/>
        <a:lstStyle/>
        <a:p>
          <a:endParaRPr lang="zh-CN" altLang="en-US"/>
        </a:p>
      </dgm:t>
    </dgm:pt>
    <dgm:pt modelId="{D2C07907-98DD-4327-BEED-B9E770B8976D}" type="pres">
      <dgm:prSet presAssocID="{9112AA2C-CD57-4C89-B52A-9C592C089CAA}" presName="parentText" presStyleLbl="node1" presStyleIdx="0" presStyleCnt="5">
        <dgm:presLayoutVars>
          <dgm:chMax val="0"/>
          <dgm:bulletEnabled val="1"/>
        </dgm:presLayoutVars>
      </dgm:prSet>
      <dgm:spPr/>
      <dgm:t>
        <a:bodyPr/>
        <a:lstStyle/>
        <a:p>
          <a:endParaRPr lang="zh-CN" altLang="en-US"/>
        </a:p>
      </dgm:t>
    </dgm:pt>
    <dgm:pt modelId="{31183784-B8C2-4C7C-90E5-265504CB6990}" type="pres">
      <dgm:prSet presAssocID="{9F801E21-CD2C-479D-B54A-BEB0E44B661F}" presName="spacer" presStyleCnt="0"/>
      <dgm:spPr/>
    </dgm:pt>
    <dgm:pt modelId="{7CAA34BA-C762-4F75-BC31-2F8E37DBD860}" type="pres">
      <dgm:prSet presAssocID="{85D8C250-C189-467B-8A80-B73E1B81209F}" presName="parentText" presStyleLbl="node1" presStyleIdx="1" presStyleCnt="5">
        <dgm:presLayoutVars>
          <dgm:chMax val="0"/>
          <dgm:bulletEnabled val="1"/>
        </dgm:presLayoutVars>
      </dgm:prSet>
      <dgm:spPr/>
      <dgm:t>
        <a:bodyPr/>
        <a:lstStyle/>
        <a:p>
          <a:endParaRPr lang="zh-CN" altLang="en-US"/>
        </a:p>
      </dgm:t>
    </dgm:pt>
    <dgm:pt modelId="{FFF57AEB-8579-4832-BB07-1E43C493E997}" type="pres">
      <dgm:prSet presAssocID="{D0C894DF-AA69-4785-8BCA-7714EDE27703}" presName="spacer" presStyleCnt="0"/>
      <dgm:spPr/>
    </dgm:pt>
    <dgm:pt modelId="{2D96EB55-9523-4E36-9C78-DACBBB57E7D9}" type="pres">
      <dgm:prSet presAssocID="{C2EDB28C-7A76-4715-ABAC-F6D936B02ACA}" presName="parentText" presStyleLbl="node1" presStyleIdx="2" presStyleCnt="5">
        <dgm:presLayoutVars>
          <dgm:chMax val="0"/>
          <dgm:bulletEnabled val="1"/>
        </dgm:presLayoutVars>
      </dgm:prSet>
      <dgm:spPr/>
      <dgm:t>
        <a:bodyPr/>
        <a:lstStyle/>
        <a:p>
          <a:endParaRPr lang="zh-CN" altLang="en-US"/>
        </a:p>
      </dgm:t>
    </dgm:pt>
    <dgm:pt modelId="{88FC0F83-5DFF-4DE8-B971-48A5A6C253C9}" type="pres">
      <dgm:prSet presAssocID="{D850E117-960D-4A33-BC85-EBFADB80900D}" presName="spacer" presStyleCnt="0"/>
      <dgm:spPr/>
    </dgm:pt>
    <dgm:pt modelId="{471C5D2D-CA50-45F7-B05F-E5B85097607C}" type="pres">
      <dgm:prSet presAssocID="{947699EF-3BF4-42F8-99E8-5F764CF277F9}" presName="parentText" presStyleLbl="node1" presStyleIdx="3" presStyleCnt="5">
        <dgm:presLayoutVars>
          <dgm:chMax val="0"/>
          <dgm:bulletEnabled val="1"/>
        </dgm:presLayoutVars>
      </dgm:prSet>
      <dgm:spPr/>
      <dgm:t>
        <a:bodyPr/>
        <a:lstStyle/>
        <a:p>
          <a:endParaRPr lang="zh-CN" altLang="en-US"/>
        </a:p>
      </dgm:t>
    </dgm:pt>
    <dgm:pt modelId="{B74D4CF9-BCC7-422D-89B7-6C086DC269B6}" type="pres">
      <dgm:prSet presAssocID="{F88E4B05-B83C-4954-86FB-086A62404F71}" presName="spacer" presStyleCnt="0"/>
      <dgm:spPr/>
    </dgm:pt>
    <dgm:pt modelId="{563D5D9D-88F8-48CA-832C-676529B84DC6}" type="pres">
      <dgm:prSet presAssocID="{454B995F-52F6-407E-89FD-058FC45751AA}" presName="parentText" presStyleLbl="node1" presStyleIdx="4" presStyleCnt="5">
        <dgm:presLayoutVars>
          <dgm:chMax val="0"/>
          <dgm:bulletEnabled val="1"/>
        </dgm:presLayoutVars>
      </dgm:prSet>
      <dgm:spPr/>
      <dgm:t>
        <a:bodyPr/>
        <a:lstStyle/>
        <a:p>
          <a:endParaRPr lang="zh-CN" altLang="en-US"/>
        </a:p>
      </dgm:t>
    </dgm:pt>
  </dgm:ptLst>
  <dgm:cxnLst>
    <dgm:cxn modelId="{58BD3D1C-5D9A-4177-9411-48FEFE225A40}" srcId="{E40FF9AD-B036-4FB1-9F13-42ACC8800E54}" destId="{947699EF-3BF4-42F8-99E8-5F764CF277F9}" srcOrd="3" destOrd="0" parTransId="{8CF1CCCD-926A-430A-8643-9997EF1E5C04}" sibTransId="{F88E4B05-B83C-4954-86FB-086A62404F71}"/>
    <dgm:cxn modelId="{0272C9D0-E6CD-4567-B934-4C8E8D13412C}" type="presOf" srcId="{85D8C250-C189-467B-8A80-B73E1B81209F}" destId="{7CAA34BA-C762-4F75-BC31-2F8E37DBD860}" srcOrd="0" destOrd="0" presId="urn:microsoft.com/office/officeart/2005/8/layout/vList2"/>
    <dgm:cxn modelId="{D1A494D3-6095-4253-BE15-C1C77AA06315}" srcId="{E40FF9AD-B036-4FB1-9F13-42ACC8800E54}" destId="{454B995F-52F6-407E-89FD-058FC45751AA}" srcOrd="4" destOrd="0" parTransId="{8AEFEF19-5878-46B0-934F-78A3A77B48E7}" sibTransId="{020894A2-3090-48F7-A447-42C08E81E43F}"/>
    <dgm:cxn modelId="{5E42F488-DB2D-4A01-B331-BF8909A50750}" srcId="{E40FF9AD-B036-4FB1-9F13-42ACC8800E54}" destId="{85D8C250-C189-467B-8A80-B73E1B81209F}" srcOrd="1" destOrd="0" parTransId="{EE8A7BBE-1F85-434B-A5DF-8CCF6D0747B5}" sibTransId="{D0C894DF-AA69-4785-8BCA-7714EDE27703}"/>
    <dgm:cxn modelId="{5EF72268-EE35-4F01-BC36-2FD9881FE772}" srcId="{E40FF9AD-B036-4FB1-9F13-42ACC8800E54}" destId="{9112AA2C-CD57-4C89-B52A-9C592C089CAA}" srcOrd="0" destOrd="0" parTransId="{C8726094-2401-4223-BEEB-42B3779D525A}" sibTransId="{9F801E21-CD2C-479D-B54A-BEB0E44B661F}"/>
    <dgm:cxn modelId="{1828553E-6FA4-4FE1-AE6E-4BEF8DDF55F4}" type="presOf" srcId="{E40FF9AD-B036-4FB1-9F13-42ACC8800E54}" destId="{4E2B474D-85C7-47FC-9BF8-8D8E2E898EB1}" srcOrd="0" destOrd="0" presId="urn:microsoft.com/office/officeart/2005/8/layout/vList2"/>
    <dgm:cxn modelId="{B15249D9-B723-4A1A-A205-19D1B88093A5}" type="presOf" srcId="{454B995F-52F6-407E-89FD-058FC45751AA}" destId="{563D5D9D-88F8-48CA-832C-676529B84DC6}" srcOrd="0" destOrd="0" presId="urn:microsoft.com/office/officeart/2005/8/layout/vList2"/>
    <dgm:cxn modelId="{55C31360-66C1-4AA4-BB85-B8074EC1A4EE}" type="presOf" srcId="{947699EF-3BF4-42F8-99E8-5F764CF277F9}" destId="{471C5D2D-CA50-45F7-B05F-E5B85097607C}" srcOrd="0" destOrd="0" presId="urn:microsoft.com/office/officeart/2005/8/layout/vList2"/>
    <dgm:cxn modelId="{D9B8390B-63E8-4919-A93E-73E28CB58E06}" type="presOf" srcId="{9112AA2C-CD57-4C89-B52A-9C592C089CAA}" destId="{D2C07907-98DD-4327-BEED-B9E770B8976D}" srcOrd="0" destOrd="0" presId="urn:microsoft.com/office/officeart/2005/8/layout/vList2"/>
    <dgm:cxn modelId="{3489AE73-5C23-4FF5-B944-97647B8CCEBF}" srcId="{E40FF9AD-B036-4FB1-9F13-42ACC8800E54}" destId="{C2EDB28C-7A76-4715-ABAC-F6D936B02ACA}" srcOrd="2" destOrd="0" parTransId="{67349016-8C85-4404-8C66-0F7CD752CB32}" sibTransId="{D850E117-960D-4A33-BC85-EBFADB80900D}"/>
    <dgm:cxn modelId="{3E1B259A-29BF-405D-AD3E-355CEA52ADBE}" type="presOf" srcId="{C2EDB28C-7A76-4715-ABAC-F6D936B02ACA}" destId="{2D96EB55-9523-4E36-9C78-DACBBB57E7D9}" srcOrd="0" destOrd="0" presId="urn:microsoft.com/office/officeart/2005/8/layout/vList2"/>
    <dgm:cxn modelId="{BAC4042D-AC29-4A1F-AD14-3CD98A8F87D0}" type="presParOf" srcId="{4E2B474D-85C7-47FC-9BF8-8D8E2E898EB1}" destId="{D2C07907-98DD-4327-BEED-B9E770B8976D}" srcOrd="0" destOrd="0" presId="urn:microsoft.com/office/officeart/2005/8/layout/vList2"/>
    <dgm:cxn modelId="{FBA51CAF-F52C-448B-883B-7080EC02F9E1}" type="presParOf" srcId="{4E2B474D-85C7-47FC-9BF8-8D8E2E898EB1}" destId="{31183784-B8C2-4C7C-90E5-265504CB6990}" srcOrd="1" destOrd="0" presId="urn:microsoft.com/office/officeart/2005/8/layout/vList2"/>
    <dgm:cxn modelId="{53ED5D2F-4C2F-4DA2-9B6B-AD785B39B7CF}" type="presParOf" srcId="{4E2B474D-85C7-47FC-9BF8-8D8E2E898EB1}" destId="{7CAA34BA-C762-4F75-BC31-2F8E37DBD860}" srcOrd="2" destOrd="0" presId="urn:microsoft.com/office/officeart/2005/8/layout/vList2"/>
    <dgm:cxn modelId="{6683F6FB-47F2-40C5-B5C7-AC27EEA540B9}" type="presParOf" srcId="{4E2B474D-85C7-47FC-9BF8-8D8E2E898EB1}" destId="{FFF57AEB-8579-4832-BB07-1E43C493E997}" srcOrd="3" destOrd="0" presId="urn:microsoft.com/office/officeart/2005/8/layout/vList2"/>
    <dgm:cxn modelId="{2318379B-FE6E-4675-814A-6D3BC308507B}" type="presParOf" srcId="{4E2B474D-85C7-47FC-9BF8-8D8E2E898EB1}" destId="{2D96EB55-9523-4E36-9C78-DACBBB57E7D9}" srcOrd="4" destOrd="0" presId="urn:microsoft.com/office/officeart/2005/8/layout/vList2"/>
    <dgm:cxn modelId="{67F5028C-085F-41D4-A691-DC94DE7BE2C1}" type="presParOf" srcId="{4E2B474D-85C7-47FC-9BF8-8D8E2E898EB1}" destId="{88FC0F83-5DFF-4DE8-B971-48A5A6C253C9}" srcOrd="5" destOrd="0" presId="urn:microsoft.com/office/officeart/2005/8/layout/vList2"/>
    <dgm:cxn modelId="{4F1A9837-9A4C-46A3-AC0F-60E09185CBCD}" type="presParOf" srcId="{4E2B474D-85C7-47FC-9BF8-8D8E2E898EB1}" destId="{471C5D2D-CA50-45F7-B05F-E5B85097607C}" srcOrd="6" destOrd="0" presId="urn:microsoft.com/office/officeart/2005/8/layout/vList2"/>
    <dgm:cxn modelId="{76DF7FCB-DBC9-433E-A72E-2B6A3DBB23CD}" type="presParOf" srcId="{4E2B474D-85C7-47FC-9BF8-8D8E2E898EB1}" destId="{B74D4CF9-BCC7-422D-89B7-6C086DC269B6}" srcOrd="7" destOrd="0" presId="urn:microsoft.com/office/officeart/2005/8/layout/vList2"/>
    <dgm:cxn modelId="{1C0A6D37-3B3E-47A1-BC95-4DA97B9B7EB3}" type="presParOf" srcId="{4E2B474D-85C7-47FC-9BF8-8D8E2E898EB1}" destId="{563D5D9D-88F8-48CA-832C-676529B84DC6}"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40FF9AD-B036-4FB1-9F13-42ACC8800E54}" type="doc">
      <dgm:prSet loTypeId="urn:microsoft.com/office/officeart/2005/8/layout/vList2" loCatId="list" qsTypeId="urn:microsoft.com/office/officeart/2005/8/quickstyle/simple1" qsCatId="simple" csTypeId="urn:microsoft.com/office/officeart/2005/8/colors/accent2_1" csCatId="accent2" phldr="1"/>
      <dgm:spPr/>
      <dgm:t>
        <a:bodyPr/>
        <a:lstStyle/>
        <a:p>
          <a:endParaRPr lang="zh-CN" altLang="en-US"/>
        </a:p>
      </dgm:t>
    </dgm:pt>
    <dgm:pt modelId="{9112AA2C-CD57-4C89-B52A-9C592C089CAA}">
      <dgm:prSet/>
      <dgm:spPr/>
      <dgm:t>
        <a:bodyPr/>
        <a:lstStyle/>
        <a:p>
          <a:pPr rtl="0"/>
          <a:r>
            <a:rPr lang="en-US" dirty="0" smtClean="0">
              <a:latin typeface="楷体" panose="02010609060101010101" pitchFamily="49" charset="-122"/>
              <a:ea typeface="楷体" panose="02010609060101010101" pitchFamily="49" charset="-122"/>
            </a:rPr>
            <a:t>1 </a:t>
          </a:r>
          <a:r>
            <a:rPr lang="zh-CN" altLang="en-US" dirty="0" smtClean="0">
              <a:latin typeface="楷体" panose="02010609060101010101" pitchFamily="49" charset="-122"/>
              <a:ea typeface="楷体" panose="02010609060101010101" pitchFamily="49" charset="-122"/>
            </a:rPr>
            <a:t>研究背景与目的</a:t>
          </a:r>
          <a:endParaRPr lang="zh-CN" dirty="0">
            <a:latin typeface="楷体" panose="02010609060101010101" pitchFamily="49" charset="-122"/>
            <a:ea typeface="楷体" panose="02010609060101010101" pitchFamily="49" charset="-122"/>
          </a:endParaRPr>
        </a:p>
      </dgm:t>
    </dgm:pt>
    <dgm:pt modelId="{C8726094-2401-4223-BEEB-42B3779D525A}" type="parTrans" cxnId="{5EF72268-EE35-4F01-BC36-2FD9881FE772}">
      <dgm:prSet/>
      <dgm:spPr/>
      <dgm:t>
        <a:bodyPr/>
        <a:lstStyle/>
        <a:p>
          <a:endParaRPr lang="zh-CN" altLang="en-US">
            <a:latin typeface="楷体" panose="02010609060101010101" pitchFamily="49" charset="-122"/>
            <a:ea typeface="楷体" panose="02010609060101010101" pitchFamily="49" charset="-122"/>
          </a:endParaRPr>
        </a:p>
      </dgm:t>
    </dgm:pt>
    <dgm:pt modelId="{9F801E21-CD2C-479D-B54A-BEB0E44B661F}" type="sibTrans" cxnId="{5EF72268-EE35-4F01-BC36-2FD9881FE772}">
      <dgm:prSet/>
      <dgm:spPr/>
      <dgm:t>
        <a:bodyPr/>
        <a:lstStyle/>
        <a:p>
          <a:endParaRPr lang="zh-CN" altLang="en-US">
            <a:latin typeface="楷体" panose="02010609060101010101" pitchFamily="49" charset="-122"/>
            <a:ea typeface="楷体" panose="02010609060101010101" pitchFamily="49" charset="-122"/>
          </a:endParaRPr>
        </a:p>
      </dgm:t>
    </dgm:pt>
    <dgm:pt modelId="{85D8C250-C189-467B-8A80-B73E1B81209F}">
      <dgm:prSet/>
      <dgm:spPr/>
      <dgm:t>
        <a:bodyPr/>
        <a:lstStyle/>
        <a:p>
          <a:pPr rtl="0"/>
          <a:r>
            <a:rPr lang="en-US" dirty="0" smtClean="0">
              <a:latin typeface="楷体" panose="02010609060101010101" pitchFamily="49" charset="-122"/>
              <a:ea typeface="楷体" panose="02010609060101010101" pitchFamily="49" charset="-122"/>
            </a:rPr>
            <a:t>2 </a:t>
          </a:r>
          <a:r>
            <a:rPr lang="zh-CN" altLang="en-US" dirty="0" smtClean="0">
              <a:latin typeface="楷体" panose="02010609060101010101" pitchFamily="49" charset="-122"/>
              <a:ea typeface="楷体" panose="02010609060101010101" pitchFamily="49" charset="-122"/>
            </a:rPr>
            <a:t>实体关系抽取的相关研究</a:t>
          </a:r>
          <a:endParaRPr lang="zh-CN" dirty="0">
            <a:latin typeface="楷体" panose="02010609060101010101" pitchFamily="49" charset="-122"/>
            <a:ea typeface="楷体" panose="02010609060101010101" pitchFamily="49" charset="-122"/>
          </a:endParaRPr>
        </a:p>
      </dgm:t>
    </dgm:pt>
    <dgm:pt modelId="{EE8A7BBE-1F85-434B-A5DF-8CCF6D0747B5}" type="parTrans" cxnId="{5E42F488-DB2D-4A01-B331-BF8909A50750}">
      <dgm:prSet/>
      <dgm:spPr/>
      <dgm:t>
        <a:bodyPr/>
        <a:lstStyle/>
        <a:p>
          <a:endParaRPr lang="zh-CN" altLang="en-US">
            <a:latin typeface="楷体" panose="02010609060101010101" pitchFamily="49" charset="-122"/>
            <a:ea typeface="楷体" panose="02010609060101010101" pitchFamily="49" charset="-122"/>
          </a:endParaRPr>
        </a:p>
      </dgm:t>
    </dgm:pt>
    <dgm:pt modelId="{D0C894DF-AA69-4785-8BCA-7714EDE27703}" type="sibTrans" cxnId="{5E42F488-DB2D-4A01-B331-BF8909A50750}">
      <dgm:prSet/>
      <dgm:spPr/>
      <dgm:t>
        <a:bodyPr/>
        <a:lstStyle/>
        <a:p>
          <a:endParaRPr lang="zh-CN" altLang="en-US">
            <a:latin typeface="楷体" panose="02010609060101010101" pitchFamily="49" charset="-122"/>
            <a:ea typeface="楷体" panose="02010609060101010101" pitchFamily="49" charset="-122"/>
          </a:endParaRPr>
        </a:p>
      </dgm:t>
    </dgm:pt>
    <dgm:pt modelId="{C2EDB28C-7A76-4715-ABAC-F6D936B02ACA}">
      <dgm:prSet>
        <dgm:style>
          <a:lnRef idx="2">
            <a:schemeClr val="accent2">
              <a:shade val="50000"/>
            </a:schemeClr>
          </a:lnRef>
          <a:fillRef idx="1">
            <a:schemeClr val="accent2"/>
          </a:fillRef>
          <a:effectRef idx="0">
            <a:schemeClr val="accent2"/>
          </a:effectRef>
          <a:fontRef idx="minor">
            <a:schemeClr val="lt1"/>
          </a:fontRef>
        </dgm:style>
      </dgm:prSet>
      <dgm:spPr/>
      <dgm:t>
        <a:bodyPr/>
        <a:lstStyle/>
        <a:p>
          <a:pPr rtl="0"/>
          <a:r>
            <a:rPr lang="en-US" altLang="zh-CN" dirty="0" smtClean="0">
              <a:latin typeface="楷体" panose="02010609060101010101" pitchFamily="49" charset="-122"/>
              <a:ea typeface="楷体" panose="02010609060101010101" pitchFamily="49" charset="-122"/>
            </a:rPr>
            <a:t>3 </a:t>
          </a:r>
          <a:r>
            <a:rPr lang="zh-CN" altLang="en-US" dirty="0" smtClean="0">
              <a:latin typeface="楷体" panose="02010609060101010101" pitchFamily="49" charset="-122"/>
              <a:ea typeface="楷体" panose="02010609060101010101" pitchFamily="49" charset="-122"/>
            </a:rPr>
            <a:t>句子的分布式表示</a:t>
          </a:r>
          <a:endParaRPr lang="zh-CN" dirty="0">
            <a:latin typeface="楷体" panose="02010609060101010101" pitchFamily="49" charset="-122"/>
            <a:ea typeface="楷体" panose="02010609060101010101" pitchFamily="49" charset="-122"/>
          </a:endParaRPr>
        </a:p>
      </dgm:t>
    </dgm:pt>
    <dgm:pt modelId="{67349016-8C85-4404-8C66-0F7CD752CB32}" type="parTrans" cxnId="{3489AE73-5C23-4FF5-B944-97647B8CCEBF}">
      <dgm:prSet/>
      <dgm:spPr/>
      <dgm:t>
        <a:bodyPr/>
        <a:lstStyle/>
        <a:p>
          <a:endParaRPr lang="zh-CN" altLang="en-US">
            <a:latin typeface="楷体" panose="02010609060101010101" pitchFamily="49" charset="-122"/>
            <a:ea typeface="楷体" panose="02010609060101010101" pitchFamily="49" charset="-122"/>
          </a:endParaRPr>
        </a:p>
      </dgm:t>
    </dgm:pt>
    <dgm:pt modelId="{D850E117-960D-4A33-BC85-EBFADB80900D}" type="sibTrans" cxnId="{3489AE73-5C23-4FF5-B944-97647B8CCEBF}">
      <dgm:prSet/>
      <dgm:spPr/>
      <dgm:t>
        <a:bodyPr/>
        <a:lstStyle/>
        <a:p>
          <a:endParaRPr lang="zh-CN" altLang="en-US">
            <a:latin typeface="楷体" panose="02010609060101010101" pitchFamily="49" charset="-122"/>
            <a:ea typeface="楷体" panose="02010609060101010101" pitchFamily="49" charset="-122"/>
          </a:endParaRPr>
        </a:p>
      </dgm:t>
    </dgm:pt>
    <dgm:pt modelId="{947699EF-3BF4-42F8-99E8-5F764CF277F9}">
      <dgm:prSet/>
      <dgm:spPr/>
      <dgm:t>
        <a:bodyPr/>
        <a:lstStyle/>
        <a:p>
          <a:pPr rtl="0"/>
          <a:r>
            <a:rPr lang="en-US" altLang="zh-CN" dirty="0" smtClean="0">
              <a:latin typeface="楷体" panose="02010609060101010101" pitchFamily="49" charset="-122"/>
              <a:ea typeface="楷体" panose="02010609060101010101" pitchFamily="49" charset="-122"/>
            </a:rPr>
            <a:t>4 </a:t>
          </a:r>
          <a:r>
            <a:rPr lang="zh-CN" altLang="en-US" dirty="0" smtClean="0">
              <a:latin typeface="楷体" panose="02010609060101010101" pitchFamily="49" charset="-122"/>
              <a:ea typeface="楷体" panose="02010609060101010101" pitchFamily="49" charset="-122"/>
            </a:rPr>
            <a:t>面向新闻网页的企业实体关系抽取</a:t>
          </a:r>
          <a:endParaRPr lang="zh-CN" dirty="0">
            <a:latin typeface="楷体" panose="02010609060101010101" pitchFamily="49" charset="-122"/>
            <a:ea typeface="楷体" panose="02010609060101010101" pitchFamily="49" charset="-122"/>
          </a:endParaRPr>
        </a:p>
      </dgm:t>
    </dgm:pt>
    <dgm:pt modelId="{8CF1CCCD-926A-430A-8643-9997EF1E5C04}" type="parTrans" cxnId="{58BD3D1C-5D9A-4177-9411-48FEFE225A40}">
      <dgm:prSet/>
      <dgm:spPr/>
      <dgm:t>
        <a:bodyPr/>
        <a:lstStyle/>
        <a:p>
          <a:endParaRPr lang="zh-CN" altLang="en-US">
            <a:latin typeface="楷体" panose="02010609060101010101" pitchFamily="49" charset="-122"/>
            <a:ea typeface="楷体" panose="02010609060101010101" pitchFamily="49" charset="-122"/>
          </a:endParaRPr>
        </a:p>
      </dgm:t>
    </dgm:pt>
    <dgm:pt modelId="{F88E4B05-B83C-4954-86FB-086A62404F71}" type="sibTrans" cxnId="{58BD3D1C-5D9A-4177-9411-48FEFE225A40}">
      <dgm:prSet/>
      <dgm:spPr/>
      <dgm:t>
        <a:bodyPr/>
        <a:lstStyle/>
        <a:p>
          <a:endParaRPr lang="zh-CN" altLang="en-US">
            <a:latin typeface="楷体" panose="02010609060101010101" pitchFamily="49" charset="-122"/>
            <a:ea typeface="楷体" panose="02010609060101010101" pitchFamily="49" charset="-122"/>
          </a:endParaRPr>
        </a:p>
      </dgm:t>
    </dgm:pt>
    <dgm:pt modelId="{454B995F-52F6-407E-89FD-058FC45751AA}">
      <dgm:prSet/>
      <dgm:spPr/>
      <dgm:t>
        <a:bodyPr/>
        <a:lstStyle/>
        <a:p>
          <a:pPr rtl="0"/>
          <a:r>
            <a:rPr lang="en-US" altLang="zh-CN" dirty="0" smtClean="0">
              <a:latin typeface="楷体" panose="02010609060101010101" pitchFamily="49" charset="-122"/>
              <a:ea typeface="楷体" panose="02010609060101010101" pitchFamily="49" charset="-122"/>
            </a:rPr>
            <a:t>5 </a:t>
          </a:r>
          <a:r>
            <a:rPr lang="zh-CN" altLang="en-US" dirty="0" smtClean="0">
              <a:latin typeface="楷体" panose="02010609060101010101" pitchFamily="49" charset="-122"/>
              <a:ea typeface="楷体" panose="02010609060101010101" pitchFamily="49" charset="-122"/>
            </a:rPr>
            <a:t>总结与展望</a:t>
          </a:r>
          <a:endParaRPr lang="zh-CN" dirty="0">
            <a:latin typeface="楷体" panose="02010609060101010101" pitchFamily="49" charset="-122"/>
            <a:ea typeface="楷体" panose="02010609060101010101" pitchFamily="49" charset="-122"/>
          </a:endParaRPr>
        </a:p>
      </dgm:t>
    </dgm:pt>
    <dgm:pt modelId="{8AEFEF19-5878-46B0-934F-78A3A77B48E7}" type="parTrans" cxnId="{D1A494D3-6095-4253-BE15-C1C77AA06315}">
      <dgm:prSet/>
      <dgm:spPr/>
      <dgm:t>
        <a:bodyPr/>
        <a:lstStyle/>
        <a:p>
          <a:endParaRPr lang="zh-CN" altLang="en-US">
            <a:latin typeface="楷体" panose="02010609060101010101" pitchFamily="49" charset="-122"/>
            <a:ea typeface="楷体" panose="02010609060101010101" pitchFamily="49" charset="-122"/>
          </a:endParaRPr>
        </a:p>
      </dgm:t>
    </dgm:pt>
    <dgm:pt modelId="{020894A2-3090-48F7-A447-42C08E81E43F}" type="sibTrans" cxnId="{D1A494D3-6095-4253-BE15-C1C77AA06315}">
      <dgm:prSet/>
      <dgm:spPr/>
      <dgm:t>
        <a:bodyPr/>
        <a:lstStyle/>
        <a:p>
          <a:endParaRPr lang="zh-CN" altLang="en-US">
            <a:latin typeface="楷体" panose="02010609060101010101" pitchFamily="49" charset="-122"/>
            <a:ea typeface="楷体" panose="02010609060101010101" pitchFamily="49" charset="-122"/>
          </a:endParaRPr>
        </a:p>
      </dgm:t>
    </dgm:pt>
    <dgm:pt modelId="{4E2B474D-85C7-47FC-9BF8-8D8E2E898EB1}" type="pres">
      <dgm:prSet presAssocID="{E40FF9AD-B036-4FB1-9F13-42ACC8800E54}" presName="linear" presStyleCnt="0">
        <dgm:presLayoutVars>
          <dgm:animLvl val="lvl"/>
          <dgm:resizeHandles val="exact"/>
        </dgm:presLayoutVars>
      </dgm:prSet>
      <dgm:spPr/>
      <dgm:t>
        <a:bodyPr/>
        <a:lstStyle/>
        <a:p>
          <a:endParaRPr lang="zh-CN" altLang="en-US"/>
        </a:p>
      </dgm:t>
    </dgm:pt>
    <dgm:pt modelId="{D2C07907-98DD-4327-BEED-B9E770B8976D}" type="pres">
      <dgm:prSet presAssocID="{9112AA2C-CD57-4C89-B52A-9C592C089CAA}" presName="parentText" presStyleLbl="node1" presStyleIdx="0" presStyleCnt="5">
        <dgm:presLayoutVars>
          <dgm:chMax val="0"/>
          <dgm:bulletEnabled val="1"/>
        </dgm:presLayoutVars>
      </dgm:prSet>
      <dgm:spPr/>
      <dgm:t>
        <a:bodyPr/>
        <a:lstStyle/>
        <a:p>
          <a:endParaRPr lang="zh-CN" altLang="en-US"/>
        </a:p>
      </dgm:t>
    </dgm:pt>
    <dgm:pt modelId="{31183784-B8C2-4C7C-90E5-265504CB6990}" type="pres">
      <dgm:prSet presAssocID="{9F801E21-CD2C-479D-B54A-BEB0E44B661F}" presName="spacer" presStyleCnt="0"/>
      <dgm:spPr/>
    </dgm:pt>
    <dgm:pt modelId="{7CAA34BA-C762-4F75-BC31-2F8E37DBD860}" type="pres">
      <dgm:prSet presAssocID="{85D8C250-C189-467B-8A80-B73E1B81209F}" presName="parentText" presStyleLbl="node1" presStyleIdx="1" presStyleCnt="5">
        <dgm:presLayoutVars>
          <dgm:chMax val="0"/>
          <dgm:bulletEnabled val="1"/>
        </dgm:presLayoutVars>
      </dgm:prSet>
      <dgm:spPr/>
      <dgm:t>
        <a:bodyPr/>
        <a:lstStyle/>
        <a:p>
          <a:endParaRPr lang="zh-CN" altLang="en-US"/>
        </a:p>
      </dgm:t>
    </dgm:pt>
    <dgm:pt modelId="{FFF57AEB-8579-4832-BB07-1E43C493E997}" type="pres">
      <dgm:prSet presAssocID="{D0C894DF-AA69-4785-8BCA-7714EDE27703}" presName="spacer" presStyleCnt="0"/>
      <dgm:spPr/>
    </dgm:pt>
    <dgm:pt modelId="{2D96EB55-9523-4E36-9C78-DACBBB57E7D9}" type="pres">
      <dgm:prSet presAssocID="{C2EDB28C-7A76-4715-ABAC-F6D936B02ACA}" presName="parentText" presStyleLbl="node1" presStyleIdx="2" presStyleCnt="5">
        <dgm:presLayoutVars>
          <dgm:chMax val="0"/>
          <dgm:bulletEnabled val="1"/>
        </dgm:presLayoutVars>
      </dgm:prSet>
      <dgm:spPr/>
      <dgm:t>
        <a:bodyPr/>
        <a:lstStyle/>
        <a:p>
          <a:endParaRPr lang="zh-CN" altLang="en-US"/>
        </a:p>
      </dgm:t>
    </dgm:pt>
    <dgm:pt modelId="{88FC0F83-5DFF-4DE8-B971-48A5A6C253C9}" type="pres">
      <dgm:prSet presAssocID="{D850E117-960D-4A33-BC85-EBFADB80900D}" presName="spacer" presStyleCnt="0"/>
      <dgm:spPr/>
    </dgm:pt>
    <dgm:pt modelId="{471C5D2D-CA50-45F7-B05F-E5B85097607C}" type="pres">
      <dgm:prSet presAssocID="{947699EF-3BF4-42F8-99E8-5F764CF277F9}" presName="parentText" presStyleLbl="node1" presStyleIdx="3" presStyleCnt="5">
        <dgm:presLayoutVars>
          <dgm:chMax val="0"/>
          <dgm:bulletEnabled val="1"/>
        </dgm:presLayoutVars>
      </dgm:prSet>
      <dgm:spPr/>
      <dgm:t>
        <a:bodyPr/>
        <a:lstStyle/>
        <a:p>
          <a:endParaRPr lang="zh-CN" altLang="en-US"/>
        </a:p>
      </dgm:t>
    </dgm:pt>
    <dgm:pt modelId="{B74D4CF9-BCC7-422D-89B7-6C086DC269B6}" type="pres">
      <dgm:prSet presAssocID="{F88E4B05-B83C-4954-86FB-086A62404F71}" presName="spacer" presStyleCnt="0"/>
      <dgm:spPr/>
    </dgm:pt>
    <dgm:pt modelId="{563D5D9D-88F8-48CA-832C-676529B84DC6}" type="pres">
      <dgm:prSet presAssocID="{454B995F-52F6-407E-89FD-058FC45751AA}" presName="parentText" presStyleLbl="node1" presStyleIdx="4" presStyleCnt="5">
        <dgm:presLayoutVars>
          <dgm:chMax val="0"/>
          <dgm:bulletEnabled val="1"/>
        </dgm:presLayoutVars>
      </dgm:prSet>
      <dgm:spPr/>
      <dgm:t>
        <a:bodyPr/>
        <a:lstStyle/>
        <a:p>
          <a:endParaRPr lang="zh-CN" altLang="en-US"/>
        </a:p>
      </dgm:t>
    </dgm:pt>
  </dgm:ptLst>
  <dgm:cxnLst>
    <dgm:cxn modelId="{0C7E7B60-A4CF-4206-A538-EBCA3772CE55}" type="presOf" srcId="{85D8C250-C189-467B-8A80-B73E1B81209F}" destId="{7CAA34BA-C762-4F75-BC31-2F8E37DBD860}" srcOrd="0" destOrd="0" presId="urn:microsoft.com/office/officeart/2005/8/layout/vList2"/>
    <dgm:cxn modelId="{58BD3D1C-5D9A-4177-9411-48FEFE225A40}" srcId="{E40FF9AD-B036-4FB1-9F13-42ACC8800E54}" destId="{947699EF-3BF4-42F8-99E8-5F764CF277F9}" srcOrd="3" destOrd="0" parTransId="{8CF1CCCD-926A-430A-8643-9997EF1E5C04}" sibTransId="{F88E4B05-B83C-4954-86FB-086A62404F71}"/>
    <dgm:cxn modelId="{8E3DEF00-E296-485F-9454-0EB95581CC17}" type="presOf" srcId="{454B995F-52F6-407E-89FD-058FC45751AA}" destId="{563D5D9D-88F8-48CA-832C-676529B84DC6}" srcOrd="0" destOrd="0" presId="urn:microsoft.com/office/officeart/2005/8/layout/vList2"/>
    <dgm:cxn modelId="{36FB167E-2A18-4527-AD97-E2EFA6664BDE}" type="presOf" srcId="{C2EDB28C-7A76-4715-ABAC-F6D936B02ACA}" destId="{2D96EB55-9523-4E36-9C78-DACBBB57E7D9}" srcOrd="0" destOrd="0" presId="urn:microsoft.com/office/officeart/2005/8/layout/vList2"/>
    <dgm:cxn modelId="{1B7C8FBE-01E1-4A82-A78D-BD4ED7FA150E}" type="presOf" srcId="{947699EF-3BF4-42F8-99E8-5F764CF277F9}" destId="{471C5D2D-CA50-45F7-B05F-E5B85097607C}" srcOrd="0" destOrd="0" presId="urn:microsoft.com/office/officeart/2005/8/layout/vList2"/>
    <dgm:cxn modelId="{5EF72268-EE35-4F01-BC36-2FD9881FE772}" srcId="{E40FF9AD-B036-4FB1-9F13-42ACC8800E54}" destId="{9112AA2C-CD57-4C89-B52A-9C592C089CAA}" srcOrd="0" destOrd="0" parTransId="{C8726094-2401-4223-BEEB-42B3779D525A}" sibTransId="{9F801E21-CD2C-479D-B54A-BEB0E44B661F}"/>
    <dgm:cxn modelId="{D1A494D3-6095-4253-BE15-C1C77AA06315}" srcId="{E40FF9AD-B036-4FB1-9F13-42ACC8800E54}" destId="{454B995F-52F6-407E-89FD-058FC45751AA}" srcOrd="4" destOrd="0" parTransId="{8AEFEF19-5878-46B0-934F-78A3A77B48E7}" sibTransId="{020894A2-3090-48F7-A447-42C08E81E43F}"/>
    <dgm:cxn modelId="{5E42F488-DB2D-4A01-B331-BF8909A50750}" srcId="{E40FF9AD-B036-4FB1-9F13-42ACC8800E54}" destId="{85D8C250-C189-467B-8A80-B73E1B81209F}" srcOrd="1" destOrd="0" parTransId="{EE8A7BBE-1F85-434B-A5DF-8CCF6D0747B5}" sibTransId="{D0C894DF-AA69-4785-8BCA-7714EDE27703}"/>
    <dgm:cxn modelId="{3489AE73-5C23-4FF5-B944-97647B8CCEBF}" srcId="{E40FF9AD-B036-4FB1-9F13-42ACC8800E54}" destId="{C2EDB28C-7A76-4715-ABAC-F6D936B02ACA}" srcOrd="2" destOrd="0" parTransId="{67349016-8C85-4404-8C66-0F7CD752CB32}" sibTransId="{D850E117-960D-4A33-BC85-EBFADB80900D}"/>
    <dgm:cxn modelId="{4B38F019-9FD1-4504-9C5E-5FB64988D725}" type="presOf" srcId="{9112AA2C-CD57-4C89-B52A-9C592C089CAA}" destId="{D2C07907-98DD-4327-BEED-B9E770B8976D}" srcOrd="0" destOrd="0" presId="urn:microsoft.com/office/officeart/2005/8/layout/vList2"/>
    <dgm:cxn modelId="{550765A1-6D15-45EC-B4D7-405F82BD25C1}" type="presOf" srcId="{E40FF9AD-B036-4FB1-9F13-42ACC8800E54}" destId="{4E2B474D-85C7-47FC-9BF8-8D8E2E898EB1}" srcOrd="0" destOrd="0" presId="urn:microsoft.com/office/officeart/2005/8/layout/vList2"/>
    <dgm:cxn modelId="{263A9149-4299-4B3C-8A07-49C2CC67D2DD}" type="presParOf" srcId="{4E2B474D-85C7-47FC-9BF8-8D8E2E898EB1}" destId="{D2C07907-98DD-4327-BEED-B9E770B8976D}" srcOrd="0" destOrd="0" presId="urn:microsoft.com/office/officeart/2005/8/layout/vList2"/>
    <dgm:cxn modelId="{03DC21B3-E7EB-489E-9C20-E426F717109B}" type="presParOf" srcId="{4E2B474D-85C7-47FC-9BF8-8D8E2E898EB1}" destId="{31183784-B8C2-4C7C-90E5-265504CB6990}" srcOrd="1" destOrd="0" presId="urn:microsoft.com/office/officeart/2005/8/layout/vList2"/>
    <dgm:cxn modelId="{4D86D132-A464-4B5D-814E-84C5CBDF55B1}" type="presParOf" srcId="{4E2B474D-85C7-47FC-9BF8-8D8E2E898EB1}" destId="{7CAA34BA-C762-4F75-BC31-2F8E37DBD860}" srcOrd="2" destOrd="0" presId="urn:microsoft.com/office/officeart/2005/8/layout/vList2"/>
    <dgm:cxn modelId="{6002F3D3-3EF4-41DF-9777-BFC3CDA1FBFB}" type="presParOf" srcId="{4E2B474D-85C7-47FC-9BF8-8D8E2E898EB1}" destId="{FFF57AEB-8579-4832-BB07-1E43C493E997}" srcOrd="3" destOrd="0" presId="urn:microsoft.com/office/officeart/2005/8/layout/vList2"/>
    <dgm:cxn modelId="{38FC3412-3199-4808-A89C-B88FCE39473D}" type="presParOf" srcId="{4E2B474D-85C7-47FC-9BF8-8D8E2E898EB1}" destId="{2D96EB55-9523-4E36-9C78-DACBBB57E7D9}" srcOrd="4" destOrd="0" presId="urn:microsoft.com/office/officeart/2005/8/layout/vList2"/>
    <dgm:cxn modelId="{4987F385-9753-4675-AB01-75B626E1DF5F}" type="presParOf" srcId="{4E2B474D-85C7-47FC-9BF8-8D8E2E898EB1}" destId="{88FC0F83-5DFF-4DE8-B971-48A5A6C253C9}" srcOrd="5" destOrd="0" presId="urn:microsoft.com/office/officeart/2005/8/layout/vList2"/>
    <dgm:cxn modelId="{45B4B6E4-D81A-48F2-A3A7-DC6F1661EFFA}" type="presParOf" srcId="{4E2B474D-85C7-47FC-9BF8-8D8E2E898EB1}" destId="{471C5D2D-CA50-45F7-B05F-E5B85097607C}" srcOrd="6" destOrd="0" presId="urn:microsoft.com/office/officeart/2005/8/layout/vList2"/>
    <dgm:cxn modelId="{6CC58CE2-1449-4A7D-AC6F-4B3345EE3921}" type="presParOf" srcId="{4E2B474D-85C7-47FC-9BF8-8D8E2E898EB1}" destId="{B74D4CF9-BCC7-422D-89B7-6C086DC269B6}" srcOrd="7" destOrd="0" presId="urn:microsoft.com/office/officeart/2005/8/layout/vList2"/>
    <dgm:cxn modelId="{4A412155-0AF6-474B-8EF4-3E3117F0D519}" type="presParOf" srcId="{4E2B474D-85C7-47FC-9BF8-8D8E2E898EB1}" destId="{563D5D9D-88F8-48CA-832C-676529B84DC6}"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40FF9AD-B036-4FB1-9F13-42ACC8800E54}" type="doc">
      <dgm:prSet loTypeId="urn:microsoft.com/office/officeart/2005/8/layout/vList2" loCatId="list" qsTypeId="urn:microsoft.com/office/officeart/2005/8/quickstyle/simple1" qsCatId="simple" csTypeId="urn:microsoft.com/office/officeart/2005/8/colors/accent2_1" csCatId="accent2" phldr="1"/>
      <dgm:spPr/>
      <dgm:t>
        <a:bodyPr/>
        <a:lstStyle/>
        <a:p>
          <a:endParaRPr lang="zh-CN" altLang="en-US"/>
        </a:p>
      </dgm:t>
    </dgm:pt>
    <dgm:pt modelId="{9112AA2C-CD57-4C89-B52A-9C592C089CAA}">
      <dgm:prSet/>
      <dgm:spPr/>
      <dgm:t>
        <a:bodyPr/>
        <a:lstStyle/>
        <a:p>
          <a:pPr rtl="0"/>
          <a:r>
            <a:rPr lang="en-US" dirty="0" smtClean="0">
              <a:latin typeface="楷体" panose="02010609060101010101" pitchFamily="49" charset="-122"/>
              <a:ea typeface="楷体" panose="02010609060101010101" pitchFamily="49" charset="-122"/>
            </a:rPr>
            <a:t>1 </a:t>
          </a:r>
          <a:r>
            <a:rPr lang="zh-CN" altLang="en-US" dirty="0" smtClean="0">
              <a:latin typeface="楷体" panose="02010609060101010101" pitchFamily="49" charset="-122"/>
              <a:ea typeface="楷体" panose="02010609060101010101" pitchFamily="49" charset="-122"/>
            </a:rPr>
            <a:t>研究背景与目的</a:t>
          </a:r>
          <a:endParaRPr lang="zh-CN" dirty="0">
            <a:latin typeface="楷体" panose="02010609060101010101" pitchFamily="49" charset="-122"/>
            <a:ea typeface="楷体" panose="02010609060101010101" pitchFamily="49" charset="-122"/>
          </a:endParaRPr>
        </a:p>
      </dgm:t>
    </dgm:pt>
    <dgm:pt modelId="{C8726094-2401-4223-BEEB-42B3779D525A}" type="parTrans" cxnId="{5EF72268-EE35-4F01-BC36-2FD9881FE772}">
      <dgm:prSet/>
      <dgm:spPr/>
      <dgm:t>
        <a:bodyPr/>
        <a:lstStyle/>
        <a:p>
          <a:endParaRPr lang="zh-CN" altLang="en-US">
            <a:latin typeface="楷体" panose="02010609060101010101" pitchFamily="49" charset="-122"/>
            <a:ea typeface="楷体" panose="02010609060101010101" pitchFamily="49" charset="-122"/>
          </a:endParaRPr>
        </a:p>
      </dgm:t>
    </dgm:pt>
    <dgm:pt modelId="{9F801E21-CD2C-479D-B54A-BEB0E44B661F}" type="sibTrans" cxnId="{5EF72268-EE35-4F01-BC36-2FD9881FE772}">
      <dgm:prSet/>
      <dgm:spPr/>
      <dgm:t>
        <a:bodyPr/>
        <a:lstStyle/>
        <a:p>
          <a:endParaRPr lang="zh-CN" altLang="en-US">
            <a:latin typeface="楷体" panose="02010609060101010101" pitchFamily="49" charset="-122"/>
            <a:ea typeface="楷体" panose="02010609060101010101" pitchFamily="49" charset="-122"/>
          </a:endParaRPr>
        </a:p>
      </dgm:t>
    </dgm:pt>
    <dgm:pt modelId="{85D8C250-C189-467B-8A80-B73E1B81209F}">
      <dgm:prSet/>
      <dgm:spPr/>
      <dgm:t>
        <a:bodyPr/>
        <a:lstStyle/>
        <a:p>
          <a:pPr rtl="0"/>
          <a:r>
            <a:rPr lang="en-US" dirty="0" smtClean="0">
              <a:latin typeface="楷体" panose="02010609060101010101" pitchFamily="49" charset="-122"/>
              <a:ea typeface="楷体" panose="02010609060101010101" pitchFamily="49" charset="-122"/>
            </a:rPr>
            <a:t>2 </a:t>
          </a:r>
          <a:r>
            <a:rPr lang="zh-CN" altLang="en-US" dirty="0" smtClean="0">
              <a:latin typeface="楷体" panose="02010609060101010101" pitchFamily="49" charset="-122"/>
              <a:ea typeface="楷体" panose="02010609060101010101" pitchFamily="49" charset="-122"/>
            </a:rPr>
            <a:t>实体关系抽取的相关研究</a:t>
          </a:r>
          <a:endParaRPr lang="zh-CN" dirty="0">
            <a:latin typeface="楷体" panose="02010609060101010101" pitchFamily="49" charset="-122"/>
            <a:ea typeface="楷体" panose="02010609060101010101" pitchFamily="49" charset="-122"/>
          </a:endParaRPr>
        </a:p>
      </dgm:t>
    </dgm:pt>
    <dgm:pt modelId="{EE8A7BBE-1F85-434B-A5DF-8CCF6D0747B5}" type="parTrans" cxnId="{5E42F488-DB2D-4A01-B331-BF8909A50750}">
      <dgm:prSet/>
      <dgm:spPr/>
      <dgm:t>
        <a:bodyPr/>
        <a:lstStyle/>
        <a:p>
          <a:endParaRPr lang="zh-CN" altLang="en-US">
            <a:latin typeface="楷体" panose="02010609060101010101" pitchFamily="49" charset="-122"/>
            <a:ea typeface="楷体" panose="02010609060101010101" pitchFamily="49" charset="-122"/>
          </a:endParaRPr>
        </a:p>
      </dgm:t>
    </dgm:pt>
    <dgm:pt modelId="{D0C894DF-AA69-4785-8BCA-7714EDE27703}" type="sibTrans" cxnId="{5E42F488-DB2D-4A01-B331-BF8909A50750}">
      <dgm:prSet/>
      <dgm:spPr/>
      <dgm:t>
        <a:bodyPr/>
        <a:lstStyle/>
        <a:p>
          <a:endParaRPr lang="zh-CN" altLang="en-US">
            <a:latin typeface="楷体" panose="02010609060101010101" pitchFamily="49" charset="-122"/>
            <a:ea typeface="楷体" panose="02010609060101010101" pitchFamily="49" charset="-122"/>
          </a:endParaRPr>
        </a:p>
      </dgm:t>
    </dgm:pt>
    <dgm:pt modelId="{C2EDB28C-7A76-4715-ABAC-F6D936B02ACA}">
      <dgm:prSet>
        <dgm:style>
          <a:lnRef idx="2">
            <a:schemeClr val="accent2">
              <a:shade val="50000"/>
            </a:schemeClr>
          </a:lnRef>
          <a:fillRef idx="1">
            <a:schemeClr val="accent2"/>
          </a:fillRef>
          <a:effectRef idx="0">
            <a:schemeClr val="accent2"/>
          </a:effectRef>
          <a:fontRef idx="minor">
            <a:schemeClr val="lt1"/>
          </a:fontRef>
        </dgm:style>
      </dgm:prSet>
      <dgm:spPr>
        <a:solidFill>
          <a:schemeClr val="bg1"/>
        </a:solidFill>
      </dgm:spPr>
      <dgm:t>
        <a:bodyPr/>
        <a:lstStyle/>
        <a:p>
          <a:pPr rtl="0"/>
          <a:r>
            <a:rPr lang="en-US" altLang="zh-CN" dirty="0" smtClean="0">
              <a:latin typeface="楷体" panose="02010609060101010101" pitchFamily="49" charset="-122"/>
              <a:ea typeface="楷体" panose="02010609060101010101" pitchFamily="49" charset="-122"/>
            </a:rPr>
            <a:t>3 </a:t>
          </a:r>
          <a:r>
            <a:rPr lang="zh-CN" altLang="en-US" dirty="0" smtClean="0">
              <a:latin typeface="楷体" panose="02010609060101010101" pitchFamily="49" charset="-122"/>
              <a:ea typeface="楷体" panose="02010609060101010101" pitchFamily="49" charset="-122"/>
            </a:rPr>
            <a:t>句</a:t>
          </a:r>
          <a:r>
            <a:rPr lang="zh-CN" altLang="en-US" smtClean="0">
              <a:latin typeface="楷体" panose="02010609060101010101" pitchFamily="49" charset="-122"/>
              <a:ea typeface="楷体" panose="02010609060101010101" pitchFamily="49" charset="-122"/>
            </a:rPr>
            <a:t>子的分布式表</a:t>
          </a:r>
          <a:r>
            <a:rPr lang="zh-CN" altLang="en-US" dirty="0" smtClean="0">
              <a:latin typeface="楷体" panose="02010609060101010101" pitchFamily="49" charset="-122"/>
              <a:ea typeface="楷体" panose="02010609060101010101" pitchFamily="49" charset="-122"/>
            </a:rPr>
            <a:t>示方法</a:t>
          </a:r>
          <a:endParaRPr lang="zh-CN" dirty="0">
            <a:latin typeface="楷体" panose="02010609060101010101" pitchFamily="49" charset="-122"/>
            <a:ea typeface="楷体" panose="02010609060101010101" pitchFamily="49" charset="-122"/>
          </a:endParaRPr>
        </a:p>
      </dgm:t>
    </dgm:pt>
    <dgm:pt modelId="{67349016-8C85-4404-8C66-0F7CD752CB32}" type="parTrans" cxnId="{3489AE73-5C23-4FF5-B944-97647B8CCEBF}">
      <dgm:prSet/>
      <dgm:spPr/>
      <dgm:t>
        <a:bodyPr/>
        <a:lstStyle/>
        <a:p>
          <a:endParaRPr lang="zh-CN" altLang="en-US">
            <a:latin typeface="楷体" panose="02010609060101010101" pitchFamily="49" charset="-122"/>
            <a:ea typeface="楷体" panose="02010609060101010101" pitchFamily="49" charset="-122"/>
          </a:endParaRPr>
        </a:p>
      </dgm:t>
    </dgm:pt>
    <dgm:pt modelId="{D850E117-960D-4A33-BC85-EBFADB80900D}" type="sibTrans" cxnId="{3489AE73-5C23-4FF5-B944-97647B8CCEBF}">
      <dgm:prSet/>
      <dgm:spPr/>
      <dgm:t>
        <a:bodyPr/>
        <a:lstStyle/>
        <a:p>
          <a:endParaRPr lang="zh-CN" altLang="en-US">
            <a:latin typeface="楷体" panose="02010609060101010101" pitchFamily="49" charset="-122"/>
            <a:ea typeface="楷体" panose="02010609060101010101" pitchFamily="49" charset="-122"/>
          </a:endParaRPr>
        </a:p>
      </dgm:t>
    </dgm:pt>
    <dgm:pt modelId="{947699EF-3BF4-42F8-99E8-5F764CF277F9}">
      <dgm:prSet/>
      <dgm:spPr>
        <a:solidFill>
          <a:schemeClr val="accent2"/>
        </a:solidFill>
      </dgm:spPr>
      <dgm:t>
        <a:bodyPr/>
        <a:lstStyle/>
        <a:p>
          <a:pPr rtl="0"/>
          <a:r>
            <a:rPr lang="en-US" altLang="zh-CN" dirty="0" smtClean="0">
              <a:latin typeface="楷体" panose="02010609060101010101" pitchFamily="49" charset="-122"/>
              <a:ea typeface="楷体" panose="02010609060101010101" pitchFamily="49" charset="-122"/>
            </a:rPr>
            <a:t>4 </a:t>
          </a:r>
          <a:r>
            <a:rPr lang="zh-CN" altLang="en-US" dirty="0" smtClean="0">
              <a:latin typeface="楷体" panose="02010609060101010101" pitchFamily="49" charset="-122"/>
              <a:ea typeface="楷体" panose="02010609060101010101" pitchFamily="49" charset="-122"/>
            </a:rPr>
            <a:t>面向新闻网页的企业实体关系抽取</a:t>
          </a:r>
          <a:endParaRPr lang="zh-CN" dirty="0">
            <a:latin typeface="楷体" panose="02010609060101010101" pitchFamily="49" charset="-122"/>
            <a:ea typeface="楷体" panose="02010609060101010101" pitchFamily="49" charset="-122"/>
          </a:endParaRPr>
        </a:p>
      </dgm:t>
    </dgm:pt>
    <dgm:pt modelId="{8CF1CCCD-926A-430A-8643-9997EF1E5C04}" type="parTrans" cxnId="{58BD3D1C-5D9A-4177-9411-48FEFE225A40}">
      <dgm:prSet/>
      <dgm:spPr/>
      <dgm:t>
        <a:bodyPr/>
        <a:lstStyle/>
        <a:p>
          <a:endParaRPr lang="zh-CN" altLang="en-US">
            <a:latin typeface="楷体" panose="02010609060101010101" pitchFamily="49" charset="-122"/>
            <a:ea typeface="楷体" panose="02010609060101010101" pitchFamily="49" charset="-122"/>
          </a:endParaRPr>
        </a:p>
      </dgm:t>
    </dgm:pt>
    <dgm:pt modelId="{F88E4B05-B83C-4954-86FB-086A62404F71}" type="sibTrans" cxnId="{58BD3D1C-5D9A-4177-9411-48FEFE225A40}">
      <dgm:prSet/>
      <dgm:spPr/>
      <dgm:t>
        <a:bodyPr/>
        <a:lstStyle/>
        <a:p>
          <a:endParaRPr lang="zh-CN" altLang="en-US">
            <a:latin typeface="楷体" panose="02010609060101010101" pitchFamily="49" charset="-122"/>
            <a:ea typeface="楷体" panose="02010609060101010101" pitchFamily="49" charset="-122"/>
          </a:endParaRPr>
        </a:p>
      </dgm:t>
    </dgm:pt>
    <dgm:pt modelId="{454B995F-52F6-407E-89FD-058FC45751AA}">
      <dgm:prSet/>
      <dgm:spPr/>
      <dgm:t>
        <a:bodyPr/>
        <a:lstStyle/>
        <a:p>
          <a:pPr rtl="0"/>
          <a:r>
            <a:rPr lang="en-US" altLang="zh-CN" dirty="0" smtClean="0">
              <a:latin typeface="楷体" panose="02010609060101010101" pitchFamily="49" charset="-122"/>
              <a:ea typeface="楷体" panose="02010609060101010101" pitchFamily="49" charset="-122"/>
            </a:rPr>
            <a:t>5 </a:t>
          </a:r>
          <a:r>
            <a:rPr lang="zh-CN" altLang="en-US" dirty="0" smtClean="0">
              <a:latin typeface="楷体" panose="02010609060101010101" pitchFamily="49" charset="-122"/>
              <a:ea typeface="楷体" panose="02010609060101010101" pitchFamily="49" charset="-122"/>
            </a:rPr>
            <a:t>总结与展望</a:t>
          </a:r>
          <a:endParaRPr lang="zh-CN" dirty="0">
            <a:latin typeface="楷体" panose="02010609060101010101" pitchFamily="49" charset="-122"/>
            <a:ea typeface="楷体" panose="02010609060101010101" pitchFamily="49" charset="-122"/>
          </a:endParaRPr>
        </a:p>
      </dgm:t>
    </dgm:pt>
    <dgm:pt modelId="{8AEFEF19-5878-46B0-934F-78A3A77B48E7}" type="parTrans" cxnId="{D1A494D3-6095-4253-BE15-C1C77AA06315}">
      <dgm:prSet/>
      <dgm:spPr/>
      <dgm:t>
        <a:bodyPr/>
        <a:lstStyle/>
        <a:p>
          <a:endParaRPr lang="zh-CN" altLang="en-US">
            <a:latin typeface="楷体" panose="02010609060101010101" pitchFamily="49" charset="-122"/>
            <a:ea typeface="楷体" panose="02010609060101010101" pitchFamily="49" charset="-122"/>
          </a:endParaRPr>
        </a:p>
      </dgm:t>
    </dgm:pt>
    <dgm:pt modelId="{020894A2-3090-48F7-A447-42C08E81E43F}" type="sibTrans" cxnId="{D1A494D3-6095-4253-BE15-C1C77AA06315}">
      <dgm:prSet/>
      <dgm:spPr/>
      <dgm:t>
        <a:bodyPr/>
        <a:lstStyle/>
        <a:p>
          <a:endParaRPr lang="zh-CN" altLang="en-US">
            <a:latin typeface="楷体" panose="02010609060101010101" pitchFamily="49" charset="-122"/>
            <a:ea typeface="楷体" panose="02010609060101010101" pitchFamily="49" charset="-122"/>
          </a:endParaRPr>
        </a:p>
      </dgm:t>
    </dgm:pt>
    <dgm:pt modelId="{4E2B474D-85C7-47FC-9BF8-8D8E2E898EB1}" type="pres">
      <dgm:prSet presAssocID="{E40FF9AD-B036-4FB1-9F13-42ACC8800E54}" presName="linear" presStyleCnt="0">
        <dgm:presLayoutVars>
          <dgm:animLvl val="lvl"/>
          <dgm:resizeHandles val="exact"/>
        </dgm:presLayoutVars>
      </dgm:prSet>
      <dgm:spPr/>
      <dgm:t>
        <a:bodyPr/>
        <a:lstStyle/>
        <a:p>
          <a:endParaRPr lang="zh-CN" altLang="en-US"/>
        </a:p>
      </dgm:t>
    </dgm:pt>
    <dgm:pt modelId="{D2C07907-98DD-4327-BEED-B9E770B8976D}" type="pres">
      <dgm:prSet presAssocID="{9112AA2C-CD57-4C89-B52A-9C592C089CAA}" presName="parentText" presStyleLbl="node1" presStyleIdx="0" presStyleCnt="5">
        <dgm:presLayoutVars>
          <dgm:chMax val="0"/>
          <dgm:bulletEnabled val="1"/>
        </dgm:presLayoutVars>
      </dgm:prSet>
      <dgm:spPr/>
      <dgm:t>
        <a:bodyPr/>
        <a:lstStyle/>
        <a:p>
          <a:endParaRPr lang="zh-CN" altLang="en-US"/>
        </a:p>
      </dgm:t>
    </dgm:pt>
    <dgm:pt modelId="{31183784-B8C2-4C7C-90E5-265504CB6990}" type="pres">
      <dgm:prSet presAssocID="{9F801E21-CD2C-479D-B54A-BEB0E44B661F}" presName="spacer" presStyleCnt="0"/>
      <dgm:spPr/>
    </dgm:pt>
    <dgm:pt modelId="{7CAA34BA-C762-4F75-BC31-2F8E37DBD860}" type="pres">
      <dgm:prSet presAssocID="{85D8C250-C189-467B-8A80-B73E1B81209F}" presName="parentText" presStyleLbl="node1" presStyleIdx="1" presStyleCnt="5">
        <dgm:presLayoutVars>
          <dgm:chMax val="0"/>
          <dgm:bulletEnabled val="1"/>
        </dgm:presLayoutVars>
      </dgm:prSet>
      <dgm:spPr/>
      <dgm:t>
        <a:bodyPr/>
        <a:lstStyle/>
        <a:p>
          <a:endParaRPr lang="zh-CN" altLang="en-US"/>
        </a:p>
      </dgm:t>
    </dgm:pt>
    <dgm:pt modelId="{FFF57AEB-8579-4832-BB07-1E43C493E997}" type="pres">
      <dgm:prSet presAssocID="{D0C894DF-AA69-4785-8BCA-7714EDE27703}" presName="spacer" presStyleCnt="0"/>
      <dgm:spPr/>
    </dgm:pt>
    <dgm:pt modelId="{2D96EB55-9523-4E36-9C78-DACBBB57E7D9}" type="pres">
      <dgm:prSet presAssocID="{C2EDB28C-7A76-4715-ABAC-F6D936B02ACA}" presName="parentText" presStyleLbl="node1" presStyleIdx="2" presStyleCnt="5">
        <dgm:presLayoutVars>
          <dgm:chMax val="0"/>
          <dgm:bulletEnabled val="1"/>
        </dgm:presLayoutVars>
      </dgm:prSet>
      <dgm:spPr/>
      <dgm:t>
        <a:bodyPr/>
        <a:lstStyle/>
        <a:p>
          <a:endParaRPr lang="zh-CN" altLang="en-US"/>
        </a:p>
      </dgm:t>
    </dgm:pt>
    <dgm:pt modelId="{88FC0F83-5DFF-4DE8-B971-48A5A6C253C9}" type="pres">
      <dgm:prSet presAssocID="{D850E117-960D-4A33-BC85-EBFADB80900D}" presName="spacer" presStyleCnt="0"/>
      <dgm:spPr/>
    </dgm:pt>
    <dgm:pt modelId="{471C5D2D-CA50-45F7-B05F-E5B85097607C}" type="pres">
      <dgm:prSet presAssocID="{947699EF-3BF4-42F8-99E8-5F764CF277F9}" presName="parentText" presStyleLbl="node1" presStyleIdx="3" presStyleCnt="5">
        <dgm:presLayoutVars>
          <dgm:chMax val="0"/>
          <dgm:bulletEnabled val="1"/>
        </dgm:presLayoutVars>
      </dgm:prSet>
      <dgm:spPr/>
      <dgm:t>
        <a:bodyPr/>
        <a:lstStyle/>
        <a:p>
          <a:endParaRPr lang="zh-CN" altLang="en-US"/>
        </a:p>
      </dgm:t>
    </dgm:pt>
    <dgm:pt modelId="{B74D4CF9-BCC7-422D-89B7-6C086DC269B6}" type="pres">
      <dgm:prSet presAssocID="{F88E4B05-B83C-4954-86FB-086A62404F71}" presName="spacer" presStyleCnt="0"/>
      <dgm:spPr/>
    </dgm:pt>
    <dgm:pt modelId="{563D5D9D-88F8-48CA-832C-676529B84DC6}" type="pres">
      <dgm:prSet presAssocID="{454B995F-52F6-407E-89FD-058FC45751AA}" presName="parentText" presStyleLbl="node1" presStyleIdx="4" presStyleCnt="5">
        <dgm:presLayoutVars>
          <dgm:chMax val="0"/>
          <dgm:bulletEnabled val="1"/>
        </dgm:presLayoutVars>
      </dgm:prSet>
      <dgm:spPr/>
      <dgm:t>
        <a:bodyPr/>
        <a:lstStyle/>
        <a:p>
          <a:endParaRPr lang="zh-CN" altLang="en-US"/>
        </a:p>
      </dgm:t>
    </dgm:pt>
  </dgm:ptLst>
  <dgm:cxnLst>
    <dgm:cxn modelId="{58BD3D1C-5D9A-4177-9411-48FEFE225A40}" srcId="{E40FF9AD-B036-4FB1-9F13-42ACC8800E54}" destId="{947699EF-3BF4-42F8-99E8-5F764CF277F9}" srcOrd="3" destOrd="0" parTransId="{8CF1CCCD-926A-430A-8643-9997EF1E5C04}" sibTransId="{F88E4B05-B83C-4954-86FB-086A62404F71}"/>
    <dgm:cxn modelId="{5EF72268-EE35-4F01-BC36-2FD9881FE772}" srcId="{E40FF9AD-B036-4FB1-9F13-42ACC8800E54}" destId="{9112AA2C-CD57-4C89-B52A-9C592C089CAA}" srcOrd="0" destOrd="0" parTransId="{C8726094-2401-4223-BEEB-42B3779D525A}" sibTransId="{9F801E21-CD2C-479D-B54A-BEB0E44B661F}"/>
    <dgm:cxn modelId="{D1A494D3-6095-4253-BE15-C1C77AA06315}" srcId="{E40FF9AD-B036-4FB1-9F13-42ACC8800E54}" destId="{454B995F-52F6-407E-89FD-058FC45751AA}" srcOrd="4" destOrd="0" parTransId="{8AEFEF19-5878-46B0-934F-78A3A77B48E7}" sibTransId="{020894A2-3090-48F7-A447-42C08E81E43F}"/>
    <dgm:cxn modelId="{45CF572D-4F73-48EE-A3A3-8B09292789F0}" type="presOf" srcId="{E40FF9AD-B036-4FB1-9F13-42ACC8800E54}" destId="{4E2B474D-85C7-47FC-9BF8-8D8E2E898EB1}" srcOrd="0" destOrd="0" presId="urn:microsoft.com/office/officeart/2005/8/layout/vList2"/>
    <dgm:cxn modelId="{5E42F488-DB2D-4A01-B331-BF8909A50750}" srcId="{E40FF9AD-B036-4FB1-9F13-42ACC8800E54}" destId="{85D8C250-C189-467B-8A80-B73E1B81209F}" srcOrd="1" destOrd="0" parTransId="{EE8A7BBE-1F85-434B-A5DF-8CCF6D0747B5}" sibTransId="{D0C894DF-AA69-4785-8BCA-7714EDE27703}"/>
    <dgm:cxn modelId="{BA86B7B6-382F-4C73-82A2-BEE7F888F52A}" type="presOf" srcId="{85D8C250-C189-467B-8A80-B73E1B81209F}" destId="{7CAA34BA-C762-4F75-BC31-2F8E37DBD860}" srcOrd="0" destOrd="0" presId="urn:microsoft.com/office/officeart/2005/8/layout/vList2"/>
    <dgm:cxn modelId="{3489AE73-5C23-4FF5-B944-97647B8CCEBF}" srcId="{E40FF9AD-B036-4FB1-9F13-42ACC8800E54}" destId="{C2EDB28C-7A76-4715-ABAC-F6D936B02ACA}" srcOrd="2" destOrd="0" parTransId="{67349016-8C85-4404-8C66-0F7CD752CB32}" sibTransId="{D850E117-960D-4A33-BC85-EBFADB80900D}"/>
    <dgm:cxn modelId="{DD0F8D06-B630-4E1C-9FFC-06CEF522BE2C}" type="presOf" srcId="{454B995F-52F6-407E-89FD-058FC45751AA}" destId="{563D5D9D-88F8-48CA-832C-676529B84DC6}" srcOrd="0" destOrd="0" presId="urn:microsoft.com/office/officeart/2005/8/layout/vList2"/>
    <dgm:cxn modelId="{92B93869-62AA-4A30-AEC8-DB43637C2DB5}" type="presOf" srcId="{9112AA2C-CD57-4C89-B52A-9C592C089CAA}" destId="{D2C07907-98DD-4327-BEED-B9E770B8976D}" srcOrd="0" destOrd="0" presId="urn:microsoft.com/office/officeart/2005/8/layout/vList2"/>
    <dgm:cxn modelId="{92E44EC2-6C9D-487B-ABB9-19F20C6DD681}" type="presOf" srcId="{947699EF-3BF4-42F8-99E8-5F764CF277F9}" destId="{471C5D2D-CA50-45F7-B05F-E5B85097607C}" srcOrd="0" destOrd="0" presId="urn:microsoft.com/office/officeart/2005/8/layout/vList2"/>
    <dgm:cxn modelId="{82C864B4-C3B4-475A-8BF3-716960447944}" type="presOf" srcId="{C2EDB28C-7A76-4715-ABAC-F6D936B02ACA}" destId="{2D96EB55-9523-4E36-9C78-DACBBB57E7D9}" srcOrd="0" destOrd="0" presId="urn:microsoft.com/office/officeart/2005/8/layout/vList2"/>
    <dgm:cxn modelId="{727C06C3-193F-457C-B2E4-684261D69A30}" type="presParOf" srcId="{4E2B474D-85C7-47FC-9BF8-8D8E2E898EB1}" destId="{D2C07907-98DD-4327-BEED-B9E770B8976D}" srcOrd="0" destOrd="0" presId="urn:microsoft.com/office/officeart/2005/8/layout/vList2"/>
    <dgm:cxn modelId="{0B06448B-6BEE-4041-AC29-D8EB95571938}" type="presParOf" srcId="{4E2B474D-85C7-47FC-9BF8-8D8E2E898EB1}" destId="{31183784-B8C2-4C7C-90E5-265504CB6990}" srcOrd="1" destOrd="0" presId="urn:microsoft.com/office/officeart/2005/8/layout/vList2"/>
    <dgm:cxn modelId="{D7E936BC-2942-41BD-97DC-0D01D784F485}" type="presParOf" srcId="{4E2B474D-85C7-47FC-9BF8-8D8E2E898EB1}" destId="{7CAA34BA-C762-4F75-BC31-2F8E37DBD860}" srcOrd="2" destOrd="0" presId="urn:microsoft.com/office/officeart/2005/8/layout/vList2"/>
    <dgm:cxn modelId="{D7F93CDF-A2C8-40EA-85D9-B724658CEAEC}" type="presParOf" srcId="{4E2B474D-85C7-47FC-9BF8-8D8E2E898EB1}" destId="{FFF57AEB-8579-4832-BB07-1E43C493E997}" srcOrd="3" destOrd="0" presId="urn:microsoft.com/office/officeart/2005/8/layout/vList2"/>
    <dgm:cxn modelId="{D890EB51-D216-4B61-92BB-F733930D6EC6}" type="presParOf" srcId="{4E2B474D-85C7-47FC-9BF8-8D8E2E898EB1}" destId="{2D96EB55-9523-4E36-9C78-DACBBB57E7D9}" srcOrd="4" destOrd="0" presId="urn:microsoft.com/office/officeart/2005/8/layout/vList2"/>
    <dgm:cxn modelId="{B1EF4E16-23E4-4195-A9A9-739DCBF670CB}" type="presParOf" srcId="{4E2B474D-85C7-47FC-9BF8-8D8E2E898EB1}" destId="{88FC0F83-5DFF-4DE8-B971-48A5A6C253C9}" srcOrd="5" destOrd="0" presId="urn:microsoft.com/office/officeart/2005/8/layout/vList2"/>
    <dgm:cxn modelId="{BEBAED3B-366F-4A63-8FB2-9E01D608472D}" type="presParOf" srcId="{4E2B474D-85C7-47FC-9BF8-8D8E2E898EB1}" destId="{471C5D2D-CA50-45F7-B05F-E5B85097607C}" srcOrd="6" destOrd="0" presId="urn:microsoft.com/office/officeart/2005/8/layout/vList2"/>
    <dgm:cxn modelId="{8F5CD352-5CAA-4419-A6B5-86E26A3FE98E}" type="presParOf" srcId="{4E2B474D-85C7-47FC-9BF8-8D8E2E898EB1}" destId="{B74D4CF9-BCC7-422D-89B7-6C086DC269B6}" srcOrd="7" destOrd="0" presId="urn:microsoft.com/office/officeart/2005/8/layout/vList2"/>
    <dgm:cxn modelId="{9820B25D-0215-4BC6-B0B9-3F69F9D2BCE6}" type="presParOf" srcId="{4E2B474D-85C7-47FC-9BF8-8D8E2E898EB1}" destId="{563D5D9D-88F8-48CA-832C-676529B84DC6}"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40FF9AD-B036-4FB1-9F13-42ACC8800E54}" type="doc">
      <dgm:prSet loTypeId="urn:microsoft.com/office/officeart/2005/8/layout/vList2" loCatId="list" qsTypeId="urn:microsoft.com/office/officeart/2005/8/quickstyle/simple1" qsCatId="simple" csTypeId="urn:microsoft.com/office/officeart/2005/8/colors/accent2_1" csCatId="accent2" phldr="1"/>
      <dgm:spPr/>
      <dgm:t>
        <a:bodyPr/>
        <a:lstStyle/>
        <a:p>
          <a:endParaRPr lang="zh-CN" altLang="en-US"/>
        </a:p>
      </dgm:t>
    </dgm:pt>
    <dgm:pt modelId="{9112AA2C-CD57-4C89-B52A-9C592C089CAA}">
      <dgm:prSet/>
      <dgm:spPr/>
      <dgm:t>
        <a:bodyPr/>
        <a:lstStyle/>
        <a:p>
          <a:pPr rtl="0"/>
          <a:r>
            <a:rPr lang="en-US" dirty="0" smtClean="0">
              <a:latin typeface="楷体" panose="02010609060101010101" pitchFamily="49" charset="-122"/>
              <a:ea typeface="楷体" panose="02010609060101010101" pitchFamily="49" charset="-122"/>
            </a:rPr>
            <a:t>1 </a:t>
          </a:r>
          <a:r>
            <a:rPr lang="zh-CN" altLang="en-US" dirty="0" smtClean="0">
              <a:latin typeface="楷体" panose="02010609060101010101" pitchFamily="49" charset="-122"/>
              <a:ea typeface="楷体" panose="02010609060101010101" pitchFamily="49" charset="-122"/>
            </a:rPr>
            <a:t>研究背景与目的</a:t>
          </a:r>
          <a:endParaRPr lang="zh-CN" dirty="0">
            <a:latin typeface="楷体" panose="02010609060101010101" pitchFamily="49" charset="-122"/>
            <a:ea typeface="楷体" panose="02010609060101010101" pitchFamily="49" charset="-122"/>
          </a:endParaRPr>
        </a:p>
      </dgm:t>
    </dgm:pt>
    <dgm:pt modelId="{C8726094-2401-4223-BEEB-42B3779D525A}" type="parTrans" cxnId="{5EF72268-EE35-4F01-BC36-2FD9881FE772}">
      <dgm:prSet/>
      <dgm:spPr/>
      <dgm:t>
        <a:bodyPr/>
        <a:lstStyle/>
        <a:p>
          <a:endParaRPr lang="zh-CN" altLang="en-US">
            <a:latin typeface="楷体" panose="02010609060101010101" pitchFamily="49" charset="-122"/>
            <a:ea typeface="楷体" panose="02010609060101010101" pitchFamily="49" charset="-122"/>
          </a:endParaRPr>
        </a:p>
      </dgm:t>
    </dgm:pt>
    <dgm:pt modelId="{9F801E21-CD2C-479D-B54A-BEB0E44B661F}" type="sibTrans" cxnId="{5EF72268-EE35-4F01-BC36-2FD9881FE772}">
      <dgm:prSet/>
      <dgm:spPr/>
      <dgm:t>
        <a:bodyPr/>
        <a:lstStyle/>
        <a:p>
          <a:endParaRPr lang="zh-CN" altLang="en-US">
            <a:latin typeface="楷体" panose="02010609060101010101" pitchFamily="49" charset="-122"/>
            <a:ea typeface="楷体" panose="02010609060101010101" pitchFamily="49" charset="-122"/>
          </a:endParaRPr>
        </a:p>
      </dgm:t>
    </dgm:pt>
    <dgm:pt modelId="{85D8C250-C189-467B-8A80-B73E1B81209F}">
      <dgm:prSet/>
      <dgm:spPr/>
      <dgm:t>
        <a:bodyPr/>
        <a:lstStyle/>
        <a:p>
          <a:pPr rtl="0"/>
          <a:r>
            <a:rPr lang="en-US" dirty="0" smtClean="0">
              <a:latin typeface="楷体" panose="02010609060101010101" pitchFamily="49" charset="-122"/>
              <a:ea typeface="楷体" panose="02010609060101010101" pitchFamily="49" charset="-122"/>
            </a:rPr>
            <a:t>2 </a:t>
          </a:r>
          <a:r>
            <a:rPr lang="zh-CN" altLang="en-US" dirty="0" smtClean="0">
              <a:latin typeface="楷体" panose="02010609060101010101" pitchFamily="49" charset="-122"/>
              <a:ea typeface="楷体" panose="02010609060101010101" pitchFamily="49" charset="-122"/>
            </a:rPr>
            <a:t>实体关系抽取的相关研究</a:t>
          </a:r>
          <a:endParaRPr lang="zh-CN" dirty="0">
            <a:latin typeface="楷体" panose="02010609060101010101" pitchFamily="49" charset="-122"/>
            <a:ea typeface="楷体" panose="02010609060101010101" pitchFamily="49" charset="-122"/>
          </a:endParaRPr>
        </a:p>
      </dgm:t>
    </dgm:pt>
    <dgm:pt modelId="{EE8A7BBE-1F85-434B-A5DF-8CCF6D0747B5}" type="parTrans" cxnId="{5E42F488-DB2D-4A01-B331-BF8909A50750}">
      <dgm:prSet/>
      <dgm:spPr/>
      <dgm:t>
        <a:bodyPr/>
        <a:lstStyle/>
        <a:p>
          <a:endParaRPr lang="zh-CN" altLang="en-US">
            <a:latin typeface="楷体" panose="02010609060101010101" pitchFamily="49" charset="-122"/>
            <a:ea typeface="楷体" panose="02010609060101010101" pitchFamily="49" charset="-122"/>
          </a:endParaRPr>
        </a:p>
      </dgm:t>
    </dgm:pt>
    <dgm:pt modelId="{D0C894DF-AA69-4785-8BCA-7714EDE27703}" type="sibTrans" cxnId="{5E42F488-DB2D-4A01-B331-BF8909A50750}">
      <dgm:prSet/>
      <dgm:spPr/>
      <dgm:t>
        <a:bodyPr/>
        <a:lstStyle/>
        <a:p>
          <a:endParaRPr lang="zh-CN" altLang="en-US">
            <a:latin typeface="楷体" panose="02010609060101010101" pitchFamily="49" charset="-122"/>
            <a:ea typeface="楷体" panose="02010609060101010101" pitchFamily="49" charset="-122"/>
          </a:endParaRPr>
        </a:p>
      </dgm:t>
    </dgm:pt>
    <dgm:pt modelId="{C2EDB28C-7A76-4715-ABAC-F6D936B02ACA}">
      <dgm:prSet>
        <dgm:style>
          <a:lnRef idx="2">
            <a:schemeClr val="accent2">
              <a:shade val="50000"/>
            </a:schemeClr>
          </a:lnRef>
          <a:fillRef idx="1">
            <a:schemeClr val="accent2"/>
          </a:fillRef>
          <a:effectRef idx="0">
            <a:schemeClr val="accent2"/>
          </a:effectRef>
          <a:fontRef idx="minor">
            <a:schemeClr val="lt1"/>
          </a:fontRef>
        </dgm:style>
      </dgm:prSet>
      <dgm:spPr>
        <a:solidFill>
          <a:schemeClr val="bg1"/>
        </a:solidFill>
      </dgm:spPr>
      <dgm:t>
        <a:bodyPr/>
        <a:lstStyle/>
        <a:p>
          <a:pPr rtl="0"/>
          <a:r>
            <a:rPr lang="en-US" altLang="zh-CN" dirty="0" smtClean="0">
              <a:latin typeface="楷体" panose="02010609060101010101" pitchFamily="49" charset="-122"/>
              <a:ea typeface="楷体" panose="02010609060101010101" pitchFamily="49" charset="-122"/>
            </a:rPr>
            <a:t>3 </a:t>
          </a:r>
          <a:r>
            <a:rPr lang="zh-CN" altLang="en-US" dirty="0" smtClean="0">
              <a:latin typeface="楷体" panose="02010609060101010101" pitchFamily="49" charset="-122"/>
              <a:ea typeface="楷体" panose="02010609060101010101" pitchFamily="49" charset="-122"/>
            </a:rPr>
            <a:t>句子的分布式表示方法</a:t>
          </a:r>
          <a:endParaRPr lang="zh-CN" dirty="0">
            <a:latin typeface="楷体" panose="02010609060101010101" pitchFamily="49" charset="-122"/>
            <a:ea typeface="楷体" panose="02010609060101010101" pitchFamily="49" charset="-122"/>
          </a:endParaRPr>
        </a:p>
      </dgm:t>
    </dgm:pt>
    <dgm:pt modelId="{67349016-8C85-4404-8C66-0F7CD752CB32}" type="parTrans" cxnId="{3489AE73-5C23-4FF5-B944-97647B8CCEBF}">
      <dgm:prSet/>
      <dgm:spPr/>
      <dgm:t>
        <a:bodyPr/>
        <a:lstStyle/>
        <a:p>
          <a:endParaRPr lang="zh-CN" altLang="en-US">
            <a:latin typeface="楷体" panose="02010609060101010101" pitchFamily="49" charset="-122"/>
            <a:ea typeface="楷体" panose="02010609060101010101" pitchFamily="49" charset="-122"/>
          </a:endParaRPr>
        </a:p>
      </dgm:t>
    </dgm:pt>
    <dgm:pt modelId="{D850E117-960D-4A33-BC85-EBFADB80900D}" type="sibTrans" cxnId="{3489AE73-5C23-4FF5-B944-97647B8CCEBF}">
      <dgm:prSet/>
      <dgm:spPr/>
      <dgm:t>
        <a:bodyPr/>
        <a:lstStyle/>
        <a:p>
          <a:endParaRPr lang="zh-CN" altLang="en-US">
            <a:latin typeface="楷体" panose="02010609060101010101" pitchFamily="49" charset="-122"/>
            <a:ea typeface="楷体" panose="02010609060101010101" pitchFamily="49" charset="-122"/>
          </a:endParaRPr>
        </a:p>
      </dgm:t>
    </dgm:pt>
    <dgm:pt modelId="{947699EF-3BF4-42F8-99E8-5F764CF277F9}">
      <dgm:prSet/>
      <dgm:spPr>
        <a:solidFill>
          <a:schemeClr val="bg1"/>
        </a:solidFill>
      </dgm:spPr>
      <dgm:t>
        <a:bodyPr/>
        <a:lstStyle/>
        <a:p>
          <a:pPr rtl="0"/>
          <a:r>
            <a:rPr lang="en-US" altLang="zh-CN" dirty="0" smtClean="0">
              <a:latin typeface="楷体" panose="02010609060101010101" pitchFamily="49" charset="-122"/>
              <a:ea typeface="楷体" panose="02010609060101010101" pitchFamily="49" charset="-122"/>
            </a:rPr>
            <a:t>4 </a:t>
          </a:r>
          <a:r>
            <a:rPr lang="zh-CN" altLang="en-US" dirty="0" smtClean="0">
              <a:latin typeface="楷体" panose="02010609060101010101" pitchFamily="49" charset="-122"/>
              <a:ea typeface="楷体" panose="02010609060101010101" pitchFamily="49" charset="-122"/>
            </a:rPr>
            <a:t>面向新闻网页的企业实体关系抽取</a:t>
          </a:r>
          <a:endParaRPr lang="zh-CN" dirty="0">
            <a:latin typeface="楷体" panose="02010609060101010101" pitchFamily="49" charset="-122"/>
            <a:ea typeface="楷体" panose="02010609060101010101" pitchFamily="49" charset="-122"/>
          </a:endParaRPr>
        </a:p>
      </dgm:t>
    </dgm:pt>
    <dgm:pt modelId="{8CF1CCCD-926A-430A-8643-9997EF1E5C04}" type="parTrans" cxnId="{58BD3D1C-5D9A-4177-9411-48FEFE225A40}">
      <dgm:prSet/>
      <dgm:spPr/>
      <dgm:t>
        <a:bodyPr/>
        <a:lstStyle/>
        <a:p>
          <a:endParaRPr lang="zh-CN" altLang="en-US">
            <a:latin typeface="楷体" panose="02010609060101010101" pitchFamily="49" charset="-122"/>
            <a:ea typeface="楷体" panose="02010609060101010101" pitchFamily="49" charset="-122"/>
          </a:endParaRPr>
        </a:p>
      </dgm:t>
    </dgm:pt>
    <dgm:pt modelId="{F88E4B05-B83C-4954-86FB-086A62404F71}" type="sibTrans" cxnId="{58BD3D1C-5D9A-4177-9411-48FEFE225A40}">
      <dgm:prSet/>
      <dgm:spPr/>
      <dgm:t>
        <a:bodyPr/>
        <a:lstStyle/>
        <a:p>
          <a:endParaRPr lang="zh-CN" altLang="en-US">
            <a:latin typeface="楷体" panose="02010609060101010101" pitchFamily="49" charset="-122"/>
            <a:ea typeface="楷体" panose="02010609060101010101" pitchFamily="49" charset="-122"/>
          </a:endParaRPr>
        </a:p>
      </dgm:t>
    </dgm:pt>
    <dgm:pt modelId="{454B995F-52F6-407E-89FD-058FC45751AA}">
      <dgm:prSet/>
      <dgm:spPr>
        <a:solidFill>
          <a:schemeClr val="accent2"/>
        </a:solidFill>
      </dgm:spPr>
      <dgm:t>
        <a:bodyPr/>
        <a:lstStyle/>
        <a:p>
          <a:pPr rtl="0"/>
          <a:r>
            <a:rPr lang="en-US" altLang="zh-CN" dirty="0" smtClean="0">
              <a:latin typeface="楷体" panose="02010609060101010101" pitchFamily="49" charset="-122"/>
              <a:ea typeface="楷体" panose="02010609060101010101" pitchFamily="49" charset="-122"/>
            </a:rPr>
            <a:t>5 </a:t>
          </a:r>
          <a:r>
            <a:rPr lang="zh-CN" altLang="en-US" dirty="0" smtClean="0">
              <a:latin typeface="楷体" panose="02010609060101010101" pitchFamily="49" charset="-122"/>
              <a:ea typeface="楷体" panose="02010609060101010101" pitchFamily="49" charset="-122"/>
            </a:rPr>
            <a:t>总结与展望</a:t>
          </a:r>
          <a:endParaRPr lang="zh-CN" dirty="0">
            <a:latin typeface="楷体" panose="02010609060101010101" pitchFamily="49" charset="-122"/>
            <a:ea typeface="楷体" panose="02010609060101010101" pitchFamily="49" charset="-122"/>
          </a:endParaRPr>
        </a:p>
      </dgm:t>
    </dgm:pt>
    <dgm:pt modelId="{8AEFEF19-5878-46B0-934F-78A3A77B48E7}" type="parTrans" cxnId="{D1A494D3-6095-4253-BE15-C1C77AA06315}">
      <dgm:prSet/>
      <dgm:spPr/>
      <dgm:t>
        <a:bodyPr/>
        <a:lstStyle/>
        <a:p>
          <a:endParaRPr lang="zh-CN" altLang="en-US">
            <a:latin typeface="楷体" panose="02010609060101010101" pitchFamily="49" charset="-122"/>
            <a:ea typeface="楷体" panose="02010609060101010101" pitchFamily="49" charset="-122"/>
          </a:endParaRPr>
        </a:p>
      </dgm:t>
    </dgm:pt>
    <dgm:pt modelId="{020894A2-3090-48F7-A447-42C08E81E43F}" type="sibTrans" cxnId="{D1A494D3-6095-4253-BE15-C1C77AA06315}">
      <dgm:prSet/>
      <dgm:spPr/>
      <dgm:t>
        <a:bodyPr/>
        <a:lstStyle/>
        <a:p>
          <a:endParaRPr lang="zh-CN" altLang="en-US">
            <a:latin typeface="楷体" panose="02010609060101010101" pitchFamily="49" charset="-122"/>
            <a:ea typeface="楷体" panose="02010609060101010101" pitchFamily="49" charset="-122"/>
          </a:endParaRPr>
        </a:p>
      </dgm:t>
    </dgm:pt>
    <dgm:pt modelId="{4E2B474D-85C7-47FC-9BF8-8D8E2E898EB1}" type="pres">
      <dgm:prSet presAssocID="{E40FF9AD-B036-4FB1-9F13-42ACC8800E54}" presName="linear" presStyleCnt="0">
        <dgm:presLayoutVars>
          <dgm:animLvl val="lvl"/>
          <dgm:resizeHandles val="exact"/>
        </dgm:presLayoutVars>
      </dgm:prSet>
      <dgm:spPr/>
      <dgm:t>
        <a:bodyPr/>
        <a:lstStyle/>
        <a:p>
          <a:endParaRPr lang="zh-CN" altLang="en-US"/>
        </a:p>
      </dgm:t>
    </dgm:pt>
    <dgm:pt modelId="{D2C07907-98DD-4327-BEED-B9E770B8976D}" type="pres">
      <dgm:prSet presAssocID="{9112AA2C-CD57-4C89-B52A-9C592C089CAA}" presName="parentText" presStyleLbl="node1" presStyleIdx="0" presStyleCnt="5">
        <dgm:presLayoutVars>
          <dgm:chMax val="0"/>
          <dgm:bulletEnabled val="1"/>
        </dgm:presLayoutVars>
      </dgm:prSet>
      <dgm:spPr/>
      <dgm:t>
        <a:bodyPr/>
        <a:lstStyle/>
        <a:p>
          <a:endParaRPr lang="zh-CN" altLang="en-US"/>
        </a:p>
      </dgm:t>
    </dgm:pt>
    <dgm:pt modelId="{31183784-B8C2-4C7C-90E5-265504CB6990}" type="pres">
      <dgm:prSet presAssocID="{9F801E21-CD2C-479D-B54A-BEB0E44B661F}" presName="spacer" presStyleCnt="0"/>
      <dgm:spPr/>
    </dgm:pt>
    <dgm:pt modelId="{7CAA34BA-C762-4F75-BC31-2F8E37DBD860}" type="pres">
      <dgm:prSet presAssocID="{85D8C250-C189-467B-8A80-B73E1B81209F}" presName="parentText" presStyleLbl="node1" presStyleIdx="1" presStyleCnt="5">
        <dgm:presLayoutVars>
          <dgm:chMax val="0"/>
          <dgm:bulletEnabled val="1"/>
        </dgm:presLayoutVars>
      </dgm:prSet>
      <dgm:spPr/>
      <dgm:t>
        <a:bodyPr/>
        <a:lstStyle/>
        <a:p>
          <a:endParaRPr lang="zh-CN" altLang="en-US"/>
        </a:p>
      </dgm:t>
    </dgm:pt>
    <dgm:pt modelId="{FFF57AEB-8579-4832-BB07-1E43C493E997}" type="pres">
      <dgm:prSet presAssocID="{D0C894DF-AA69-4785-8BCA-7714EDE27703}" presName="spacer" presStyleCnt="0"/>
      <dgm:spPr/>
    </dgm:pt>
    <dgm:pt modelId="{2D96EB55-9523-4E36-9C78-DACBBB57E7D9}" type="pres">
      <dgm:prSet presAssocID="{C2EDB28C-7A76-4715-ABAC-F6D936B02ACA}" presName="parentText" presStyleLbl="node1" presStyleIdx="2" presStyleCnt="5">
        <dgm:presLayoutVars>
          <dgm:chMax val="0"/>
          <dgm:bulletEnabled val="1"/>
        </dgm:presLayoutVars>
      </dgm:prSet>
      <dgm:spPr/>
      <dgm:t>
        <a:bodyPr/>
        <a:lstStyle/>
        <a:p>
          <a:endParaRPr lang="zh-CN" altLang="en-US"/>
        </a:p>
      </dgm:t>
    </dgm:pt>
    <dgm:pt modelId="{88FC0F83-5DFF-4DE8-B971-48A5A6C253C9}" type="pres">
      <dgm:prSet presAssocID="{D850E117-960D-4A33-BC85-EBFADB80900D}" presName="spacer" presStyleCnt="0"/>
      <dgm:spPr/>
    </dgm:pt>
    <dgm:pt modelId="{471C5D2D-CA50-45F7-B05F-E5B85097607C}" type="pres">
      <dgm:prSet presAssocID="{947699EF-3BF4-42F8-99E8-5F764CF277F9}" presName="parentText" presStyleLbl="node1" presStyleIdx="3" presStyleCnt="5">
        <dgm:presLayoutVars>
          <dgm:chMax val="0"/>
          <dgm:bulletEnabled val="1"/>
        </dgm:presLayoutVars>
      </dgm:prSet>
      <dgm:spPr/>
      <dgm:t>
        <a:bodyPr/>
        <a:lstStyle/>
        <a:p>
          <a:endParaRPr lang="zh-CN" altLang="en-US"/>
        </a:p>
      </dgm:t>
    </dgm:pt>
    <dgm:pt modelId="{B74D4CF9-BCC7-422D-89B7-6C086DC269B6}" type="pres">
      <dgm:prSet presAssocID="{F88E4B05-B83C-4954-86FB-086A62404F71}" presName="spacer" presStyleCnt="0"/>
      <dgm:spPr/>
    </dgm:pt>
    <dgm:pt modelId="{563D5D9D-88F8-48CA-832C-676529B84DC6}" type="pres">
      <dgm:prSet presAssocID="{454B995F-52F6-407E-89FD-058FC45751AA}" presName="parentText" presStyleLbl="node1" presStyleIdx="4" presStyleCnt="5">
        <dgm:presLayoutVars>
          <dgm:chMax val="0"/>
          <dgm:bulletEnabled val="1"/>
        </dgm:presLayoutVars>
      </dgm:prSet>
      <dgm:spPr/>
      <dgm:t>
        <a:bodyPr/>
        <a:lstStyle/>
        <a:p>
          <a:endParaRPr lang="zh-CN" altLang="en-US"/>
        </a:p>
      </dgm:t>
    </dgm:pt>
  </dgm:ptLst>
  <dgm:cxnLst>
    <dgm:cxn modelId="{A4F460EB-687A-4EC1-B87A-3673EC65D817}" type="presOf" srcId="{947699EF-3BF4-42F8-99E8-5F764CF277F9}" destId="{471C5D2D-CA50-45F7-B05F-E5B85097607C}" srcOrd="0" destOrd="0" presId="urn:microsoft.com/office/officeart/2005/8/layout/vList2"/>
    <dgm:cxn modelId="{4E99395C-E813-4189-AD9E-02EA76EFED5F}" type="presOf" srcId="{E40FF9AD-B036-4FB1-9F13-42ACC8800E54}" destId="{4E2B474D-85C7-47FC-9BF8-8D8E2E898EB1}" srcOrd="0" destOrd="0" presId="urn:microsoft.com/office/officeart/2005/8/layout/vList2"/>
    <dgm:cxn modelId="{58BD3D1C-5D9A-4177-9411-48FEFE225A40}" srcId="{E40FF9AD-B036-4FB1-9F13-42ACC8800E54}" destId="{947699EF-3BF4-42F8-99E8-5F764CF277F9}" srcOrd="3" destOrd="0" parTransId="{8CF1CCCD-926A-430A-8643-9997EF1E5C04}" sibTransId="{F88E4B05-B83C-4954-86FB-086A62404F71}"/>
    <dgm:cxn modelId="{458582D3-5C88-4288-98E9-47D009CD3C22}" type="presOf" srcId="{85D8C250-C189-467B-8A80-B73E1B81209F}" destId="{7CAA34BA-C762-4F75-BC31-2F8E37DBD860}" srcOrd="0" destOrd="0" presId="urn:microsoft.com/office/officeart/2005/8/layout/vList2"/>
    <dgm:cxn modelId="{D1A494D3-6095-4253-BE15-C1C77AA06315}" srcId="{E40FF9AD-B036-4FB1-9F13-42ACC8800E54}" destId="{454B995F-52F6-407E-89FD-058FC45751AA}" srcOrd="4" destOrd="0" parTransId="{8AEFEF19-5878-46B0-934F-78A3A77B48E7}" sibTransId="{020894A2-3090-48F7-A447-42C08E81E43F}"/>
    <dgm:cxn modelId="{5641A902-5069-42EB-9E06-52AFFBA63A58}" type="presOf" srcId="{C2EDB28C-7A76-4715-ABAC-F6D936B02ACA}" destId="{2D96EB55-9523-4E36-9C78-DACBBB57E7D9}" srcOrd="0" destOrd="0" presId="urn:microsoft.com/office/officeart/2005/8/layout/vList2"/>
    <dgm:cxn modelId="{5E42F488-DB2D-4A01-B331-BF8909A50750}" srcId="{E40FF9AD-B036-4FB1-9F13-42ACC8800E54}" destId="{85D8C250-C189-467B-8A80-B73E1B81209F}" srcOrd="1" destOrd="0" parTransId="{EE8A7BBE-1F85-434B-A5DF-8CCF6D0747B5}" sibTransId="{D0C894DF-AA69-4785-8BCA-7714EDE27703}"/>
    <dgm:cxn modelId="{45A37E92-DD0B-44DD-943B-1191852CB3DF}" type="presOf" srcId="{9112AA2C-CD57-4C89-B52A-9C592C089CAA}" destId="{D2C07907-98DD-4327-BEED-B9E770B8976D}" srcOrd="0" destOrd="0" presId="urn:microsoft.com/office/officeart/2005/8/layout/vList2"/>
    <dgm:cxn modelId="{5EF72268-EE35-4F01-BC36-2FD9881FE772}" srcId="{E40FF9AD-B036-4FB1-9F13-42ACC8800E54}" destId="{9112AA2C-CD57-4C89-B52A-9C592C089CAA}" srcOrd="0" destOrd="0" parTransId="{C8726094-2401-4223-BEEB-42B3779D525A}" sibTransId="{9F801E21-CD2C-479D-B54A-BEB0E44B661F}"/>
    <dgm:cxn modelId="{5B28F535-22CE-418D-AB32-9F81E2A8BEE5}" type="presOf" srcId="{454B995F-52F6-407E-89FD-058FC45751AA}" destId="{563D5D9D-88F8-48CA-832C-676529B84DC6}" srcOrd="0" destOrd="0" presId="urn:microsoft.com/office/officeart/2005/8/layout/vList2"/>
    <dgm:cxn modelId="{3489AE73-5C23-4FF5-B944-97647B8CCEBF}" srcId="{E40FF9AD-B036-4FB1-9F13-42ACC8800E54}" destId="{C2EDB28C-7A76-4715-ABAC-F6D936B02ACA}" srcOrd="2" destOrd="0" parTransId="{67349016-8C85-4404-8C66-0F7CD752CB32}" sibTransId="{D850E117-960D-4A33-BC85-EBFADB80900D}"/>
    <dgm:cxn modelId="{8AAEC238-B301-4C0B-B9A7-2CC6FF5398C7}" type="presParOf" srcId="{4E2B474D-85C7-47FC-9BF8-8D8E2E898EB1}" destId="{D2C07907-98DD-4327-BEED-B9E770B8976D}" srcOrd="0" destOrd="0" presId="urn:microsoft.com/office/officeart/2005/8/layout/vList2"/>
    <dgm:cxn modelId="{E873FC00-BEA0-4355-B8E4-F9B44DC4FCC9}" type="presParOf" srcId="{4E2B474D-85C7-47FC-9BF8-8D8E2E898EB1}" destId="{31183784-B8C2-4C7C-90E5-265504CB6990}" srcOrd="1" destOrd="0" presId="urn:microsoft.com/office/officeart/2005/8/layout/vList2"/>
    <dgm:cxn modelId="{66ED27E9-AB06-446B-A018-568DAC789792}" type="presParOf" srcId="{4E2B474D-85C7-47FC-9BF8-8D8E2E898EB1}" destId="{7CAA34BA-C762-4F75-BC31-2F8E37DBD860}" srcOrd="2" destOrd="0" presId="urn:microsoft.com/office/officeart/2005/8/layout/vList2"/>
    <dgm:cxn modelId="{0017F315-EA8A-4FA2-95ED-BE811810733C}" type="presParOf" srcId="{4E2B474D-85C7-47FC-9BF8-8D8E2E898EB1}" destId="{FFF57AEB-8579-4832-BB07-1E43C493E997}" srcOrd="3" destOrd="0" presId="urn:microsoft.com/office/officeart/2005/8/layout/vList2"/>
    <dgm:cxn modelId="{9E85E019-7751-467A-92F1-EEBCC72A1C67}" type="presParOf" srcId="{4E2B474D-85C7-47FC-9BF8-8D8E2E898EB1}" destId="{2D96EB55-9523-4E36-9C78-DACBBB57E7D9}" srcOrd="4" destOrd="0" presId="urn:microsoft.com/office/officeart/2005/8/layout/vList2"/>
    <dgm:cxn modelId="{772E69FC-68A3-4057-A825-D0B4B814DC0C}" type="presParOf" srcId="{4E2B474D-85C7-47FC-9BF8-8D8E2E898EB1}" destId="{88FC0F83-5DFF-4DE8-B971-48A5A6C253C9}" srcOrd="5" destOrd="0" presId="urn:microsoft.com/office/officeart/2005/8/layout/vList2"/>
    <dgm:cxn modelId="{FAD07D80-9CF4-4ED7-97E9-C864D3F524BF}" type="presParOf" srcId="{4E2B474D-85C7-47FC-9BF8-8D8E2E898EB1}" destId="{471C5D2D-CA50-45F7-B05F-E5B85097607C}" srcOrd="6" destOrd="0" presId="urn:microsoft.com/office/officeart/2005/8/layout/vList2"/>
    <dgm:cxn modelId="{6ADC417D-6C4F-4E25-BF68-08EAC82DB628}" type="presParOf" srcId="{4E2B474D-85C7-47FC-9BF8-8D8E2E898EB1}" destId="{B74D4CF9-BCC7-422D-89B7-6C086DC269B6}" srcOrd="7" destOrd="0" presId="urn:microsoft.com/office/officeart/2005/8/layout/vList2"/>
    <dgm:cxn modelId="{B327B85C-D795-49B6-8186-F732D1574F81}" type="presParOf" srcId="{4E2B474D-85C7-47FC-9BF8-8D8E2E898EB1}" destId="{563D5D9D-88F8-48CA-832C-676529B84DC6}"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C07907-98DD-4327-BEED-B9E770B8976D}">
      <dsp:nvSpPr>
        <dsp:cNvPr id="0" name=""/>
        <dsp:cNvSpPr/>
      </dsp:nvSpPr>
      <dsp:spPr>
        <a:xfrm>
          <a:off x="0" y="0"/>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1 </a:t>
          </a:r>
          <a:r>
            <a:rPr lang="zh-CN" altLang="en-US" sz="2800" kern="1200" dirty="0" smtClean="0">
              <a:latin typeface="楷体" panose="02010609060101010101" pitchFamily="49" charset="-122"/>
              <a:ea typeface="楷体" panose="02010609060101010101" pitchFamily="49" charset="-122"/>
            </a:rPr>
            <a:t>研究背景及问题描述</a:t>
          </a:r>
          <a:endParaRPr lang="zh-CN" sz="2800" kern="1200" dirty="0">
            <a:latin typeface="楷体" panose="02010609060101010101" pitchFamily="49" charset="-122"/>
            <a:ea typeface="楷体" panose="02010609060101010101" pitchFamily="49" charset="-122"/>
          </a:endParaRPr>
        </a:p>
      </dsp:txBody>
      <dsp:txXfrm>
        <a:off x="34383" y="34383"/>
        <a:ext cx="7420066" cy="635573"/>
      </dsp:txXfrm>
    </dsp:sp>
    <dsp:sp modelId="{7CAA34BA-C762-4F75-BC31-2F8E37DBD860}">
      <dsp:nvSpPr>
        <dsp:cNvPr id="0" name=""/>
        <dsp:cNvSpPr/>
      </dsp:nvSpPr>
      <dsp:spPr>
        <a:xfrm>
          <a:off x="0" y="80706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2 </a:t>
          </a:r>
          <a:r>
            <a:rPr lang="zh-CN" altLang="en-US" sz="2800" kern="1200" dirty="0" smtClean="0">
              <a:latin typeface="楷体" panose="02010609060101010101" pitchFamily="49" charset="-122"/>
              <a:ea typeface="楷体" panose="02010609060101010101" pitchFamily="49" charset="-122"/>
            </a:rPr>
            <a:t>实体关系抽取的相关研究</a:t>
          </a:r>
          <a:endParaRPr lang="zh-CN" sz="2800" kern="1200" dirty="0">
            <a:latin typeface="楷体" panose="02010609060101010101" pitchFamily="49" charset="-122"/>
            <a:ea typeface="楷体" panose="02010609060101010101" pitchFamily="49" charset="-122"/>
          </a:endParaRPr>
        </a:p>
      </dsp:txBody>
      <dsp:txXfrm>
        <a:off x="34383" y="841449"/>
        <a:ext cx="7420066" cy="635573"/>
      </dsp:txXfrm>
    </dsp:sp>
    <dsp:sp modelId="{2D96EB55-9523-4E36-9C78-DACBBB57E7D9}">
      <dsp:nvSpPr>
        <dsp:cNvPr id="0" name=""/>
        <dsp:cNvSpPr/>
      </dsp:nvSpPr>
      <dsp:spPr>
        <a:xfrm>
          <a:off x="0" y="159204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3 </a:t>
          </a:r>
          <a:r>
            <a:rPr lang="zh-CN" altLang="en-US" sz="2800" kern="1200" dirty="0" smtClean="0">
              <a:latin typeface="楷体" panose="02010609060101010101" pitchFamily="49" charset="-122"/>
              <a:ea typeface="楷体" panose="02010609060101010101" pitchFamily="49" charset="-122"/>
            </a:rPr>
            <a:t>句子的分布式表示方法</a:t>
          </a:r>
          <a:endParaRPr lang="zh-CN" sz="2800" kern="1200" dirty="0">
            <a:latin typeface="楷体" panose="02010609060101010101" pitchFamily="49" charset="-122"/>
            <a:ea typeface="楷体" panose="02010609060101010101" pitchFamily="49" charset="-122"/>
          </a:endParaRPr>
        </a:p>
      </dsp:txBody>
      <dsp:txXfrm>
        <a:off x="34383" y="1626429"/>
        <a:ext cx="7420066" cy="635573"/>
      </dsp:txXfrm>
    </dsp:sp>
    <dsp:sp modelId="{471C5D2D-CA50-45F7-B05F-E5B85097607C}">
      <dsp:nvSpPr>
        <dsp:cNvPr id="0" name=""/>
        <dsp:cNvSpPr/>
      </dsp:nvSpPr>
      <dsp:spPr>
        <a:xfrm>
          <a:off x="0" y="237702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4 </a:t>
          </a:r>
          <a:r>
            <a:rPr lang="zh-CN" altLang="en-US" sz="2800" kern="1200" dirty="0" smtClean="0">
              <a:latin typeface="楷体" panose="02010609060101010101" pitchFamily="49" charset="-122"/>
              <a:ea typeface="楷体" panose="02010609060101010101" pitchFamily="49" charset="-122"/>
            </a:rPr>
            <a:t>面向新闻网页的企业实体关系抽取</a:t>
          </a:r>
          <a:endParaRPr lang="zh-CN" sz="2800" kern="1200" dirty="0">
            <a:latin typeface="楷体" panose="02010609060101010101" pitchFamily="49" charset="-122"/>
            <a:ea typeface="楷体" panose="02010609060101010101" pitchFamily="49" charset="-122"/>
          </a:endParaRPr>
        </a:p>
      </dsp:txBody>
      <dsp:txXfrm>
        <a:off x="34383" y="2411409"/>
        <a:ext cx="7420066" cy="635573"/>
      </dsp:txXfrm>
    </dsp:sp>
    <dsp:sp modelId="{563D5D9D-88F8-48CA-832C-676529B84DC6}">
      <dsp:nvSpPr>
        <dsp:cNvPr id="0" name=""/>
        <dsp:cNvSpPr/>
      </dsp:nvSpPr>
      <dsp:spPr>
        <a:xfrm>
          <a:off x="0" y="3162005"/>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5 </a:t>
          </a:r>
          <a:r>
            <a:rPr lang="zh-CN" altLang="en-US" sz="2800" kern="1200" dirty="0" smtClean="0">
              <a:latin typeface="楷体" panose="02010609060101010101" pitchFamily="49" charset="-122"/>
              <a:ea typeface="楷体" panose="02010609060101010101" pitchFamily="49" charset="-122"/>
            </a:rPr>
            <a:t>总结与展望</a:t>
          </a:r>
          <a:endParaRPr lang="zh-CN" sz="2800" kern="1200" dirty="0">
            <a:latin typeface="楷体" panose="02010609060101010101" pitchFamily="49" charset="-122"/>
            <a:ea typeface="楷体" panose="02010609060101010101" pitchFamily="49" charset="-122"/>
          </a:endParaRPr>
        </a:p>
      </dsp:txBody>
      <dsp:txXfrm>
        <a:off x="34383" y="3196388"/>
        <a:ext cx="7420066" cy="6355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C07907-98DD-4327-BEED-B9E770B8976D}">
      <dsp:nvSpPr>
        <dsp:cNvPr id="0" name=""/>
        <dsp:cNvSpPr/>
      </dsp:nvSpPr>
      <dsp:spPr>
        <a:xfrm>
          <a:off x="0" y="22086"/>
          <a:ext cx="7488832" cy="704339"/>
        </a:xfrm>
        <a:prstGeom prst="roundRect">
          <a:avLst/>
        </a:prstGeom>
        <a:solidFill>
          <a:schemeClr val="accent2"/>
        </a:solidFill>
        <a:ln w="2540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1 </a:t>
          </a:r>
          <a:r>
            <a:rPr lang="zh-CN" altLang="en-US" sz="2800" kern="1200" dirty="0" smtClean="0">
              <a:latin typeface="楷体" panose="02010609060101010101" pitchFamily="49" charset="-122"/>
              <a:ea typeface="楷体" panose="02010609060101010101" pitchFamily="49" charset="-122"/>
            </a:rPr>
            <a:t>研究背景及问题描述</a:t>
          </a:r>
          <a:endParaRPr lang="zh-CN" sz="2800" kern="1200" dirty="0">
            <a:latin typeface="楷体" panose="02010609060101010101" pitchFamily="49" charset="-122"/>
            <a:ea typeface="楷体" panose="02010609060101010101" pitchFamily="49" charset="-122"/>
          </a:endParaRPr>
        </a:p>
      </dsp:txBody>
      <dsp:txXfrm>
        <a:off x="34383" y="56469"/>
        <a:ext cx="7420066" cy="635573"/>
      </dsp:txXfrm>
    </dsp:sp>
    <dsp:sp modelId="{7CAA34BA-C762-4F75-BC31-2F8E37DBD860}">
      <dsp:nvSpPr>
        <dsp:cNvPr id="0" name=""/>
        <dsp:cNvSpPr/>
      </dsp:nvSpPr>
      <dsp:spPr>
        <a:xfrm>
          <a:off x="0" y="792087"/>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2 </a:t>
          </a:r>
          <a:r>
            <a:rPr lang="zh-CN" altLang="en-US" sz="2800" kern="1200" dirty="0" smtClean="0">
              <a:latin typeface="楷体" panose="02010609060101010101" pitchFamily="49" charset="-122"/>
              <a:ea typeface="楷体" panose="02010609060101010101" pitchFamily="49" charset="-122"/>
            </a:rPr>
            <a:t>实体关系抽取的相关研究</a:t>
          </a:r>
          <a:endParaRPr lang="zh-CN" sz="2800" kern="1200" dirty="0">
            <a:latin typeface="楷体" panose="02010609060101010101" pitchFamily="49" charset="-122"/>
            <a:ea typeface="楷体" panose="02010609060101010101" pitchFamily="49" charset="-122"/>
          </a:endParaRPr>
        </a:p>
      </dsp:txBody>
      <dsp:txXfrm>
        <a:off x="34383" y="826470"/>
        <a:ext cx="7420066" cy="635573"/>
      </dsp:txXfrm>
    </dsp:sp>
    <dsp:sp modelId="{2D96EB55-9523-4E36-9C78-DACBBB57E7D9}">
      <dsp:nvSpPr>
        <dsp:cNvPr id="0" name=""/>
        <dsp:cNvSpPr/>
      </dsp:nvSpPr>
      <dsp:spPr>
        <a:xfrm>
          <a:off x="0" y="159204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3 </a:t>
          </a:r>
          <a:r>
            <a:rPr lang="zh-CN" altLang="en-US" sz="2800" kern="1200" dirty="0" smtClean="0">
              <a:latin typeface="楷体" panose="02010609060101010101" pitchFamily="49" charset="-122"/>
              <a:ea typeface="楷体" panose="02010609060101010101" pitchFamily="49" charset="-122"/>
            </a:rPr>
            <a:t>句子的分布式表示方法</a:t>
          </a:r>
          <a:endParaRPr lang="zh-CN" sz="2800" kern="1200" dirty="0">
            <a:latin typeface="楷体" panose="02010609060101010101" pitchFamily="49" charset="-122"/>
            <a:ea typeface="楷体" panose="02010609060101010101" pitchFamily="49" charset="-122"/>
          </a:endParaRPr>
        </a:p>
      </dsp:txBody>
      <dsp:txXfrm>
        <a:off x="34383" y="1626429"/>
        <a:ext cx="7420066" cy="635573"/>
      </dsp:txXfrm>
    </dsp:sp>
    <dsp:sp modelId="{471C5D2D-CA50-45F7-B05F-E5B85097607C}">
      <dsp:nvSpPr>
        <dsp:cNvPr id="0" name=""/>
        <dsp:cNvSpPr/>
      </dsp:nvSpPr>
      <dsp:spPr>
        <a:xfrm>
          <a:off x="0" y="237702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4 </a:t>
          </a:r>
          <a:r>
            <a:rPr lang="zh-CN" altLang="en-US" sz="2800" kern="1200" dirty="0" smtClean="0">
              <a:latin typeface="楷体" panose="02010609060101010101" pitchFamily="49" charset="-122"/>
              <a:ea typeface="楷体" panose="02010609060101010101" pitchFamily="49" charset="-122"/>
            </a:rPr>
            <a:t>面向新闻网页的企业实体关系抽取</a:t>
          </a:r>
          <a:endParaRPr lang="zh-CN" sz="2800" kern="1200" dirty="0">
            <a:latin typeface="楷体" panose="02010609060101010101" pitchFamily="49" charset="-122"/>
            <a:ea typeface="楷体" panose="02010609060101010101" pitchFamily="49" charset="-122"/>
          </a:endParaRPr>
        </a:p>
      </dsp:txBody>
      <dsp:txXfrm>
        <a:off x="34383" y="2411409"/>
        <a:ext cx="7420066" cy="635573"/>
      </dsp:txXfrm>
    </dsp:sp>
    <dsp:sp modelId="{563D5D9D-88F8-48CA-832C-676529B84DC6}">
      <dsp:nvSpPr>
        <dsp:cNvPr id="0" name=""/>
        <dsp:cNvSpPr/>
      </dsp:nvSpPr>
      <dsp:spPr>
        <a:xfrm>
          <a:off x="0" y="3162005"/>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5 </a:t>
          </a:r>
          <a:r>
            <a:rPr lang="zh-CN" altLang="en-US" sz="2800" kern="1200" dirty="0" smtClean="0">
              <a:latin typeface="楷体" panose="02010609060101010101" pitchFamily="49" charset="-122"/>
              <a:ea typeface="楷体" panose="02010609060101010101" pitchFamily="49" charset="-122"/>
            </a:rPr>
            <a:t>总结与展望</a:t>
          </a:r>
          <a:endParaRPr lang="zh-CN" sz="2800" kern="1200" dirty="0">
            <a:latin typeface="楷体" panose="02010609060101010101" pitchFamily="49" charset="-122"/>
            <a:ea typeface="楷体" panose="02010609060101010101" pitchFamily="49" charset="-122"/>
          </a:endParaRPr>
        </a:p>
      </dsp:txBody>
      <dsp:txXfrm>
        <a:off x="34383" y="3196388"/>
        <a:ext cx="7420066" cy="63557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C07907-98DD-4327-BEED-B9E770B8976D}">
      <dsp:nvSpPr>
        <dsp:cNvPr id="0" name=""/>
        <dsp:cNvSpPr/>
      </dsp:nvSpPr>
      <dsp:spPr>
        <a:xfrm>
          <a:off x="0" y="2208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1 </a:t>
          </a:r>
          <a:r>
            <a:rPr lang="zh-CN" altLang="en-US" sz="2800" kern="1200" dirty="0" smtClean="0">
              <a:latin typeface="楷体" panose="02010609060101010101" pitchFamily="49" charset="-122"/>
              <a:ea typeface="楷体" panose="02010609060101010101" pitchFamily="49" charset="-122"/>
            </a:rPr>
            <a:t>研究背景与问题描述</a:t>
          </a:r>
          <a:endParaRPr lang="zh-CN" sz="2800" kern="1200" dirty="0">
            <a:latin typeface="楷体" panose="02010609060101010101" pitchFamily="49" charset="-122"/>
            <a:ea typeface="楷体" panose="02010609060101010101" pitchFamily="49" charset="-122"/>
          </a:endParaRPr>
        </a:p>
      </dsp:txBody>
      <dsp:txXfrm>
        <a:off x="34383" y="56469"/>
        <a:ext cx="7420066" cy="635573"/>
      </dsp:txXfrm>
    </dsp:sp>
    <dsp:sp modelId="{7CAA34BA-C762-4F75-BC31-2F8E37DBD860}">
      <dsp:nvSpPr>
        <dsp:cNvPr id="0" name=""/>
        <dsp:cNvSpPr/>
      </dsp:nvSpPr>
      <dsp:spPr>
        <a:xfrm>
          <a:off x="0" y="807066"/>
          <a:ext cx="7488832" cy="704339"/>
        </a:xfrm>
        <a:prstGeom prst="roundRect">
          <a:avLst/>
        </a:prstGeom>
        <a:solidFill>
          <a:schemeClr val="accent2"/>
        </a:solidFill>
        <a:ln w="2540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2 </a:t>
          </a:r>
          <a:r>
            <a:rPr lang="zh-CN" altLang="en-US" sz="2800" kern="1200" dirty="0" smtClean="0">
              <a:latin typeface="楷体" panose="02010609060101010101" pitchFamily="49" charset="-122"/>
              <a:ea typeface="楷体" panose="02010609060101010101" pitchFamily="49" charset="-122"/>
            </a:rPr>
            <a:t>实体关系抽取的相关研究</a:t>
          </a:r>
          <a:endParaRPr lang="zh-CN" sz="2800" kern="1200" dirty="0">
            <a:latin typeface="楷体" panose="02010609060101010101" pitchFamily="49" charset="-122"/>
            <a:ea typeface="楷体" panose="02010609060101010101" pitchFamily="49" charset="-122"/>
          </a:endParaRPr>
        </a:p>
      </dsp:txBody>
      <dsp:txXfrm>
        <a:off x="34383" y="841449"/>
        <a:ext cx="7420066" cy="635573"/>
      </dsp:txXfrm>
    </dsp:sp>
    <dsp:sp modelId="{2D96EB55-9523-4E36-9C78-DACBBB57E7D9}">
      <dsp:nvSpPr>
        <dsp:cNvPr id="0" name=""/>
        <dsp:cNvSpPr/>
      </dsp:nvSpPr>
      <dsp:spPr>
        <a:xfrm>
          <a:off x="0" y="159204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3 </a:t>
          </a:r>
          <a:r>
            <a:rPr lang="zh-CN" altLang="en-US" sz="2800" kern="1200" dirty="0" smtClean="0">
              <a:latin typeface="楷体" panose="02010609060101010101" pitchFamily="49" charset="-122"/>
              <a:ea typeface="楷体" panose="02010609060101010101" pitchFamily="49" charset="-122"/>
            </a:rPr>
            <a:t>句子的分布式表示方法</a:t>
          </a:r>
          <a:endParaRPr lang="zh-CN" sz="2800" kern="1200" dirty="0">
            <a:latin typeface="楷体" panose="02010609060101010101" pitchFamily="49" charset="-122"/>
            <a:ea typeface="楷体" panose="02010609060101010101" pitchFamily="49" charset="-122"/>
          </a:endParaRPr>
        </a:p>
      </dsp:txBody>
      <dsp:txXfrm>
        <a:off x="34383" y="1626429"/>
        <a:ext cx="7420066" cy="635573"/>
      </dsp:txXfrm>
    </dsp:sp>
    <dsp:sp modelId="{471C5D2D-CA50-45F7-B05F-E5B85097607C}">
      <dsp:nvSpPr>
        <dsp:cNvPr id="0" name=""/>
        <dsp:cNvSpPr/>
      </dsp:nvSpPr>
      <dsp:spPr>
        <a:xfrm>
          <a:off x="0" y="237702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4 </a:t>
          </a:r>
          <a:r>
            <a:rPr lang="zh-CN" altLang="en-US" sz="2800" kern="1200" dirty="0" smtClean="0">
              <a:latin typeface="楷体" panose="02010609060101010101" pitchFamily="49" charset="-122"/>
              <a:ea typeface="楷体" panose="02010609060101010101" pitchFamily="49" charset="-122"/>
            </a:rPr>
            <a:t>面向新闻网页的企业实体关系抽取</a:t>
          </a:r>
          <a:endParaRPr lang="zh-CN" sz="2800" kern="1200" dirty="0">
            <a:latin typeface="楷体" panose="02010609060101010101" pitchFamily="49" charset="-122"/>
            <a:ea typeface="楷体" panose="02010609060101010101" pitchFamily="49" charset="-122"/>
          </a:endParaRPr>
        </a:p>
      </dsp:txBody>
      <dsp:txXfrm>
        <a:off x="34383" y="2411409"/>
        <a:ext cx="7420066" cy="635573"/>
      </dsp:txXfrm>
    </dsp:sp>
    <dsp:sp modelId="{563D5D9D-88F8-48CA-832C-676529B84DC6}">
      <dsp:nvSpPr>
        <dsp:cNvPr id="0" name=""/>
        <dsp:cNvSpPr/>
      </dsp:nvSpPr>
      <dsp:spPr>
        <a:xfrm>
          <a:off x="0" y="3162005"/>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5 </a:t>
          </a:r>
          <a:r>
            <a:rPr lang="zh-CN" altLang="en-US" sz="2800" kern="1200" dirty="0" smtClean="0">
              <a:latin typeface="楷体" panose="02010609060101010101" pitchFamily="49" charset="-122"/>
              <a:ea typeface="楷体" panose="02010609060101010101" pitchFamily="49" charset="-122"/>
            </a:rPr>
            <a:t>总结与展望</a:t>
          </a:r>
          <a:endParaRPr lang="zh-CN" sz="2800" kern="1200" dirty="0">
            <a:latin typeface="楷体" panose="02010609060101010101" pitchFamily="49" charset="-122"/>
            <a:ea typeface="楷体" panose="02010609060101010101" pitchFamily="49" charset="-122"/>
          </a:endParaRPr>
        </a:p>
      </dsp:txBody>
      <dsp:txXfrm>
        <a:off x="34383" y="3196388"/>
        <a:ext cx="7420066" cy="63557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C07907-98DD-4327-BEED-B9E770B8976D}">
      <dsp:nvSpPr>
        <dsp:cNvPr id="0" name=""/>
        <dsp:cNvSpPr/>
      </dsp:nvSpPr>
      <dsp:spPr>
        <a:xfrm>
          <a:off x="0" y="2208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1 </a:t>
          </a:r>
          <a:r>
            <a:rPr lang="zh-CN" altLang="en-US" sz="2800" kern="1200" dirty="0" smtClean="0">
              <a:latin typeface="楷体" panose="02010609060101010101" pitchFamily="49" charset="-122"/>
              <a:ea typeface="楷体" panose="02010609060101010101" pitchFamily="49" charset="-122"/>
            </a:rPr>
            <a:t>研究背景与目的</a:t>
          </a:r>
          <a:endParaRPr lang="zh-CN" sz="2800" kern="1200" dirty="0">
            <a:latin typeface="楷体" panose="02010609060101010101" pitchFamily="49" charset="-122"/>
            <a:ea typeface="楷体" panose="02010609060101010101" pitchFamily="49" charset="-122"/>
          </a:endParaRPr>
        </a:p>
      </dsp:txBody>
      <dsp:txXfrm>
        <a:off x="34383" y="56469"/>
        <a:ext cx="7420066" cy="635573"/>
      </dsp:txXfrm>
    </dsp:sp>
    <dsp:sp modelId="{7CAA34BA-C762-4F75-BC31-2F8E37DBD860}">
      <dsp:nvSpPr>
        <dsp:cNvPr id="0" name=""/>
        <dsp:cNvSpPr/>
      </dsp:nvSpPr>
      <dsp:spPr>
        <a:xfrm>
          <a:off x="0" y="80706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2 </a:t>
          </a:r>
          <a:r>
            <a:rPr lang="zh-CN" altLang="en-US" sz="2800" kern="1200" dirty="0" smtClean="0">
              <a:latin typeface="楷体" panose="02010609060101010101" pitchFamily="49" charset="-122"/>
              <a:ea typeface="楷体" panose="02010609060101010101" pitchFamily="49" charset="-122"/>
            </a:rPr>
            <a:t>实体关系抽取的相关研究</a:t>
          </a:r>
          <a:endParaRPr lang="zh-CN" sz="2800" kern="1200" dirty="0">
            <a:latin typeface="楷体" panose="02010609060101010101" pitchFamily="49" charset="-122"/>
            <a:ea typeface="楷体" panose="02010609060101010101" pitchFamily="49" charset="-122"/>
          </a:endParaRPr>
        </a:p>
      </dsp:txBody>
      <dsp:txXfrm>
        <a:off x="34383" y="841449"/>
        <a:ext cx="7420066" cy="635573"/>
      </dsp:txXfrm>
    </dsp:sp>
    <dsp:sp modelId="{2D96EB55-9523-4E36-9C78-DACBBB57E7D9}">
      <dsp:nvSpPr>
        <dsp:cNvPr id="0" name=""/>
        <dsp:cNvSpPr/>
      </dsp:nvSpPr>
      <dsp:spPr>
        <a:xfrm>
          <a:off x="0" y="1592046"/>
          <a:ext cx="7488832" cy="704339"/>
        </a:xfrm>
        <a:prstGeom prst="roundRect">
          <a:avLst/>
        </a:prstGeom>
        <a:solidFill>
          <a:schemeClr val="accent2"/>
        </a:solidFill>
        <a:ln w="2540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3 </a:t>
          </a:r>
          <a:r>
            <a:rPr lang="zh-CN" altLang="en-US" sz="2800" kern="1200" dirty="0" smtClean="0">
              <a:latin typeface="楷体" panose="02010609060101010101" pitchFamily="49" charset="-122"/>
              <a:ea typeface="楷体" panose="02010609060101010101" pitchFamily="49" charset="-122"/>
            </a:rPr>
            <a:t>句子的分布式表示</a:t>
          </a:r>
          <a:endParaRPr lang="zh-CN" sz="2800" kern="1200" dirty="0">
            <a:latin typeface="楷体" panose="02010609060101010101" pitchFamily="49" charset="-122"/>
            <a:ea typeface="楷体" panose="02010609060101010101" pitchFamily="49" charset="-122"/>
          </a:endParaRPr>
        </a:p>
      </dsp:txBody>
      <dsp:txXfrm>
        <a:off x="34383" y="1626429"/>
        <a:ext cx="7420066" cy="635573"/>
      </dsp:txXfrm>
    </dsp:sp>
    <dsp:sp modelId="{471C5D2D-CA50-45F7-B05F-E5B85097607C}">
      <dsp:nvSpPr>
        <dsp:cNvPr id="0" name=""/>
        <dsp:cNvSpPr/>
      </dsp:nvSpPr>
      <dsp:spPr>
        <a:xfrm>
          <a:off x="0" y="237702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4 </a:t>
          </a:r>
          <a:r>
            <a:rPr lang="zh-CN" altLang="en-US" sz="2800" kern="1200" dirty="0" smtClean="0">
              <a:latin typeface="楷体" panose="02010609060101010101" pitchFamily="49" charset="-122"/>
              <a:ea typeface="楷体" panose="02010609060101010101" pitchFamily="49" charset="-122"/>
            </a:rPr>
            <a:t>面向新闻网页的企业实体关系抽取</a:t>
          </a:r>
          <a:endParaRPr lang="zh-CN" sz="2800" kern="1200" dirty="0">
            <a:latin typeface="楷体" panose="02010609060101010101" pitchFamily="49" charset="-122"/>
            <a:ea typeface="楷体" panose="02010609060101010101" pitchFamily="49" charset="-122"/>
          </a:endParaRPr>
        </a:p>
      </dsp:txBody>
      <dsp:txXfrm>
        <a:off x="34383" y="2411409"/>
        <a:ext cx="7420066" cy="635573"/>
      </dsp:txXfrm>
    </dsp:sp>
    <dsp:sp modelId="{563D5D9D-88F8-48CA-832C-676529B84DC6}">
      <dsp:nvSpPr>
        <dsp:cNvPr id="0" name=""/>
        <dsp:cNvSpPr/>
      </dsp:nvSpPr>
      <dsp:spPr>
        <a:xfrm>
          <a:off x="0" y="3162005"/>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5 </a:t>
          </a:r>
          <a:r>
            <a:rPr lang="zh-CN" altLang="en-US" sz="2800" kern="1200" dirty="0" smtClean="0">
              <a:latin typeface="楷体" panose="02010609060101010101" pitchFamily="49" charset="-122"/>
              <a:ea typeface="楷体" panose="02010609060101010101" pitchFamily="49" charset="-122"/>
            </a:rPr>
            <a:t>总结与展望</a:t>
          </a:r>
          <a:endParaRPr lang="zh-CN" sz="2800" kern="1200" dirty="0">
            <a:latin typeface="楷体" panose="02010609060101010101" pitchFamily="49" charset="-122"/>
            <a:ea typeface="楷体" panose="02010609060101010101" pitchFamily="49" charset="-122"/>
          </a:endParaRPr>
        </a:p>
      </dsp:txBody>
      <dsp:txXfrm>
        <a:off x="34383" y="3196388"/>
        <a:ext cx="7420066" cy="63557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C07907-98DD-4327-BEED-B9E770B8976D}">
      <dsp:nvSpPr>
        <dsp:cNvPr id="0" name=""/>
        <dsp:cNvSpPr/>
      </dsp:nvSpPr>
      <dsp:spPr>
        <a:xfrm>
          <a:off x="0" y="2208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1 </a:t>
          </a:r>
          <a:r>
            <a:rPr lang="zh-CN" altLang="en-US" sz="2800" kern="1200" dirty="0" smtClean="0">
              <a:latin typeface="楷体" panose="02010609060101010101" pitchFamily="49" charset="-122"/>
              <a:ea typeface="楷体" panose="02010609060101010101" pitchFamily="49" charset="-122"/>
            </a:rPr>
            <a:t>研究背景与目的</a:t>
          </a:r>
          <a:endParaRPr lang="zh-CN" sz="2800" kern="1200" dirty="0">
            <a:latin typeface="楷体" panose="02010609060101010101" pitchFamily="49" charset="-122"/>
            <a:ea typeface="楷体" panose="02010609060101010101" pitchFamily="49" charset="-122"/>
          </a:endParaRPr>
        </a:p>
      </dsp:txBody>
      <dsp:txXfrm>
        <a:off x="34383" y="56469"/>
        <a:ext cx="7420066" cy="635573"/>
      </dsp:txXfrm>
    </dsp:sp>
    <dsp:sp modelId="{7CAA34BA-C762-4F75-BC31-2F8E37DBD860}">
      <dsp:nvSpPr>
        <dsp:cNvPr id="0" name=""/>
        <dsp:cNvSpPr/>
      </dsp:nvSpPr>
      <dsp:spPr>
        <a:xfrm>
          <a:off x="0" y="80706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2 </a:t>
          </a:r>
          <a:r>
            <a:rPr lang="zh-CN" altLang="en-US" sz="2800" kern="1200" dirty="0" smtClean="0">
              <a:latin typeface="楷体" panose="02010609060101010101" pitchFamily="49" charset="-122"/>
              <a:ea typeface="楷体" panose="02010609060101010101" pitchFamily="49" charset="-122"/>
            </a:rPr>
            <a:t>实体关系抽取的相关研究</a:t>
          </a:r>
          <a:endParaRPr lang="zh-CN" sz="2800" kern="1200" dirty="0">
            <a:latin typeface="楷体" panose="02010609060101010101" pitchFamily="49" charset="-122"/>
            <a:ea typeface="楷体" panose="02010609060101010101" pitchFamily="49" charset="-122"/>
          </a:endParaRPr>
        </a:p>
      </dsp:txBody>
      <dsp:txXfrm>
        <a:off x="34383" y="841449"/>
        <a:ext cx="7420066" cy="635573"/>
      </dsp:txXfrm>
    </dsp:sp>
    <dsp:sp modelId="{2D96EB55-9523-4E36-9C78-DACBBB57E7D9}">
      <dsp:nvSpPr>
        <dsp:cNvPr id="0" name=""/>
        <dsp:cNvSpPr/>
      </dsp:nvSpPr>
      <dsp:spPr>
        <a:xfrm>
          <a:off x="0" y="1592046"/>
          <a:ext cx="7488832" cy="704339"/>
        </a:xfrm>
        <a:prstGeom prst="roundRect">
          <a:avLst/>
        </a:prstGeom>
        <a:solidFill>
          <a:schemeClr val="bg1"/>
        </a:solidFill>
        <a:ln w="2540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3 </a:t>
          </a:r>
          <a:r>
            <a:rPr lang="zh-CN" altLang="en-US" sz="2800" kern="1200" dirty="0" smtClean="0">
              <a:latin typeface="楷体" panose="02010609060101010101" pitchFamily="49" charset="-122"/>
              <a:ea typeface="楷体" panose="02010609060101010101" pitchFamily="49" charset="-122"/>
            </a:rPr>
            <a:t>句</a:t>
          </a:r>
          <a:r>
            <a:rPr lang="zh-CN" altLang="en-US" sz="2800" kern="1200" smtClean="0">
              <a:latin typeface="楷体" panose="02010609060101010101" pitchFamily="49" charset="-122"/>
              <a:ea typeface="楷体" panose="02010609060101010101" pitchFamily="49" charset="-122"/>
            </a:rPr>
            <a:t>子的分布式表</a:t>
          </a:r>
          <a:r>
            <a:rPr lang="zh-CN" altLang="en-US" sz="2800" kern="1200" dirty="0" smtClean="0">
              <a:latin typeface="楷体" panose="02010609060101010101" pitchFamily="49" charset="-122"/>
              <a:ea typeface="楷体" panose="02010609060101010101" pitchFamily="49" charset="-122"/>
            </a:rPr>
            <a:t>示方法</a:t>
          </a:r>
          <a:endParaRPr lang="zh-CN" sz="2800" kern="1200" dirty="0">
            <a:latin typeface="楷体" panose="02010609060101010101" pitchFamily="49" charset="-122"/>
            <a:ea typeface="楷体" panose="02010609060101010101" pitchFamily="49" charset="-122"/>
          </a:endParaRPr>
        </a:p>
      </dsp:txBody>
      <dsp:txXfrm>
        <a:off x="34383" y="1626429"/>
        <a:ext cx="7420066" cy="635573"/>
      </dsp:txXfrm>
    </dsp:sp>
    <dsp:sp modelId="{471C5D2D-CA50-45F7-B05F-E5B85097607C}">
      <dsp:nvSpPr>
        <dsp:cNvPr id="0" name=""/>
        <dsp:cNvSpPr/>
      </dsp:nvSpPr>
      <dsp:spPr>
        <a:xfrm>
          <a:off x="0" y="2377026"/>
          <a:ext cx="7488832" cy="704339"/>
        </a:xfrm>
        <a:prstGeom prst="roundRect">
          <a:avLst/>
        </a:prstGeom>
        <a:solidFill>
          <a:schemeClr val="accent2"/>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4 </a:t>
          </a:r>
          <a:r>
            <a:rPr lang="zh-CN" altLang="en-US" sz="2800" kern="1200" dirty="0" smtClean="0">
              <a:latin typeface="楷体" panose="02010609060101010101" pitchFamily="49" charset="-122"/>
              <a:ea typeface="楷体" panose="02010609060101010101" pitchFamily="49" charset="-122"/>
            </a:rPr>
            <a:t>面向新闻网页的企业实体关系抽取</a:t>
          </a:r>
          <a:endParaRPr lang="zh-CN" sz="2800" kern="1200" dirty="0">
            <a:latin typeface="楷体" panose="02010609060101010101" pitchFamily="49" charset="-122"/>
            <a:ea typeface="楷体" panose="02010609060101010101" pitchFamily="49" charset="-122"/>
          </a:endParaRPr>
        </a:p>
      </dsp:txBody>
      <dsp:txXfrm>
        <a:off x="34383" y="2411409"/>
        <a:ext cx="7420066" cy="635573"/>
      </dsp:txXfrm>
    </dsp:sp>
    <dsp:sp modelId="{563D5D9D-88F8-48CA-832C-676529B84DC6}">
      <dsp:nvSpPr>
        <dsp:cNvPr id="0" name=""/>
        <dsp:cNvSpPr/>
      </dsp:nvSpPr>
      <dsp:spPr>
        <a:xfrm>
          <a:off x="0" y="3162005"/>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5 </a:t>
          </a:r>
          <a:r>
            <a:rPr lang="zh-CN" altLang="en-US" sz="2800" kern="1200" dirty="0" smtClean="0">
              <a:latin typeface="楷体" panose="02010609060101010101" pitchFamily="49" charset="-122"/>
              <a:ea typeface="楷体" panose="02010609060101010101" pitchFamily="49" charset="-122"/>
            </a:rPr>
            <a:t>总结与展望</a:t>
          </a:r>
          <a:endParaRPr lang="zh-CN" sz="2800" kern="1200" dirty="0">
            <a:latin typeface="楷体" panose="02010609060101010101" pitchFamily="49" charset="-122"/>
            <a:ea typeface="楷体" panose="02010609060101010101" pitchFamily="49" charset="-122"/>
          </a:endParaRPr>
        </a:p>
      </dsp:txBody>
      <dsp:txXfrm>
        <a:off x="34383" y="3196388"/>
        <a:ext cx="7420066" cy="63557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C07907-98DD-4327-BEED-B9E770B8976D}">
      <dsp:nvSpPr>
        <dsp:cNvPr id="0" name=""/>
        <dsp:cNvSpPr/>
      </dsp:nvSpPr>
      <dsp:spPr>
        <a:xfrm>
          <a:off x="0" y="2208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1 </a:t>
          </a:r>
          <a:r>
            <a:rPr lang="zh-CN" altLang="en-US" sz="2800" kern="1200" dirty="0" smtClean="0">
              <a:latin typeface="楷体" panose="02010609060101010101" pitchFamily="49" charset="-122"/>
              <a:ea typeface="楷体" panose="02010609060101010101" pitchFamily="49" charset="-122"/>
            </a:rPr>
            <a:t>研究背景与目的</a:t>
          </a:r>
          <a:endParaRPr lang="zh-CN" sz="2800" kern="1200" dirty="0">
            <a:latin typeface="楷体" panose="02010609060101010101" pitchFamily="49" charset="-122"/>
            <a:ea typeface="楷体" panose="02010609060101010101" pitchFamily="49" charset="-122"/>
          </a:endParaRPr>
        </a:p>
      </dsp:txBody>
      <dsp:txXfrm>
        <a:off x="34383" y="56469"/>
        <a:ext cx="7420066" cy="635573"/>
      </dsp:txXfrm>
    </dsp:sp>
    <dsp:sp modelId="{7CAA34BA-C762-4F75-BC31-2F8E37DBD860}">
      <dsp:nvSpPr>
        <dsp:cNvPr id="0" name=""/>
        <dsp:cNvSpPr/>
      </dsp:nvSpPr>
      <dsp:spPr>
        <a:xfrm>
          <a:off x="0" y="80706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2 </a:t>
          </a:r>
          <a:r>
            <a:rPr lang="zh-CN" altLang="en-US" sz="2800" kern="1200" dirty="0" smtClean="0">
              <a:latin typeface="楷体" panose="02010609060101010101" pitchFamily="49" charset="-122"/>
              <a:ea typeface="楷体" panose="02010609060101010101" pitchFamily="49" charset="-122"/>
            </a:rPr>
            <a:t>实体关系抽取的相关研究</a:t>
          </a:r>
          <a:endParaRPr lang="zh-CN" sz="2800" kern="1200" dirty="0">
            <a:latin typeface="楷体" panose="02010609060101010101" pitchFamily="49" charset="-122"/>
            <a:ea typeface="楷体" panose="02010609060101010101" pitchFamily="49" charset="-122"/>
          </a:endParaRPr>
        </a:p>
      </dsp:txBody>
      <dsp:txXfrm>
        <a:off x="34383" y="841449"/>
        <a:ext cx="7420066" cy="635573"/>
      </dsp:txXfrm>
    </dsp:sp>
    <dsp:sp modelId="{2D96EB55-9523-4E36-9C78-DACBBB57E7D9}">
      <dsp:nvSpPr>
        <dsp:cNvPr id="0" name=""/>
        <dsp:cNvSpPr/>
      </dsp:nvSpPr>
      <dsp:spPr>
        <a:xfrm>
          <a:off x="0" y="1592046"/>
          <a:ext cx="7488832" cy="704339"/>
        </a:xfrm>
        <a:prstGeom prst="roundRect">
          <a:avLst/>
        </a:prstGeom>
        <a:solidFill>
          <a:schemeClr val="bg1"/>
        </a:solidFill>
        <a:ln w="2540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3 </a:t>
          </a:r>
          <a:r>
            <a:rPr lang="zh-CN" altLang="en-US" sz="2800" kern="1200" dirty="0" smtClean="0">
              <a:latin typeface="楷体" panose="02010609060101010101" pitchFamily="49" charset="-122"/>
              <a:ea typeface="楷体" panose="02010609060101010101" pitchFamily="49" charset="-122"/>
            </a:rPr>
            <a:t>句子的分布式表示方法</a:t>
          </a:r>
          <a:endParaRPr lang="zh-CN" sz="2800" kern="1200" dirty="0">
            <a:latin typeface="楷体" panose="02010609060101010101" pitchFamily="49" charset="-122"/>
            <a:ea typeface="楷体" panose="02010609060101010101" pitchFamily="49" charset="-122"/>
          </a:endParaRPr>
        </a:p>
      </dsp:txBody>
      <dsp:txXfrm>
        <a:off x="34383" y="1626429"/>
        <a:ext cx="7420066" cy="635573"/>
      </dsp:txXfrm>
    </dsp:sp>
    <dsp:sp modelId="{471C5D2D-CA50-45F7-B05F-E5B85097607C}">
      <dsp:nvSpPr>
        <dsp:cNvPr id="0" name=""/>
        <dsp:cNvSpPr/>
      </dsp:nvSpPr>
      <dsp:spPr>
        <a:xfrm>
          <a:off x="0" y="2377026"/>
          <a:ext cx="7488832" cy="704339"/>
        </a:xfrm>
        <a:prstGeom prst="roundRect">
          <a:avLst/>
        </a:prstGeom>
        <a:solidFill>
          <a:schemeClr val="bg1"/>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4 </a:t>
          </a:r>
          <a:r>
            <a:rPr lang="zh-CN" altLang="en-US" sz="2800" kern="1200" dirty="0" smtClean="0">
              <a:latin typeface="楷体" panose="02010609060101010101" pitchFamily="49" charset="-122"/>
              <a:ea typeface="楷体" panose="02010609060101010101" pitchFamily="49" charset="-122"/>
            </a:rPr>
            <a:t>面向新闻网页的企业实体关系抽取</a:t>
          </a:r>
          <a:endParaRPr lang="zh-CN" sz="2800" kern="1200" dirty="0">
            <a:latin typeface="楷体" panose="02010609060101010101" pitchFamily="49" charset="-122"/>
            <a:ea typeface="楷体" panose="02010609060101010101" pitchFamily="49" charset="-122"/>
          </a:endParaRPr>
        </a:p>
      </dsp:txBody>
      <dsp:txXfrm>
        <a:off x="34383" y="2411409"/>
        <a:ext cx="7420066" cy="635573"/>
      </dsp:txXfrm>
    </dsp:sp>
    <dsp:sp modelId="{563D5D9D-88F8-48CA-832C-676529B84DC6}">
      <dsp:nvSpPr>
        <dsp:cNvPr id="0" name=""/>
        <dsp:cNvSpPr/>
      </dsp:nvSpPr>
      <dsp:spPr>
        <a:xfrm>
          <a:off x="0" y="3162005"/>
          <a:ext cx="7488832" cy="704339"/>
        </a:xfrm>
        <a:prstGeom prst="roundRect">
          <a:avLst/>
        </a:prstGeom>
        <a:solidFill>
          <a:schemeClr val="accent2"/>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5 </a:t>
          </a:r>
          <a:r>
            <a:rPr lang="zh-CN" altLang="en-US" sz="2800" kern="1200" dirty="0" smtClean="0">
              <a:latin typeface="楷体" panose="02010609060101010101" pitchFamily="49" charset="-122"/>
              <a:ea typeface="楷体" panose="02010609060101010101" pitchFamily="49" charset="-122"/>
            </a:rPr>
            <a:t>总结与展望</a:t>
          </a:r>
          <a:endParaRPr lang="zh-CN" sz="2800" kern="1200" dirty="0">
            <a:latin typeface="楷体" panose="02010609060101010101" pitchFamily="49" charset="-122"/>
            <a:ea typeface="楷体" panose="02010609060101010101" pitchFamily="49" charset="-122"/>
          </a:endParaRPr>
        </a:p>
      </dsp:txBody>
      <dsp:txXfrm>
        <a:off x="34383" y="3196388"/>
        <a:ext cx="7420066" cy="63557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400" cy="49371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49688" y="0"/>
            <a:ext cx="2946400" cy="493713"/>
          </a:xfrm>
          <a:prstGeom prst="rect">
            <a:avLst/>
          </a:prstGeom>
        </p:spPr>
        <p:txBody>
          <a:bodyPr vert="horz" lIns="91440" tIns="45720" rIns="91440" bIns="45720" rtlCol="0"/>
          <a:lstStyle>
            <a:lvl1pPr algn="r">
              <a:defRPr sz="1200"/>
            </a:lvl1pPr>
          </a:lstStyle>
          <a:p>
            <a:fld id="{1D7806B0-77EB-4E40-B0A3-8F69800ED8CC}" type="datetimeFigureOut">
              <a:rPr lang="zh-CN" altLang="en-US" smtClean="0"/>
              <a:t>2017/5/21</a:t>
            </a:fld>
            <a:endParaRPr lang="zh-CN" altLang="en-US"/>
          </a:p>
        </p:txBody>
      </p:sp>
      <p:sp>
        <p:nvSpPr>
          <p:cNvPr id="4" name="页脚占位符 3"/>
          <p:cNvSpPr>
            <a:spLocks noGrp="1"/>
          </p:cNvSpPr>
          <p:nvPr>
            <p:ph type="ftr" sz="quarter" idx="2"/>
          </p:nvPr>
        </p:nvSpPr>
        <p:spPr>
          <a:xfrm>
            <a:off x="0" y="9378950"/>
            <a:ext cx="2946400" cy="493713"/>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49688" y="9378950"/>
            <a:ext cx="2946400" cy="493713"/>
          </a:xfrm>
          <a:prstGeom prst="rect">
            <a:avLst/>
          </a:prstGeom>
        </p:spPr>
        <p:txBody>
          <a:bodyPr vert="horz" lIns="91440" tIns="45720" rIns="91440" bIns="45720" rtlCol="0" anchor="b"/>
          <a:lstStyle>
            <a:lvl1pPr algn="r">
              <a:defRPr sz="1200"/>
            </a:lvl1pPr>
          </a:lstStyle>
          <a:p>
            <a:fld id="{DE4C75C7-D152-470D-A080-8E0CADD04BA6}" type="slidenum">
              <a:rPr lang="zh-CN" altLang="en-US" smtClean="0"/>
              <a:t>‹#›</a:t>
            </a:fld>
            <a:endParaRPr lang="zh-CN" altLang="en-US"/>
          </a:p>
        </p:txBody>
      </p:sp>
    </p:spTree>
    <p:extLst>
      <p:ext uri="{BB962C8B-B14F-4D97-AF65-F5344CB8AC3E}">
        <p14:creationId xmlns:p14="http://schemas.microsoft.com/office/powerpoint/2010/main" val="40185158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22" name="Rectangle 2"/>
          <p:cNvSpPr>
            <a:spLocks noGrp="1" noChangeArrowheads="1"/>
          </p:cNvSpPr>
          <p:nvPr>
            <p:ph type="hdr" sz="quarter"/>
          </p:nvPr>
        </p:nvSpPr>
        <p:spPr bwMode="auto">
          <a:xfrm>
            <a:off x="0" y="0"/>
            <a:ext cx="29464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atin typeface="Arial" charset="0"/>
              </a:defRPr>
            </a:lvl1pPr>
          </a:lstStyle>
          <a:p>
            <a:endParaRPr lang="en-US" altLang="zh-CN"/>
          </a:p>
        </p:txBody>
      </p:sp>
      <p:sp>
        <p:nvSpPr>
          <p:cNvPr id="209923" name="Rectangle 3"/>
          <p:cNvSpPr>
            <a:spLocks noGrp="1" noChangeArrowheads="1"/>
          </p:cNvSpPr>
          <p:nvPr>
            <p:ph type="dt" idx="1"/>
          </p:nvPr>
        </p:nvSpPr>
        <p:spPr bwMode="auto">
          <a:xfrm>
            <a:off x="3849688" y="0"/>
            <a:ext cx="29464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endParaRPr lang="en-US" altLang="zh-CN"/>
          </a:p>
        </p:txBody>
      </p:sp>
      <p:sp>
        <p:nvSpPr>
          <p:cNvPr id="209924" name="Rectangle 4"/>
          <p:cNvSpPr>
            <a:spLocks noGrp="1" noRot="1" noChangeAspect="1" noChangeArrowheads="1" noTextEdit="1"/>
          </p:cNvSpPr>
          <p:nvPr>
            <p:ph type="sldImg" idx="2"/>
          </p:nvPr>
        </p:nvSpPr>
        <p:spPr bwMode="auto">
          <a:xfrm>
            <a:off x="931863" y="741363"/>
            <a:ext cx="4935537" cy="37020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9925" name="Rectangle 5"/>
          <p:cNvSpPr>
            <a:spLocks noGrp="1" noChangeArrowheads="1"/>
          </p:cNvSpPr>
          <p:nvPr>
            <p:ph type="body" sz="quarter" idx="3"/>
          </p:nvPr>
        </p:nvSpPr>
        <p:spPr bwMode="auto">
          <a:xfrm>
            <a:off x="679450" y="4691063"/>
            <a:ext cx="5438775" cy="4443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09926" name="Rectangle 6"/>
          <p:cNvSpPr>
            <a:spLocks noGrp="1" noChangeArrowheads="1"/>
          </p:cNvSpPr>
          <p:nvPr>
            <p:ph type="ftr" sz="quarter" idx="4"/>
          </p:nvPr>
        </p:nvSpPr>
        <p:spPr bwMode="auto">
          <a:xfrm>
            <a:off x="0" y="9378950"/>
            <a:ext cx="29464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atin typeface="Arial" charset="0"/>
              </a:defRPr>
            </a:lvl1pPr>
          </a:lstStyle>
          <a:p>
            <a:endParaRPr lang="en-US" altLang="zh-CN"/>
          </a:p>
        </p:txBody>
      </p:sp>
      <p:sp>
        <p:nvSpPr>
          <p:cNvPr id="209927" name="Rectangle 7"/>
          <p:cNvSpPr>
            <a:spLocks noGrp="1" noChangeArrowheads="1"/>
          </p:cNvSpPr>
          <p:nvPr>
            <p:ph type="sldNum" sz="quarter" idx="5"/>
          </p:nvPr>
        </p:nvSpPr>
        <p:spPr bwMode="auto">
          <a:xfrm>
            <a:off x="3849688" y="9378950"/>
            <a:ext cx="29464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fld id="{725AB2D3-0A13-4B70-943B-8D91FF02C85D}" type="slidenum">
              <a:rPr lang="en-US" altLang="zh-CN"/>
              <a:pPr/>
              <a:t>‹#›</a:t>
            </a:fld>
            <a:endParaRPr lang="en-US" altLang="zh-CN"/>
          </a:p>
        </p:txBody>
      </p:sp>
    </p:spTree>
    <p:extLst>
      <p:ext uri="{BB962C8B-B14F-4D97-AF65-F5344CB8AC3E}">
        <p14:creationId xmlns:p14="http://schemas.microsoft.com/office/powerpoint/2010/main" val="347167350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AF7FB8-0E67-4157-843F-4E465598FAFB}" type="slidenum">
              <a:rPr lang="en-US" altLang="zh-CN"/>
              <a:pPr/>
              <a:t>1</a:t>
            </a:fld>
            <a:endParaRPr lang="en-US" altLang="zh-CN" dirty="0"/>
          </a:p>
        </p:txBody>
      </p:sp>
      <p:sp>
        <p:nvSpPr>
          <p:cNvPr id="302082" name="Rectangle 2"/>
          <p:cNvSpPr>
            <a:spLocks noGrp="1" noRot="1" noChangeAspect="1" noChangeArrowheads="1" noTextEdit="1"/>
          </p:cNvSpPr>
          <p:nvPr>
            <p:ph type="sldImg"/>
          </p:nvPr>
        </p:nvSpPr>
        <p:spPr>
          <a:ln/>
        </p:spPr>
      </p:sp>
      <p:sp>
        <p:nvSpPr>
          <p:cNvPr id="302083" name="Rectangle 3"/>
          <p:cNvSpPr>
            <a:spLocks noGrp="1" noChangeArrowheads="1"/>
          </p:cNvSpPr>
          <p:nvPr>
            <p:ph type="body" idx="1"/>
          </p:nvPr>
        </p:nvSpPr>
        <p:spPr/>
        <p:txBody>
          <a:bodyPr/>
          <a:lstStyle/>
          <a:p>
            <a:r>
              <a:rPr lang="zh-CN" altLang="en-US" dirty="0" smtClean="0"/>
              <a:t>各位老师同学大家上午好，感谢大家参加我的毕业答辩，我是答辩人</a:t>
            </a:r>
            <a:r>
              <a:rPr lang="zh-CN" altLang="en-US" baseline="0" dirty="0" smtClean="0"/>
              <a:t> 我的论文题目是基于卷积神经网络的实体关系抽取研究</a:t>
            </a:r>
            <a:endParaRPr lang="zh-CN" altLang="zh-CN" dirty="0"/>
          </a:p>
        </p:txBody>
      </p:sp>
    </p:spTree>
    <p:extLst>
      <p:ext uri="{BB962C8B-B14F-4D97-AF65-F5344CB8AC3E}">
        <p14:creationId xmlns:p14="http://schemas.microsoft.com/office/powerpoint/2010/main" val="4572491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t>这里的分布式表示是相对于局部表示来说的，指</a:t>
            </a:r>
            <a:r>
              <a:rPr lang="zh-CN" altLang="en-US" dirty="0" smtClean="0"/>
              <a:t>将原本属于高</a:t>
            </a:r>
            <a:r>
              <a:rPr lang="zh-CN" altLang="en-US" dirty="0" smtClean="0"/>
              <a:t>维</a:t>
            </a:r>
            <a:r>
              <a:rPr lang="zh-CN" altLang="en-US" dirty="0" smtClean="0"/>
              <a:t>离散空间的</a:t>
            </a:r>
            <a:r>
              <a:rPr lang="zh-CN" altLang="en-US" dirty="0" smtClean="0"/>
              <a:t>数据映射到低维连续的向量空间中。相比较</a:t>
            </a:r>
            <a:r>
              <a:rPr lang="zh-CN" altLang="en-US" dirty="0" smtClean="0"/>
              <a:t>传统基于局部表示的词袋模型来说，</a:t>
            </a:r>
            <a:r>
              <a:rPr lang="zh-CN" altLang="en-US" dirty="0" smtClean="0"/>
              <a:t>分布式表示是一种高层次，更加抽象</a:t>
            </a:r>
            <a:r>
              <a:rPr lang="zh-CN" altLang="en-US" dirty="0" smtClean="0"/>
              <a:t>的且富有语义的表示</a:t>
            </a:r>
            <a:r>
              <a:rPr lang="zh-CN" altLang="en-US" dirty="0" smtClean="0"/>
              <a:t>方法。</a:t>
            </a:r>
            <a:endParaRPr lang="en-US" altLang="zh-CN" dirty="0" smtClean="0"/>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CN"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t>本文尝试使用了两种方法用于构建句子的分布式表示。分别是词向量加权，以及基于卷积神经网络的方法。</a:t>
            </a:r>
          </a:p>
          <a:p>
            <a:endParaRPr lang="zh-CN" altLang="en-US" dirty="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10</a:t>
            </a:fld>
            <a:endParaRPr lang="en-US" altLang="zh-CN"/>
          </a:p>
        </p:txBody>
      </p:sp>
    </p:spTree>
    <p:extLst>
      <p:ext uri="{BB962C8B-B14F-4D97-AF65-F5344CB8AC3E}">
        <p14:creationId xmlns:p14="http://schemas.microsoft.com/office/powerpoint/2010/main" val="34202472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这种方法虽然考虑了词的</a:t>
            </a:r>
            <a:r>
              <a:rPr lang="zh-CN" altLang="en-US" dirty="0" smtClean="0"/>
              <a:t>语义信息，</a:t>
            </a:r>
            <a:r>
              <a:rPr lang="zh-CN" altLang="en-US" dirty="0" smtClean="0"/>
              <a:t>但由于只是做了一个简单的加权平均，因此依然没有考虑词与词之间的位置信息</a:t>
            </a:r>
            <a:endParaRPr lang="zh-CN" altLang="en-US" dirty="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11</a:t>
            </a:fld>
            <a:endParaRPr lang="en-US" altLang="zh-CN"/>
          </a:p>
        </p:txBody>
      </p:sp>
    </p:spTree>
    <p:extLst>
      <p:ext uri="{BB962C8B-B14F-4D97-AF65-F5344CB8AC3E}">
        <p14:creationId xmlns:p14="http://schemas.microsoft.com/office/powerpoint/2010/main" val="38510904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接下来是本文重点介绍的方法，利用卷积神经网络来构建句子的分布式表示：该</a:t>
            </a:r>
            <a:r>
              <a:rPr lang="zh-CN" altLang="en-US" dirty="0" smtClean="0"/>
              <a:t>方法主要结合词向量与位置嵌入用于捕获词的语义和位置信息，并将其作为卷积神经网络的输入，通过网络自动学习句子的特征，整个网络包括四层，分别是输入层、卷积层、池化层、以及最后的输出层。</a:t>
            </a:r>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12</a:t>
            </a:fld>
            <a:endParaRPr lang="en-US" altLang="zh-CN"/>
          </a:p>
        </p:txBody>
      </p:sp>
    </p:spTree>
    <p:extLst>
      <p:ext uri="{BB962C8B-B14F-4D97-AF65-F5344CB8AC3E}">
        <p14:creationId xmlns:p14="http://schemas.microsoft.com/office/powerpoint/2010/main" val="16431394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下面通过一个简单的动画来说明具体的实现</a:t>
            </a:r>
            <a:r>
              <a:rPr lang="zh-CN" altLang="en-US" dirty="0" smtClean="0"/>
              <a:t>过程，假设一个句子由</a:t>
            </a:r>
            <a:r>
              <a:rPr lang="en-US" altLang="zh-CN" dirty="0" smtClean="0"/>
              <a:t>n</a:t>
            </a:r>
            <a:r>
              <a:rPr lang="zh-CN" altLang="en-US" dirty="0" smtClean="0"/>
              <a:t>个词组成，左边这个</a:t>
            </a:r>
            <a:r>
              <a:rPr lang="en-US" altLang="zh-CN" dirty="0" smtClean="0"/>
              <a:t>n</a:t>
            </a:r>
            <a:r>
              <a:rPr lang="zh-CN" altLang="en-US" dirty="0" smtClean="0"/>
              <a:t>行矩阵表示输入句子的向量矩阵，每一行代表是一个词，对应每个词</a:t>
            </a:r>
            <a:r>
              <a:rPr lang="en-US" altLang="zh-CN" dirty="0" smtClean="0"/>
              <a:t>k</a:t>
            </a:r>
            <a:r>
              <a:rPr lang="zh-CN" altLang="en-US" dirty="0" smtClean="0"/>
              <a:t>维词向量以及</a:t>
            </a:r>
            <a:r>
              <a:rPr lang="en-US" altLang="zh-CN" dirty="0" smtClean="0"/>
              <a:t>2</a:t>
            </a:r>
            <a:r>
              <a:rPr lang="zh-CN" altLang="en-US" dirty="0" smtClean="0"/>
              <a:t>维位置嵌入组合而成的向量。因此网络的输入层就是</a:t>
            </a:r>
            <a:r>
              <a:rPr lang="en-US" altLang="zh-CN" dirty="0" smtClean="0"/>
              <a:t>n*(k+2)</a:t>
            </a:r>
            <a:r>
              <a:rPr lang="zh-CN" altLang="en-US" dirty="0" smtClean="0"/>
              <a:t>维。</a:t>
            </a:r>
            <a:endParaRPr lang="en-US" altLang="zh-CN" dirty="0" smtClean="0"/>
          </a:p>
          <a:p>
            <a:endParaRPr lang="en-US" altLang="zh-CN" dirty="0" smtClean="0"/>
          </a:p>
          <a:p>
            <a:r>
              <a:rPr lang="zh-CN" altLang="en-US" dirty="0" smtClean="0"/>
              <a:t>接着利用一个高度为</a:t>
            </a:r>
            <a:r>
              <a:rPr lang="en-US" altLang="zh-CN" dirty="0" smtClean="0"/>
              <a:t>2</a:t>
            </a:r>
            <a:r>
              <a:rPr lang="zh-CN" altLang="en-US" dirty="0" smtClean="0"/>
              <a:t>，宽度为（</a:t>
            </a:r>
            <a:r>
              <a:rPr lang="en-US" altLang="zh-CN" dirty="0" smtClean="0"/>
              <a:t>k+2</a:t>
            </a:r>
            <a:r>
              <a:rPr lang="zh-CN" altLang="en-US" dirty="0" smtClean="0"/>
              <a:t>）的卷积核对输入层进行卷积采样操作，通过步长为一的连续采样后，</a:t>
            </a:r>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13</a:t>
            </a:fld>
            <a:endParaRPr lang="en-US" altLang="zh-CN"/>
          </a:p>
        </p:txBody>
      </p:sp>
    </p:spTree>
    <p:extLst>
      <p:ext uri="{BB962C8B-B14F-4D97-AF65-F5344CB8AC3E}">
        <p14:creationId xmlns:p14="http://schemas.microsoft.com/office/powerpoint/2010/main" val="6467405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14</a:t>
            </a:fld>
            <a:endParaRPr lang="en-US" altLang="zh-CN"/>
          </a:p>
        </p:txBody>
      </p:sp>
    </p:spTree>
    <p:extLst>
      <p:ext uri="{BB962C8B-B14F-4D97-AF65-F5344CB8AC3E}">
        <p14:creationId xmlns:p14="http://schemas.microsoft.com/office/powerpoint/2010/main" val="16892134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15</a:t>
            </a:fld>
            <a:endParaRPr lang="en-US" altLang="zh-CN"/>
          </a:p>
        </p:txBody>
      </p:sp>
    </p:spTree>
    <p:extLst>
      <p:ext uri="{BB962C8B-B14F-4D97-AF65-F5344CB8AC3E}">
        <p14:creationId xmlns:p14="http://schemas.microsoft.com/office/powerpoint/2010/main" val="34423251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t>得到一个</a:t>
            </a:r>
            <a:r>
              <a:rPr lang="en-US" altLang="zh-CN" dirty="0" smtClean="0"/>
              <a:t>n-1</a:t>
            </a:r>
            <a:r>
              <a:rPr lang="zh-CN" altLang="en-US" dirty="0" smtClean="0"/>
              <a:t>维的特征图谱。</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16</a:t>
            </a:fld>
            <a:endParaRPr lang="en-US" altLang="zh-CN"/>
          </a:p>
        </p:txBody>
      </p:sp>
    </p:spTree>
    <p:extLst>
      <p:ext uri="{BB962C8B-B14F-4D97-AF65-F5344CB8AC3E}">
        <p14:creationId xmlns:p14="http://schemas.microsoft.com/office/powerpoint/2010/main" val="28864154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接下来是一个</a:t>
            </a:r>
            <a:r>
              <a:rPr lang="en-US" altLang="zh-CN" dirty="0" smtClean="0"/>
              <a:t>max-pooling</a:t>
            </a:r>
            <a:r>
              <a:rPr lang="zh-CN" altLang="en-US" dirty="0" smtClean="0"/>
              <a:t>的池化操作，也就是取特征图谱中最大的一个特征作为该卷积核下所取得的最终特征。</a:t>
            </a:r>
            <a:endParaRPr lang="en-US" altLang="zh-CN" dirty="0" smtClean="0"/>
          </a:p>
          <a:p>
            <a:endParaRPr lang="en-US" altLang="zh-CN" dirty="0" smtClean="0"/>
          </a:p>
          <a:p>
            <a:r>
              <a:rPr lang="zh-CN" altLang="en-US" dirty="0" smtClean="0"/>
              <a:t>实际当中卷积核的窗口大小依次会取</a:t>
            </a:r>
            <a:r>
              <a:rPr lang="en-US" altLang="zh-CN" dirty="0" smtClean="0"/>
              <a:t>2</a:t>
            </a:r>
            <a:r>
              <a:rPr lang="zh-CN" altLang="en-US" dirty="0" smtClean="0"/>
              <a:t>，</a:t>
            </a:r>
            <a:r>
              <a:rPr lang="en-US" altLang="zh-CN" dirty="0" smtClean="0"/>
              <a:t>3</a:t>
            </a:r>
            <a:r>
              <a:rPr lang="zh-CN" altLang="en-US" dirty="0" smtClean="0"/>
              <a:t>，</a:t>
            </a:r>
            <a:r>
              <a:rPr lang="en-US" altLang="zh-CN" dirty="0" smtClean="0"/>
              <a:t>4</a:t>
            </a:r>
            <a:r>
              <a:rPr lang="zh-CN" altLang="en-US" dirty="0" smtClean="0"/>
              <a:t>，每个窗口下选取</a:t>
            </a:r>
            <a:r>
              <a:rPr lang="en-US" altLang="zh-CN" dirty="0" smtClean="0"/>
              <a:t>100</a:t>
            </a:r>
            <a:r>
              <a:rPr lang="zh-CN" altLang="en-US" dirty="0" smtClean="0"/>
              <a:t>个不同的卷积核，最终也就会得到</a:t>
            </a:r>
            <a:r>
              <a:rPr lang="en-US" altLang="zh-CN" dirty="0" smtClean="0"/>
              <a:t>300</a:t>
            </a:r>
            <a:r>
              <a:rPr lang="zh-CN" altLang="en-US" dirty="0" smtClean="0"/>
              <a:t>个特征</a:t>
            </a:r>
            <a:endParaRPr lang="zh-CN" altLang="en-US" dirty="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17</a:t>
            </a:fld>
            <a:endParaRPr lang="en-US" altLang="zh-CN"/>
          </a:p>
        </p:txBody>
      </p:sp>
    </p:spTree>
    <p:extLst>
      <p:ext uri="{BB962C8B-B14F-4D97-AF65-F5344CB8AC3E}">
        <p14:creationId xmlns:p14="http://schemas.microsoft.com/office/powerpoint/2010/main" val="5473387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最终将这些特征进行全连接的操作后得到句子最终的特征向量。</a:t>
            </a:r>
            <a:endParaRPr lang="zh-CN" altLang="en-US" dirty="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18</a:t>
            </a:fld>
            <a:endParaRPr lang="en-US" altLang="zh-CN"/>
          </a:p>
        </p:txBody>
      </p:sp>
    </p:spTree>
    <p:extLst>
      <p:ext uri="{BB962C8B-B14F-4D97-AF65-F5344CB8AC3E}">
        <p14:creationId xmlns:p14="http://schemas.microsoft.com/office/powerpoint/2010/main" val="15534820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为了</a:t>
            </a:r>
            <a:r>
              <a:rPr lang="zh-CN" altLang="en-US" dirty="0" smtClean="0"/>
              <a:t>验证以上两种</a:t>
            </a:r>
            <a:r>
              <a:rPr lang="zh-CN" altLang="en-US" dirty="0" smtClean="0"/>
              <a:t>方法的有效性，本文做了个对比实验，也就是在同一个标准数据集上，来比较</a:t>
            </a:r>
            <a:r>
              <a:rPr lang="en-US" altLang="zh-CN" dirty="0" smtClean="0"/>
              <a:t>2</a:t>
            </a:r>
            <a:r>
              <a:rPr lang="zh-CN" altLang="en-US" dirty="0" smtClean="0"/>
              <a:t>种方法的实际分类效果。</a:t>
            </a:r>
            <a:endParaRPr lang="en-US" altLang="zh-CN" dirty="0" smtClean="0"/>
          </a:p>
          <a:p>
            <a:endParaRPr lang="en-US" altLang="zh-CN" dirty="0" smtClean="0"/>
          </a:p>
          <a:p>
            <a:r>
              <a:rPr lang="zh-CN" altLang="en-US" dirty="0" smtClean="0"/>
              <a:t>该数据集一共包含了</a:t>
            </a:r>
            <a:r>
              <a:rPr lang="en-US" altLang="zh-CN" dirty="0" smtClean="0"/>
              <a:t>1w</a:t>
            </a:r>
            <a:r>
              <a:rPr lang="zh-CN" altLang="en-US" dirty="0" smtClean="0"/>
              <a:t>多条数据，定义了</a:t>
            </a:r>
            <a:r>
              <a:rPr lang="en-US" altLang="zh-CN" dirty="0" smtClean="0"/>
              <a:t>9</a:t>
            </a:r>
            <a:r>
              <a:rPr lang="zh-CN" altLang="en-US" dirty="0" smtClean="0"/>
              <a:t>种实体关系，每类关系下的每一条数据都用标签标记出了实体的位置。</a:t>
            </a:r>
            <a:endParaRPr lang="zh-CN" altLang="en-US" dirty="0" smtClean="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19</a:t>
            </a:fld>
            <a:endParaRPr lang="en-US" altLang="zh-CN"/>
          </a:p>
        </p:txBody>
      </p:sp>
    </p:spTree>
    <p:extLst>
      <p:ext uri="{BB962C8B-B14F-4D97-AF65-F5344CB8AC3E}">
        <p14:creationId xmlns:p14="http://schemas.microsoft.com/office/powerpoint/2010/main" val="28222527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smtClean="0"/>
                  <a:t>今天我的报告主要分为</a:t>
                </a:r>
                <a:r>
                  <a:rPr lang="en-US" altLang="zh-CN" dirty="0" smtClean="0"/>
                  <a:t>5</a:t>
                </a:r>
                <a:r>
                  <a:rPr lang="zh-CN" altLang="en-US" dirty="0" smtClean="0"/>
                  <a:t>个部分，第一个部分是实体关系抽取的相关研究背景及问题描述、第二个</a:t>
                </a:r>
                <a:r>
                  <a:rPr lang="zh-CN" altLang="en-US" dirty="0" smtClean="0"/>
                  <a:t>部分是实体</a:t>
                </a:r>
                <a:r>
                  <a:rPr lang="zh-CN" altLang="en-US" dirty="0" smtClean="0"/>
                  <a:t>关系的相关</a:t>
                </a:r>
                <a:r>
                  <a:rPr lang="zh-CN" altLang="en-US" dirty="0" smtClean="0"/>
                  <a:t>研究、</a:t>
                </a:r>
                <a:r>
                  <a:rPr lang="zh-CN" altLang="en-US" dirty="0" smtClean="0"/>
                  <a:t>第三个部分介绍了句子的分布式表示的</a:t>
                </a:r>
                <a:r>
                  <a:rPr lang="zh-CN" altLang="en-US" dirty="0" smtClean="0"/>
                  <a:t>方法、</a:t>
                </a:r>
                <a:r>
                  <a:rPr lang="zh-CN" altLang="en-US" dirty="0" smtClean="0"/>
                  <a:t>第四个部分是面向新闻网页的企业实体关系</a:t>
                </a:r>
                <a:r>
                  <a:rPr lang="zh-CN" altLang="en-US" dirty="0" smtClean="0"/>
                  <a:t>抽取、</a:t>
                </a:r>
                <a:r>
                  <a:rPr lang="zh-CN" altLang="en-US" dirty="0" smtClean="0"/>
                  <a:t>最后一部分是总结与展望</a:t>
                </a:r>
                <a:endParaRPr lang="zh-CN" altLang="en-US" dirty="0"/>
              </a:p>
            </p:txBody>
          </p:sp>
        </mc:Choice>
        <mc:Fallback xmlns="">
          <p:sp>
            <p:nvSpPr>
              <p:cNvPr id="3" name="备注占位符 2"/>
              <p:cNvSpPr>
                <a:spLocks noGrp="1"/>
              </p:cNvSpPr>
              <p:nvPr>
                <p:ph type="body" idx="1"/>
              </p:nvPr>
            </p:nvSpPr>
            <p:spPr/>
            <p:txBody>
              <a:bodyPr/>
              <a:lstStyle/>
              <a:p>
                <a:r>
                  <a:rPr lang="zh-CN" altLang="en-US" dirty="0" smtClean="0"/>
                  <a:t>来看一下本次报告的提纲，分别是：</a:t>
                </a:r>
                <a:r>
                  <a:rPr lang="en-US" altLang="zh-CN" dirty="0" smtClean="0"/>
                  <a:t>1,2,3,4,5,6</a:t>
                </a:r>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CE97544E-26AA-4FDB-B9EA-96855DDCFD2A}" type="slidenum">
              <a:rPr lang="en-US" altLang="zh-CN" smtClean="0"/>
              <a:pPr>
                <a:defRPr/>
              </a:pPr>
              <a:t>2</a:t>
            </a:fld>
            <a:endParaRPr lang="en-US" altLang="zh-CN"/>
          </a:p>
        </p:txBody>
      </p:sp>
    </p:spTree>
    <p:extLst>
      <p:ext uri="{BB962C8B-B14F-4D97-AF65-F5344CB8AC3E}">
        <p14:creationId xmlns:p14="http://schemas.microsoft.com/office/powerpoint/2010/main" val="20322789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20</a:t>
            </a:fld>
            <a:endParaRPr lang="en-US" altLang="zh-CN"/>
          </a:p>
        </p:txBody>
      </p:sp>
    </p:spTree>
    <p:extLst>
      <p:ext uri="{BB962C8B-B14F-4D97-AF65-F5344CB8AC3E}">
        <p14:creationId xmlns:p14="http://schemas.microsoft.com/office/powerpoint/2010/main" val="27210605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base" latinLnBrk="0" hangingPunct="1">
              <a:lnSpc>
                <a:spcPct val="100000"/>
              </a:lnSpc>
              <a:spcBef>
                <a:spcPct val="30000"/>
              </a:spcBef>
              <a:spcAft>
                <a:spcPct val="0"/>
              </a:spcAft>
              <a:buClrTx/>
              <a:buSzTx/>
              <a:buFontTx/>
              <a:buNone/>
              <a:tabLst/>
              <a:defRPr/>
            </a:pPr>
            <a:r>
              <a:rPr lang="zh-CN" altLang="en-US" sz="2400" kern="0" dirty="0" smtClean="0"/>
              <a:t>最终实验结果如图所示，横轴对应的是</a:t>
            </a:r>
            <a:r>
              <a:rPr lang="en-US" altLang="zh-CN" sz="2400" kern="0" dirty="0" smtClean="0"/>
              <a:t>9</a:t>
            </a:r>
            <a:r>
              <a:rPr lang="zh-CN" altLang="en-US" sz="2400" kern="0" dirty="0" smtClean="0"/>
              <a:t>种关系类别，纵轴对应的是每类关系下分类的</a:t>
            </a:r>
            <a:r>
              <a:rPr lang="en-US" altLang="zh-CN" sz="2400" kern="0" dirty="0" smtClean="0"/>
              <a:t>F</a:t>
            </a:r>
            <a:r>
              <a:rPr lang="zh-CN" altLang="en-US" sz="2400" kern="0" dirty="0" smtClean="0"/>
              <a:t>值。上面一条线对应的是基于</a:t>
            </a:r>
            <a:r>
              <a:rPr lang="en-US" altLang="zh-CN" sz="2400" kern="0" dirty="0" smtClean="0"/>
              <a:t>CNN</a:t>
            </a:r>
            <a:r>
              <a:rPr lang="zh-CN" altLang="en-US" sz="2400" kern="0" dirty="0" smtClean="0"/>
              <a:t>的句子分布式表示的分类结果，下面一条线对应的是基于词向量加权的分类结果。</a:t>
            </a:r>
            <a:endParaRPr lang="en-US" altLang="zh-CN" sz="2400" kern="0" dirty="0" smtClean="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21</a:t>
            </a:fld>
            <a:endParaRPr lang="en-US" altLang="zh-CN"/>
          </a:p>
        </p:txBody>
      </p:sp>
    </p:spTree>
    <p:extLst>
      <p:ext uri="{BB962C8B-B14F-4D97-AF65-F5344CB8AC3E}">
        <p14:creationId xmlns:p14="http://schemas.microsoft.com/office/powerpoint/2010/main" val="23746526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smtClean="0"/>
                  <a:t>接下来是第四个部分。。。，这一部分主要是在上一部分工作的基础上，结合网页正文提取、命名实体识别等关键技术实现对新闻网页中的企业实体关系进行抽取</a:t>
                </a:r>
                <a:endParaRPr lang="zh-CN" altLang="en-US" dirty="0"/>
              </a:p>
            </p:txBody>
          </p:sp>
        </mc:Choice>
        <mc:Fallback xmlns="">
          <p:sp>
            <p:nvSpPr>
              <p:cNvPr id="3" name="备注占位符 2"/>
              <p:cNvSpPr>
                <a:spLocks noGrp="1"/>
              </p:cNvSpPr>
              <p:nvPr>
                <p:ph type="body" idx="1"/>
              </p:nvPr>
            </p:nvSpPr>
            <p:spPr/>
            <p:txBody>
              <a:bodyPr/>
              <a:lstStyle/>
              <a:p>
                <a:r>
                  <a:rPr lang="zh-CN" altLang="en-US" dirty="0" smtClean="0"/>
                  <a:t>来看一下本次报告的提纲，分别是：</a:t>
                </a:r>
                <a:r>
                  <a:rPr lang="en-US" altLang="zh-CN" dirty="0" smtClean="0"/>
                  <a:t>1,2,3,4,5,6</a:t>
                </a:r>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CE97544E-26AA-4FDB-B9EA-96855DDCFD2A}" type="slidenum">
              <a:rPr lang="en-US" altLang="zh-CN" smtClean="0"/>
              <a:pPr>
                <a:defRPr/>
              </a:pPr>
              <a:t>22</a:t>
            </a:fld>
            <a:endParaRPr lang="en-US" altLang="zh-CN"/>
          </a:p>
        </p:txBody>
      </p:sp>
    </p:spTree>
    <p:extLst>
      <p:ext uri="{BB962C8B-B14F-4D97-AF65-F5344CB8AC3E}">
        <p14:creationId xmlns:p14="http://schemas.microsoft.com/office/powerpoint/2010/main" val="7668479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该部分的实现主要分为三个阶段，分别是语料库构建阶段、分类模型的训练阶段，以及最后的新闻网页中的企业实体抽取阶段。</a:t>
            </a:r>
            <a:endParaRPr lang="zh-CN" altLang="en-US" dirty="0" smtClean="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23</a:t>
            </a:fld>
            <a:endParaRPr lang="en-US" altLang="zh-CN"/>
          </a:p>
        </p:txBody>
      </p:sp>
    </p:spTree>
    <p:extLst>
      <p:ext uri="{BB962C8B-B14F-4D97-AF65-F5344CB8AC3E}">
        <p14:creationId xmlns:p14="http://schemas.microsoft.com/office/powerpoint/2010/main" val="5785148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首先是语料库的构建，主要是基于</a:t>
            </a:r>
            <a:r>
              <a:rPr lang="en-US" altLang="zh-CN" dirty="0" smtClean="0"/>
              <a:t>Bootstrapping</a:t>
            </a:r>
            <a:r>
              <a:rPr lang="zh-CN" altLang="en-US" dirty="0" smtClean="0"/>
              <a:t>的思想，从初始种子集开始，借助新闻搜索引擎例如（百度新闻、</a:t>
            </a:r>
            <a:r>
              <a:rPr lang="en-US" altLang="zh-CN" dirty="0" smtClean="0"/>
              <a:t>360</a:t>
            </a:r>
            <a:r>
              <a:rPr lang="zh-CN" altLang="en-US" dirty="0" smtClean="0"/>
              <a:t>新闻等），迭代产生关系语料。</a:t>
            </a:r>
            <a:endParaRPr lang="en-US" altLang="zh-CN" dirty="0" smtClean="0"/>
          </a:p>
          <a:p>
            <a:endParaRPr lang="en-US" altLang="zh-CN" dirty="0" smtClean="0"/>
          </a:p>
          <a:p>
            <a:r>
              <a:rPr lang="zh-CN" altLang="en-US" dirty="0" smtClean="0"/>
              <a:t>算法的第一步定义关系类型，以及关系类型对应的一些关键词；</a:t>
            </a:r>
            <a:endParaRPr lang="en-US" altLang="zh-CN" dirty="0" smtClean="0"/>
          </a:p>
          <a:p>
            <a:endParaRPr lang="en-US" altLang="zh-CN" dirty="0" smtClean="0"/>
          </a:p>
          <a:p>
            <a:r>
              <a:rPr lang="zh-CN" altLang="en-US" dirty="0" smtClean="0"/>
              <a:t>接着是收集一些企业名录，结合关系关键词组合成初始种子关系对；</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24</a:t>
            </a:fld>
            <a:endParaRPr lang="en-US" altLang="zh-CN"/>
          </a:p>
        </p:txBody>
      </p:sp>
    </p:spTree>
    <p:extLst>
      <p:ext uri="{BB962C8B-B14F-4D97-AF65-F5344CB8AC3E}">
        <p14:creationId xmlns:p14="http://schemas.microsoft.com/office/powerpoint/2010/main" val="3743027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25</a:t>
            </a:fld>
            <a:endParaRPr lang="en-US" altLang="zh-CN"/>
          </a:p>
        </p:txBody>
      </p:sp>
    </p:spTree>
    <p:extLst>
      <p:ext uri="{BB962C8B-B14F-4D97-AF65-F5344CB8AC3E}">
        <p14:creationId xmlns:p14="http://schemas.microsoft.com/office/powerpoint/2010/main" val="40528989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这是最终获得关系语料库的统计列表</a:t>
            </a:r>
            <a:endParaRPr lang="zh-CN" altLang="en-US" dirty="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26</a:t>
            </a:fld>
            <a:endParaRPr lang="en-US" altLang="zh-CN"/>
          </a:p>
        </p:txBody>
      </p:sp>
    </p:spTree>
    <p:extLst>
      <p:ext uri="{BB962C8B-B14F-4D97-AF65-F5344CB8AC3E}">
        <p14:creationId xmlns:p14="http://schemas.microsoft.com/office/powerpoint/2010/main" val="29920844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接下来是实验部分</a:t>
            </a:r>
            <a:r>
              <a:rPr lang="zh-CN" altLang="en-US" dirty="0" smtClean="0"/>
              <a:t>，训练集为上文所获得的</a:t>
            </a:r>
            <a:r>
              <a:rPr lang="en-US" altLang="zh-CN" dirty="0" smtClean="0"/>
              <a:t>1607</a:t>
            </a:r>
            <a:r>
              <a:rPr lang="zh-CN" altLang="en-US" dirty="0" smtClean="0"/>
              <a:t>条关系语料，测试集为</a:t>
            </a:r>
            <a:r>
              <a:rPr lang="en-US" altLang="zh-CN" dirty="0" smtClean="0"/>
              <a:t>100</a:t>
            </a:r>
            <a:r>
              <a:rPr lang="zh-CN" altLang="en-US" dirty="0" smtClean="0"/>
              <a:t>篇新闻网页；</a:t>
            </a:r>
            <a:endParaRPr lang="en-US" altLang="zh-CN" dirty="0" smtClean="0"/>
          </a:p>
          <a:p>
            <a:endParaRPr lang="en-US" altLang="zh-CN" dirty="0" smtClean="0"/>
          </a:p>
          <a:p>
            <a:endParaRPr lang="zh-CN" altLang="en-US" dirty="0" smtClean="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27</a:t>
            </a:fld>
            <a:endParaRPr lang="en-US" altLang="zh-CN"/>
          </a:p>
        </p:txBody>
      </p:sp>
    </p:spTree>
    <p:extLst>
      <p:ext uri="{BB962C8B-B14F-4D97-AF65-F5344CB8AC3E}">
        <p14:creationId xmlns:p14="http://schemas.microsoft.com/office/powerpoint/2010/main" val="10340818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28</a:t>
            </a:fld>
            <a:endParaRPr lang="en-US" altLang="zh-CN"/>
          </a:p>
        </p:txBody>
      </p:sp>
    </p:spTree>
    <p:extLst>
      <p:ext uri="{BB962C8B-B14F-4D97-AF65-F5344CB8AC3E}">
        <p14:creationId xmlns:p14="http://schemas.microsoft.com/office/powerpoint/2010/main" val="6484500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en-US" dirty="0"/>
              </a:p>
            </p:txBody>
          </p:sp>
        </mc:Choice>
        <mc:Fallback xmlns="">
          <p:sp>
            <p:nvSpPr>
              <p:cNvPr id="3" name="备注占位符 2"/>
              <p:cNvSpPr>
                <a:spLocks noGrp="1"/>
              </p:cNvSpPr>
              <p:nvPr>
                <p:ph type="body" idx="1"/>
              </p:nvPr>
            </p:nvSpPr>
            <p:spPr/>
            <p:txBody>
              <a:bodyPr/>
              <a:lstStyle/>
              <a:p>
                <a:r>
                  <a:rPr lang="zh-CN" altLang="en-US" dirty="0" smtClean="0"/>
                  <a:t>来看一下本次报告的提纲，分别是：</a:t>
                </a:r>
                <a:r>
                  <a:rPr lang="en-US" altLang="zh-CN" dirty="0" smtClean="0"/>
                  <a:t>1,2,3,4,5,6</a:t>
                </a:r>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CE97544E-26AA-4FDB-B9EA-96855DDCFD2A}" type="slidenum">
              <a:rPr lang="en-US" altLang="zh-CN" smtClean="0"/>
              <a:pPr>
                <a:defRPr/>
              </a:pPr>
              <a:t>29</a:t>
            </a:fld>
            <a:endParaRPr lang="en-US" altLang="zh-CN"/>
          </a:p>
        </p:txBody>
      </p:sp>
    </p:spTree>
    <p:extLst>
      <p:ext uri="{BB962C8B-B14F-4D97-AF65-F5344CB8AC3E}">
        <p14:creationId xmlns:p14="http://schemas.microsoft.com/office/powerpoint/2010/main" val="28258130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smtClean="0"/>
                  <a:t>首先是研究背景</a:t>
                </a:r>
                <a:r>
                  <a:rPr lang="zh-CN" altLang="en-US" smtClean="0"/>
                  <a:t>及问题描述</a:t>
                </a:r>
                <a:endParaRPr lang="zh-CN" altLang="en-US" dirty="0"/>
              </a:p>
            </p:txBody>
          </p:sp>
        </mc:Choice>
        <mc:Fallback xmlns="">
          <p:sp>
            <p:nvSpPr>
              <p:cNvPr id="3" name="备注占位符 2"/>
              <p:cNvSpPr>
                <a:spLocks noGrp="1"/>
              </p:cNvSpPr>
              <p:nvPr>
                <p:ph type="body" idx="1"/>
              </p:nvPr>
            </p:nvSpPr>
            <p:spPr/>
            <p:txBody>
              <a:bodyPr/>
              <a:lstStyle/>
              <a:p>
                <a:r>
                  <a:rPr lang="zh-CN" altLang="en-US" dirty="0" smtClean="0"/>
                  <a:t>来看一下本次报告的提纲，分别是：</a:t>
                </a:r>
                <a:r>
                  <a:rPr lang="en-US" altLang="zh-CN" dirty="0" smtClean="0"/>
                  <a:t>1,2,3,4,5,6</a:t>
                </a:r>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CE97544E-26AA-4FDB-B9EA-96855DDCFD2A}" type="slidenum">
              <a:rPr lang="en-US" altLang="zh-CN" smtClean="0"/>
              <a:pPr>
                <a:defRPr/>
              </a:pPr>
              <a:t>3</a:t>
            </a:fld>
            <a:endParaRPr lang="en-US" altLang="zh-CN"/>
          </a:p>
        </p:txBody>
      </p:sp>
    </p:spTree>
    <p:extLst>
      <p:ext uri="{BB962C8B-B14F-4D97-AF65-F5344CB8AC3E}">
        <p14:creationId xmlns:p14="http://schemas.microsoft.com/office/powerpoint/2010/main" val="31427824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30</a:t>
            </a:fld>
            <a:endParaRPr lang="en-US" altLang="zh-CN"/>
          </a:p>
        </p:txBody>
      </p:sp>
    </p:spTree>
    <p:extLst>
      <p:ext uri="{BB962C8B-B14F-4D97-AF65-F5344CB8AC3E}">
        <p14:creationId xmlns:p14="http://schemas.microsoft.com/office/powerpoint/2010/main" val="7228744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latin typeface="楷体" panose="02010609060101010101" pitchFamily="49" charset="-122"/>
                <a:ea typeface="楷体" panose="02010609060101010101" pitchFamily="49" charset="-122"/>
              </a:rPr>
              <a:t>可以尝试使用迁移学习的方法，在已有领域经过标注了的训练语料库的基础上，实现其他领域的实体关系抽取任务。</a:t>
            </a:r>
            <a:endParaRPr lang="en-US" altLang="zh-CN" dirty="0" smtClean="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在完成句子级的关系抽取之后，通过引入实体的上下文以及等价关系，进行一些实体关系的推理，从而实现文档级的关系抽取任务。</a:t>
            </a:r>
            <a:endParaRPr lang="zh-CN" altLang="en-US" dirty="0" smtClean="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31</a:t>
            </a:fld>
            <a:endParaRPr lang="en-US" altLang="zh-CN"/>
          </a:p>
        </p:txBody>
      </p:sp>
    </p:spTree>
    <p:extLst>
      <p:ext uri="{BB962C8B-B14F-4D97-AF65-F5344CB8AC3E}">
        <p14:creationId xmlns:p14="http://schemas.microsoft.com/office/powerpoint/2010/main" val="27507934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3200" dirty="0" smtClean="0"/>
              <a:t>最后是我硕士期间所发表的专利以及参与的项目</a:t>
            </a:r>
            <a:endParaRPr lang="zh-CN" altLang="en-US" sz="3200" dirty="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32</a:t>
            </a:fld>
            <a:endParaRPr lang="en-US" altLang="zh-CN"/>
          </a:p>
        </p:txBody>
      </p:sp>
    </p:spTree>
    <p:extLst>
      <p:ext uri="{BB962C8B-B14F-4D97-AF65-F5344CB8AC3E}">
        <p14:creationId xmlns:p14="http://schemas.microsoft.com/office/powerpoint/2010/main" val="12296991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33</a:t>
            </a:fld>
            <a:endParaRPr lang="en-US" altLang="zh-CN"/>
          </a:p>
        </p:txBody>
      </p:sp>
    </p:spTree>
    <p:extLst>
      <p:ext uri="{BB962C8B-B14F-4D97-AF65-F5344CB8AC3E}">
        <p14:creationId xmlns:p14="http://schemas.microsoft.com/office/powerpoint/2010/main" val="36691794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t>互联网上每天都会更新产生大量的新闻信息，这其中包含一些企业相关的新闻报导，例如企业之间收购、合作、竞争案例等</a:t>
            </a:r>
            <a:r>
              <a:rPr lang="zh-CN" altLang="en-US" dirty="0" smtClean="0"/>
              <a:t>。在这些新闻文本中包含了企业之间的各种关系，</a:t>
            </a:r>
            <a:r>
              <a:rPr lang="zh-CN" altLang="en-US" dirty="0" smtClean="0"/>
              <a:t>这种关系信息可以作为一种舆情信息对于企业战略制定、投资方向决策以及银行对企业的信贷风险分析等具有重要参考价值</a:t>
            </a:r>
            <a:r>
              <a:rPr lang="zh-CN" altLang="en-US" dirty="0" smtClean="0"/>
              <a:t>。然后本文的相关工作正是在这样一个背景下产生的。</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4</a:t>
            </a:fld>
            <a:endParaRPr lang="en-US" altLang="zh-CN"/>
          </a:p>
        </p:txBody>
      </p:sp>
    </p:spTree>
    <p:extLst>
      <p:ext uri="{BB962C8B-B14F-4D97-AF65-F5344CB8AC3E}">
        <p14:creationId xmlns:p14="http://schemas.microsoft.com/office/powerpoint/2010/main" val="21350729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实体关系抽取作为信息抽取的一项重要子任务，主要目的是识别非结构化文本中出现的命名实体并确定实体间的语义关系。这里的实体一般包括人命、地名、组织机构名。本文主要围绕企业实体关系抽取的相关任务展开。</a:t>
            </a:r>
            <a:endParaRPr lang="en-US" altLang="zh-CN" dirty="0" smtClean="0"/>
          </a:p>
          <a:p>
            <a:endParaRPr lang="en-US" altLang="zh-CN" dirty="0" smtClean="0"/>
          </a:p>
          <a:p>
            <a:r>
              <a:rPr lang="zh-CN" altLang="en-US" dirty="0" smtClean="0"/>
              <a:t>这里我举了个例子，这句话中一共包含两个实体，其中谷歌是头实体，</a:t>
            </a:r>
            <a:r>
              <a:rPr lang="en-US" altLang="zh-CN" dirty="0" err="1" smtClean="0"/>
              <a:t>deepmind</a:t>
            </a:r>
            <a:r>
              <a:rPr lang="zh-CN" altLang="en-US" dirty="0" smtClean="0"/>
              <a:t>是尾实体</a:t>
            </a:r>
            <a:endParaRPr lang="en-US" altLang="zh-CN" dirty="0" smtClean="0"/>
          </a:p>
          <a:p>
            <a:endParaRPr lang="en-US" altLang="zh-CN" dirty="0" smtClean="0"/>
          </a:p>
          <a:p>
            <a:r>
              <a:rPr lang="zh-CN" altLang="en-US" dirty="0" smtClean="0"/>
              <a:t>因此实体关系抽取一般包含两个步骤，首先是识别出句子中出现的实体对，接下来是确定实体对之间的语义关系，最后一般以三元组的形式存储。</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pPr>
              <a:defRPr/>
            </a:pPr>
            <a:fld id="{CE97544E-26AA-4FDB-B9EA-96855DDCFD2A}" type="slidenum">
              <a:rPr lang="en-US" altLang="zh-CN" smtClean="0"/>
              <a:pPr>
                <a:defRPr/>
              </a:pPr>
              <a:t>5</a:t>
            </a:fld>
            <a:endParaRPr lang="en-US" altLang="zh-CN"/>
          </a:p>
        </p:txBody>
      </p:sp>
    </p:spTree>
    <p:extLst>
      <p:ext uri="{BB962C8B-B14F-4D97-AF65-F5344CB8AC3E}">
        <p14:creationId xmlns:p14="http://schemas.microsoft.com/office/powerpoint/2010/main" val="8431170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smtClean="0"/>
                  <a:t>接下来是对实体关系抽取的相关研究做一个介绍</a:t>
                </a:r>
                <a:endParaRPr lang="zh-CN" altLang="en-US" dirty="0"/>
              </a:p>
            </p:txBody>
          </p:sp>
        </mc:Choice>
        <mc:Fallback xmlns="">
          <p:sp>
            <p:nvSpPr>
              <p:cNvPr id="3" name="备注占位符 2"/>
              <p:cNvSpPr>
                <a:spLocks noGrp="1"/>
              </p:cNvSpPr>
              <p:nvPr>
                <p:ph type="body" idx="1"/>
              </p:nvPr>
            </p:nvSpPr>
            <p:spPr/>
            <p:txBody>
              <a:bodyPr/>
              <a:lstStyle/>
              <a:p>
                <a:r>
                  <a:rPr lang="zh-CN" altLang="en-US" dirty="0" smtClean="0"/>
                  <a:t>来看一下本次报告的提纲，分别是：</a:t>
                </a:r>
                <a:r>
                  <a:rPr lang="en-US" altLang="zh-CN" dirty="0" smtClean="0"/>
                  <a:t>1,2,3,4,5,6</a:t>
                </a:r>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CE97544E-26AA-4FDB-B9EA-96855DDCFD2A}" type="slidenum">
              <a:rPr lang="en-US" altLang="zh-CN" smtClean="0"/>
              <a:pPr>
                <a:defRPr/>
              </a:pPr>
              <a:t>6</a:t>
            </a:fld>
            <a:endParaRPr lang="en-US" altLang="zh-CN"/>
          </a:p>
        </p:txBody>
      </p:sp>
    </p:spTree>
    <p:extLst>
      <p:ext uri="{BB962C8B-B14F-4D97-AF65-F5344CB8AC3E}">
        <p14:creationId xmlns:p14="http://schemas.microsoft.com/office/powerpoint/2010/main" val="41342361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这类方法将关系抽取任务看作一个分类问题，首先需要人工标注大规模训练语料库</a:t>
            </a:r>
            <a:r>
              <a:rPr lang="zh-CN" altLang="en-US" dirty="0" smtClean="0"/>
              <a:t>，接着是抽取句子的各种语法语义的特征，这些特征包括。。。，最后将这些特征送入分类器训练得到分类模型，用于</a:t>
            </a:r>
            <a:r>
              <a:rPr lang="zh-CN" altLang="en-US" dirty="0" smtClean="0"/>
              <a:t>抽取新的实体关系对。</a:t>
            </a:r>
            <a:endParaRPr lang="en-US" altLang="zh-CN" dirty="0" smtClean="0"/>
          </a:p>
          <a:p>
            <a:endParaRPr lang="en-US" altLang="zh-CN" dirty="0" smtClean="0"/>
          </a:p>
          <a:p>
            <a:r>
              <a:rPr lang="zh-CN" altLang="en-US" dirty="0" smtClean="0"/>
              <a:t>该类方法的缺点也很明显，一是需要人工标注语料库，二是最终分类模型的效果十分依赖于所选特征质量，特征质量越高，最终分类效果就越好。但实际情况是仅仅依靠人工难以选取最优的特征子集。</a:t>
            </a:r>
            <a:endParaRPr lang="zh-CN" altLang="en-US" dirty="0" smtClean="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7</a:t>
            </a:fld>
            <a:endParaRPr lang="en-US" altLang="zh-CN"/>
          </a:p>
        </p:txBody>
      </p:sp>
    </p:spTree>
    <p:extLst>
      <p:ext uri="{BB962C8B-B14F-4D97-AF65-F5344CB8AC3E}">
        <p14:creationId xmlns:p14="http://schemas.microsoft.com/office/powerpoint/2010/main" val="20456771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该类方法首先需要构造</a:t>
            </a:r>
            <a:r>
              <a:rPr lang="zh-CN" altLang="en-US" dirty="0" smtClean="0"/>
              <a:t>初始关系种子集</a:t>
            </a:r>
            <a:r>
              <a:rPr lang="zh-CN" altLang="en-US" dirty="0" smtClean="0"/>
              <a:t>，这里种子集的形式一般是包含实体及关系的二元组，接着去</a:t>
            </a:r>
            <a:r>
              <a:rPr lang="en-US" altLang="zh-CN" dirty="0" smtClean="0"/>
              <a:t>web</a:t>
            </a:r>
            <a:r>
              <a:rPr lang="zh-CN" altLang="en-US" dirty="0" smtClean="0"/>
              <a:t>或者大规模语料库中找出同时包含二元组的句子，从这些句子当中归纳出关系描述模式，合并同类的模式后利用一些通配符泛化出抽取模式，用于抽取新的实体关系对。</a:t>
            </a:r>
            <a:endParaRPr lang="en-US" altLang="zh-CN" dirty="0" smtClean="0"/>
          </a:p>
          <a:p>
            <a:endParaRPr lang="en-US" altLang="zh-CN" dirty="0" smtClean="0"/>
          </a:p>
          <a:p>
            <a:r>
              <a:rPr lang="zh-CN" altLang="en-US" dirty="0" smtClean="0"/>
              <a:t>该类方法主也面临着一些关键性的问题：比如说如何选取合适的初始关系种子集，以及如何评估一个抽取模式的质量等。</a:t>
            </a:r>
            <a:endParaRPr lang="en-US" altLang="zh-CN" dirty="0" smtClean="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8</a:t>
            </a:fld>
            <a:endParaRPr lang="en-US" altLang="zh-CN"/>
          </a:p>
        </p:txBody>
      </p:sp>
    </p:spTree>
    <p:extLst>
      <p:ext uri="{BB962C8B-B14F-4D97-AF65-F5344CB8AC3E}">
        <p14:creationId xmlns:p14="http://schemas.microsoft.com/office/powerpoint/2010/main" val="1124553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smtClean="0"/>
                  <a:t>本文主要实现的是句子级的实体关系抽取，因此首先要解决句子的向量表示问题。</a:t>
                </a:r>
                <a:endParaRPr lang="en-US" altLang="zh-CN" dirty="0" smtClean="0"/>
              </a:p>
              <a:p>
                <a:endParaRPr lang="en-US" altLang="zh-CN" dirty="0" smtClean="0"/>
              </a:p>
              <a:p>
                <a:r>
                  <a:rPr lang="zh-CN" altLang="en-US" dirty="0" smtClean="0"/>
                  <a:t>由于传统词袋模型缺乏语义信息，同时忽略了词与词之间的顺序及位置信息，本文尝试使用深度学习的方法来构建句子的分布式表示</a:t>
                </a:r>
                <a:endParaRPr lang="en-US" altLang="zh-CN" dirty="0" smtClean="0"/>
              </a:p>
            </p:txBody>
          </p:sp>
        </mc:Choice>
        <mc:Fallback xmlns="">
          <p:sp>
            <p:nvSpPr>
              <p:cNvPr id="3" name="备注占位符 2"/>
              <p:cNvSpPr>
                <a:spLocks noGrp="1"/>
              </p:cNvSpPr>
              <p:nvPr>
                <p:ph type="body" idx="1"/>
              </p:nvPr>
            </p:nvSpPr>
            <p:spPr/>
            <p:txBody>
              <a:bodyPr/>
              <a:lstStyle/>
              <a:p>
                <a:r>
                  <a:rPr lang="zh-CN" altLang="en-US" dirty="0" smtClean="0"/>
                  <a:t>来看一下本次报告的提纲，分别是：</a:t>
                </a:r>
                <a:r>
                  <a:rPr lang="en-US" altLang="zh-CN" dirty="0" smtClean="0"/>
                  <a:t>1,2,3,4,5,6</a:t>
                </a:r>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CE97544E-26AA-4FDB-B9EA-96855DDCFD2A}" type="slidenum">
              <a:rPr lang="en-US" altLang="zh-CN" smtClean="0"/>
              <a:pPr>
                <a:defRPr/>
              </a:pPr>
              <a:t>9</a:t>
            </a:fld>
            <a:endParaRPr lang="en-US" altLang="zh-CN"/>
          </a:p>
        </p:txBody>
      </p:sp>
    </p:spTree>
    <p:extLst>
      <p:ext uri="{BB962C8B-B14F-4D97-AF65-F5344CB8AC3E}">
        <p14:creationId xmlns:p14="http://schemas.microsoft.com/office/powerpoint/2010/main" val="40985519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89442" name="Rectangle 2"/>
          <p:cNvSpPr>
            <a:spLocks noGrp="1" noChangeArrowheads="1"/>
          </p:cNvSpPr>
          <p:nvPr>
            <p:ph type="subTitle" idx="1"/>
          </p:nvPr>
        </p:nvSpPr>
        <p:spPr>
          <a:xfrm>
            <a:off x="3059113" y="4149725"/>
            <a:ext cx="5184775" cy="1336675"/>
          </a:xfrm>
        </p:spPr>
        <p:txBody>
          <a:bodyPr/>
          <a:lstStyle>
            <a:lvl1pPr marL="0" indent="0">
              <a:buFont typeface="Wingdings" pitchFamily="2" charset="2"/>
              <a:buNone/>
              <a:defRPr/>
            </a:lvl1pPr>
          </a:lstStyle>
          <a:p>
            <a:pPr lvl="0"/>
            <a:r>
              <a:rPr lang="zh-CN" altLang="en-US" noProof="0" smtClean="0"/>
              <a:t>单击此处编辑母版副标题样式</a:t>
            </a:r>
          </a:p>
        </p:txBody>
      </p:sp>
      <p:sp>
        <p:nvSpPr>
          <p:cNvPr id="189443" name="Rectangle 3"/>
          <p:cNvSpPr>
            <a:spLocks noGrp="1" noChangeArrowheads="1"/>
          </p:cNvSpPr>
          <p:nvPr>
            <p:ph type="dt" sz="half" idx="2"/>
          </p:nvPr>
        </p:nvSpPr>
        <p:spPr>
          <a:xfrm>
            <a:off x="685800" y="6284913"/>
            <a:ext cx="1293813" cy="457200"/>
          </a:xfrm>
        </p:spPr>
        <p:txBody>
          <a:bodyPr/>
          <a:lstStyle>
            <a:lvl1pPr>
              <a:defRPr/>
            </a:lvl1pPr>
          </a:lstStyle>
          <a:p>
            <a:fld id="{B2700A00-49B1-4B97-A309-CEE14B941A95}" type="datetime1">
              <a:rPr lang="zh-CN" altLang="en-US" smtClean="0"/>
              <a:t>2017/5/21</a:t>
            </a:fld>
            <a:endParaRPr lang="en-US" altLang="zh-CN"/>
          </a:p>
        </p:txBody>
      </p:sp>
      <p:sp>
        <p:nvSpPr>
          <p:cNvPr id="189444" name="Rectangle 4"/>
          <p:cNvSpPr>
            <a:spLocks noGrp="1" noChangeArrowheads="1"/>
          </p:cNvSpPr>
          <p:nvPr>
            <p:ph type="ftr" sz="quarter" idx="3"/>
          </p:nvPr>
        </p:nvSpPr>
        <p:spPr>
          <a:xfrm>
            <a:off x="2195513" y="6202363"/>
            <a:ext cx="5113337" cy="539750"/>
          </a:xfrm>
        </p:spPr>
        <p:txBody>
          <a:bodyPr/>
          <a:lstStyle>
            <a:lvl1pPr>
              <a:defRPr/>
            </a:lvl1pPr>
          </a:lstStyle>
          <a:p>
            <a:r>
              <a:rPr lang="en-US" altLang="zh-CN"/>
              <a:t> Institute of Computer Software</a:t>
            </a:r>
          </a:p>
          <a:p>
            <a:r>
              <a:rPr lang="en-US" altLang="zh-CN"/>
              <a:t>Nanjing University</a:t>
            </a:r>
          </a:p>
        </p:txBody>
      </p:sp>
      <p:sp>
        <p:nvSpPr>
          <p:cNvPr id="189445" name="Rectangle 5"/>
          <p:cNvSpPr>
            <a:spLocks noGrp="1" noChangeArrowheads="1"/>
          </p:cNvSpPr>
          <p:nvPr>
            <p:ph type="sldNum" sz="quarter" idx="4"/>
          </p:nvPr>
        </p:nvSpPr>
        <p:spPr/>
        <p:txBody>
          <a:bodyPr/>
          <a:lstStyle>
            <a:lvl1pPr>
              <a:defRPr/>
            </a:lvl1pPr>
          </a:lstStyle>
          <a:p>
            <a:fld id="{6B87AE17-7C52-4090-BCAE-554D76F89128}" type="slidenum">
              <a:rPr lang="en-US" altLang="zh-CN"/>
              <a:pPr/>
              <a:t>‹#›</a:t>
            </a:fld>
            <a:endParaRPr lang="en-US" altLang="zh-CN"/>
          </a:p>
        </p:txBody>
      </p:sp>
      <p:sp>
        <p:nvSpPr>
          <p:cNvPr id="189446" name="Oval 6"/>
          <p:cNvSpPr>
            <a:spLocks noChangeArrowheads="1"/>
          </p:cNvSpPr>
          <p:nvPr/>
        </p:nvSpPr>
        <p:spPr bwMode="auto">
          <a:xfrm>
            <a:off x="228600" y="1635125"/>
            <a:ext cx="2514600" cy="2514600"/>
          </a:xfrm>
          <a:prstGeom prst="ellipse">
            <a:avLst/>
          </a:prstGeom>
          <a:noFill/>
          <a:ln w="1270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latin typeface="Arial" charset="0"/>
            </a:endParaRPr>
          </a:p>
        </p:txBody>
      </p:sp>
      <p:sp>
        <p:nvSpPr>
          <p:cNvPr id="189447" name="Rectangle 7"/>
          <p:cNvSpPr>
            <a:spLocks noChangeArrowheads="1"/>
          </p:cNvSpPr>
          <p:nvPr/>
        </p:nvSpPr>
        <p:spPr bwMode="hidden">
          <a:xfrm>
            <a:off x="0" y="2397125"/>
            <a:ext cx="4724400" cy="1143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400"/>
          </a:p>
        </p:txBody>
      </p:sp>
      <p:sp>
        <p:nvSpPr>
          <p:cNvPr id="189448" name="Rectangle 8"/>
          <p:cNvSpPr>
            <a:spLocks noChangeArrowheads="1"/>
          </p:cNvSpPr>
          <p:nvPr/>
        </p:nvSpPr>
        <p:spPr bwMode="hidden">
          <a:xfrm>
            <a:off x="3962400" y="2397125"/>
            <a:ext cx="4724400" cy="1143000"/>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400"/>
          </a:p>
        </p:txBody>
      </p:sp>
      <p:sp>
        <p:nvSpPr>
          <p:cNvPr id="189449" name="Rectangle 9"/>
          <p:cNvSpPr>
            <a:spLocks noGrp="1" noChangeArrowheads="1"/>
          </p:cNvSpPr>
          <p:nvPr>
            <p:ph type="ctrTitle"/>
          </p:nvPr>
        </p:nvSpPr>
        <p:spPr>
          <a:xfrm>
            <a:off x="838200" y="2163763"/>
            <a:ext cx="7405688" cy="1600200"/>
          </a:xfrm>
        </p:spPr>
        <p:txBody>
          <a:bodyPr anchor="ctr"/>
          <a:lstStyle>
            <a:lvl1pPr>
              <a:defRPr/>
            </a:lvl1pPr>
          </a:lstStyle>
          <a:p>
            <a:pPr lvl="0"/>
            <a:r>
              <a:rPr lang="zh-CN" altLang="en-US" noProof="0" smtClean="0"/>
              <a:t>单击此处编辑母版标题样式</a:t>
            </a:r>
          </a:p>
        </p:txBody>
      </p:sp>
      <p:pic>
        <p:nvPicPr>
          <p:cNvPr id="189450" name="Picture 10" descr="tow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2088" y="188913"/>
            <a:ext cx="1990725" cy="1095375"/>
          </a:xfrm>
          <a:prstGeom prst="rect">
            <a:avLst/>
          </a:prstGeom>
          <a:noFill/>
          <a:extLst>
            <a:ext uri="{909E8E84-426E-40DD-AFC4-6F175D3DCCD1}">
              <a14:hiddenFill xmlns:a14="http://schemas.microsoft.com/office/drawing/2010/main">
                <a:solidFill>
                  <a:srgbClr val="FFFFFF"/>
                </a:solidFill>
              </a14:hiddenFill>
            </a:ext>
          </a:extLst>
        </p:spPr>
      </p:pic>
      <p:pic>
        <p:nvPicPr>
          <p:cNvPr id="189451" name="Picture 11" descr="NJU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2413" y="260350"/>
            <a:ext cx="2303462" cy="904875"/>
          </a:xfrm>
          <a:prstGeom prst="rect">
            <a:avLst/>
          </a:prstGeom>
          <a:noFill/>
          <a:extLst>
            <a:ext uri="{909E8E84-426E-40DD-AFC4-6F175D3DCCD1}">
              <a14:hiddenFill xmlns:a14="http://schemas.microsoft.com/office/drawing/2010/main">
                <a:solidFill>
                  <a:srgbClr val="FFFFFF"/>
                </a:solidFill>
              </a14:hiddenFill>
            </a:ext>
          </a:extLst>
        </p:spPr>
      </p:pic>
      <p:pic>
        <p:nvPicPr>
          <p:cNvPr id="189452"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88" y="6092825"/>
            <a:ext cx="9117012" cy="28575"/>
          </a:xfrm>
          <a:prstGeom prst="rect">
            <a:avLst/>
          </a:prstGeom>
          <a:noFill/>
          <a:extLst>
            <a:ext uri="{909E8E84-426E-40DD-AFC4-6F175D3DCCD1}">
              <a14:hiddenFill xmlns:a14="http://schemas.microsoft.com/office/drawing/2010/main">
                <a:solidFill>
                  <a:srgbClr val="FFFFFF"/>
                </a:solidFill>
              </a14:hiddenFill>
            </a:ext>
          </a:extLst>
        </p:spPr>
      </p:pic>
      <p:pic>
        <p:nvPicPr>
          <p:cNvPr id="189453"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268413"/>
            <a:ext cx="9117013" cy="285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1D07A59F-E5BA-4CF6-875B-68AD4C1B1033}" type="datetime1">
              <a:rPr lang="zh-CN" altLang="en-US" smtClean="0"/>
              <a:t>2017/5/21</a:t>
            </a:fld>
            <a:endParaRPr lang="en-US" altLang="zh-CN"/>
          </a:p>
        </p:txBody>
      </p:sp>
      <p:sp>
        <p:nvSpPr>
          <p:cNvPr id="5" name="页脚占位符 4"/>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6" name="灯片编号占位符 5"/>
          <p:cNvSpPr>
            <a:spLocks noGrp="1"/>
          </p:cNvSpPr>
          <p:nvPr>
            <p:ph type="sldNum" sz="quarter" idx="12"/>
          </p:nvPr>
        </p:nvSpPr>
        <p:spPr/>
        <p:txBody>
          <a:bodyPr/>
          <a:lstStyle>
            <a:lvl1pPr>
              <a:defRPr/>
            </a:lvl1pPr>
          </a:lstStyle>
          <a:p>
            <a:fld id="{4E16802D-7D7F-4F3B-887E-66A72E7A4216}" type="slidenum">
              <a:rPr lang="en-US" altLang="zh-CN"/>
              <a:pPr/>
              <a:t>‹#›</a:t>
            </a:fld>
            <a:endParaRPr lang="en-US" altLang="zh-CN"/>
          </a:p>
        </p:txBody>
      </p:sp>
    </p:spTree>
    <p:extLst>
      <p:ext uri="{BB962C8B-B14F-4D97-AF65-F5344CB8AC3E}">
        <p14:creationId xmlns:p14="http://schemas.microsoft.com/office/powerpoint/2010/main" val="536762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5425" y="404813"/>
            <a:ext cx="2035175" cy="5472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313" y="404813"/>
            <a:ext cx="5954712" cy="5472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AEDBC556-48CB-46C5-9076-DD99F4CCCFE9}" type="datetime1">
              <a:rPr lang="zh-CN" altLang="en-US" smtClean="0"/>
              <a:t>2017/5/21</a:t>
            </a:fld>
            <a:endParaRPr lang="en-US" altLang="zh-CN"/>
          </a:p>
        </p:txBody>
      </p:sp>
      <p:sp>
        <p:nvSpPr>
          <p:cNvPr id="5" name="页脚占位符 4"/>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6" name="灯片编号占位符 5"/>
          <p:cNvSpPr>
            <a:spLocks noGrp="1"/>
          </p:cNvSpPr>
          <p:nvPr>
            <p:ph type="sldNum" sz="quarter" idx="12"/>
          </p:nvPr>
        </p:nvSpPr>
        <p:spPr/>
        <p:txBody>
          <a:bodyPr/>
          <a:lstStyle>
            <a:lvl1pPr>
              <a:defRPr/>
            </a:lvl1pPr>
          </a:lstStyle>
          <a:p>
            <a:fld id="{FC2FC325-B366-49CB-A0F9-4B936E720225}" type="slidenum">
              <a:rPr lang="en-US" altLang="zh-CN"/>
              <a:pPr/>
              <a:t>‹#›</a:t>
            </a:fld>
            <a:endParaRPr lang="en-US" altLang="zh-CN"/>
          </a:p>
        </p:txBody>
      </p:sp>
    </p:spTree>
    <p:extLst>
      <p:ext uri="{BB962C8B-B14F-4D97-AF65-F5344CB8AC3E}">
        <p14:creationId xmlns:p14="http://schemas.microsoft.com/office/powerpoint/2010/main" val="96580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600" b="1">
                <a:latin typeface="华文新魏" pitchFamily="2" charset="-122"/>
                <a:ea typeface="华文新魏"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latin typeface="微软雅黑" pitchFamily="34" charset="-122"/>
                <a:ea typeface="微软雅黑" pitchFamily="34" charset="-122"/>
              </a:defRPr>
            </a:lvl1pPr>
            <a:lvl2pPr>
              <a:defRPr>
                <a:latin typeface="微软雅黑" pitchFamily="34" charset="-122"/>
                <a:ea typeface="微软雅黑" pitchFamily="34" charset="-122"/>
              </a:defRPr>
            </a:lvl2pPr>
            <a:lvl3pPr>
              <a:defRPr>
                <a:latin typeface="微软雅黑" pitchFamily="34" charset="-122"/>
                <a:ea typeface="微软雅黑" pitchFamily="34" charset="-122"/>
              </a:defRPr>
            </a:lvl3pPr>
            <a:lvl4pPr>
              <a:defRPr>
                <a:latin typeface="微软雅黑" pitchFamily="34" charset="-122"/>
                <a:ea typeface="微软雅黑" pitchFamily="34" charset="-122"/>
              </a:defRPr>
            </a:lvl4pPr>
            <a:lvl5pPr>
              <a:defRPr>
                <a:latin typeface="微软雅黑" pitchFamily="34" charset="-122"/>
                <a:ea typeface="微软雅黑" pitchFamily="34"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8B0F75CF-0553-4104-831D-ECC51C6B5C3F}" type="datetime1">
              <a:rPr lang="zh-CN" altLang="en-US" smtClean="0"/>
              <a:t>2017/5/21</a:t>
            </a:fld>
            <a:endParaRPr lang="en-US" altLang="zh-CN"/>
          </a:p>
        </p:txBody>
      </p:sp>
      <p:sp>
        <p:nvSpPr>
          <p:cNvPr id="5" name="页脚占位符 4"/>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6" name="灯片编号占位符 5"/>
          <p:cNvSpPr>
            <a:spLocks noGrp="1"/>
          </p:cNvSpPr>
          <p:nvPr>
            <p:ph type="sldNum" sz="quarter" idx="12"/>
          </p:nvPr>
        </p:nvSpPr>
        <p:spPr/>
        <p:txBody>
          <a:bodyPr/>
          <a:lstStyle>
            <a:lvl1pPr>
              <a:defRPr/>
            </a:lvl1pPr>
          </a:lstStyle>
          <a:p>
            <a:fld id="{E9453B7F-F822-4520-92F2-0E2B7563B497}" type="slidenum">
              <a:rPr lang="en-US" altLang="zh-CN"/>
              <a:pPr/>
              <a:t>‹#›</a:t>
            </a:fld>
            <a:endParaRPr lang="en-US" altLang="zh-CN"/>
          </a:p>
        </p:txBody>
      </p:sp>
    </p:spTree>
    <p:extLst>
      <p:ext uri="{BB962C8B-B14F-4D97-AF65-F5344CB8AC3E}">
        <p14:creationId xmlns:p14="http://schemas.microsoft.com/office/powerpoint/2010/main" val="376954675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E02B2A02-9790-491B-80DE-D13F6E09D968}" type="datetime1">
              <a:rPr lang="zh-CN" altLang="en-US" smtClean="0"/>
              <a:t>2017/5/21</a:t>
            </a:fld>
            <a:endParaRPr lang="en-US" altLang="zh-CN"/>
          </a:p>
        </p:txBody>
      </p:sp>
      <p:sp>
        <p:nvSpPr>
          <p:cNvPr id="5" name="页脚占位符 4"/>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6" name="灯片编号占位符 5"/>
          <p:cNvSpPr>
            <a:spLocks noGrp="1"/>
          </p:cNvSpPr>
          <p:nvPr>
            <p:ph type="sldNum" sz="quarter" idx="12"/>
          </p:nvPr>
        </p:nvSpPr>
        <p:spPr/>
        <p:txBody>
          <a:bodyPr/>
          <a:lstStyle>
            <a:lvl1pPr>
              <a:defRPr/>
            </a:lvl1pPr>
          </a:lstStyle>
          <a:p>
            <a:fld id="{733BA74E-44F5-4244-AB23-B7D5AA63851C}" type="slidenum">
              <a:rPr lang="en-US" altLang="zh-CN"/>
              <a:pPr/>
              <a:t>‹#›</a:t>
            </a:fld>
            <a:endParaRPr lang="en-US" altLang="zh-CN"/>
          </a:p>
        </p:txBody>
      </p:sp>
    </p:spTree>
    <p:extLst>
      <p:ext uri="{BB962C8B-B14F-4D97-AF65-F5344CB8AC3E}">
        <p14:creationId xmlns:p14="http://schemas.microsoft.com/office/powerpoint/2010/main" val="3848356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484313"/>
            <a:ext cx="3994150"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14863" y="1484313"/>
            <a:ext cx="3995737"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E64A1B9B-FB02-4C27-8DD7-C7A817C628E5}" type="datetime1">
              <a:rPr lang="zh-CN" altLang="en-US" smtClean="0"/>
              <a:t>2017/5/21</a:t>
            </a:fld>
            <a:endParaRPr lang="en-US" altLang="zh-CN"/>
          </a:p>
        </p:txBody>
      </p:sp>
      <p:sp>
        <p:nvSpPr>
          <p:cNvPr id="6" name="页脚占位符 5"/>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7" name="灯片编号占位符 6"/>
          <p:cNvSpPr>
            <a:spLocks noGrp="1"/>
          </p:cNvSpPr>
          <p:nvPr>
            <p:ph type="sldNum" sz="quarter" idx="12"/>
          </p:nvPr>
        </p:nvSpPr>
        <p:spPr/>
        <p:txBody>
          <a:bodyPr/>
          <a:lstStyle>
            <a:lvl1pPr>
              <a:defRPr/>
            </a:lvl1pPr>
          </a:lstStyle>
          <a:p>
            <a:fld id="{09FC8C7E-10F2-47DE-8B2F-275FCAB5B62B}" type="slidenum">
              <a:rPr lang="en-US" altLang="zh-CN"/>
              <a:pPr/>
              <a:t>‹#›</a:t>
            </a:fld>
            <a:endParaRPr lang="en-US" altLang="zh-CN"/>
          </a:p>
        </p:txBody>
      </p:sp>
    </p:spTree>
    <p:extLst>
      <p:ext uri="{BB962C8B-B14F-4D97-AF65-F5344CB8AC3E}">
        <p14:creationId xmlns:p14="http://schemas.microsoft.com/office/powerpoint/2010/main" val="1213861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03C1D96D-4C26-4777-A01F-AA16AE99F650}" type="datetime1">
              <a:rPr lang="zh-CN" altLang="en-US" smtClean="0"/>
              <a:t>2017/5/21</a:t>
            </a:fld>
            <a:endParaRPr lang="en-US" altLang="zh-CN"/>
          </a:p>
        </p:txBody>
      </p:sp>
      <p:sp>
        <p:nvSpPr>
          <p:cNvPr id="8" name="页脚占位符 7"/>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9" name="灯片编号占位符 8"/>
          <p:cNvSpPr>
            <a:spLocks noGrp="1"/>
          </p:cNvSpPr>
          <p:nvPr>
            <p:ph type="sldNum" sz="quarter" idx="12"/>
          </p:nvPr>
        </p:nvSpPr>
        <p:spPr/>
        <p:txBody>
          <a:bodyPr/>
          <a:lstStyle>
            <a:lvl1pPr>
              <a:defRPr/>
            </a:lvl1pPr>
          </a:lstStyle>
          <a:p>
            <a:fld id="{FF881846-30B9-4A54-9911-9EA4F43F6143}" type="slidenum">
              <a:rPr lang="en-US" altLang="zh-CN"/>
              <a:pPr/>
              <a:t>‹#›</a:t>
            </a:fld>
            <a:endParaRPr lang="en-US" altLang="zh-CN"/>
          </a:p>
        </p:txBody>
      </p:sp>
    </p:spTree>
    <p:extLst>
      <p:ext uri="{BB962C8B-B14F-4D97-AF65-F5344CB8AC3E}">
        <p14:creationId xmlns:p14="http://schemas.microsoft.com/office/powerpoint/2010/main" val="1339879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4D22983C-44B3-4D83-89F4-BA545FD3A4DB}" type="datetime1">
              <a:rPr lang="zh-CN" altLang="en-US" smtClean="0"/>
              <a:t>2017/5/21</a:t>
            </a:fld>
            <a:endParaRPr lang="en-US" altLang="zh-CN"/>
          </a:p>
        </p:txBody>
      </p:sp>
      <p:sp>
        <p:nvSpPr>
          <p:cNvPr id="4" name="页脚占位符 3"/>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5" name="灯片编号占位符 4"/>
          <p:cNvSpPr>
            <a:spLocks noGrp="1"/>
          </p:cNvSpPr>
          <p:nvPr>
            <p:ph type="sldNum" sz="quarter" idx="12"/>
          </p:nvPr>
        </p:nvSpPr>
        <p:spPr/>
        <p:txBody>
          <a:bodyPr/>
          <a:lstStyle>
            <a:lvl1pPr>
              <a:defRPr/>
            </a:lvl1pPr>
          </a:lstStyle>
          <a:p>
            <a:fld id="{11660C10-DB97-4901-941D-D40D73C10E7C}" type="slidenum">
              <a:rPr lang="en-US" altLang="zh-CN"/>
              <a:pPr/>
              <a:t>‹#›</a:t>
            </a:fld>
            <a:endParaRPr lang="en-US" altLang="zh-CN"/>
          </a:p>
        </p:txBody>
      </p:sp>
    </p:spTree>
    <p:extLst>
      <p:ext uri="{BB962C8B-B14F-4D97-AF65-F5344CB8AC3E}">
        <p14:creationId xmlns:p14="http://schemas.microsoft.com/office/powerpoint/2010/main" val="2037176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E268485D-88A6-4B3B-8923-8EB4A2C475CA}" type="datetime1">
              <a:rPr lang="zh-CN" altLang="en-US" smtClean="0"/>
              <a:t>2017/5/21</a:t>
            </a:fld>
            <a:endParaRPr lang="en-US" altLang="zh-CN"/>
          </a:p>
        </p:txBody>
      </p:sp>
      <p:sp>
        <p:nvSpPr>
          <p:cNvPr id="3" name="页脚占位符 2"/>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4" name="灯片编号占位符 3"/>
          <p:cNvSpPr>
            <a:spLocks noGrp="1"/>
          </p:cNvSpPr>
          <p:nvPr>
            <p:ph type="sldNum" sz="quarter" idx="12"/>
          </p:nvPr>
        </p:nvSpPr>
        <p:spPr/>
        <p:txBody>
          <a:bodyPr/>
          <a:lstStyle>
            <a:lvl1pPr>
              <a:defRPr/>
            </a:lvl1pPr>
          </a:lstStyle>
          <a:p>
            <a:fld id="{2EF9560D-4680-427E-8D24-5169B0FA5FFA}" type="slidenum">
              <a:rPr lang="en-US" altLang="zh-CN"/>
              <a:pPr/>
              <a:t>‹#›</a:t>
            </a:fld>
            <a:endParaRPr lang="en-US" altLang="zh-CN"/>
          </a:p>
        </p:txBody>
      </p:sp>
    </p:spTree>
    <p:extLst>
      <p:ext uri="{BB962C8B-B14F-4D97-AF65-F5344CB8AC3E}">
        <p14:creationId xmlns:p14="http://schemas.microsoft.com/office/powerpoint/2010/main" val="935668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43884110-CBAE-4254-8557-2196D05E1CB8}" type="datetime1">
              <a:rPr lang="zh-CN" altLang="en-US" smtClean="0"/>
              <a:t>2017/5/21</a:t>
            </a:fld>
            <a:endParaRPr lang="en-US" altLang="zh-CN"/>
          </a:p>
        </p:txBody>
      </p:sp>
      <p:sp>
        <p:nvSpPr>
          <p:cNvPr id="6" name="页脚占位符 5"/>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7" name="灯片编号占位符 6"/>
          <p:cNvSpPr>
            <a:spLocks noGrp="1"/>
          </p:cNvSpPr>
          <p:nvPr>
            <p:ph type="sldNum" sz="quarter" idx="12"/>
          </p:nvPr>
        </p:nvSpPr>
        <p:spPr/>
        <p:txBody>
          <a:bodyPr/>
          <a:lstStyle>
            <a:lvl1pPr>
              <a:defRPr/>
            </a:lvl1pPr>
          </a:lstStyle>
          <a:p>
            <a:fld id="{D71DA777-C7E2-453E-929F-C3BF3E908C22}" type="slidenum">
              <a:rPr lang="en-US" altLang="zh-CN"/>
              <a:pPr/>
              <a:t>‹#›</a:t>
            </a:fld>
            <a:endParaRPr lang="en-US" altLang="zh-CN"/>
          </a:p>
        </p:txBody>
      </p:sp>
    </p:spTree>
    <p:extLst>
      <p:ext uri="{BB962C8B-B14F-4D97-AF65-F5344CB8AC3E}">
        <p14:creationId xmlns:p14="http://schemas.microsoft.com/office/powerpoint/2010/main" val="1577387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6DB45B66-5B30-45BB-B8DC-A62BBF45E871}" type="datetime1">
              <a:rPr lang="zh-CN" altLang="en-US" smtClean="0"/>
              <a:t>2017/5/21</a:t>
            </a:fld>
            <a:endParaRPr lang="en-US" altLang="zh-CN"/>
          </a:p>
        </p:txBody>
      </p:sp>
      <p:sp>
        <p:nvSpPr>
          <p:cNvPr id="6" name="页脚占位符 5"/>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7" name="灯片编号占位符 6"/>
          <p:cNvSpPr>
            <a:spLocks noGrp="1"/>
          </p:cNvSpPr>
          <p:nvPr>
            <p:ph type="sldNum" sz="quarter" idx="12"/>
          </p:nvPr>
        </p:nvSpPr>
        <p:spPr/>
        <p:txBody>
          <a:bodyPr/>
          <a:lstStyle>
            <a:lvl1pPr>
              <a:defRPr/>
            </a:lvl1pPr>
          </a:lstStyle>
          <a:p>
            <a:fld id="{F0C4123F-E4B7-4649-BBEC-38A6BF888CA2}" type="slidenum">
              <a:rPr lang="en-US" altLang="zh-CN"/>
              <a:pPr/>
              <a:t>‹#›</a:t>
            </a:fld>
            <a:endParaRPr lang="en-US" altLang="zh-CN"/>
          </a:p>
        </p:txBody>
      </p:sp>
    </p:spTree>
    <p:extLst>
      <p:ext uri="{BB962C8B-B14F-4D97-AF65-F5344CB8AC3E}">
        <p14:creationId xmlns:p14="http://schemas.microsoft.com/office/powerpoint/2010/main" val="2472859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8418" name="Rectangle 2"/>
          <p:cNvSpPr>
            <a:spLocks noChangeArrowheads="1"/>
          </p:cNvSpPr>
          <p:nvPr/>
        </p:nvSpPr>
        <p:spPr bwMode="auto">
          <a:xfrm>
            <a:off x="0" y="1125538"/>
            <a:ext cx="2133600" cy="1016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400"/>
          </a:p>
        </p:txBody>
      </p:sp>
      <p:sp>
        <p:nvSpPr>
          <p:cNvPr id="188419" name="Rectangle 3"/>
          <p:cNvSpPr>
            <a:spLocks noChangeArrowheads="1"/>
          </p:cNvSpPr>
          <p:nvPr/>
        </p:nvSpPr>
        <p:spPr bwMode="auto">
          <a:xfrm>
            <a:off x="1447800" y="1125538"/>
            <a:ext cx="7239000" cy="101600"/>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400"/>
          </a:p>
        </p:txBody>
      </p:sp>
      <p:sp>
        <p:nvSpPr>
          <p:cNvPr id="188420" name="Rectangle 4"/>
          <p:cNvSpPr>
            <a:spLocks noGrp="1" noChangeArrowheads="1"/>
          </p:cNvSpPr>
          <p:nvPr>
            <p:ph type="title"/>
          </p:nvPr>
        </p:nvSpPr>
        <p:spPr bwMode="auto">
          <a:xfrm>
            <a:off x="1042988" y="404813"/>
            <a:ext cx="5616575"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88421" name="Rectangle 5"/>
          <p:cNvSpPr>
            <a:spLocks noGrp="1" noChangeArrowheads="1"/>
          </p:cNvSpPr>
          <p:nvPr>
            <p:ph type="body" idx="1"/>
          </p:nvPr>
        </p:nvSpPr>
        <p:spPr bwMode="auto">
          <a:xfrm>
            <a:off x="468313" y="1484313"/>
            <a:ext cx="8142287" cy="439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pic>
        <p:nvPicPr>
          <p:cNvPr id="188422" name="Picture 6" descr="towe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542088" y="188913"/>
            <a:ext cx="1990725" cy="1095375"/>
          </a:xfrm>
          <a:prstGeom prst="rect">
            <a:avLst/>
          </a:prstGeom>
          <a:noFill/>
          <a:extLst>
            <a:ext uri="{909E8E84-426E-40DD-AFC4-6F175D3DCCD1}">
              <a14:hiddenFill xmlns:a14="http://schemas.microsoft.com/office/drawing/2010/main">
                <a:solidFill>
                  <a:srgbClr val="FFFFFF"/>
                </a:solidFill>
              </a14:hiddenFill>
            </a:ext>
          </a:extLst>
        </p:spPr>
      </p:pic>
      <p:sp>
        <p:nvSpPr>
          <p:cNvPr id="188423" name="Rectangle 7"/>
          <p:cNvSpPr>
            <a:spLocks noGrp="1" noChangeArrowheads="1"/>
          </p:cNvSpPr>
          <p:nvPr>
            <p:ph type="dt" sz="half" idx="2"/>
          </p:nvPr>
        </p:nvSpPr>
        <p:spPr bwMode="auto">
          <a:xfrm>
            <a:off x="611188" y="6284913"/>
            <a:ext cx="1293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600">
                <a:latin typeface="+mn-lt"/>
              </a:defRPr>
            </a:lvl1pPr>
          </a:lstStyle>
          <a:p>
            <a:fld id="{6A8DB19B-8F4E-4EA4-9E8A-C89388D3EABD}" type="datetime1">
              <a:rPr lang="zh-CN" altLang="en-US" smtClean="0"/>
              <a:t>2017/5/21</a:t>
            </a:fld>
            <a:endParaRPr lang="en-US" altLang="zh-CN"/>
          </a:p>
        </p:txBody>
      </p:sp>
      <p:sp>
        <p:nvSpPr>
          <p:cNvPr id="188424" name="Rectangle 8"/>
          <p:cNvSpPr>
            <a:spLocks noGrp="1" noChangeArrowheads="1"/>
          </p:cNvSpPr>
          <p:nvPr>
            <p:ph type="ftr" sz="quarter" idx="3"/>
          </p:nvPr>
        </p:nvSpPr>
        <p:spPr bwMode="auto">
          <a:xfrm>
            <a:off x="2051050" y="6202363"/>
            <a:ext cx="5257800"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600">
                <a:latin typeface="+mn-lt"/>
              </a:defRPr>
            </a:lvl1pPr>
          </a:lstStyle>
          <a:p>
            <a:r>
              <a:rPr lang="en-US" altLang="zh-CN"/>
              <a:t> Institute of Computer Software</a:t>
            </a:r>
          </a:p>
          <a:p>
            <a:r>
              <a:rPr lang="en-US" altLang="zh-CN"/>
              <a:t>Nanjing University</a:t>
            </a:r>
          </a:p>
        </p:txBody>
      </p:sp>
      <p:sp>
        <p:nvSpPr>
          <p:cNvPr id="188425" name="Rectangle 9"/>
          <p:cNvSpPr>
            <a:spLocks noGrp="1" noChangeArrowheads="1"/>
          </p:cNvSpPr>
          <p:nvPr>
            <p:ph type="sldNum" sz="quarter" idx="4"/>
          </p:nvPr>
        </p:nvSpPr>
        <p:spPr bwMode="auto">
          <a:xfrm>
            <a:off x="7524750" y="6284913"/>
            <a:ext cx="933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600">
                <a:latin typeface="+mn-lt"/>
              </a:defRPr>
            </a:lvl1pPr>
          </a:lstStyle>
          <a:p>
            <a:fld id="{74110BAF-1B59-4005-8981-78C7982DC65F}" type="slidenum">
              <a:rPr lang="en-US" altLang="zh-CN"/>
              <a:pPr/>
              <a:t>‹#›</a:t>
            </a:fld>
            <a:endParaRPr lang="en-US" altLang="zh-CN"/>
          </a:p>
        </p:txBody>
      </p:sp>
      <p:pic>
        <p:nvPicPr>
          <p:cNvPr id="188426" name="Picture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288" y="6092825"/>
            <a:ext cx="9117012" cy="28575"/>
          </a:xfrm>
          <a:prstGeom prst="rect">
            <a:avLst/>
          </a:prstGeom>
          <a:noFill/>
          <a:extLst>
            <a:ext uri="{909E8E84-426E-40DD-AFC4-6F175D3DCCD1}">
              <a14:hiddenFill xmlns:a14="http://schemas.microsoft.com/office/drawing/2010/main">
                <a:solidFill>
                  <a:srgbClr val="FFFFFF"/>
                </a:solidFill>
              </a14:hiddenFill>
            </a:ext>
          </a:extLst>
        </p:spPr>
      </p:pic>
      <p:pic>
        <p:nvPicPr>
          <p:cNvPr id="188427" name="Picture 11" descr="校徽"/>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06388" y="261938"/>
            <a:ext cx="665162" cy="790575"/>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Lst>
  <p:hf hdr="0" ftr="0"/>
  <p:txStyles>
    <p:titleStyle>
      <a:lvl1pPr algn="ctr" rtl="0" fontAlgn="base">
        <a:spcBef>
          <a:spcPct val="0"/>
        </a:spcBef>
        <a:spcAft>
          <a:spcPct val="0"/>
        </a:spcAft>
        <a:defRPr sz="3200">
          <a:solidFill>
            <a:schemeClr val="tx1"/>
          </a:solidFill>
          <a:latin typeface="+mj-lt"/>
          <a:ea typeface="+mj-ea"/>
          <a:cs typeface="+mj-cs"/>
        </a:defRPr>
      </a:lvl1pPr>
      <a:lvl2pPr algn="ctr" rtl="0" fontAlgn="base">
        <a:spcBef>
          <a:spcPct val="0"/>
        </a:spcBef>
        <a:spcAft>
          <a:spcPct val="0"/>
        </a:spcAft>
        <a:defRPr sz="3200">
          <a:solidFill>
            <a:schemeClr val="tx1"/>
          </a:solidFill>
          <a:latin typeface="Arial" charset="0"/>
          <a:ea typeface="宋体" pitchFamily="2" charset="-122"/>
        </a:defRPr>
      </a:lvl2pPr>
      <a:lvl3pPr algn="ctr" rtl="0" fontAlgn="base">
        <a:spcBef>
          <a:spcPct val="0"/>
        </a:spcBef>
        <a:spcAft>
          <a:spcPct val="0"/>
        </a:spcAft>
        <a:defRPr sz="3200">
          <a:solidFill>
            <a:schemeClr val="tx1"/>
          </a:solidFill>
          <a:latin typeface="Arial" charset="0"/>
          <a:ea typeface="宋体" pitchFamily="2" charset="-122"/>
        </a:defRPr>
      </a:lvl3pPr>
      <a:lvl4pPr algn="ctr" rtl="0" fontAlgn="base">
        <a:spcBef>
          <a:spcPct val="0"/>
        </a:spcBef>
        <a:spcAft>
          <a:spcPct val="0"/>
        </a:spcAft>
        <a:defRPr sz="3200">
          <a:solidFill>
            <a:schemeClr val="tx1"/>
          </a:solidFill>
          <a:latin typeface="Arial" charset="0"/>
          <a:ea typeface="宋体" pitchFamily="2" charset="-122"/>
        </a:defRPr>
      </a:lvl4pPr>
      <a:lvl5pPr algn="ctr" rtl="0" fontAlgn="base">
        <a:spcBef>
          <a:spcPct val="0"/>
        </a:spcBef>
        <a:spcAft>
          <a:spcPct val="0"/>
        </a:spcAft>
        <a:defRPr sz="3200">
          <a:solidFill>
            <a:schemeClr val="tx1"/>
          </a:solidFill>
          <a:latin typeface="Arial" charset="0"/>
          <a:ea typeface="宋体" pitchFamily="2" charset="-122"/>
        </a:defRPr>
      </a:lvl5pPr>
      <a:lvl6pPr marL="457200" algn="ctr" rtl="0" fontAlgn="base">
        <a:spcBef>
          <a:spcPct val="0"/>
        </a:spcBef>
        <a:spcAft>
          <a:spcPct val="0"/>
        </a:spcAft>
        <a:defRPr sz="3200">
          <a:solidFill>
            <a:schemeClr val="tx1"/>
          </a:solidFill>
          <a:latin typeface="Arial" charset="0"/>
          <a:ea typeface="宋体" pitchFamily="2" charset="-122"/>
        </a:defRPr>
      </a:lvl6pPr>
      <a:lvl7pPr marL="914400" algn="ctr" rtl="0" fontAlgn="base">
        <a:spcBef>
          <a:spcPct val="0"/>
        </a:spcBef>
        <a:spcAft>
          <a:spcPct val="0"/>
        </a:spcAft>
        <a:defRPr sz="3200">
          <a:solidFill>
            <a:schemeClr val="tx1"/>
          </a:solidFill>
          <a:latin typeface="Arial" charset="0"/>
          <a:ea typeface="宋体" pitchFamily="2" charset="-122"/>
        </a:defRPr>
      </a:lvl7pPr>
      <a:lvl8pPr marL="1371600" algn="ctr" rtl="0" fontAlgn="base">
        <a:spcBef>
          <a:spcPct val="0"/>
        </a:spcBef>
        <a:spcAft>
          <a:spcPct val="0"/>
        </a:spcAft>
        <a:defRPr sz="3200">
          <a:solidFill>
            <a:schemeClr val="tx1"/>
          </a:solidFill>
          <a:latin typeface="Arial" charset="0"/>
          <a:ea typeface="宋体" pitchFamily="2" charset="-122"/>
        </a:defRPr>
      </a:lvl8pPr>
      <a:lvl9pPr marL="1828800" algn="ctr" rtl="0" fontAlgn="base">
        <a:spcBef>
          <a:spcPct val="0"/>
        </a:spcBef>
        <a:spcAft>
          <a:spcPct val="0"/>
        </a:spcAft>
        <a:defRPr sz="3200">
          <a:solidFill>
            <a:schemeClr val="tx1"/>
          </a:solidFill>
          <a:latin typeface="Arial" charset="0"/>
          <a:ea typeface="宋体" pitchFamily="2" charset="-122"/>
        </a:defRPr>
      </a:lvl9pPr>
    </p:titleStyle>
    <p:bodyStyle>
      <a:lvl1pPr marL="447675" indent="-447675" algn="l" rtl="0" fontAlgn="base">
        <a:spcBef>
          <a:spcPct val="20000"/>
        </a:spcBef>
        <a:spcAft>
          <a:spcPct val="0"/>
        </a:spcAft>
        <a:buClr>
          <a:schemeClr val="accent1"/>
        </a:buClr>
        <a:buSzPct val="70000"/>
        <a:buFont typeface="Wingdings" pitchFamily="2" charset="2"/>
        <a:buChar char="n"/>
        <a:defRPr sz="2800">
          <a:solidFill>
            <a:schemeClr val="tx1"/>
          </a:solidFill>
          <a:latin typeface="+mn-lt"/>
          <a:ea typeface="+mn-ea"/>
          <a:cs typeface="+mn-cs"/>
        </a:defRPr>
      </a:lvl1pPr>
      <a:lvl2pPr marL="889000" indent="-439738" algn="l" rtl="0" fontAlgn="base">
        <a:spcBef>
          <a:spcPct val="20000"/>
        </a:spcBef>
        <a:spcAft>
          <a:spcPct val="0"/>
        </a:spcAft>
        <a:buClr>
          <a:schemeClr val="hlink"/>
        </a:buClr>
        <a:buSzPct val="65000"/>
        <a:buFont typeface="Wingdings" pitchFamily="2" charset="2"/>
        <a:buChar char="¡"/>
        <a:defRPr sz="2400">
          <a:solidFill>
            <a:schemeClr val="tx1"/>
          </a:solidFill>
          <a:latin typeface="+mn-lt"/>
          <a:ea typeface="+mn-ea"/>
        </a:defRPr>
      </a:lvl2pPr>
      <a:lvl3pPr marL="1293813" indent="-403225" algn="l" rtl="0" fontAlgn="base">
        <a:spcBef>
          <a:spcPct val="20000"/>
        </a:spcBef>
        <a:spcAft>
          <a:spcPct val="0"/>
        </a:spcAft>
        <a:buClr>
          <a:schemeClr val="accent1"/>
        </a:buClr>
        <a:buSzPct val="70000"/>
        <a:buFont typeface="Wingdings" pitchFamily="2" charset="2"/>
        <a:buChar char="n"/>
        <a:defRPr sz="2000">
          <a:solidFill>
            <a:schemeClr val="tx1"/>
          </a:solidFill>
          <a:latin typeface="+mn-lt"/>
          <a:ea typeface="+mn-ea"/>
        </a:defRPr>
      </a:lvl3pPr>
      <a:lvl4pPr marL="1681163" indent="-385763" algn="l" rtl="0" fontAlgn="base">
        <a:spcBef>
          <a:spcPct val="20000"/>
        </a:spcBef>
        <a:spcAft>
          <a:spcPct val="0"/>
        </a:spcAft>
        <a:buClr>
          <a:schemeClr val="hlink"/>
        </a:buClr>
        <a:buSzPct val="75000"/>
        <a:buFont typeface="Wingdings" pitchFamily="2" charset="2"/>
        <a:buChar char="¡"/>
        <a:defRPr>
          <a:solidFill>
            <a:schemeClr val="tx1"/>
          </a:solidFill>
          <a:latin typeface="+mn-lt"/>
          <a:ea typeface="+mn-ea"/>
        </a:defRPr>
      </a:lvl4pPr>
      <a:lvl5pPr marL="20701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1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1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1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1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1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sz="half" idx="2"/>
          </p:nvPr>
        </p:nvSpPr>
        <p:spPr/>
        <p:txBody>
          <a:bodyPr/>
          <a:lstStyle/>
          <a:p>
            <a:fld id="{FDD0CEB0-4483-465D-A7CD-F894C9477FA5}" type="datetime1">
              <a:rPr lang="zh-CN" altLang="en-US" smtClean="0"/>
              <a:t>2017/5/21</a:t>
            </a:fld>
            <a:endParaRPr lang="en-US" altLang="zh-CN" dirty="0" smtClean="0"/>
          </a:p>
        </p:txBody>
      </p:sp>
      <p:sp>
        <p:nvSpPr>
          <p:cNvPr id="5" name="Rectangle 5"/>
          <p:cNvSpPr>
            <a:spLocks noGrp="1" noChangeArrowheads="1"/>
          </p:cNvSpPr>
          <p:nvPr>
            <p:ph type="sldNum" sz="quarter" idx="4"/>
          </p:nvPr>
        </p:nvSpPr>
        <p:spPr/>
        <p:txBody>
          <a:bodyPr/>
          <a:lstStyle/>
          <a:p>
            <a:fld id="{C568B074-5184-4B53-835D-7B817CB39319}" type="slidenum">
              <a:rPr lang="en-US" altLang="zh-CN"/>
              <a:pPr/>
              <a:t>1</a:t>
            </a:fld>
            <a:endParaRPr lang="en-US" altLang="zh-CN" dirty="0"/>
          </a:p>
        </p:txBody>
      </p:sp>
      <p:sp>
        <p:nvSpPr>
          <p:cNvPr id="2050" name="Rectangle 2"/>
          <p:cNvSpPr>
            <a:spLocks noGrp="1" noChangeArrowheads="1"/>
          </p:cNvSpPr>
          <p:nvPr>
            <p:ph type="ctrTitle"/>
          </p:nvPr>
        </p:nvSpPr>
        <p:spPr>
          <a:xfrm>
            <a:off x="685800" y="2420888"/>
            <a:ext cx="8064896" cy="1104900"/>
          </a:xfrm>
        </p:spPr>
        <p:txBody>
          <a:bodyPr/>
          <a:lstStyle/>
          <a:p>
            <a:r>
              <a:rPr lang="zh-CN" altLang="en-US" sz="3600" b="1" dirty="0" smtClean="0">
                <a:latin typeface="微软雅黑" panose="020B0503020204020204" pitchFamily="34" charset="-122"/>
                <a:ea typeface="微软雅黑" panose="020B0503020204020204" pitchFamily="34" charset="-122"/>
              </a:rPr>
              <a:t>基于卷积神经网络的实体关系抽取研究</a:t>
            </a:r>
            <a:endParaRPr lang="zh-CN" altLang="zh-CN" sz="3600" b="1" dirty="0">
              <a:latin typeface="微软雅黑" panose="020B0503020204020204" pitchFamily="34" charset="-122"/>
              <a:ea typeface="微软雅黑" panose="020B0503020204020204" pitchFamily="34" charset="-122"/>
            </a:endParaRPr>
          </a:p>
        </p:txBody>
      </p:sp>
      <p:sp>
        <p:nvSpPr>
          <p:cNvPr id="2051" name="Rectangle 3"/>
          <p:cNvSpPr>
            <a:spLocks noGrp="1" noChangeArrowheads="1"/>
          </p:cNvSpPr>
          <p:nvPr>
            <p:ph type="subTitle" idx="1"/>
          </p:nvPr>
        </p:nvSpPr>
        <p:spPr>
          <a:xfrm>
            <a:off x="5292080" y="4149080"/>
            <a:ext cx="3851920" cy="1080120"/>
          </a:xfrm>
        </p:spPr>
        <p:txBody>
          <a:bodyPr/>
          <a:lstStyle/>
          <a:p>
            <a:r>
              <a:rPr lang="zh-CN" altLang="en-US" sz="2400" dirty="0" smtClean="0">
                <a:latin typeface="微软雅黑" pitchFamily="34" charset="-122"/>
                <a:ea typeface="微软雅黑" pitchFamily="34" charset="-122"/>
              </a:rPr>
              <a:t>答  辩  人：</a:t>
            </a:r>
            <a:r>
              <a:rPr lang="zh-CN" altLang="en-US" sz="2400" dirty="0" smtClean="0">
                <a:latin typeface="楷体" panose="02010609060101010101" pitchFamily="49" charset="-122"/>
                <a:ea typeface="楷体" panose="02010609060101010101" pitchFamily="49" charset="-122"/>
              </a:rPr>
              <a:t>王 强 </a:t>
            </a:r>
            <a:endParaRPr lang="en-US" altLang="zh-CN" sz="2400" dirty="0" smtClean="0">
              <a:latin typeface="楷体" panose="02010609060101010101" pitchFamily="49" charset="-122"/>
              <a:ea typeface="楷体" panose="02010609060101010101" pitchFamily="49" charset="-122"/>
            </a:endParaRPr>
          </a:p>
          <a:p>
            <a:r>
              <a:rPr lang="zh-CN" altLang="en-US" sz="2400" dirty="0">
                <a:latin typeface="微软雅黑" pitchFamily="34" charset="-122"/>
                <a:ea typeface="微软雅黑" pitchFamily="34" charset="-122"/>
              </a:rPr>
              <a:t>指</a:t>
            </a:r>
            <a:r>
              <a:rPr lang="zh-CN" altLang="en-US" sz="2400" dirty="0" smtClean="0">
                <a:latin typeface="微软雅黑" pitchFamily="34" charset="-122"/>
                <a:ea typeface="微软雅黑" pitchFamily="34" charset="-122"/>
              </a:rPr>
              <a:t>导老师： </a:t>
            </a:r>
            <a:r>
              <a:rPr lang="zh-CN" altLang="en-US" sz="2400" dirty="0" smtClean="0">
                <a:latin typeface="楷体" panose="02010609060101010101" pitchFamily="49" charset="-122"/>
                <a:ea typeface="楷体" panose="02010609060101010101" pitchFamily="49" charset="-122"/>
              </a:rPr>
              <a:t>李 宁 副教授</a:t>
            </a:r>
            <a:endParaRPr lang="en-US" altLang="zh-CN" sz="2400" dirty="0" smtClean="0">
              <a:latin typeface="楷体" panose="02010609060101010101" pitchFamily="49" charset="-122"/>
              <a:ea typeface="楷体" panose="02010609060101010101" pitchFamily="49" charset="-122"/>
            </a:endParaRPr>
          </a:p>
        </p:txBody>
      </p:sp>
      <p:sp>
        <p:nvSpPr>
          <p:cNvPr id="6" name="Rectangle 3"/>
          <p:cNvSpPr txBox="1">
            <a:spLocks noChangeArrowheads="1"/>
          </p:cNvSpPr>
          <p:nvPr/>
        </p:nvSpPr>
        <p:spPr bwMode="auto">
          <a:xfrm>
            <a:off x="3455876" y="5445224"/>
            <a:ext cx="2232248" cy="7920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Clr>
                <a:schemeClr val="accent1"/>
              </a:buClr>
              <a:buSzPct val="70000"/>
              <a:buFont typeface="Wingdings" pitchFamily="2" charset="2"/>
              <a:buNone/>
              <a:defRPr sz="28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itchFamily="2" charset="2"/>
              <a:buChar char="¡"/>
              <a:defRPr sz="2400">
                <a:solidFill>
                  <a:schemeClr val="tx1"/>
                </a:solidFill>
                <a:latin typeface="+mn-lt"/>
                <a:ea typeface="+mn-ea"/>
              </a:defRPr>
            </a:lvl2pPr>
            <a:lvl3pPr marL="1293813" indent="-403225" algn="l" rtl="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mn-lt"/>
                <a:ea typeface="+mn-ea"/>
              </a:defRPr>
            </a:lvl3pPr>
            <a:lvl4pPr marL="1681163" indent="-385763" algn="l" rtl="0" eaLnBrk="0" fontAlgn="base" hangingPunct="0">
              <a:spcBef>
                <a:spcPct val="20000"/>
              </a:spcBef>
              <a:spcAft>
                <a:spcPct val="0"/>
              </a:spcAft>
              <a:buClr>
                <a:schemeClr val="hlink"/>
              </a:buClr>
              <a:buSzPct val="75000"/>
              <a:buFont typeface="Wingdings" pitchFamily="2" charset="2"/>
              <a:buChar char="¡"/>
              <a:defRPr>
                <a:solidFill>
                  <a:schemeClr val="tx1"/>
                </a:solidFill>
                <a:latin typeface="+mn-lt"/>
                <a:ea typeface="+mn-ea"/>
              </a:defRPr>
            </a:lvl4pPr>
            <a:lvl5pPr marL="2070100" indent="-387350" algn="l" rtl="0" eaLnBrk="0" fontAlgn="base" hangingPunct="0">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algn="ctr" eaLnBrk="1" hangingPunct="1">
              <a:lnSpc>
                <a:spcPct val="90000"/>
              </a:lnSpc>
            </a:pPr>
            <a:r>
              <a:rPr lang="zh-CN" altLang="en-US" sz="2000" dirty="0" smtClean="0">
                <a:latin typeface="楷体" pitchFamily="49" charset="-122"/>
                <a:ea typeface="楷体" pitchFamily="49" charset="-122"/>
              </a:rPr>
              <a:t>南京大学计算机系</a:t>
            </a:r>
            <a:endParaRPr lang="en-US" altLang="zh-CN" sz="2000" dirty="0">
              <a:latin typeface="楷体" pitchFamily="49" charset="-122"/>
              <a:ea typeface="楷体" pitchFamily="49" charset="-122"/>
            </a:endParaRPr>
          </a:p>
          <a:p>
            <a:pPr algn="ctr" eaLnBrk="1" hangingPunct="1">
              <a:lnSpc>
                <a:spcPct val="90000"/>
              </a:lnSpc>
            </a:pPr>
            <a:r>
              <a:rPr lang="en-US" altLang="zh-CN" sz="2000" smtClean="0">
                <a:latin typeface="楷体" pitchFamily="49" charset="-122"/>
                <a:ea typeface="楷体" pitchFamily="49" charset="-122"/>
              </a:rPr>
              <a:t>2017 </a:t>
            </a:r>
            <a:r>
              <a:rPr lang="zh-CN" altLang="en-US" sz="2000" dirty="0" smtClean="0">
                <a:latin typeface="楷体" pitchFamily="49" charset="-122"/>
                <a:ea typeface="楷体" pitchFamily="49" charset="-122"/>
              </a:rPr>
              <a:t>年 </a:t>
            </a:r>
            <a:r>
              <a:rPr lang="en-US" altLang="zh-CN" sz="2000" dirty="0" smtClean="0">
                <a:latin typeface="楷体" pitchFamily="49" charset="-122"/>
                <a:ea typeface="楷体" pitchFamily="49" charset="-122"/>
              </a:rPr>
              <a:t>5 </a:t>
            </a:r>
            <a:r>
              <a:rPr lang="zh-CN" altLang="en-US" sz="2000" dirty="0" smtClean="0">
                <a:latin typeface="楷体" pitchFamily="49" charset="-122"/>
                <a:ea typeface="楷体" pitchFamily="49" charset="-122"/>
              </a:rPr>
              <a:t>月</a:t>
            </a:r>
            <a:endParaRPr lang="en-US" altLang="zh-CN" sz="2000" dirty="0" smtClean="0">
              <a:latin typeface="楷体" pitchFamily="49" charset="-122"/>
              <a:ea typeface="楷体"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2245"/>
    </mc:Choice>
    <mc:Fallback xmlns="">
      <p:transition spd="slow" advTm="2245"/>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B0F75CF-0553-4104-831D-ECC51C6B5C3F}" type="datetime1">
              <a:rPr lang="zh-CN" altLang="en-US" smtClean="0"/>
              <a:t>2017/5/21</a:t>
            </a:fld>
            <a:endParaRPr lang="en-US" altLang="zh-CN"/>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10</a:t>
            </a:fld>
            <a:endParaRPr lang="en-US" altLang="zh-CN"/>
          </a:p>
        </p:txBody>
      </p:sp>
      <p:sp>
        <p:nvSpPr>
          <p:cNvPr id="8" name="标题 1"/>
          <p:cNvSpPr>
            <a:spLocks noGrp="1"/>
          </p:cNvSpPr>
          <p:nvPr>
            <p:ph type="title"/>
          </p:nvPr>
        </p:nvSpPr>
        <p:spPr>
          <a:xfrm>
            <a:off x="1042988" y="404813"/>
            <a:ext cx="5833268" cy="576262"/>
          </a:xfrm>
        </p:spPr>
        <p:txBody>
          <a:bodyPr/>
          <a:lstStyle/>
          <a:p>
            <a:pPr algn="l"/>
            <a:r>
              <a:rPr lang="zh-CN" altLang="en-US" sz="2800" b="0" dirty="0">
                <a:latin typeface="黑体" pitchFamily="49" charset="-122"/>
                <a:ea typeface="黑体" pitchFamily="49" charset="-122"/>
              </a:rPr>
              <a:t>句</a:t>
            </a:r>
            <a:r>
              <a:rPr lang="zh-CN" altLang="en-US" sz="2800" b="0" dirty="0" smtClean="0">
                <a:latin typeface="黑体" pitchFamily="49" charset="-122"/>
                <a:ea typeface="黑体" pitchFamily="49" charset="-122"/>
              </a:rPr>
              <a:t>子的分布式表示</a:t>
            </a:r>
            <a:endParaRPr lang="zh-CN" altLang="en-US" sz="2800" b="0" dirty="0">
              <a:latin typeface="黑体" pitchFamily="49" charset="-122"/>
              <a:ea typeface="黑体" pitchFamily="49" charset="-122"/>
            </a:endParaRPr>
          </a:p>
        </p:txBody>
      </p:sp>
      <p:sp>
        <p:nvSpPr>
          <p:cNvPr id="6" name="内容占位符 2"/>
          <p:cNvSpPr>
            <a:spLocks noGrp="1"/>
          </p:cNvSpPr>
          <p:nvPr>
            <p:ph idx="1"/>
          </p:nvPr>
        </p:nvSpPr>
        <p:spPr>
          <a:xfrm>
            <a:off x="468313" y="1484313"/>
            <a:ext cx="8208143" cy="4392612"/>
          </a:xfrm>
        </p:spPr>
        <p:txBody>
          <a:bodyPr/>
          <a:lstStyle/>
          <a:p>
            <a:r>
              <a:rPr lang="zh-CN" altLang="en-US" sz="2400" dirty="0" smtClean="0">
                <a:latin typeface="黑体" panose="02010609060101010101" pitchFamily="49" charset="-122"/>
                <a:ea typeface="黑体" panose="02010609060101010101" pitchFamily="49" charset="-122"/>
              </a:rPr>
              <a:t>定</a:t>
            </a:r>
            <a:r>
              <a:rPr lang="zh-CN" altLang="en-US" sz="2400" dirty="0">
                <a:latin typeface="黑体" panose="02010609060101010101" pitchFamily="49" charset="-122"/>
                <a:ea typeface="黑体" panose="02010609060101010101" pitchFamily="49" charset="-122"/>
              </a:rPr>
              <a:t>义</a:t>
            </a:r>
            <a:endParaRPr lang="en-US" altLang="zh-CN" sz="2400" dirty="0" smtClean="0">
              <a:latin typeface="黑体" panose="02010609060101010101" pitchFamily="49" charset="-122"/>
              <a:ea typeface="黑体" panose="02010609060101010101" pitchFamily="49" charset="-122"/>
            </a:endParaRPr>
          </a:p>
          <a:p>
            <a:pPr lvl="1">
              <a:lnSpc>
                <a:spcPct val="150000"/>
              </a:lnSpc>
              <a:spcBef>
                <a:spcPts val="0"/>
              </a:spcBef>
              <a:buFont typeface="Wingdings" panose="05000000000000000000" pitchFamily="2" charset="2"/>
              <a:buChar char="p"/>
            </a:pP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相对于局部表示而言的，指</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将原本属于高</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维</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离散空间的</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数据映射到低维连续的向量空间中。</a:t>
            </a: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r>
              <a:rPr lang="zh-CN" altLang="en-US" sz="2400" dirty="0">
                <a:latin typeface="黑体" panose="02010609060101010101" pitchFamily="49" charset="-122"/>
                <a:ea typeface="黑体" panose="02010609060101010101" pitchFamily="49" charset="-122"/>
              </a:rPr>
              <a:t>特点</a:t>
            </a:r>
            <a:endParaRPr lang="en-US" altLang="zh-CN" sz="2400" dirty="0">
              <a:latin typeface="黑体" panose="02010609060101010101" pitchFamily="49" charset="-122"/>
              <a:ea typeface="黑体" panose="02010609060101010101" pitchFamily="49" charset="-122"/>
            </a:endParaRPr>
          </a:p>
          <a:p>
            <a:pPr lvl="1">
              <a:lnSpc>
                <a:spcPct val="150000"/>
              </a:lnSpc>
              <a:spcBef>
                <a:spcPts val="0"/>
              </a:spcBef>
              <a:buFont typeface="Wingdings" panose="05000000000000000000" pitchFamily="2" charset="2"/>
              <a:buChar char="p"/>
            </a:pP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高层次</a:t>
            </a: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a:latin typeface="楷体" panose="02010609060101010101" pitchFamily="49" charset="-122"/>
                <a:ea typeface="楷体" panose="02010609060101010101" pitchFamily="49" charset="-122"/>
                <a:cs typeface="Times New Roman" panose="02020603050405020304" pitchFamily="18" charset="0"/>
              </a:rPr>
              <a:t>更</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加抽象</a:t>
            </a: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a:latin typeface="楷体" panose="02010609060101010101" pitchFamily="49" charset="-122"/>
                <a:ea typeface="楷体" panose="02010609060101010101" pitchFamily="49" charset="-122"/>
                <a:cs typeface="Times New Roman" panose="02020603050405020304" pitchFamily="18" charset="0"/>
              </a:rPr>
              <a:t>具</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有语义的</a:t>
            </a: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a:latin typeface="楷体" panose="02010609060101010101" pitchFamily="49" charset="-122"/>
                <a:ea typeface="楷体" panose="02010609060101010101" pitchFamily="49" charset="-122"/>
                <a:cs typeface="Times New Roman" panose="02020603050405020304" pitchFamily="18" charset="0"/>
              </a:rPr>
              <a:t>连</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续和稠密的</a:t>
            </a:r>
            <a:endParaRPr lang="en-US" altLang="zh-CN" sz="2400" dirty="0" smtClean="0">
              <a:latin typeface="黑体" panose="02010609060101010101" pitchFamily="49" charset="-122"/>
              <a:ea typeface="黑体" panose="02010609060101010101" pitchFamily="49" charset="-122"/>
            </a:endParaRPr>
          </a:p>
          <a:p>
            <a:r>
              <a:rPr lang="zh-CN" altLang="en-US" sz="2400" dirty="0" smtClean="0">
                <a:latin typeface="黑体" panose="02010609060101010101" pitchFamily="49" charset="-122"/>
                <a:ea typeface="黑体" panose="02010609060101010101" pitchFamily="49" charset="-122"/>
              </a:rPr>
              <a:t>实现方法</a:t>
            </a:r>
            <a:endParaRPr lang="en-US" altLang="zh-CN" sz="2000" dirty="0" smtClean="0">
              <a:latin typeface="黑体" panose="02010609060101010101" pitchFamily="49" charset="-122"/>
              <a:ea typeface="黑体" panose="02010609060101010101" pitchFamily="49" charset="-122"/>
            </a:endParaRPr>
          </a:p>
          <a:p>
            <a:pPr lvl="1">
              <a:lnSpc>
                <a:spcPct val="150000"/>
              </a:lnSpc>
              <a:spcBef>
                <a:spcPts val="0"/>
              </a:spcBef>
              <a:buFont typeface="Wingdings" panose="05000000000000000000" pitchFamily="2" charset="2"/>
              <a:buChar char="p"/>
            </a:pPr>
            <a:r>
              <a:rPr lang="zh-CN" altLang="en-US" sz="1800" dirty="0" smtClean="0">
                <a:latin typeface="楷体" panose="02010609060101010101" pitchFamily="49" charset="-122"/>
                <a:ea typeface="楷体" panose="02010609060101010101" pitchFamily="49" charset="-122"/>
              </a:rPr>
              <a:t>词</a:t>
            </a:r>
            <a:r>
              <a:rPr lang="zh-CN" altLang="en-US" sz="1800" dirty="0">
                <a:latin typeface="楷体" panose="02010609060101010101" pitchFamily="49" charset="-122"/>
                <a:ea typeface="楷体" panose="02010609060101010101" pitchFamily="49" charset="-122"/>
              </a:rPr>
              <a:t>向</a:t>
            </a:r>
            <a:r>
              <a:rPr lang="zh-CN" altLang="en-US" sz="1800" dirty="0" smtClean="0">
                <a:latin typeface="楷体" panose="02010609060101010101" pitchFamily="49" charset="-122"/>
                <a:ea typeface="楷体" panose="02010609060101010101" pitchFamily="49" charset="-122"/>
              </a:rPr>
              <a:t>量加权</a:t>
            </a:r>
            <a:endParaRPr lang="en-US" altLang="zh-CN" sz="1800" dirty="0" smtClean="0">
              <a:latin typeface="楷体" panose="02010609060101010101" pitchFamily="49" charset="-122"/>
              <a:ea typeface="楷体" panose="02010609060101010101" pitchFamily="49" charset="-122"/>
            </a:endParaRPr>
          </a:p>
          <a:p>
            <a:pPr lvl="1">
              <a:lnSpc>
                <a:spcPct val="150000"/>
              </a:lnSpc>
              <a:spcBef>
                <a:spcPts val="0"/>
              </a:spcBef>
              <a:buFont typeface="Wingdings" panose="05000000000000000000" pitchFamily="2" charset="2"/>
              <a:buChar char="p"/>
            </a:pPr>
            <a:r>
              <a:rPr lang="zh-CN" altLang="en-US" sz="1800" dirty="0">
                <a:latin typeface="楷体" panose="02010609060101010101" pitchFamily="49" charset="-122"/>
                <a:ea typeface="楷体" panose="02010609060101010101" pitchFamily="49" charset="-122"/>
              </a:rPr>
              <a:t>基</a:t>
            </a:r>
            <a:r>
              <a:rPr lang="zh-CN" altLang="en-US" sz="1800" dirty="0" smtClean="0">
                <a:latin typeface="楷体" panose="02010609060101010101" pitchFamily="49" charset="-122"/>
                <a:ea typeface="楷体" panose="02010609060101010101" pitchFamily="49" charset="-122"/>
              </a:rPr>
              <a:t>于卷积神经网络的方法</a:t>
            </a:r>
            <a:endParaRPr lang="en-US" altLang="zh-CN" sz="1800" dirty="0" smtClean="0">
              <a:latin typeface="黑体" panose="02010609060101010101" pitchFamily="49" charset="-122"/>
              <a:ea typeface="黑体" panose="02010609060101010101" pitchFamily="49" charset="-122"/>
            </a:endParaRPr>
          </a:p>
          <a:p>
            <a:pPr marL="449262" lvl="1" indent="0">
              <a:lnSpc>
                <a:spcPct val="150000"/>
              </a:lnSpc>
              <a:spcBef>
                <a:spcPts val="0"/>
              </a:spcBef>
              <a:buNone/>
            </a:pPr>
            <a:endParaRPr lang="en-US" altLang="zh-CN" sz="1800" b="1" dirty="0" smtClean="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marL="449262" lvl="1" indent="0">
              <a:lnSpc>
                <a:spcPct val="150000"/>
              </a:lnSpc>
              <a:spcBef>
                <a:spcPts val="0"/>
              </a:spcBef>
              <a:buNone/>
            </a:pP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marL="0" indent="0">
              <a:buNone/>
            </a:pPr>
            <a:endParaRPr lang="en-US" altLang="zh-CN" sz="2400" dirty="0" smtClean="0"/>
          </a:p>
        </p:txBody>
      </p:sp>
    </p:spTree>
    <p:extLst>
      <p:ext uri="{BB962C8B-B14F-4D97-AF65-F5344CB8AC3E}">
        <p14:creationId xmlns:p14="http://schemas.microsoft.com/office/powerpoint/2010/main" val="25560090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CB25AA1-DAB0-4597-8B8E-0BCD3DF7FBD0}" type="datetime1">
              <a:rPr lang="zh-CN" altLang="en-US" smtClean="0"/>
              <a:t>2017/5/21</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11</a:t>
            </a:fld>
            <a:endParaRPr lang="en-US" altLang="zh-CN"/>
          </a:p>
        </p:txBody>
      </p:sp>
      <p:sp>
        <p:nvSpPr>
          <p:cNvPr id="8" name="标题 1"/>
          <p:cNvSpPr>
            <a:spLocks noGrp="1"/>
          </p:cNvSpPr>
          <p:nvPr>
            <p:ph type="title"/>
          </p:nvPr>
        </p:nvSpPr>
        <p:spPr>
          <a:xfrm>
            <a:off x="1042988" y="404813"/>
            <a:ext cx="5616575" cy="576262"/>
          </a:xfrm>
        </p:spPr>
        <p:txBody>
          <a:bodyPr/>
          <a:lstStyle/>
          <a:p>
            <a:pPr algn="l"/>
            <a:r>
              <a:rPr lang="zh-CN" altLang="en-US" sz="2800" b="0" dirty="0" smtClean="0">
                <a:latin typeface="黑体" pitchFamily="49" charset="-122"/>
                <a:ea typeface="黑体" pitchFamily="49" charset="-122"/>
              </a:rPr>
              <a:t>词向量加权</a:t>
            </a:r>
            <a:endParaRPr lang="zh-CN" altLang="en-US" sz="2800" b="0" dirty="0">
              <a:latin typeface="黑体" pitchFamily="49" charset="-122"/>
              <a:ea typeface="黑体" pitchFamily="49" charset="-122"/>
            </a:endParaRPr>
          </a:p>
        </p:txBody>
      </p:sp>
      <mc:AlternateContent xmlns:mc="http://schemas.openxmlformats.org/markup-compatibility/2006" xmlns:a14="http://schemas.microsoft.com/office/drawing/2010/main">
        <mc:Choice Requires="a14">
          <p:sp>
            <p:nvSpPr>
              <p:cNvPr id="7" name="内容占位符 2"/>
              <p:cNvSpPr>
                <a:spLocks noGrp="1"/>
              </p:cNvSpPr>
              <p:nvPr>
                <p:ph idx="1"/>
              </p:nvPr>
            </p:nvSpPr>
            <p:spPr>
              <a:xfrm>
                <a:off x="468313" y="1484313"/>
                <a:ext cx="8675687" cy="4392612"/>
              </a:xfrm>
            </p:spPr>
            <p:txBody>
              <a:bodyPr/>
              <a:lstStyle/>
              <a:p>
                <a:r>
                  <a:rPr lang="zh-CN" altLang="en-US" sz="2400" dirty="0" smtClean="0">
                    <a:latin typeface="黑体" panose="02010609060101010101" pitchFamily="49" charset="-122"/>
                    <a:ea typeface="黑体" panose="02010609060101010101" pitchFamily="49" charset="-122"/>
                  </a:rPr>
                  <a:t>算法描述</a:t>
                </a:r>
                <a:endParaRPr lang="en-US" altLang="zh-CN" sz="2400" dirty="0" smtClean="0">
                  <a:latin typeface="黑体" panose="02010609060101010101" pitchFamily="49" charset="-122"/>
                  <a:ea typeface="黑体" panose="02010609060101010101" pitchFamily="49" charset="-122"/>
                </a:endParaRPr>
              </a:p>
              <a:p>
                <a:pPr lvl="1">
                  <a:lnSpc>
                    <a:spcPct val="150000"/>
                  </a:lnSpc>
                  <a:spcBef>
                    <a:spcPts val="0"/>
                  </a:spcBef>
                  <a:buFont typeface="Wingdings" panose="05000000000000000000" pitchFamily="2" charset="2"/>
                  <a:buChar char="p"/>
                </a:pP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通过</a:t>
                </a:r>
                <a:r>
                  <a:rPr lang="en-US" altLang="zh-CN" sz="1800" dirty="0" smtClean="0">
                    <a:latin typeface="楷体" panose="02010609060101010101" pitchFamily="49" charset="-122"/>
                    <a:ea typeface="楷体" panose="02010609060101010101" pitchFamily="49" charset="-122"/>
                    <a:cs typeface="Times New Roman" panose="02020603050405020304" pitchFamily="18" charset="0"/>
                  </a:rPr>
                  <a:t>word2vec</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训练得到每个词的词向量表示后，对句子当中每个词进行加权取平均后即可得到句子的语义向量表示。</a:t>
                </a:r>
                <a:endParaRPr lang="en-US" altLang="zh-CN" sz="2400" dirty="0" smtClean="0">
                  <a:latin typeface="黑体" panose="02010609060101010101" pitchFamily="49" charset="-122"/>
                  <a:ea typeface="黑体" panose="02010609060101010101" pitchFamily="49" charset="-122"/>
                </a:endParaRPr>
              </a:p>
              <a:p>
                <a:r>
                  <a:rPr lang="zh-CN" altLang="en-US" sz="2400" dirty="0" smtClean="0">
                    <a:latin typeface="黑体" panose="02010609060101010101" pitchFamily="49" charset="-122"/>
                    <a:ea typeface="黑体" panose="02010609060101010101" pitchFamily="49" charset="-122"/>
                  </a:rPr>
                  <a:t>算法步骤</a:t>
                </a:r>
                <a:endParaRPr lang="en-US" altLang="zh-CN" sz="2000" dirty="0" smtClean="0">
                  <a:latin typeface="黑体" panose="02010609060101010101" pitchFamily="49" charset="-122"/>
                  <a:ea typeface="黑体" panose="02010609060101010101" pitchFamily="49" charset="-122"/>
                </a:endParaRPr>
              </a:p>
              <a:p>
                <a:pPr lvl="1">
                  <a:lnSpc>
                    <a:spcPct val="150000"/>
                  </a:lnSpc>
                  <a:spcBef>
                    <a:spcPts val="0"/>
                  </a:spcBef>
                  <a:buFont typeface="Wingdings" panose="05000000000000000000" pitchFamily="2" charset="2"/>
                  <a:buChar char="p"/>
                </a:pPr>
                <a:r>
                  <a:rPr lang="zh-CN" altLang="en-US" sz="1800" dirty="0" smtClean="0">
                    <a:latin typeface="楷体" panose="02010609060101010101" pitchFamily="49" charset="-122"/>
                    <a:ea typeface="楷体" panose="02010609060101010101" pitchFamily="49" charset="-122"/>
                  </a:rPr>
                  <a:t>步骤一：训练得到每个词</a:t>
                </a:r>
                <a14:m>
                  <m:oMath xmlns:m="http://schemas.openxmlformats.org/officeDocument/2006/math">
                    <m:sSub>
                      <m:sSubPr>
                        <m:ctrlPr>
                          <a:rPr lang="en-US" altLang="zh-CN" sz="1800" i="1" smtClean="0">
                            <a:latin typeface="Cambria Math" panose="02040503050406030204" pitchFamily="18" charset="0"/>
                            <a:ea typeface="楷体" panose="02010609060101010101" pitchFamily="49" charset="-122"/>
                          </a:rPr>
                        </m:ctrlPr>
                      </m:sSubPr>
                      <m:e>
                        <m:r>
                          <a:rPr lang="en-US" altLang="zh-CN" sz="1800" i="1">
                            <a:latin typeface="Cambria Math" panose="02040503050406030204" pitchFamily="18" charset="0"/>
                            <a:ea typeface="楷体" panose="02010609060101010101" pitchFamily="49" charset="-122"/>
                          </a:rPr>
                          <m:t>𝑤</m:t>
                        </m:r>
                      </m:e>
                      <m:sub>
                        <m:r>
                          <a:rPr lang="en-US" altLang="zh-CN" sz="1800" i="1">
                            <a:latin typeface="Cambria Math" panose="02040503050406030204" pitchFamily="18" charset="0"/>
                            <a:ea typeface="楷体" panose="02010609060101010101" pitchFamily="49" charset="-122"/>
                          </a:rPr>
                          <m:t>𝑖</m:t>
                        </m:r>
                      </m:sub>
                    </m:sSub>
                  </m:oMath>
                </a14:m>
                <a:r>
                  <a:rPr lang="zh-CN" altLang="en-US" sz="1800" dirty="0" smtClean="0">
                    <a:latin typeface="楷体" panose="02010609060101010101" pitchFamily="49" charset="-122"/>
                    <a:ea typeface="楷体" panose="02010609060101010101" pitchFamily="49" charset="-122"/>
                  </a:rPr>
                  <a:t>对应的词向量</a:t>
                </a:r>
                <a14:m>
                  <m:oMath xmlns:m="http://schemas.openxmlformats.org/officeDocument/2006/math">
                    <m:r>
                      <a:rPr lang="en-US" altLang="zh-CN" sz="1800" i="1">
                        <a:latin typeface="Cambria Math" panose="02040503050406030204" pitchFamily="18" charset="0"/>
                      </a:rPr>
                      <m:t>𝑒𝑚𝑏𝑒𝑑𝑑𝑖𝑛𝑔</m:t>
                    </m:r>
                    <m:r>
                      <a:rPr lang="en-US" altLang="zh-CN" sz="1800" i="1">
                        <a:latin typeface="Cambria Math" panose="02040503050406030204" pitchFamily="18" charset="0"/>
                      </a:rPr>
                      <m:t>(</m:t>
                    </m:r>
                    <m:sSub>
                      <m:sSubPr>
                        <m:ctrlPr>
                          <a:rPr lang="en-US" altLang="zh-CN" sz="1800" i="1">
                            <a:latin typeface="Cambria Math" panose="02040503050406030204" pitchFamily="18" charset="0"/>
                            <a:ea typeface="楷体" panose="02010609060101010101" pitchFamily="49" charset="-122"/>
                          </a:rPr>
                        </m:ctrlPr>
                      </m:sSubPr>
                      <m:e>
                        <m:r>
                          <a:rPr lang="en-US" altLang="zh-CN" sz="1800" i="1">
                            <a:latin typeface="Cambria Math" panose="02040503050406030204" pitchFamily="18" charset="0"/>
                            <a:ea typeface="楷体" panose="02010609060101010101" pitchFamily="49" charset="-122"/>
                          </a:rPr>
                          <m:t>𝑤</m:t>
                        </m:r>
                      </m:e>
                      <m:sub>
                        <m:r>
                          <a:rPr lang="en-US" altLang="zh-CN" sz="1800" i="1">
                            <a:latin typeface="Cambria Math" panose="02040503050406030204" pitchFamily="18" charset="0"/>
                            <a:ea typeface="楷体" panose="02010609060101010101" pitchFamily="49" charset="-122"/>
                          </a:rPr>
                          <m:t>𝑖</m:t>
                        </m:r>
                      </m:sub>
                    </m:sSub>
                  </m:oMath>
                </a14:m>
                <a:r>
                  <a:rPr lang="en-US" altLang="zh-CN" sz="1800" dirty="0" smtClean="0">
                    <a:latin typeface="楷体" panose="02010609060101010101" pitchFamily="49" charset="-122"/>
                    <a:ea typeface="楷体" panose="02010609060101010101" pitchFamily="49" charset="-122"/>
                  </a:rPr>
                  <a:t>)</a:t>
                </a:r>
                <a:r>
                  <a:rPr lang="zh-CN" altLang="en-US" sz="1800" dirty="0" smtClean="0">
                    <a:latin typeface="楷体" panose="02010609060101010101" pitchFamily="49" charset="-122"/>
                    <a:ea typeface="楷体" panose="02010609060101010101" pitchFamily="49" charset="-122"/>
                  </a:rPr>
                  <a:t>；</a:t>
                </a:r>
                <a:endParaRPr lang="en-US" altLang="zh-CN" sz="1800" dirty="0" smtClean="0">
                  <a:latin typeface="楷体" panose="02010609060101010101" pitchFamily="49" charset="-122"/>
                  <a:ea typeface="楷体" panose="02010609060101010101" pitchFamily="49" charset="-122"/>
                </a:endParaRPr>
              </a:p>
              <a:p>
                <a:pPr lvl="1">
                  <a:lnSpc>
                    <a:spcPct val="150000"/>
                  </a:lnSpc>
                  <a:spcBef>
                    <a:spcPts val="0"/>
                  </a:spcBef>
                  <a:buFont typeface="Wingdings" panose="05000000000000000000" pitchFamily="2" charset="2"/>
                  <a:buChar char="p"/>
                </a:pPr>
                <a:r>
                  <a:rPr lang="zh-CN" altLang="en-US" sz="1800" dirty="0" smtClean="0">
                    <a:latin typeface="楷体" panose="02010609060101010101" pitchFamily="49" charset="-122"/>
                    <a:ea typeface="楷体" panose="02010609060101010101" pitchFamily="49" charset="-122"/>
                  </a:rPr>
                  <a:t>步骤二：计算词的权重</a:t>
                </a:r>
                <a14:m>
                  <m:oMath xmlns:m="http://schemas.openxmlformats.org/officeDocument/2006/math">
                    <m:r>
                      <a:rPr lang="en-US" altLang="zh-CN" sz="1800" i="1">
                        <a:latin typeface="Cambria Math" panose="02040503050406030204" pitchFamily="18" charset="0"/>
                      </a:rPr>
                      <m:t>𝑤𝑒𝑖𝑔h𝑡</m:t>
                    </m:r>
                    <m:d>
                      <m:dPr>
                        <m:ctrlPr>
                          <a:rPr lang="zh-CN" altLang="zh-CN" sz="1800" i="1">
                            <a:latin typeface="Cambria Math" panose="02040503050406030204" pitchFamily="18" charset="0"/>
                          </a:rPr>
                        </m:ctrlPr>
                      </m:dPr>
                      <m:e>
                        <m:sSub>
                          <m:sSubPr>
                            <m:ctrlPr>
                              <a:rPr lang="en-US" altLang="zh-CN" sz="1800" i="1">
                                <a:latin typeface="Cambria Math" panose="02040503050406030204" pitchFamily="18" charset="0"/>
                                <a:ea typeface="楷体" panose="02010609060101010101" pitchFamily="49" charset="-122"/>
                              </a:rPr>
                            </m:ctrlPr>
                          </m:sSubPr>
                          <m:e>
                            <m:r>
                              <a:rPr lang="en-US" altLang="zh-CN" sz="1800" i="1">
                                <a:latin typeface="Cambria Math" panose="02040503050406030204" pitchFamily="18" charset="0"/>
                                <a:ea typeface="楷体" panose="02010609060101010101" pitchFamily="49" charset="-122"/>
                              </a:rPr>
                              <m:t>𝑤</m:t>
                            </m:r>
                          </m:e>
                          <m:sub>
                            <m:r>
                              <a:rPr lang="en-US" altLang="zh-CN" sz="1800" i="1">
                                <a:latin typeface="Cambria Math" panose="02040503050406030204" pitchFamily="18" charset="0"/>
                                <a:ea typeface="楷体" panose="02010609060101010101" pitchFamily="49" charset="-122"/>
                              </a:rPr>
                              <m:t>𝑖</m:t>
                            </m:r>
                          </m:sub>
                        </m:sSub>
                      </m:e>
                    </m:d>
                  </m:oMath>
                </a14:m>
                <a:r>
                  <a:rPr lang="en-US" altLang="zh-CN" sz="1800" i="1" dirty="0" smtClean="0">
                    <a:latin typeface="Cambria Math" panose="02040503050406030204" pitchFamily="18" charset="0"/>
                  </a:rPr>
                  <a:t> </a:t>
                </a:r>
                <a:r>
                  <a:rPr lang="zh-CN" altLang="en-US" sz="1800" dirty="0">
                    <a:latin typeface="楷体" panose="02010609060101010101" pitchFamily="49" charset="-122"/>
                    <a:ea typeface="楷体" panose="02010609060101010101" pitchFamily="49" charset="-122"/>
                  </a:rPr>
                  <a:t>；</a:t>
                </a:r>
                <a:endParaRPr lang="en-US" altLang="zh-CN" sz="1800" i="1" dirty="0" smtClean="0">
                  <a:latin typeface="Cambria Math" panose="02040503050406030204" pitchFamily="18" charset="0"/>
                </a:endParaRPr>
              </a:p>
              <a:p>
                <a:pPr lvl="1">
                  <a:lnSpc>
                    <a:spcPct val="150000"/>
                  </a:lnSpc>
                  <a:spcBef>
                    <a:spcPts val="0"/>
                  </a:spcBef>
                  <a:buFont typeface="Wingdings" panose="05000000000000000000" pitchFamily="2" charset="2"/>
                  <a:buChar char="p"/>
                </a:pPr>
                <a:r>
                  <a:rPr lang="zh-CN" altLang="en-US" sz="1800" dirty="0">
                    <a:latin typeface="楷体" panose="02010609060101010101" pitchFamily="49" charset="-122"/>
                    <a:ea typeface="楷体" panose="02010609060101010101" pitchFamily="49" charset="-122"/>
                  </a:rPr>
                  <a:t>步骤</a:t>
                </a:r>
                <a:r>
                  <a:rPr lang="zh-CN" altLang="en-US" sz="1800" dirty="0" smtClean="0">
                    <a:latin typeface="楷体" panose="02010609060101010101" pitchFamily="49" charset="-122"/>
                    <a:ea typeface="楷体" panose="02010609060101010101" pitchFamily="49" charset="-122"/>
                  </a:rPr>
                  <a:t>三：对句子</a:t>
                </a:r>
                <a14:m>
                  <m:oMath xmlns:m="http://schemas.openxmlformats.org/officeDocument/2006/math">
                    <m:r>
                      <a:rPr lang="en-US" altLang="zh-CN" sz="1800" i="1">
                        <a:latin typeface="Cambria Math" panose="02040503050406030204" pitchFamily="18" charset="0"/>
                      </a:rPr>
                      <m:t>𝑠</m:t>
                    </m:r>
                  </m:oMath>
                </a14:m>
                <a:r>
                  <a:rPr lang="zh-CN" altLang="en-US" sz="1800" dirty="0" smtClean="0">
                    <a:latin typeface="楷体" panose="02010609060101010101" pitchFamily="49" charset="-122"/>
                    <a:ea typeface="楷体" panose="02010609060101010101" pitchFamily="49" charset="-122"/>
                  </a:rPr>
                  <a:t>当中的每个词加权取平均</a:t>
                </a:r>
                <a:endParaRPr lang="en-US" altLang="zh-CN" sz="1800" dirty="0">
                  <a:latin typeface="楷体" panose="02010609060101010101" pitchFamily="49" charset="-122"/>
                  <a:ea typeface="楷体" panose="02010609060101010101" pitchFamily="49" charset="-122"/>
                </a:endParaRPr>
              </a:p>
              <a:p>
                <a:pPr marL="449262" lvl="1" indent="0">
                  <a:lnSpc>
                    <a:spcPct val="150000"/>
                  </a:lnSpc>
                  <a:spcBef>
                    <a:spcPts val="0"/>
                  </a:spcBef>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pitchFamily="18" charset="0"/>
                        </a:rPr>
                        <m:t>𝑠</m:t>
                      </m:r>
                      <m:r>
                        <a:rPr lang="en-US" altLang="zh-CN" sz="1800" i="1">
                          <a:latin typeface="Cambria Math" panose="02040503050406030204" pitchFamily="18" charset="0"/>
                        </a:rPr>
                        <m:t>= </m:t>
                      </m:r>
                      <m:f>
                        <m:fPr>
                          <m:ctrlPr>
                            <a:rPr lang="zh-CN" altLang="zh-CN" sz="1800" i="1">
                              <a:latin typeface="Cambria Math" panose="02040503050406030204" pitchFamily="18" charset="0"/>
                            </a:rPr>
                          </m:ctrlPr>
                        </m:fPr>
                        <m:num>
                          <m:nary>
                            <m:naryPr>
                              <m:chr m:val="∑"/>
                              <m:limLoc m:val="subSup"/>
                              <m:ctrlPr>
                                <a:rPr lang="zh-CN" altLang="zh-CN" sz="1800" i="1">
                                  <a:latin typeface="Cambria Math" panose="02040503050406030204" pitchFamily="18" charset="0"/>
                                </a:rPr>
                              </m:ctrlPr>
                            </m:naryPr>
                            <m:sub>
                              <m:r>
                                <a:rPr lang="en-US" altLang="zh-CN" sz="1800" i="1">
                                  <a:latin typeface="Cambria Math" panose="02040503050406030204" pitchFamily="18" charset="0"/>
                                </a:rPr>
                                <m:t>𝑖</m:t>
                              </m:r>
                              <m:r>
                                <a:rPr lang="en-US" altLang="zh-CN" sz="1800" i="1">
                                  <a:latin typeface="Cambria Math" panose="02040503050406030204" pitchFamily="18" charset="0"/>
                                </a:rPr>
                                <m:t>=1</m:t>
                              </m:r>
                            </m:sub>
                            <m:sup>
                              <m:r>
                                <a:rPr lang="en-US" altLang="zh-CN" sz="1800" i="1">
                                  <a:latin typeface="Cambria Math" panose="02040503050406030204" pitchFamily="18" charset="0"/>
                                </a:rPr>
                                <m:t>𝑛</m:t>
                              </m:r>
                            </m:sup>
                            <m:e>
                              <m:r>
                                <a:rPr lang="en-US" altLang="zh-CN" sz="1800" i="1">
                                  <a:latin typeface="Cambria Math" panose="02040503050406030204" pitchFamily="18" charset="0"/>
                                </a:rPr>
                                <m:t>𝑤𝑒𝑖𝑔h𝑡</m:t>
                              </m:r>
                              <m:d>
                                <m:dPr>
                                  <m:ctrlPr>
                                    <a:rPr lang="zh-CN" altLang="zh-CN" sz="1800" i="1">
                                      <a:latin typeface="Cambria Math" panose="02040503050406030204" pitchFamily="18" charset="0"/>
                                    </a:rPr>
                                  </m:ctrlPr>
                                </m:dPr>
                                <m:e>
                                  <m:sSub>
                                    <m:sSubPr>
                                      <m:ctrlPr>
                                        <a:rPr lang="en-US" altLang="zh-CN" sz="1800" i="1">
                                          <a:latin typeface="Cambria Math" panose="02040503050406030204" pitchFamily="18" charset="0"/>
                                          <a:ea typeface="楷体" panose="02010609060101010101" pitchFamily="49" charset="-122"/>
                                        </a:rPr>
                                      </m:ctrlPr>
                                    </m:sSubPr>
                                    <m:e>
                                      <m:r>
                                        <a:rPr lang="en-US" altLang="zh-CN" sz="1800" i="1">
                                          <a:latin typeface="Cambria Math" panose="02040503050406030204" pitchFamily="18" charset="0"/>
                                          <a:ea typeface="楷体" panose="02010609060101010101" pitchFamily="49" charset="-122"/>
                                        </a:rPr>
                                        <m:t>𝑤</m:t>
                                      </m:r>
                                    </m:e>
                                    <m:sub>
                                      <m:r>
                                        <a:rPr lang="en-US" altLang="zh-CN" sz="1800" i="1">
                                          <a:latin typeface="Cambria Math" panose="02040503050406030204" pitchFamily="18" charset="0"/>
                                          <a:ea typeface="楷体" panose="02010609060101010101" pitchFamily="49" charset="-122"/>
                                        </a:rPr>
                                        <m:t>𝑖</m:t>
                                      </m:r>
                                    </m:sub>
                                  </m:sSub>
                                </m:e>
                              </m:d>
                              <m:r>
                                <a:rPr lang="en-US" altLang="zh-CN" sz="1800" i="1">
                                  <a:latin typeface="Cambria Math" panose="02040503050406030204" pitchFamily="18" charset="0"/>
                                </a:rPr>
                                <m:t>∗</m:t>
                              </m:r>
                              <m:r>
                                <a:rPr lang="en-US" altLang="zh-CN" sz="1800" i="1">
                                  <a:latin typeface="Cambria Math" panose="02040503050406030204" pitchFamily="18" charset="0"/>
                                </a:rPr>
                                <m:t>𝑒𝑚𝑏𝑒𝑑𝑑𝑖𝑛𝑔</m:t>
                              </m:r>
                              <m:r>
                                <a:rPr lang="en-US" altLang="zh-CN" sz="1800" i="1">
                                  <a:latin typeface="Cambria Math" panose="02040503050406030204" pitchFamily="18" charset="0"/>
                                </a:rPr>
                                <m:t>(</m:t>
                              </m:r>
                              <m:sSub>
                                <m:sSubPr>
                                  <m:ctrlPr>
                                    <a:rPr lang="en-US" altLang="zh-CN" sz="1800" i="1">
                                      <a:latin typeface="Cambria Math" panose="02040503050406030204" pitchFamily="18" charset="0"/>
                                      <a:ea typeface="楷体" panose="02010609060101010101" pitchFamily="49" charset="-122"/>
                                    </a:rPr>
                                  </m:ctrlPr>
                                </m:sSubPr>
                                <m:e>
                                  <m:r>
                                    <a:rPr lang="en-US" altLang="zh-CN" sz="1800" i="1">
                                      <a:latin typeface="Cambria Math" panose="02040503050406030204" pitchFamily="18" charset="0"/>
                                      <a:ea typeface="楷体" panose="02010609060101010101" pitchFamily="49" charset="-122"/>
                                    </a:rPr>
                                    <m:t>𝑤</m:t>
                                  </m:r>
                                </m:e>
                                <m:sub>
                                  <m:r>
                                    <a:rPr lang="en-US" altLang="zh-CN" sz="1800" i="1">
                                      <a:latin typeface="Cambria Math" panose="02040503050406030204" pitchFamily="18" charset="0"/>
                                      <a:ea typeface="楷体" panose="02010609060101010101" pitchFamily="49" charset="-122"/>
                                    </a:rPr>
                                    <m:t>𝑖</m:t>
                                  </m:r>
                                </m:sub>
                              </m:sSub>
                              <m:r>
                                <a:rPr lang="en-US" altLang="zh-CN" sz="1800" i="1">
                                  <a:latin typeface="Cambria Math" panose="02040503050406030204" pitchFamily="18" charset="0"/>
                                </a:rPr>
                                <m:t>)</m:t>
                              </m:r>
                            </m:e>
                          </m:nary>
                        </m:num>
                        <m:den>
                          <m:r>
                            <a:rPr lang="en-US" altLang="zh-CN" sz="1800" i="1">
                              <a:latin typeface="Cambria Math" panose="02040503050406030204" pitchFamily="18" charset="0"/>
                            </a:rPr>
                            <m:t>𝑛</m:t>
                          </m:r>
                        </m:den>
                      </m:f>
                    </m:oMath>
                  </m:oMathPara>
                </a14:m>
                <a:endParaRPr lang="en-US" altLang="zh-CN" sz="1800" dirty="0" smtClean="0">
                  <a:latin typeface="黑体" panose="02010609060101010101" pitchFamily="49" charset="-122"/>
                  <a:ea typeface="黑体" panose="02010609060101010101" pitchFamily="49" charset="-122"/>
                </a:endParaRPr>
              </a:p>
              <a:p>
                <a:pPr marL="449262" lvl="1" indent="0">
                  <a:lnSpc>
                    <a:spcPct val="150000"/>
                  </a:lnSpc>
                  <a:spcBef>
                    <a:spcPts val="0"/>
                  </a:spcBef>
                  <a:buNone/>
                </a:pPr>
                <a:endParaRPr lang="en-US" altLang="zh-CN" sz="1800" b="1" dirty="0" smtClean="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marL="449262" lvl="1" indent="0">
                  <a:lnSpc>
                    <a:spcPct val="150000"/>
                  </a:lnSpc>
                  <a:spcBef>
                    <a:spcPts val="0"/>
                  </a:spcBef>
                  <a:buNone/>
                </a:pP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marL="0" indent="0">
                  <a:buNone/>
                </a:pPr>
                <a:endParaRPr lang="en-US" altLang="zh-CN" sz="2400" dirty="0" smtClean="0"/>
              </a:p>
            </p:txBody>
          </p:sp>
        </mc:Choice>
        <mc:Fallback xmlns="">
          <p:sp>
            <p:nvSpPr>
              <p:cNvPr id="7" name="内容占位符 2"/>
              <p:cNvSpPr>
                <a:spLocks noGrp="1" noRot="1" noChangeAspect="1" noMove="1" noResize="1" noEditPoints="1" noAdjustHandles="1" noChangeArrowheads="1" noChangeShapeType="1" noTextEdit="1"/>
              </p:cNvSpPr>
              <p:nvPr>
                <p:ph idx="1"/>
              </p:nvPr>
            </p:nvSpPr>
            <p:spPr>
              <a:xfrm>
                <a:off x="468313" y="1484313"/>
                <a:ext cx="8675687" cy="4392612"/>
              </a:xfrm>
              <a:blipFill>
                <a:blip r:embed="rId3"/>
                <a:stretch>
                  <a:fillRect l="-351" t="-111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31497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z="2400" dirty="0" smtClean="0">
                <a:latin typeface="黑体" panose="02010609060101010101" pitchFamily="49" charset="-122"/>
                <a:ea typeface="黑体" panose="02010609060101010101" pitchFamily="49" charset="-122"/>
              </a:rPr>
              <a:t>算法描述</a:t>
            </a:r>
            <a:endParaRPr lang="en-US" altLang="zh-CN" sz="2400" dirty="0" smtClean="0">
              <a:latin typeface="黑体" panose="02010609060101010101" pitchFamily="49" charset="-122"/>
              <a:ea typeface="黑体" panose="02010609060101010101" pitchFamily="49" charset="-122"/>
            </a:endParaRPr>
          </a:p>
          <a:p>
            <a:pPr lvl="1">
              <a:lnSpc>
                <a:spcPct val="150000"/>
              </a:lnSpc>
              <a:spcBef>
                <a:spcPts val="0"/>
              </a:spcBef>
              <a:buFont typeface="Wingdings" panose="05000000000000000000" pitchFamily="2" charset="2"/>
              <a:buChar char="p"/>
            </a:pPr>
            <a:r>
              <a:rPr lang="zh-CN" altLang="en-US" sz="1800" dirty="0">
                <a:latin typeface="楷体" panose="02010609060101010101" pitchFamily="49" charset="-122"/>
                <a:ea typeface="楷体" panose="02010609060101010101" pitchFamily="49" charset="-122"/>
                <a:cs typeface="Times New Roman" panose="02020603050405020304" pitchFamily="18" charset="0"/>
              </a:rPr>
              <a:t>结合词向量与位置嵌入用于捕获词的语义和位置信息</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，并将其作为卷积神经网络的输入，通过网络将自动学习句子特征。</a:t>
            </a:r>
            <a:endParaRPr lang="en-US" altLang="zh-CN" sz="1800" dirty="0">
              <a:latin typeface="楷体" panose="02010609060101010101" pitchFamily="49" charset="-122"/>
              <a:ea typeface="楷体" panose="02010609060101010101" pitchFamily="49" charset="-122"/>
              <a:cs typeface="Times New Roman" panose="02020603050405020304" pitchFamily="18" charset="0"/>
            </a:endParaRPr>
          </a:p>
          <a:p>
            <a:r>
              <a:rPr lang="zh-CN" altLang="en-US" sz="2400" dirty="0" smtClean="0">
                <a:latin typeface="黑体" panose="02010609060101010101" pitchFamily="49" charset="-122"/>
                <a:ea typeface="黑体" panose="02010609060101010101" pitchFamily="49" charset="-122"/>
              </a:rPr>
              <a:t>算法步骤</a:t>
            </a:r>
            <a:endParaRPr lang="en-US" altLang="zh-CN" sz="1800" b="1" dirty="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a:latin typeface="楷体" panose="02010609060101010101" pitchFamily="49" charset="-122"/>
                <a:ea typeface="楷体" panose="02010609060101010101" pitchFamily="49" charset="-122"/>
                <a:cs typeface="Times New Roman" panose="02020603050405020304" pitchFamily="18" charset="0"/>
              </a:rPr>
              <a:t>步骤一</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：构建句子的输入向量矩阵</a:t>
            </a: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步骤二：卷积和池化操作</a:t>
            </a: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步骤三：</a:t>
            </a:r>
            <a:r>
              <a:rPr lang="en-US" altLang="zh-CN" sz="1800" dirty="0" smtClean="0">
                <a:latin typeface="楷体" panose="02010609060101010101" pitchFamily="49" charset="-122"/>
                <a:ea typeface="楷体" panose="02010609060101010101" pitchFamily="49" charset="-122"/>
                <a:cs typeface="Times New Roman" panose="02020603050405020304" pitchFamily="18" charset="0"/>
              </a:rPr>
              <a:t>Dropout</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和</a:t>
            </a:r>
            <a:r>
              <a:rPr lang="en-US" altLang="zh-CN" sz="1800" dirty="0" smtClean="0">
                <a:latin typeface="楷体" panose="02010609060101010101" pitchFamily="49" charset="-122"/>
                <a:ea typeface="楷体" panose="02010609060101010101" pitchFamily="49" charset="-122"/>
                <a:cs typeface="Times New Roman" panose="02020603050405020304" pitchFamily="18" charset="0"/>
              </a:rPr>
              <a:t>L2</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正则化</a:t>
            </a: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步骤四：利用反向传播算法训练</a:t>
            </a:r>
            <a:endParaRPr lang="en-US" altLang="zh-CN" sz="1800" dirty="0">
              <a:latin typeface="楷体" panose="02010609060101010101" pitchFamily="49" charset="-122"/>
              <a:ea typeface="楷体" panose="02010609060101010101" pitchFamily="49" charset="-122"/>
              <a:cs typeface="Times New Roman" panose="02020603050405020304" pitchFamily="18" charset="0"/>
            </a:endParaRPr>
          </a:p>
          <a:p>
            <a:endParaRPr lang="en-US" altLang="zh-CN" sz="2400" dirty="0" smtClean="0">
              <a:latin typeface="黑体" panose="02010609060101010101" pitchFamily="49" charset="-122"/>
              <a:ea typeface="黑体" panose="02010609060101010101" pitchFamily="49" charset="-122"/>
            </a:endParaRPr>
          </a:p>
        </p:txBody>
      </p:sp>
      <p:sp>
        <p:nvSpPr>
          <p:cNvPr id="4" name="日期占位符 3"/>
          <p:cNvSpPr>
            <a:spLocks noGrp="1"/>
          </p:cNvSpPr>
          <p:nvPr>
            <p:ph type="dt" sz="half" idx="10"/>
          </p:nvPr>
        </p:nvSpPr>
        <p:spPr/>
        <p:txBody>
          <a:bodyPr/>
          <a:lstStyle/>
          <a:p>
            <a:fld id="{ECB25AA1-DAB0-4597-8B8E-0BCD3DF7FBD0}" type="datetime1">
              <a:rPr lang="zh-CN" altLang="en-US" smtClean="0"/>
              <a:t>2017/5/21</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12</a:t>
            </a:fld>
            <a:endParaRPr lang="en-US" altLang="zh-CN"/>
          </a:p>
        </p:txBody>
      </p:sp>
      <p:sp>
        <p:nvSpPr>
          <p:cNvPr id="7" name="标题 1"/>
          <p:cNvSpPr>
            <a:spLocks noGrp="1"/>
          </p:cNvSpPr>
          <p:nvPr>
            <p:ph type="title"/>
          </p:nvPr>
        </p:nvSpPr>
        <p:spPr>
          <a:xfrm>
            <a:off x="1042988" y="404813"/>
            <a:ext cx="5833268" cy="576262"/>
          </a:xfrm>
        </p:spPr>
        <p:txBody>
          <a:bodyPr/>
          <a:lstStyle/>
          <a:p>
            <a:pPr algn="l"/>
            <a:r>
              <a:rPr lang="zh-CN" altLang="en-US" sz="2800" b="0" dirty="0">
                <a:latin typeface="黑体" pitchFamily="49" charset="-122"/>
                <a:ea typeface="黑体" pitchFamily="49" charset="-122"/>
              </a:rPr>
              <a:t>基</a:t>
            </a:r>
            <a:r>
              <a:rPr lang="zh-CN" altLang="en-US" sz="2800" b="0" dirty="0" smtClean="0">
                <a:latin typeface="黑体" pitchFamily="49" charset="-122"/>
                <a:ea typeface="黑体" pitchFamily="49" charset="-122"/>
              </a:rPr>
              <a:t>于</a:t>
            </a:r>
            <a:r>
              <a:rPr lang="en-US" altLang="zh-CN" sz="2800" b="0" dirty="0" smtClean="0">
                <a:latin typeface="黑体" pitchFamily="49" charset="-122"/>
                <a:ea typeface="黑体" pitchFamily="49" charset="-122"/>
              </a:rPr>
              <a:t>CNN</a:t>
            </a:r>
            <a:r>
              <a:rPr lang="zh-CN" altLang="en-US" sz="2800" b="0" dirty="0" smtClean="0">
                <a:latin typeface="黑体" pitchFamily="49" charset="-122"/>
                <a:ea typeface="黑体" pitchFamily="49" charset="-122"/>
              </a:rPr>
              <a:t>的句子</a:t>
            </a:r>
            <a:r>
              <a:rPr lang="zh-CN" altLang="en-US" sz="2800" b="0" dirty="0">
                <a:latin typeface="黑体" pitchFamily="49" charset="-122"/>
                <a:ea typeface="黑体" pitchFamily="49" charset="-122"/>
              </a:rPr>
              <a:t>分布</a:t>
            </a:r>
            <a:r>
              <a:rPr lang="zh-CN" altLang="en-US" sz="2800" b="0" dirty="0" smtClean="0">
                <a:latin typeface="黑体" pitchFamily="49" charset="-122"/>
                <a:ea typeface="黑体" pitchFamily="49" charset="-122"/>
              </a:rPr>
              <a:t>式表示方法</a:t>
            </a:r>
            <a:endParaRPr lang="zh-CN" altLang="en-US" sz="2800" b="0" dirty="0">
              <a:latin typeface="黑体" pitchFamily="49" charset="-122"/>
              <a:ea typeface="黑体" pitchFamily="49" charset="-122"/>
            </a:endParaRPr>
          </a:p>
        </p:txBody>
      </p:sp>
    </p:spTree>
    <p:extLst>
      <p:ext uri="{BB962C8B-B14F-4D97-AF65-F5344CB8AC3E}">
        <p14:creationId xmlns:p14="http://schemas.microsoft.com/office/powerpoint/2010/main" val="31482820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B0F75CF-0553-4104-831D-ECC51C6B5C3F}" type="datetime1">
              <a:rPr lang="zh-CN" altLang="en-US" smtClean="0"/>
              <a:t>2017/5/21</a:t>
            </a:fld>
            <a:endParaRPr lang="en-US" altLang="zh-CN"/>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13</a:t>
            </a:fld>
            <a:endParaRPr lang="en-US" altLang="zh-CN"/>
          </a:p>
        </p:txBody>
      </p:sp>
      <p:sp>
        <p:nvSpPr>
          <p:cNvPr id="6" name="标题 1"/>
          <p:cNvSpPr>
            <a:spLocks noGrp="1"/>
          </p:cNvSpPr>
          <p:nvPr>
            <p:ph type="title"/>
          </p:nvPr>
        </p:nvSpPr>
        <p:spPr>
          <a:xfrm>
            <a:off x="1042988" y="404813"/>
            <a:ext cx="5833268" cy="576262"/>
          </a:xfrm>
        </p:spPr>
        <p:txBody>
          <a:bodyPr/>
          <a:lstStyle/>
          <a:p>
            <a:pPr algn="l"/>
            <a:r>
              <a:rPr lang="zh-CN" altLang="en-US" sz="2800" b="0" dirty="0">
                <a:latin typeface="黑体" pitchFamily="49" charset="-122"/>
                <a:ea typeface="黑体" pitchFamily="49" charset="-122"/>
              </a:rPr>
              <a:t>基</a:t>
            </a:r>
            <a:r>
              <a:rPr lang="zh-CN" altLang="en-US" sz="2800" b="0" dirty="0" smtClean="0">
                <a:latin typeface="黑体" pitchFamily="49" charset="-122"/>
                <a:ea typeface="黑体" pitchFamily="49" charset="-122"/>
              </a:rPr>
              <a:t>于</a:t>
            </a:r>
            <a:r>
              <a:rPr lang="en-US" altLang="zh-CN" sz="2800" b="0" dirty="0" smtClean="0">
                <a:latin typeface="黑体" pitchFamily="49" charset="-122"/>
                <a:ea typeface="黑体" pitchFamily="49" charset="-122"/>
              </a:rPr>
              <a:t>CNN</a:t>
            </a:r>
            <a:r>
              <a:rPr lang="zh-CN" altLang="en-US" sz="2800" b="0" dirty="0" smtClean="0">
                <a:latin typeface="黑体" pitchFamily="49" charset="-122"/>
                <a:ea typeface="黑体" pitchFamily="49" charset="-122"/>
              </a:rPr>
              <a:t>的句子</a:t>
            </a:r>
            <a:r>
              <a:rPr lang="zh-CN" altLang="en-US" sz="2800" b="0" dirty="0">
                <a:latin typeface="黑体" pitchFamily="49" charset="-122"/>
                <a:ea typeface="黑体" pitchFamily="49" charset="-122"/>
              </a:rPr>
              <a:t>分布</a:t>
            </a:r>
            <a:r>
              <a:rPr lang="zh-CN" altLang="en-US" sz="2800" b="0" dirty="0" smtClean="0">
                <a:latin typeface="黑体" pitchFamily="49" charset="-122"/>
                <a:ea typeface="黑体" pitchFamily="49" charset="-122"/>
              </a:rPr>
              <a:t>式表示方法</a:t>
            </a:r>
            <a:endParaRPr lang="zh-CN" altLang="en-US" sz="2800" b="0" dirty="0">
              <a:latin typeface="黑体" pitchFamily="49" charset="-122"/>
              <a:ea typeface="黑体" pitchFamily="49"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447488624"/>
              </p:ext>
            </p:extLst>
          </p:nvPr>
        </p:nvGraphicFramePr>
        <p:xfrm>
          <a:off x="737507" y="2008139"/>
          <a:ext cx="1890280" cy="2570624"/>
        </p:xfrm>
        <a:graphic>
          <a:graphicData uri="http://schemas.openxmlformats.org/drawingml/2006/table">
            <a:tbl>
              <a:tblPr firstRow="1" bandRow="1">
                <a:tableStyleId>{5C22544A-7EE6-4342-B048-85BDC9FD1C3A}</a:tableStyleId>
              </a:tblPr>
              <a:tblGrid>
                <a:gridCol w="378056">
                  <a:extLst>
                    <a:ext uri="{9D8B030D-6E8A-4147-A177-3AD203B41FA5}">
                      <a16:colId xmlns:a16="http://schemas.microsoft.com/office/drawing/2014/main" val="20000"/>
                    </a:ext>
                  </a:extLst>
                </a:gridCol>
                <a:gridCol w="378056">
                  <a:extLst>
                    <a:ext uri="{9D8B030D-6E8A-4147-A177-3AD203B41FA5}">
                      <a16:colId xmlns:a16="http://schemas.microsoft.com/office/drawing/2014/main" val="20001"/>
                    </a:ext>
                  </a:extLst>
                </a:gridCol>
                <a:gridCol w="378056">
                  <a:extLst>
                    <a:ext uri="{9D8B030D-6E8A-4147-A177-3AD203B41FA5}">
                      <a16:colId xmlns:a16="http://schemas.microsoft.com/office/drawing/2014/main" val="20002"/>
                    </a:ext>
                  </a:extLst>
                </a:gridCol>
                <a:gridCol w="378056">
                  <a:extLst>
                    <a:ext uri="{9D8B030D-6E8A-4147-A177-3AD203B41FA5}">
                      <a16:colId xmlns:a16="http://schemas.microsoft.com/office/drawing/2014/main" val="20003"/>
                    </a:ext>
                  </a:extLst>
                </a:gridCol>
                <a:gridCol w="378056">
                  <a:extLst>
                    <a:ext uri="{9D8B030D-6E8A-4147-A177-3AD203B41FA5}">
                      <a16:colId xmlns:a16="http://schemas.microsoft.com/office/drawing/2014/main" val="20004"/>
                    </a:ext>
                  </a:extLst>
                </a:gridCol>
              </a:tblGrid>
              <a:tr h="367232">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67232">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bl>
          </a:graphicData>
        </a:graphic>
      </p:graphicFrame>
      <mc:AlternateContent xmlns:mc="http://schemas.openxmlformats.org/markup-compatibility/2006" xmlns:a14="http://schemas.microsoft.com/office/drawing/2010/main">
        <mc:Choice Requires="a14">
          <p:sp>
            <p:nvSpPr>
              <p:cNvPr id="13" name="文本框 12"/>
              <p:cNvSpPr txBox="1"/>
              <p:nvPr/>
            </p:nvSpPr>
            <p:spPr>
              <a:xfrm>
                <a:off x="197236" y="1952711"/>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i="1">
                              <a:latin typeface="Cambria Math" panose="02040503050406030204" pitchFamily="18" charset="0"/>
                            </a:rPr>
                            <m:t>1</m:t>
                          </m:r>
                        </m:sub>
                      </m:sSub>
                    </m:oMath>
                  </m:oMathPara>
                </a14:m>
                <a:endParaRPr lang="zh-CN" altLang="en-US" dirty="0"/>
              </a:p>
            </p:txBody>
          </p:sp>
        </mc:Choice>
        <mc:Fallback xmlns="">
          <p:sp>
            <p:nvSpPr>
              <p:cNvPr id="13" name="文本框 12"/>
              <p:cNvSpPr txBox="1">
                <a:spLocks noRot="1" noChangeAspect="1" noMove="1" noResize="1" noEditPoints="1" noAdjustHandles="1" noChangeArrowheads="1" noChangeShapeType="1" noTextEdit="1"/>
              </p:cNvSpPr>
              <p:nvPr/>
            </p:nvSpPr>
            <p:spPr>
              <a:xfrm>
                <a:off x="197236" y="1952711"/>
                <a:ext cx="426472" cy="369332"/>
              </a:xfrm>
              <a:prstGeom prst="rect">
                <a:avLst/>
              </a:prstGeom>
              <a:blipFill rotWithShape="0">
                <a:blip r:embed="rId3"/>
                <a:stretch>
                  <a:fillRect l="-28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p:cNvSpPr txBox="1"/>
              <p:nvPr/>
            </p:nvSpPr>
            <p:spPr>
              <a:xfrm>
                <a:off x="197236" y="2317895"/>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14" name="文本框 13"/>
              <p:cNvSpPr txBox="1">
                <a:spLocks noRot="1" noChangeAspect="1" noMove="1" noResize="1" noEditPoints="1" noAdjustHandles="1" noChangeArrowheads="1" noChangeShapeType="1" noTextEdit="1"/>
              </p:cNvSpPr>
              <p:nvPr/>
            </p:nvSpPr>
            <p:spPr>
              <a:xfrm>
                <a:off x="197236" y="2317895"/>
                <a:ext cx="426472" cy="369332"/>
              </a:xfrm>
              <a:prstGeom prst="rect">
                <a:avLst/>
              </a:prstGeom>
              <a:blipFill rotWithShape="0">
                <a:blip r:embed="rId4"/>
                <a:stretch>
                  <a:fillRect l="-42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p:cNvSpPr txBox="1"/>
              <p:nvPr/>
            </p:nvSpPr>
            <p:spPr>
              <a:xfrm>
                <a:off x="184716" y="2687227"/>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b="0" i="1" smtClean="0">
                              <a:latin typeface="Cambria Math" panose="02040503050406030204" pitchFamily="18" charset="0"/>
                            </a:rPr>
                            <m:t>3</m:t>
                          </m:r>
                        </m:sub>
                      </m:sSub>
                    </m:oMath>
                  </m:oMathPara>
                </a14:m>
                <a:endParaRPr lang="zh-CN" altLang="en-US" dirty="0"/>
              </a:p>
            </p:txBody>
          </p:sp>
        </mc:Choice>
        <mc:Fallback xmlns="">
          <p:sp>
            <p:nvSpPr>
              <p:cNvPr id="15" name="文本框 14"/>
              <p:cNvSpPr txBox="1">
                <a:spLocks noRot="1" noChangeAspect="1" noMove="1" noResize="1" noEditPoints="1" noAdjustHandles="1" noChangeArrowheads="1" noChangeShapeType="1" noTextEdit="1"/>
              </p:cNvSpPr>
              <p:nvPr/>
            </p:nvSpPr>
            <p:spPr>
              <a:xfrm>
                <a:off x="184716" y="2687227"/>
                <a:ext cx="426472" cy="369332"/>
              </a:xfrm>
              <a:prstGeom prst="rect">
                <a:avLst/>
              </a:prstGeom>
              <a:blipFill rotWithShape="0">
                <a:blip r:embed="rId5"/>
                <a:stretch>
                  <a:fillRect l="-4286" b="-1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209113" y="4235224"/>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b="0" i="1" smtClean="0">
                              <a:latin typeface="Cambria Math" panose="02040503050406030204" pitchFamily="18" charset="0"/>
                            </a:rPr>
                            <m:t>𝑛</m:t>
                          </m:r>
                        </m:sub>
                      </m:sSub>
                    </m:oMath>
                  </m:oMathPara>
                </a14:m>
                <a:endParaRPr lang="zh-CN" altLang="en-US" dirty="0"/>
              </a:p>
            </p:txBody>
          </p:sp>
        </mc:Choice>
        <mc:Fallback xmlns="">
          <p:sp>
            <p:nvSpPr>
              <p:cNvPr id="16" name="文本框 15"/>
              <p:cNvSpPr txBox="1">
                <a:spLocks noRot="1" noChangeAspect="1" noMove="1" noResize="1" noEditPoints="1" noAdjustHandles="1" noChangeArrowheads="1" noChangeShapeType="1" noTextEdit="1"/>
              </p:cNvSpPr>
              <p:nvPr/>
            </p:nvSpPr>
            <p:spPr>
              <a:xfrm>
                <a:off x="209113" y="4235224"/>
                <a:ext cx="426472" cy="369332"/>
              </a:xfrm>
              <a:prstGeom prst="rect">
                <a:avLst/>
              </a:prstGeom>
              <a:blipFill rotWithShape="0">
                <a:blip r:embed="rId6"/>
                <a:stretch>
                  <a:fillRect l="-5714"/>
                </a:stretch>
              </a:blipFill>
            </p:spPr>
            <p:txBody>
              <a:bodyPr/>
              <a:lstStyle/>
              <a:p>
                <a:r>
                  <a:rPr lang="zh-CN" altLang="en-US">
                    <a:noFill/>
                  </a:rPr>
                  <a:t> </a:t>
                </a:r>
              </a:p>
            </p:txBody>
          </p:sp>
        </mc:Fallback>
      </mc:AlternateContent>
      <p:sp>
        <p:nvSpPr>
          <p:cNvPr id="17" name="文本框 16"/>
          <p:cNvSpPr txBox="1"/>
          <p:nvPr/>
        </p:nvSpPr>
        <p:spPr>
          <a:xfrm>
            <a:off x="184716" y="3137348"/>
            <a:ext cx="426472" cy="923330"/>
          </a:xfrm>
          <a:prstGeom prst="rect">
            <a:avLst/>
          </a:prstGeom>
          <a:noFill/>
        </p:spPr>
        <p:txBody>
          <a:bodyPr wrap="square" rtlCol="0">
            <a:spAutoFit/>
          </a:bodyPr>
          <a:lstStyle/>
          <a:p>
            <a:r>
              <a:rPr lang="en-US" altLang="zh-CN" dirty="0" smtClean="0"/>
              <a:t>.</a:t>
            </a:r>
          </a:p>
          <a:p>
            <a:r>
              <a:rPr lang="en-US" altLang="zh-CN" dirty="0" smtClean="0"/>
              <a:t>.</a:t>
            </a:r>
          </a:p>
          <a:p>
            <a:r>
              <a:rPr lang="en-US" altLang="zh-CN" dirty="0"/>
              <a:t>.</a:t>
            </a:r>
            <a:endParaRPr lang="zh-CN" altLang="en-US" dirty="0"/>
          </a:p>
        </p:txBody>
      </p:sp>
      <p:sp>
        <p:nvSpPr>
          <p:cNvPr id="18" name="矩形 17"/>
          <p:cNvSpPr/>
          <p:nvPr/>
        </p:nvSpPr>
        <p:spPr>
          <a:xfrm>
            <a:off x="737507" y="1991075"/>
            <a:ext cx="1890280" cy="763400"/>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spAutoFit/>
          </a:bodyPr>
          <a:lstStyle/>
          <a:p>
            <a:pPr algn="ctr"/>
            <a:endParaRPr lang="zh-CN" altLang="en-US" b="1" dirty="0" smtClean="0"/>
          </a:p>
        </p:txBody>
      </p:sp>
      <p:graphicFrame>
        <p:nvGraphicFramePr>
          <p:cNvPr id="19" name="表格 18"/>
          <p:cNvGraphicFramePr>
            <a:graphicFrameLocks noGrp="1"/>
          </p:cNvGraphicFramePr>
          <p:nvPr>
            <p:extLst>
              <p:ext uri="{D42A27DB-BD31-4B8C-83A1-F6EECF244321}">
                <p14:modId xmlns:p14="http://schemas.microsoft.com/office/powerpoint/2010/main" val="1689115167"/>
              </p:ext>
            </p:extLst>
          </p:nvPr>
        </p:nvGraphicFramePr>
        <p:xfrm>
          <a:off x="3850869" y="2457607"/>
          <a:ext cx="353048" cy="2121156"/>
        </p:xfrm>
        <a:graphic>
          <a:graphicData uri="http://schemas.openxmlformats.org/drawingml/2006/table">
            <a:tbl>
              <a:tblPr firstRow="1" bandRow="1">
                <a:tableStyleId>{5C22544A-7EE6-4342-B048-85BDC9FD1C3A}</a:tableStyleId>
              </a:tblPr>
              <a:tblGrid>
                <a:gridCol w="353048">
                  <a:extLst>
                    <a:ext uri="{9D8B030D-6E8A-4147-A177-3AD203B41FA5}">
                      <a16:colId xmlns:a16="http://schemas.microsoft.com/office/drawing/2014/main" val="20000"/>
                    </a:ext>
                  </a:extLst>
                </a:gridCol>
              </a:tblGrid>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cxnSp>
        <p:nvCxnSpPr>
          <p:cNvPr id="21" name="直接连接符 20"/>
          <p:cNvCxnSpPr/>
          <p:nvPr/>
        </p:nvCxnSpPr>
        <p:spPr bwMode="auto">
          <a:xfrm>
            <a:off x="2640702" y="2749320"/>
            <a:ext cx="1210167" cy="62742"/>
          </a:xfrm>
          <a:prstGeom prst="line">
            <a:avLst/>
          </a:prstGeom>
          <a:solidFill>
            <a:schemeClr val="bg1"/>
          </a:solidFill>
          <a:ln w="9525" cap="flat" cmpd="sng" algn="ctr">
            <a:solidFill>
              <a:srgbClr val="FF0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接连接符 23"/>
          <p:cNvCxnSpPr/>
          <p:nvPr/>
        </p:nvCxnSpPr>
        <p:spPr bwMode="auto">
          <a:xfrm>
            <a:off x="2643544" y="1991075"/>
            <a:ext cx="1207325" cy="454232"/>
          </a:xfrm>
          <a:prstGeom prst="line">
            <a:avLst/>
          </a:prstGeom>
          <a:solidFill>
            <a:schemeClr val="bg1"/>
          </a:solidFill>
          <a:ln w="9525" cap="flat" cmpd="sng" algn="ctr">
            <a:solidFill>
              <a:srgbClr val="FF0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 name="矩形 25"/>
          <p:cNvSpPr/>
          <p:nvPr/>
        </p:nvSpPr>
        <p:spPr>
          <a:xfrm>
            <a:off x="3851088" y="2445307"/>
            <a:ext cx="360024" cy="366755"/>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spAutoFit/>
          </a:bodyPr>
          <a:lstStyle/>
          <a:p>
            <a:pPr algn="ctr"/>
            <a:endParaRPr lang="zh-CN" altLang="en-US" b="1" dirty="0" smtClean="0"/>
          </a:p>
        </p:txBody>
      </p:sp>
      <mc:AlternateContent xmlns:mc="http://schemas.openxmlformats.org/markup-compatibility/2006" xmlns:a14="http://schemas.microsoft.com/office/drawing/2010/main">
        <mc:Choice Requires="a14">
          <p:sp>
            <p:nvSpPr>
              <p:cNvPr id="30" name="文本框 29"/>
              <p:cNvSpPr txBox="1"/>
              <p:nvPr/>
            </p:nvSpPr>
            <p:spPr>
              <a:xfrm>
                <a:off x="2253263" y="1569092"/>
                <a:ext cx="40906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d</m:t>
                          </m:r>
                        </m:e>
                        <m:sub>
                          <m:r>
                            <a:rPr lang="en-US" altLang="zh-CN" i="1">
                              <a:latin typeface="Cambria Math" panose="02040503050406030204" pitchFamily="18" charset="0"/>
                            </a:rPr>
                            <m:t>1</m:t>
                          </m:r>
                        </m:sub>
                      </m:sSub>
                    </m:oMath>
                  </m:oMathPara>
                </a14:m>
                <a:endParaRPr lang="zh-CN" altLang="en-US" dirty="0"/>
              </a:p>
            </p:txBody>
          </p:sp>
        </mc:Choice>
        <mc:Fallback xmlns="">
          <p:sp>
            <p:nvSpPr>
              <p:cNvPr id="30" name="文本框 29"/>
              <p:cNvSpPr txBox="1">
                <a:spLocks noRot="1" noChangeAspect="1" noMove="1" noResize="1" noEditPoints="1" noAdjustHandles="1" noChangeArrowheads="1" noChangeShapeType="1" noTextEdit="1"/>
              </p:cNvSpPr>
              <p:nvPr/>
            </p:nvSpPr>
            <p:spPr>
              <a:xfrm>
                <a:off x="2253263" y="1569092"/>
                <a:ext cx="409068" cy="369332"/>
              </a:xfrm>
              <a:prstGeom prst="rect">
                <a:avLst/>
              </a:prstGeom>
              <a:blipFill rotWithShape="0">
                <a:blip r:embed="rId7"/>
                <a:stretch>
                  <a:fillRect l="-597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p:cNvSpPr txBox="1"/>
              <p:nvPr/>
            </p:nvSpPr>
            <p:spPr>
              <a:xfrm>
                <a:off x="1905000" y="1559703"/>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d</m:t>
                          </m:r>
                        </m:e>
                        <m:sub>
                          <m:r>
                            <a:rPr lang="en-US" altLang="zh-CN" i="1">
                              <a:latin typeface="Cambria Math" panose="02040503050406030204" pitchFamily="18" charset="0"/>
                            </a:rPr>
                            <m:t>2</m:t>
                          </m:r>
                        </m:sub>
                      </m:sSub>
                    </m:oMath>
                  </m:oMathPara>
                </a14:m>
                <a:endParaRPr lang="zh-CN" altLang="en-US" dirty="0"/>
              </a:p>
            </p:txBody>
          </p:sp>
        </mc:Choice>
        <mc:Fallback xmlns="">
          <p:sp>
            <p:nvSpPr>
              <p:cNvPr id="31" name="文本框 30"/>
              <p:cNvSpPr txBox="1">
                <a:spLocks noRot="1" noChangeAspect="1" noMove="1" noResize="1" noEditPoints="1" noAdjustHandles="1" noChangeArrowheads="1" noChangeShapeType="1" noTextEdit="1"/>
              </p:cNvSpPr>
              <p:nvPr/>
            </p:nvSpPr>
            <p:spPr>
              <a:xfrm>
                <a:off x="1905000" y="1559703"/>
                <a:ext cx="426472" cy="369332"/>
              </a:xfrm>
              <a:prstGeom prst="rect">
                <a:avLst/>
              </a:prstGeom>
              <a:blipFill rotWithShape="0">
                <a:blip r:embed="rId8"/>
                <a:stretch>
                  <a:fillRect l="-4348" b="-1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文本框 27"/>
              <p:cNvSpPr txBox="1"/>
              <p:nvPr/>
            </p:nvSpPr>
            <p:spPr>
              <a:xfrm>
                <a:off x="635585" y="4779102"/>
                <a:ext cx="2196040" cy="461665"/>
              </a:xfrm>
              <a:prstGeom prst="rect">
                <a:avLst/>
              </a:prstGeom>
              <a:noFill/>
            </p:spPr>
            <p:txBody>
              <a:bodyPr wrap="square" rtlCol="0">
                <a:spAutoFit/>
              </a:bodyPr>
              <a:lstStyle/>
              <a:p>
                <a:r>
                  <a:rPr lang="en-US" altLang="zh-CN" sz="1200" dirty="0" smtClean="0"/>
                  <a:t>n</a:t>
                </a:r>
                <a14:m>
                  <m:oMath xmlns:m="http://schemas.openxmlformats.org/officeDocument/2006/math">
                    <m:r>
                      <a:rPr lang="en-US" altLang="zh-CN" sz="1200" i="1" smtClean="0">
                        <a:latin typeface="Cambria Math" panose="02040503050406030204" pitchFamily="18" charset="0"/>
                        <a:ea typeface="Cambria Math" panose="02040503050406030204" pitchFamily="18" charset="0"/>
                      </a:rPr>
                      <m:t>×</m:t>
                    </m:r>
                    <m:r>
                      <a:rPr lang="en-US" altLang="zh-CN" sz="1200" b="0" i="1" smtClean="0">
                        <a:latin typeface="Cambria Math" panose="02040503050406030204" pitchFamily="18" charset="0"/>
                        <a:ea typeface="Cambria Math" panose="02040503050406030204" pitchFamily="18" charset="0"/>
                      </a:rPr>
                      <m:t>(</m:t>
                    </m:r>
                    <m:r>
                      <m:rPr>
                        <m:sty m:val="p"/>
                      </m:rPr>
                      <a:rPr lang="en-US" altLang="zh-CN" sz="1200" i="1">
                        <a:latin typeface="Cambria Math" panose="02040503050406030204" pitchFamily="18" charset="0"/>
                        <a:ea typeface="Cambria Math" panose="02040503050406030204" pitchFamily="18" charset="0"/>
                      </a:rPr>
                      <m:t>k</m:t>
                    </m:r>
                    <m:r>
                      <a:rPr lang="en-US" altLang="zh-CN" sz="1200" b="0" i="1" smtClean="0">
                        <a:latin typeface="Cambria Math" panose="02040503050406030204" pitchFamily="18" charset="0"/>
                        <a:ea typeface="Cambria Math" panose="02040503050406030204" pitchFamily="18" charset="0"/>
                      </a:rPr>
                      <m:t>+2)</m:t>
                    </m:r>
                  </m:oMath>
                </a14:m>
                <a:r>
                  <a:rPr lang="zh-CN" altLang="en-US" sz="1200" dirty="0" smtClean="0">
                    <a:latin typeface="微软雅黑" panose="020B0503020204020204" pitchFamily="34" charset="-122"/>
                    <a:ea typeface="微软雅黑" panose="020B0503020204020204" pitchFamily="34" charset="-122"/>
                  </a:rPr>
                  <a:t>表示由词</a:t>
                </a:r>
                <a:r>
                  <a:rPr lang="zh-CN" altLang="en-US" sz="1200" dirty="0">
                    <a:latin typeface="微软雅黑" panose="020B0503020204020204" pitchFamily="34" charset="-122"/>
                    <a:ea typeface="微软雅黑" panose="020B0503020204020204" pitchFamily="34" charset="-122"/>
                  </a:rPr>
                  <a:t>向</a:t>
                </a:r>
                <a:r>
                  <a:rPr lang="zh-CN" altLang="en-US" sz="1200" dirty="0" smtClean="0">
                    <a:latin typeface="微软雅黑" panose="020B0503020204020204" pitchFamily="34" charset="-122"/>
                    <a:ea typeface="微软雅黑" panose="020B0503020204020204" pitchFamily="34" charset="-122"/>
                  </a:rPr>
                  <a:t>量和位置嵌入构成的句子向量矩阵</a:t>
                </a:r>
                <a:endParaRPr lang="zh-CN" altLang="en-US" sz="1200" dirty="0">
                  <a:latin typeface="微软雅黑" panose="020B0503020204020204" pitchFamily="34" charset="-122"/>
                  <a:ea typeface="微软雅黑" panose="020B0503020204020204" pitchFamily="34" charset="-122"/>
                </a:endParaRPr>
              </a:p>
            </p:txBody>
          </p:sp>
        </mc:Choice>
        <mc:Fallback xmlns="">
          <p:sp>
            <p:nvSpPr>
              <p:cNvPr id="28" name="文本框 27"/>
              <p:cNvSpPr txBox="1">
                <a:spLocks noRot="1" noChangeAspect="1" noMove="1" noResize="1" noEditPoints="1" noAdjustHandles="1" noChangeArrowheads="1" noChangeShapeType="1" noTextEdit="1"/>
              </p:cNvSpPr>
              <p:nvPr/>
            </p:nvSpPr>
            <p:spPr>
              <a:xfrm>
                <a:off x="635585" y="4779102"/>
                <a:ext cx="2196040" cy="461665"/>
              </a:xfrm>
              <a:prstGeom prst="rect">
                <a:avLst/>
              </a:prstGeom>
              <a:blipFill rotWithShape="0">
                <a:blip r:embed="rId9"/>
                <a:stretch>
                  <a:fillRect t="-1316" b="-9211"/>
                </a:stretch>
              </a:blipFill>
            </p:spPr>
            <p:txBody>
              <a:bodyPr/>
              <a:lstStyle/>
              <a:p>
                <a:r>
                  <a:rPr lang="zh-CN" altLang="en-US">
                    <a:noFill/>
                  </a:rPr>
                  <a:t> </a:t>
                </a:r>
              </a:p>
            </p:txBody>
          </p:sp>
        </mc:Fallback>
      </mc:AlternateContent>
      <p:sp>
        <p:nvSpPr>
          <p:cNvPr id="32" name="文本框 31"/>
          <p:cNvSpPr txBox="1"/>
          <p:nvPr/>
        </p:nvSpPr>
        <p:spPr>
          <a:xfrm>
            <a:off x="3592728" y="4831214"/>
            <a:ext cx="869328" cy="461665"/>
          </a:xfrm>
          <a:prstGeom prst="rect">
            <a:avLst/>
          </a:prstGeom>
          <a:noFill/>
        </p:spPr>
        <p:txBody>
          <a:bodyPr wrap="square" rtlCol="0">
            <a:spAutoFit/>
          </a:bodyPr>
          <a:lstStyle/>
          <a:p>
            <a:r>
              <a:rPr lang="zh-CN" altLang="en-US" sz="1200" dirty="0" smtClean="0">
                <a:latin typeface="微软雅黑" panose="020B0503020204020204" pitchFamily="34" charset="-122"/>
                <a:ea typeface="微软雅黑" panose="020B0503020204020204" pitchFamily="34" charset="-122"/>
              </a:rPr>
              <a:t>卷积得到特征图谱</a:t>
            </a:r>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60523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500" fill="hold"/>
                                        <p:tgtEl>
                                          <p:spTgt spid="21"/>
                                        </p:tgtEl>
                                        <p:attrNameLst>
                                          <p:attrName>ppt_x</p:attrName>
                                        </p:attrNameLst>
                                      </p:cBhvr>
                                      <p:tavLst>
                                        <p:tav tm="0">
                                          <p:val>
                                            <p:strVal val="#ppt_x"/>
                                          </p:val>
                                        </p:tav>
                                        <p:tav tm="100000">
                                          <p:val>
                                            <p:strVal val="#ppt_x"/>
                                          </p:val>
                                        </p:tav>
                                      </p:tavLst>
                                    </p:anim>
                                    <p:anim calcmode="lin" valueType="num">
                                      <p:cBhvr additive="base">
                                        <p:cTn id="14" dur="500" fill="hold"/>
                                        <p:tgtEl>
                                          <p:spTgt spid="21"/>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additive="base">
                                        <p:cTn id="17" dur="500" fill="hold"/>
                                        <p:tgtEl>
                                          <p:spTgt spid="24"/>
                                        </p:tgtEl>
                                        <p:attrNameLst>
                                          <p:attrName>ppt_x</p:attrName>
                                        </p:attrNameLst>
                                      </p:cBhvr>
                                      <p:tavLst>
                                        <p:tav tm="0">
                                          <p:val>
                                            <p:strVal val="#ppt_x"/>
                                          </p:val>
                                        </p:tav>
                                        <p:tav tm="100000">
                                          <p:val>
                                            <p:strVal val="#ppt_x"/>
                                          </p:val>
                                        </p:tav>
                                      </p:tavLst>
                                    </p:anim>
                                    <p:anim calcmode="lin" valueType="num">
                                      <p:cBhvr additive="base">
                                        <p:cTn id="1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additive="base">
                                        <p:cTn id="23" dur="500" fill="hold"/>
                                        <p:tgtEl>
                                          <p:spTgt spid="26"/>
                                        </p:tgtEl>
                                        <p:attrNameLst>
                                          <p:attrName>ppt_x</p:attrName>
                                        </p:attrNameLst>
                                      </p:cBhvr>
                                      <p:tavLst>
                                        <p:tav tm="0">
                                          <p:val>
                                            <p:strVal val="#ppt_x"/>
                                          </p:val>
                                        </p:tav>
                                        <p:tav tm="100000">
                                          <p:val>
                                            <p:strVal val="#ppt_x"/>
                                          </p:val>
                                        </p:tav>
                                      </p:tavLst>
                                    </p:anim>
                                    <p:anim calcmode="lin" valueType="num">
                                      <p:cBhvr additive="base">
                                        <p:cTn id="24"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B0F75CF-0553-4104-831D-ECC51C6B5C3F}" type="datetime1">
              <a:rPr lang="zh-CN" altLang="en-US" smtClean="0"/>
              <a:t>2017/5/21</a:t>
            </a:fld>
            <a:endParaRPr lang="en-US" altLang="zh-CN"/>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14</a:t>
            </a:fld>
            <a:endParaRPr lang="en-US" altLang="zh-CN"/>
          </a:p>
        </p:txBody>
      </p:sp>
      <p:sp>
        <p:nvSpPr>
          <p:cNvPr id="6" name="标题 1"/>
          <p:cNvSpPr>
            <a:spLocks noGrp="1"/>
          </p:cNvSpPr>
          <p:nvPr>
            <p:ph type="title"/>
          </p:nvPr>
        </p:nvSpPr>
        <p:spPr>
          <a:xfrm>
            <a:off x="1042988" y="404813"/>
            <a:ext cx="5833268" cy="576262"/>
          </a:xfrm>
        </p:spPr>
        <p:txBody>
          <a:bodyPr/>
          <a:lstStyle/>
          <a:p>
            <a:pPr algn="l"/>
            <a:r>
              <a:rPr lang="zh-CN" altLang="en-US" sz="2800" b="0" dirty="0">
                <a:latin typeface="黑体" pitchFamily="49" charset="-122"/>
                <a:ea typeface="黑体" pitchFamily="49" charset="-122"/>
              </a:rPr>
              <a:t>基</a:t>
            </a:r>
            <a:r>
              <a:rPr lang="zh-CN" altLang="en-US" sz="2800" b="0" dirty="0" smtClean="0">
                <a:latin typeface="黑体" pitchFamily="49" charset="-122"/>
                <a:ea typeface="黑体" pitchFamily="49" charset="-122"/>
              </a:rPr>
              <a:t>于</a:t>
            </a:r>
            <a:r>
              <a:rPr lang="en-US" altLang="zh-CN" sz="2800" b="0" dirty="0" smtClean="0">
                <a:latin typeface="黑体" pitchFamily="49" charset="-122"/>
                <a:ea typeface="黑体" pitchFamily="49" charset="-122"/>
              </a:rPr>
              <a:t>CNN</a:t>
            </a:r>
            <a:r>
              <a:rPr lang="zh-CN" altLang="en-US" sz="2800" b="0" dirty="0" smtClean="0">
                <a:latin typeface="黑体" pitchFamily="49" charset="-122"/>
                <a:ea typeface="黑体" pitchFamily="49" charset="-122"/>
              </a:rPr>
              <a:t>的句子</a:t>
            </a:r>
            <a:r>
              <a:rPr lang="zh-CN" altLang="en-US" sz="2800" b="0" dirty="0">
                <a:latin typeface="黑体" pitchFamily="49" charset="-122"/>
                <a:ea typeface="黑体" pitchFamily="49" charset="-122"/>
              </a:rPr>
              <a:t>分布</a:t>
            </a:r>
            <a:r>
              <a:rPr lang="zh-CN" altLang="en-US" sz="2800" b="0" dirty="0" smtClean="0">
                <a:latin typeface="黑体" pitchFamily="49" charset="-122"/>
                <a:ea typeface="黑体" pitchFamily="49" charset="-122"/>
              </a:rPr>
              <a:t>式表示方法</a:t>
            </a:r>
            <a:endParaRPr lang="zh-CN" altLang="en-US" sz="2800" b="0" dirty="0">
              <a:latin typeface="黑体" pitchFamily="49" charset="-122"/>
              <a:ea typeface="黑体" pitchFamily="49" charset="-122"/>
            </a:endParaRPr>
          </a:p>
        </p:txBody>
      </p:sp>
      <p:graphicFrame>
        <p:nvGraphicFramePr>
          <p:cNvPr id="7" name="表格 6"/>
          <p:cNvGraphicFramePr>
            <a:graphicFrameLocks noGrp="1"/>
          </p:cNvGraphicFramePr>
          <p:nvPr/>
        </p:nvGraphicFramePr>
        <p:xfrm>
          <a:off x="737507" y="2008139"/>
          <a:ext cx="1890280" cy="2570624"/>
        </p:xfrm>
        <a:graphic>
          <a:graphicData uri="http://schemas.openxmlformats.org/drawingml/2006/table">
            <a:tbl>
              <a:tblPr firstRow="1" bandRow="1">
                <a:tableStyleId>{5C22544A-7EE6-4342-B048-85BDC9FD1C3A}</a:tableStyleId>
              </a:tblPr>
              <a:tblGrid>
                <a:gridCol w="378056">
                  <a:extLst>
                    <a:ext uri="{9D8B030D-6E8A-4147-A177-3AD203B41FA5}">
                      <a16:colId xmlns:a16="http://schemas.microsoft.com/office/drawing/2014/main" val="20000"/>
                    </a:ext>
                  </a:extLst>
                </a:gridCol>
                <a:gridCol w="378056">
                  <a:extLst>
                    <a:ext uri="{9D8B030D-6E8A-4147-A177-3AD203B41FA5}">
                      <a16:colId xmlns:a16="http://schemas.microsoft.com/office/drawing/2014/main" val="20001"/>
                    </a:ext>
                  </a:extLst>
                </a:gridCol>
                <a:gridCol w="378056">
                  <a:extLst>
                    <a:ext uri="{9D8B030D-6E8A-4147-A177-3AD203B41FA5}">
                      <a16:colId xmlns:a16="http://schemas.microsoft.com/office/drawing/2014/main" val="20002"/>
                    </a:ext>
                  </a:extLst>
                </a:gridCol>
                <a:gridCol w="378056">
                  <a:extLst>
                    <a:ext uri="{9D8B030D-6E8A-4147-A177-3AD203B41FA5}">
                      <a16:colId xmlns:a16="http://schemas.microsoft.com/office/drawing/2014/main" val="20003"/>
                    </a:ext>
                  </a:extLst>
                </a:gridCol>
                <a:gridCol w="378056">
                  <a:extLst>
                    <a:ext uri="{9D8B030D-6E8A-4147-A177-3AD203B41FA5}">
                      <a16:colId xmlns:a16="http://schemas.microsoft.com/office/drawing/2014/main" val="20004"/>
                    </a:ext>
                  </a:extLst>
                </a:gridCol>
              </a:tblGrid>
              <a:tr h="367232">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67232">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bl>
          </a:graphicData>
        </a:graphic>
      </p:graphicFrame>
      <mc:AlternateContent xmlns:mc="http://schemas.openxmlformats.org/markup-compatibility/2006" xmlns:a14="http://schemas.microsoft.com/office/drawing/2010/main">
        <mc:Choice Requires="a14">
          <p:sp>
            <p:nvSpPr>
              <p:cNvPr id="13" name="文本框 12"/>
              <p:cNvSpPr txBox="1"/>
              <p:nvPr/>
            </p:nvSpPr>
            <p:spPr>
              <a:xfrm>
                <a:off x="197236" y="1952711"/>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i="1">
                              <a:latin typeface="Cambria Math" panose="02040503050406030204" pitchFamily="18" charset="0"/>
                            </a:rPr>
                            <m:t>1</m:t>
                          </m:r>
                        </m:sub>
                      </m:sSub>
                    </m:oMath>
                  </m:oMathPara>
                </a14:m>
                <a:endParaRPr lang="zh-CN" altLang="en-US" dirty="0"/>
              </a:p>
            </p:txBody>
          </p:sp>
        </mc:Choice>
        <mc:Fallback xmlns="">
          <p:sp>
            <p:nvSpPr>
              <p:cNvPr id="13" name="文本框 12"/>
              <p:cNvSpPr txBox="1">
                <a:spLocks noRot="1" noChangeAspect="1" noMove="1" noResize="1" noEditPoints="1" noAdjustHandles="1" noChangeArrowheads="1" noChangeShapeType="1" noTextEdit="1"/>
              </p:cNvSpPr>
              <p:nvPr/>
            </p:nvSpPr>
            <p:spPr>
              <a:xfrm>
                <a:off x="197236" y="1952711"/>
                <a:ext cx="426472" cy="369332"/>
              </a:xfrm>
              <a:prstGeom prst="rect">
                <a:avLst/>
              </a:prstGeom>
              <a:blipFill rotWithShape="0">
                <a:blip r:embed="rId3"/>
                <a:stretch>
                  <a:fillRect l="-28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p:cNvSpPr txBox="1"/>
              <p:nvPr/>
            </p:nvSpPr>
            <p:spPr>
              <a:xfrm>
                <a:off x="197236" y="2317895"/>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14" name="文本框 13"/>
              <p:cNvSpPr txBox="1">
                <a:spLocks noRot="1" noChangeAspect="1" noMove="1" noResize="1" noEditPoints="1" noAdjustHandles="1" noChangeArrowheads="1" noChangeShapeType="1" noTextEdit="1"/>
              </p:cNvSpPr>
              <p:nvPr/>
            </p:nvSpPr>
            <p:spPr>
              <a:xfrm>
                <a:off x="197236" y="2317895"/>
                <a:ext cx="426472" cy="369332"/>
              </a:xfrm>
              <a:prstGeom prst="rect">
                <a:avLst/>
              </a:prstGeom>
              <a:blipFill rotWithShape="0">
                <a:blip r:embed="rId4"/>
                <a:stretch>
                  <a:fillRect l="-42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p:cNvSpPr txBox="1"/>
              <p:nvPr/>
            </p:nvSpPr>
            <p:spPr>
              <a:xfrm>
                <a:off x="184716" y="2687227"/>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b="0" i="1" smtClean="0">
                              <a:latin typeface="Cambria Math" panose="02040503050406030204" pitchFamily="18" charset="0"/>
                            </a:rPr>
                            <m:t>3</m:t>
                          </m:r>
                        </m:sub>
                      </m:sSub>
                    </m:oMath>
                  </m:oMathPara>
                </a14:m>
                <a:endParaRPr lang="zh-CN" altLang="en-US" dirty="0"/>
              </a:p>
            </p:txBody>
          </p:sp>
        </mc:Choice>
        <mc:Fallback xmlns="">
          <p:sp>
            <p:nvSpPr>
              <p:cNvPr id="15" name="文本框 14"/>
              <p:cNvSpPr txBox="1">
                <a:spLocks noRot="1" noChangeAspect="1" noMove="1" noResize="1" noEditPoints="1" noAdjustHandles="1" noChangeArrowheads="1" noChangeShapeType="1" noTextEdit="1"/>
              </p:cNvSpPr>
              <p:nvPr/>
            </p:nvSpPr>
            <p:spPr>
              <a:xfrm>
                <a:off x="184716" y="2687227"/>
                <a:ext cx="426472" cy="369332"/>
              </a:xfrm>
              <a:prstGeom prst="rect">
                <a:avLst/>
              </a:prstGeom>
              <a:blipFill rotWithShape="0">
                <a:blip r:embed="rId5"/>
                <a:stretch>
                  <a:fillRect l="-4286" b="-1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209113" y="4235224"/>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b="0" i="1" smtClean="0">
                              <a:latin typeface="Cambria Math" panose="02040503050406030204" pitchFamily="18" charset="0"/>
                            </a:rPr>
                            <m:t>𝑛</m:t>
                          </m:r>
                        </m:sub>
                      </m:sSub>
                    </m:oMath>
                  </m:oMathPara>
                </a14:m>
                <a:endParaRPr lang="zh-CN" altLang="en-US" dirty="0"/>
              </a:p>
            </p:txBody>
          </p:sp>
        </mc:Choice>
        <mc:Fallback xmlns="">
          <p:sp>
            <p:nvSpPr>
              <p:cNvPr id="16" name="文本框 15"/>
              <p:cNvSpPr txBox="1">
                <a:spLocks noRot="1" noChangeAspect="1" noMove="1" noResize="1" noEditPoints="1" noAdjustHandles="1" noChangeArrowheads="1" noChangeShapeType="1" noTextEdit="1"/>
              </p:cNvSpPr>
              <p:nvPr/>
            </p:nvSpPr>
            <p:spPr>
              <a:xfrm>
                <a:off x="209113" y="4235224"/>
                <a:ext cx="426472" cy="369332"/>
              </a:xfrm>
              <a:prstGeom prst="rect">
                <a:avLst/>
              </a:prstGeom>
              <a:blipFill rotWithShape="0">
                <a:blip r:embed="rId6"/>
                <a:stretch>
                  <a:fillRect l="-5714"/>
                </a:stretch>
              </a:blipFill>
            </p:spPr>
            <p:txBody>
              <a:bodyPr/>
              <a:lstStyle/>
              <a:p>
                <a:r>
                  <a:rPr lang="zh-CN" altLang="en-US">
                    <a:noFill/>
                  </a:rPr>
                  <a:t> </a:t>
                </a:r>
              </a:p>
            </p:txBody>
          </p:sp>
        </mc:Fallback>
      </mc:AlternateContent>
      <p:sp>
        <p:nvSpPr>
          <p:cNvPr id="17" name="文本框 16"/>
          <p:cNvSpPr txBox="1"/>
          <p:nvPr/>
        </p:nvSpPr>
        <p:spPr>
          <a:xfrm>
            <a:off x="184716" y="3137348"/>
            <a:ext cx="426472" cy="923330"/>
          </a:xfrm>
          <a:prstGeom prst="rect">
            <a:avLst/>
          </a:prstGeom>
          <a:noFill/>
        </p:spPr>
        <p:txBody>
          <a:bodyPr wrap="square" rtlCol="0">
            <a:spAutoFit/>
          </a:bodyPr>
          <a:lstStyle/>
          <a:p>
            <a:r>
              <a:rPr lang="en-US" altLang="zh-CN" dirty="0" smtClean="0"/>
              <a:t>.</a:t>
            </a:r>
          </a:p>
          <a:p>
            <a:r>
              <a:rPr lang="en-US" altLang="zh-CN" dirty="0" smtClean="0"/>
              <a:t>.</a:t>
            </a:r>
          </a:p>
          <a:p>
            <a:r>
              <a:rPr lang="en-US" altLang="zh-CN" dirty="0"/>
              <a:t>.</a:t>
            </a:r>
            <a:endParaRPr lang="zh-CN" altLang="en-US" dirty="0"/>
          </a:p>
        </p:txBody>
      </p:sp>
      <p:sp>
        <p:nvSpPr>
          <p:cNvPr id="18" name="矩形 17"/>
          <p:cNvSpPr/>
          <p:nvPr/>
        </p:nvSpPr>
        <p:spPr>
          <a:xfrm>
            <a:off x="737507" y="2356191"/>
            <a:ext cx="1890280" cy="763400"/>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spAutoFit/>
          </a:bodyPr>
          <a:lstStyle/>
          <a:p>
            <a:pPr algn="ctr"/>
            <a:endParaRPr lang="zh-CN" altLang="en-US" b="1" dirty="0" smtClean="0"/>
          </a:p>
        </p:txBody>
      </p:sp>
      <p:graphicFrame>
        <p:nvGraphicFramePr>
          <p:cNvPr id="19" name="表格 18"/>
          <p:cNvGraphicFramePr>
            <a:graphicFrameLocks noGrp="1"/>
          </p:cNvGraphicFramePr>
          <p:nvPr/>
        </p:nvGraphicFramePr>
        <p:xfrm>
          <a:off x="3850869" y="2457607"/>
          <a:ext cx="353048" cy="2121156"/>
        </p:xfrm>
        <a:graphic>
          <a:graphicData uri="http://schemas.openxmlformats.org/drawingml/2006/table">
            <a:tbl>
              <a:tblPr firstRow="1" bandRow="1">
                <a:tableStyleId>{5C22544A-7EE6-4342-B048-85BDC9FD1C3A}</a:tableStyleId>
              </a:tblPr>
              <a:tblGrid>
                <a:gridCol w="353048">
                  <a:extLst>
                    <a:ext uri="{9D8B030D-6E8A-4147-A177-3AD203B41FA5}">
                      <a16:colId xmlns:a16="http://schemas.microsoft.com/office/drawing/2014/main" val="20000"/>
                    </a:ext>
                  </a:extLst>
                </a:gridCol>
              </a:tblGrid>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
        <p:nvSpPr>
          <p:cNvPr id="26" name="矩形 25"/>
          <p:cNvSpPr/>
          <p:nvPr/>
        </p:nvSpPr>
        <p:spPr>
          <a:xfrm>
            <a:off x="3847381" y="2812062"/>
            <a:ext cx="360024" cy="366755"/>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spAutoFit/>
          </a:bodyPr>
          <a:lstStyle/>
          <a:p>
            <a:pPr algn="ctr"/>
            <a:endParaRPr lang="zh-CN" altLang="en-US" b="1" dirty="0" smtClean="0"/>
          </a:p>
        </p:txBody>
      </p:sp>
      <mc:AlternateContent xmlns:mc="http://schemas.openxmlformats.org/markup-compatibility/2006" xmlns:a14="http://schemas.microsoft.com/office/drawing/2010/main">
        <mc:Choice Requires="a14">
          <p:sp>
            <p:nvSpPr>
              <p:cNvPr id="30" name="文本框 29"/>
              <p:cNvSpPr txBox="1"/>
              <p:nvPr/>
            </p:nvSpPr>
            <p:spPr>
              <a:xfrm>
                <a:off x="2253263" y="1569092"/>
                <a:ext cx="40906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d</m:t>
                          </m:r>
                        </m:e>
                        <m:sub>
                          <m:r>
                            <a:rPr lang="en-US" altLang="zh-CN" i="1">
                              <a:latin typeface="Cambria Math" panose="02040503050406030204" pitchFamily="18" charset="0"/>
                            </a:rPr>
                            <m:t>1</m:t>
                          </m:r>
                        </m:sub>
                      </m:sSub>
                    </m:oMath>
                  </m:oMathPara>
                </a14:m>
                <a:endParaRPr lang="zh-CN" altLang="en-US" dirty="0"/>
              </a:p>
            </p:txBody>
          </p:sp>
        </mc:Choice>
        <mc:Fallback xmlns="">
          <p:sp>
            <p:nvSpPr>
              <p:cNvPr id="30" name="文本框 29"/>
              <p:cNvSpPr txBox="1">
                <a:spLocks noRot="1" noChangeAspect="1" noMove="1" noResize="1" noEditPoints="1" noAdjustHandles="1" noChangeArrowheads="1" noChangeShapeType="1" noTextEdit="1"/>
              </p:cNvSpPr>
              <p:nvPr/>
            </p:nvSpPr>
            <p:spPr>
              <a:xfrm>
                <a:off x="2253263" y="1569092"/>
                <a:ext cx="409068" cy="369332"/>
              </a:xfrm>
              <a:prstGeom prst="rect">
                <a:avLst/>
              </a:prstGeom>
              <a:blipFill rotWithShape="0">
                <a:blip r:embed="rId7"/>
                <a:stretch>
                  <a:fillRect l="-597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p:cNvSpPr txBox="1"/>
              <p:nvPr/>
            </p:nvSpPr>
            <p:spPr>
              <a:xfrm>
                <a:off x="1905000" y="1559703"/>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d</m:t>
                          </m:r>
                        </m:e>
                        <m:sub>
                          <m:r>
                            <a:rPr lang="en-US" altLang="zh-CN" i="1">
                              <a:latin typeface="Cambria Math" panose="02040503050406030204" pitchFamily="18" charset="0"/>
                            </a:rPr>
                            <m:t>2</m:t>
                          </m:r>
                        </m:sub>
                      </m:sSub>
                    </m:oMath>
                  </m:oMathPara>
                </a14:m>
                <a:endParaRPr lang="zh-CN" altLang="en-US" dirty="0"/>
              </a:p>
            </p:txBody>
          </p:sp>
        </mc:Choice>
        <mc:Fallback xmlns="">
          <p:sp>
            <p:nvSpPr>
              <p:cNvPr id="31" name="文本框 30"/>
              <p:cNvSpPr txBox="1">
                <a:spLocks noRot="1" noChangeAspect="1" noMove="1" noResize="1" noEditPoints="1" noAdjustHandles="1" noChangeArrowheads="1" noChangeShapeType="1" noTextEdit="1"/>
              </p:cNvSpPr>
              <p:nvPr/>
            </p:nvSpPr>
            <p:spPr>
              <a:xfrm>
                <a:off x="1905000" y="1559703"/>
                <a:ext cx="426472" cy="369332"/>
              </a:xfrm>
              <a:prstGeom prst="rect">
                <a:avLst/>
              </a:prstGeom>
              <a:blipFill rotWithShape="0">
                <a:blip r:embed="rId8"/>
                <a:stretch>
                  <a:fillRect l="-4348" b="-1667"/>
                </a:stretch>
              </a:blipFill>
            </p:spPr>
            <p:txBody>
              <a:bodyPr/>
              <a:lstStyle/>
              <a:p>
                <a:r>
                  <a:rPr lang="zh-CN" altLang="en-US">
                    <a:noFill/>
                  </a:rPr>
                  <a:t> </a:t>
                </a:r>
              </a:p>
            </p:txBody>
          </p:sp>
        </mc:Fallback>
      </mc:AlternateContent>
      <p:cxnSp>
        <p:nvCxnSpPr>
          <p:cNvPr id="25" name="直接连接符 24"/>
          <p:cNvCxnSpPr/>
          <p:nvPr/>
        </p:nvCxnSpPr>
        <p:spPr bwMode="auto">
          <a:xfrm>
            <a:off x="2642123" y="3119591"/>
            <a:ext cx="1210167" cy="62742"/>
          </a:xfrm>
          <a:prstGeom prst="line">
            <a:avLst/>
          </a:prstGeom>
          <a:solidFill>
            <a:schemeClr val="bg1"/>
          </a:solidFill>
          <a:ln w="9525" cap="flat" cmpd="sng" algn="ctr">
            <a:solidFill>
              <a:srgbClr val="FF0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接连接符 26"/>
          <p:cNvCxnSpPr/>
          <p:nvPr/>
        </p:nvCxnSpPr>
        <p:spPr bwMode="auto">
          <a:xfrm>
            <a:off x="2642123" y="2339548"/>
            <a:ext cx="1207325" cy="454232"/>
          </a:xfrm>
          <a:prstGeom prst="line">
            <a:avLst/>
          </a:prstGeom>
          <a:solidFill>
            <a:schemeClr val="bg1"/>
          </a:solidFill>
          <a:ln w="9525" cap="flat" cmpd="sng" algn="ctr">
            <a:solidFill>
              <a:srgbClr val="FF0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28" name="文本框 27"/>
              <p:cNvSpPr txBox="1"/>
              <p:nvPr/>
            </p:nvSpPr>
            <p:spPr>
              <a:xfrm>
                <a:off x="635585" y="4779102"/>
                <a:ext cx="2196040" cy="461665"/>
              </a:xfrm>
              <a:prstGeom prst="rect">
                <a:avLst/>
              </a:prstGeom>
              <a:noFill/>
            </p:spPr>
            <p:txBody>
              <a:bodyPr wrap="square" rtlCol="0">
                <a:spAutoFit/>
              </a:bodyPr>
              <a:lstStyle/>
              <a:p>
                <a:r>
                  <a:rPr lang="en-US" altLang="zh-CN" sz="1200" dirty="0" smtClean="0"/>
                  <a:t>n</a:t>
                </a:r>
                <a14:m>
                  <m:oMath xmlns:m="http://schemas.openxmlformats.org/officeDocument/2006/math">
                    <m:r>
                      <a:rPr lang="en-US" altLang="zh-CN" sz="1200" i="1" smtClean="0">
                        <a:latin typeface="Cambria Math" panose="02040503050406030204" pitchFamily="18" charset="0"/>
                        <a:ea typeface="Cambria Math" panose="02040503050406030204" pitchFamily="18" charset="0"/>
                      </a:rPr>
                      <m:t>×</m:t>
                    </m:r>
                    <m:r>
                      <a:rPr lang="en-US" altLang="zh-CN" sz="1200" b="0" i="1" smtClean="0">
                        <a:latin typeface="Cambria Math" panose="02040503050406030204" pitchFamily="18" charset="0"/>
                        <a:ea typeface="Cambria Math" panose="02040503050406030204" pitchFamily="18" charset="0"/>
                      </a:rPr>
                      <m:t>(</m:t>
                    </m:r>
                    <m:r>
                      <m:rPr>
                        <m:sty m:val="p"/>
                      </m:rPr>
                      <a:rPr lang="en-US" altLang="zh-CN" sz="1200" i="1">
                        <a:latin typeface="Cambria Math" panose="02040503050406030204" pitchFamily="18" charset="0"/>
                        <a:ea typeface="Cambria Math" panose="02040503050406030204" pitchFamily="18" charset="0"/>
                      </a:rPr>
                      <m:t>k</m:t>
                    </m:r>
                    <m:r>
                      <a:rPr lang="en-US" altLang="zh-CN" sz="1200" b="0" i="1" smtClean="0">
                        <a:latin typeface="Cambria Math" panose="02040503050406030204" pitchFamily="18" charset="0"/>
                        <a:ea typeface="Cambria Math" panose="02040503050406030204" pitchFamily="18" charset="0"/>
                      </a:rPr>
                      <m:t>+2)</m:t>
                    </m:r>
                  </m:oMath>
                </a14:m>
                <a:r>
                  <a:rPr lang="zh-CN" altLang="en-US" sz="1200" dirty="0" smtClean="0">
                    <a:latin typeface="微软雅黑" panose="020B0503020204020204" pitchFamily="34" charset="-122"/>
                    <a:ea typeface="微软雅黑" panose="020B0503020204020204" pitchFamily="34" charset="-122"/>
                  </a:rPr>
                  <a:t>表示由词</a:t>
                </a:r>
                <a:r>
                  <a:rPr lang="zh-CN" altLang="en-US" sz="1200" dirty="0">
                    <a:latin typeface="微软雅黑" panose="020B0503020204020204" pitchFamily="34" charset="-122"/>
                    <a:ea typeface="微软雅黑" panose="020B0503020204020204" pitchFamily="34" charset="-122"/>
                  </a:rPr>
                  <a:t>向</a:t>
                </a:r>
                <a:r>
                  <a:rPr lang="zh-CN" altLang="en-US" sz="1200" dirty="0" smtClean="0">
                    <a:latin typeface="微软雅黑" panose="020B0503020204020204" pitchFamily="34" charset="-122"/>
                    <a:ea typeface="微软雅黑" panose="020B0503020204020204" pitchFamily="34" charset="-122"/>
                  </a:rPr>
                  <a:t>量和位置嵌入构成的句子向量矩阵</a:t>
                </a:r>
                <a:endParaRPr lang="zh-CN" altLang="en-US" sz="1200" dirty="0">
                  <a:latin typeface="微软雅黑" panose="020B0503020204020204" pitchFamily="34" charset="-122"/>
                  <a:ea typeface="微软雅黑" panose="020B0503020204020204" pitchFamily="34" charset="-122"/>
                </a:endParaRPr>
              </a:p>
            </p:txBody>
          </p:sp>
        </mc:Choice>
        <mc:Fallback xmlns="">
          <p:sp>
            <p:nvSpPr>
              <p:cNvPr id="28" name="文本框 27"/>
              <p:cNvSpPr txBox="1">
                <a:spLocks noRot="1" noChangeAspect="1" noMove="1" noResize="1" noEditPoints="1" noAdjustHandles="1" noChangeArrowheads="1" noChangeShapeType="1" noTextEdit="1"/>
              </p:cNvSpPr>
              <p:nvPr/>
            </p:nvSpPr>
            <p:spPr>
              <a:xfrm>
                <a:off x="635585" y="4779102"/>
                <a:ext cx="2196040" cy="461665"/>
              </a:xfrm>
              <a:prstGeom prst="rect">
                <a:avLst/>
              </a:prstGeom>
              <a:blipFill rotWithShape="0">
                <a:blip r:embed="rId9"/>
                <a:stretch>
                  <a:fillRect t="-1316" b="-9211"/>
                </a:stretch>
              </a:blipFill>
            </p:spPr>
            <p:txBody>
              <a:bodyPr/>
              <a:lstStyle/>
              <a:p>
                <a:r>
                  <a:rPr lang="zh-CN" altLang="en-US">
                    <a:noFill/>
                  </a:rPr>
                  <a:t> </a:t>
                </a:r>
              </a:p>
            </p:txBody>
          </p:sp>
        </mc:Fallback>
      </mc:AlternateContent>
      <p:sp>
        <p:nvSpPr>
          <p:cNvPr id="32" name="文本框 31"/>
          <p:cNvSpPr txBox="1"/>
          <p:nvPr/>
        </p:nvSpPr>
        <p:spPr>
          <a:xfrm>
            <a:off x="3592728" y="4831214"/>
            <a:ext cx="869328" cy="461665"/>
          </a:xfrm>
          <a:prstGeom prst="rect">
            <a:avLst/>
          </a:prstGeom>
          <a:noFill/>
        </p:spPr>
        <p:txBody>
          <a:bodyPr wrap="square" rtlCol="0">
            <a:spAutoFit/>
          </a:bodyPr>
          <a:lstStyle/>
          <a:p>
            <a:r>
              <a:rPr lang="zh-CN" altLang="en-US" sz="1200" dirty="0" smtClean="0">
                <a:latin typeface="微软雅黑" panose="020B0503020204020204" pitchFamily="34" charset="-122"/>
                <a:ea typeface="微软雅黑" panose="020B0503020204020204" pitchFamily="34" charset="-122"/>
              </a:rPr>
              <a:t>卷积得到特征图谱</a:t>
            </a:r>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421407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B0F75CF-0553-4104-831D-ECC51C6B5C3F}" type="datetime1">
              <a:rPr lang="zh-CN" altLang="en-US" smtClean="0"/>
              <a:t>2017/5/21</a:t>
            </a:fld>
            <a:endParaRPr lang="en-US" altLang="zh-CN"/>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15</a:t>
            </a:fld>
            <a:endParaRPr lang="en-US" altLang="zh-CN"/>
          </a:p>
        </p:txBody>
      </p:sp>
      <p:sp>
        <p:nvSpPr>
          <p:cNvPr id="6" name="标题 1"/>
          <p:cNvSpPr>
            <a:spLocks noGrp="1"/>
          </p:cNvSpPr>
          <p:nvPr>
            <p:ph type="title"/>
          </p:nvPr>
        </p:nvSpPr>
        <p:spPr>
          <a:xfrm>
            <a:off x="1042988" y="404813"/>
            <a:ext cx="5833268" cy="576262"/>
          </a:xfrm>
        </p:spPr>
        <p:txBody>
          <a:bodyPr/>
          <a:lstStyle/>
          <a:p>
            <a:pPr algn="l"/>
            <a:r>
              <a:rPr lang="zh-CN" altLang="en-US" sz="2800" b="0" dirty="0">
                <a:latin typeface="黑体" pitchFamily="49" charset="-122"/>
                <a:ea typeface="黑体" pitchFamily="49" charset="-122"/>
              </a:rPr>
              <a:t>基</a:t>
            </a:r>
            <a:r>
              <a:rPr lang="zh-CN" altLang="en-US" sz="2800" b="0" dirty="0" smtClean="0">
                <a:latin typeface="黑体" pitchFamily="49" charset="-122"/>
                <a:ea typeface="黑体" pitchFamily="49" charset="-122"/>
              </a:rPr>
              <a:t>于</a:t>
            </a:r>
            <a:r>
              <a:rPr lang="en-US" altLang="zh-CN" sz="2800" b="0" dirty="0" smtClean="0">
                <a:latin typeface="黑体" pitchFamily="49" charset="-122"/>
                <a:ea typeface="黑体" pitchFamily="49" charset="-122"/>
              </a:rPr>
              <a:t>CNN</a:t>
            </a:r>
            <a:r>
              <a:rPr lang="zh-CN" altLang="en-US" sz="2800" b="0" dirty="0" smtClean="0">
                <a:latin typeface="黑体" pitchFamily="49" charset="-122"/>
                <a:ea typeface="黑体" pitchFamily="49" charset="-122"/>
              </a:rPr>
              <a:t>的句子</a:t>
            </a:r>
            <a:r>
              <a:rPr lang="zh-CN" altLang="en-US" sz="2800" b="0" dirty="0">
                <a:latin typeface="黑体" pitchFamily="49" charset="-122"/>
                <a:ea typeface="黑体" pitchFamily="49" charset="-122"/>
              </a:rPr>
              <a:t>分布</a:t>
            </a:r>
            <a:r>
              <a:rPr lang="zh-CN" altLang="en-US" sz="2800" b="0" dirty="0" smtClean="0">
                <a:latin typeface="黑体" pitchFamily="49" charset="-122"/>
                <a:ea typeface="黑体" pitchFamily="49" charset="-122"/>
              </a:rPr>
              <a:t>式表示方法</a:t>
            </a:r>
            <a:endParaRPr lang="zh-CN" altLang="en-US" sz="2800" b="0" dirty="0">
              <a:latin typeface="黑体" pitchFamily="49" charset="-122"/>
              <a:ea typeface="黑体" pitchFamily="49" charset="-122"/>
            </a:endParaRPr>
          </a:p>
        </p:txBody>
      </p:sp>
      <p:graphicFrame>
        <p:nvGraphicFramePr>
          <p:cNvPr id="7" name="表格 6"/>
          <p:cNvGraphicFramePr>
            <a:graphicFrameLocks noGrp="1"/>
          </p:cNvGraphicFramePr>
          <p:nvPr/>
        </p:nvGraphicFramePr>
        <p:xfrm>
          <a:off x="737507" y="2008139"/>
          <a:ext cx="1890280" cy="2570624"/>
        </p:xfrm>
        <a:graphic>
          <a:graphicData uri="http://schemas.openxmlformats.org/drawingml/2006/table">
            <a:tbl>
              <a:tblPr firstRow="1" bandRow="1">
                <a:tableStyleId>{5C22544A-7EE6-4342-B048-85BDC9FD1C3A}</a:tableStyleId>
              </a:tblPr>
              <a:tblGrid>
                <a:gridCol w="378056">
                  <a:extLst>
                    <a:ext uri="{9D8B030D-6E8A-4147-A177-3AD203B41FA5}">
                      <a16:colId xmlns:a16="http://schemas.microsoft.com/office/drawing/2014/main" val="20000"/>
                    </a:ext>
                  </a:extLst>
                </a:gridCol>
                <a:gridCol w="378056">
                  <a:extLst>
                    <a:ext uri="{9D8B030D-6E8A-4147-A177-3AD203B41FA5}">
                      <a16:colId xmlns:a16="http://schemas.microsoft.com/office/drawing/2014/main" val="20001"/>
                    </a:ext>
                  </a:extLst>
                </a:gridCol>
                <a:gridCol w="378056">
                  <a:extLst>
                    <a:ext uri="{9D8B030D-6E8A-4147-A177-3AD203B41FA5}">
                      <a16:colId xmlns:a16="http://schemas.microsoft.com/office/drawing/2014/main" val="20002"/>
                    </a:ext>
                  </a:extLst>
                </a:gridCol>
                <a:gridCol w="378056">
                  <a:extLst>
                    <a:ext uri="{9D8B030D-6E8A-4147-A177-3AD203B41FA5}">
                      <a16:colId xmlns:a16="http://schemas.microsoft.com/office/drawing/2014/main" val="20003"/>
                    </a:ext>
                  </a:extLst>
                </a:gridCol>
                <a:gridCol w="378056">
                  <a:extLst>
                    <a:ext uri="{9D8B030D-6E8A-4147-A177-3AD203B41FA5}">
                      <a16:colId xmlns:a16="http://schemas.microsoft.com/office/drawing/2014/main" val="20004"/>
                    </a:ext>
                  </a:extLst>
                </a:gridCol>
              </a:tblGrid>
              <a:tr h="367232">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67232">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bl>
          </a:graphicData>
        </a:graphic>
      </p:graphicFrame>
      <mc:AlternateContent xmlns:mc="http://schemas.openxmlformats.org/markup-compatibility/2006" xmlns:a14="http://schemas.microsoft.com/office/drawing/2010/main">
        <mc:Choice Requires="a14">
          <p:sp>
            <p:nvSpPr>
              <p:cNvPr id="13" name="文本框 12"/>
              <p:cNvSpPr txBox="1"/>
              <p:nvPr/>
            </p:nvSpPr>
            <p:spPr>
              <a:xfrm>
                <a:off x="197236" y="1952711"/>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i="1">
                              <a:latin typeface="Cambria Math" panose="02040503050406030204" pitchFamily="18" charset="0"/>
                            </a:rPr>
                            <m:t>1</m:t>
                          </m:r>
                        </m:sub>
                      </m:sSub>
                    </m:oMath>
                  </m:oMathPara>
                </a14:m>
                <a:endParaRPr lang="zh-CN" altLang="en-US" dirty="0"/>
              </a:p>
            </p:txBody>
          </p:sp>
        </mc:Choice>
        <mc:Fallback xmlns="">
          <p:sp>
            <p:nvSpPr>
              <p:cNvPr id="13" name="文本框 12"/>
              <p:cNvSpPr txBox="1">
                <a:spLocks noRot="1" noChangeAspect="1" noMove="1" noResize="1" noEditPoints="1" noAdjustHandles="1" noChangeArrowheads="1" noChangeShapeType="1" noTextEdit="1"/>
              </p:cNvSpPr>
              <p:nvPr/>
            </p:nvSpPr>
            <p:spPr>
              <a:xfrm>
                <a:off x="197236" y="1952711"/>
                <a:ext cx="426472" cy="369332"/>
              </a:xfrm>
              <a:prstGeom prst="rect">
                <a:avLst/>
              </a:prstGeom>
              <a:blipFill rotWithShape="0">
                <a:blip r:embed="rId3"/>
                <a:stretch>
                  <a:fillRect l="-28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p:cNvSpPr txBox="1"/>
              <p:nvPr/>
            </p:nvSpPr>
            <p:spPr>
              <a:xfrm>
                <a:off x="197236" y="2317895"/>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14" name="文本框 13"/>
              <p:cNvSpPr txBox="1">
                <a:spLocks noRot="1" noChangeAspect="1" noMove="1" noResize="1" noEditPoints="1" noAdjustHandles="1" noChangeArrowheads="1" noChangeShapeType="1" noTextEdit="1"/>
              </p:cNvSpPr>
              <p:nvPr/>
            </p:nvSpPr>
            <p:spPr>
              <a:xfrm>
                <a:off x="197236" y="2317895"/>
                <a:ext cx="426472" cy="369332"/>
              </a:xfrm>
              <a:prstGeom prst="rect">
                <a:avLst/>
              </a:prstGeom>
              <a:blipFill rotWithShape="0">
                <a:blip r:embed="rId4"/>
                <a:stretch>
                  <a:fillRect l="-42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p:cNvSpPr txBox="1"/>
              <p:nvPr/>
            </p:nvSpPr>
            <p:spPr>
              <a:xfrm>
                <a:off x="184716" y="2687227"/>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b="0" i="1" smtClean="0">
                              <a:latin typeface="Cambria Math" panose="02040503050406030204" pitchFamily="18" charset="0"/>
                            </a:rPr>
                            <m:t>3</m:t>
                          </m:r>
                        </m:sub>
                      </m:sSub>
                    </m:oMath>
                  </m:oMathPara>
                </a14:m>
                <a:endParaRPr lang="zh-CN" altLang="en-US" dirty="0"/>
              </a:p>
            </p:txBody>
          </p:sp>
        </mc:Choice>
        <mc:Fallback xmlns="">
          <p:sp>
            <p:nvSpPr>
              <p:cNvPr id="15" name="文本框 14"/>
              <p:cNvSpPr txBox="1">
                <a:spLocks noRot="1" noChangeAspect="1" noMove="1" noResize="1" noEditPoints="1" noAdjustHandles="1" noChangeArrowheads="1" noChangeShapeType="1" noTextEdit="1"/>
              </p:cNvSpPr>
              <p:nvPr/>
            </p:nvSpPr>
            <p:spPr>
              <a:xfrm>
                <a:off x="184716" y="2687227"/>
                <a:ext cx="426472" cy="369332"/>
              </a:xfrm>
              <a:prstGeom prst="rect">
                <a:avLst/>
              </a:prstGeom>
              <a:blipFill rotWithShape="0">
                <a:blip r:embed="rId5"/>
                <a:stretch>
                  <a:fillRect l="-4286" b="-1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209113" y="4235224"/>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b="0" i="1" smtClean="0">
                              <a:latin typeface="Cambria Math" panose="02040503050406030204" pitchFamily="18" charset="0"/>
                            </a:rPr>
                            <m:t>𝑛</m:t>
                          </m:r>
                        </m:sub>
                      </m:sSub>
                    </m:oMath>
                  </m:oMathPara>
                </a14:m>
                <a:endParaRPr lang="zh-CN" altLang="en-US" dirty="0"/>
              </a:p>
            </p:txBody>
          </p:sp>
        </mc:Choice>
        <mc:Fallback xmlns="">
          <p:sp>
            <p:nvSpPr>
              <p:cNvPr id="16" name="文本框 15"/>
              <p:cNvSpPr txBox="1">
                <a:spLocks noRot="1" noChangeAspect="1" noMove="1" noResize="1" noEditPoints="1" noAdjustHandles="1" noChangeArrowheads="1" noChangeShapeType="1" noTextEdit="1"/>
              </p:cNvSpPr>
              <p:nvPr/>
            </p:nvSpPr>
            <p:spPr>
              <a:xfrm>
                <a:off x="209113" y="4235224"/>
                <a:ext cx="426472" cy="369332"/>
              </a:xfrm>
              <a:prstGeom prst="rect">
                <a:avLst/>
              </a:prstGeom>
              <a:blipFill rotWithShape="0">
                <a:blip r:embed="rId6"/>
                <a:stretch>
                  <a:fillRect l="-5714"/>
                </a:stretch>
              </a:blipFill>
            </p:spPr>
            <p:txBody>
              <a:bodyPr/>
              <a:lstStyle/>
              <a:p>
                <a:r>
                  <a:rPr lang="zh-CN" altLang="en-US">
                    <a:noFill/>
                  </a:rPr>
                  <a:t> </a:t>
                </a:r>
              </a:p>
            </p:txBody>
          </p:sp>
        </mc:Fallback>
      </mc:AlternateContent>
      <p:sp>
        <p:nvSpPr>
          <p:cNvPr id="17" name="文本框 16"/>
          <p:cNvSpPr txBox="1"/>
          <p:nvPr/>
        </p:nvSpPr>
        <p:spPr>
          <a:xfrm>
            <a:off x="184716" y="3137348"/>
            <a:ext cx="426472" cy="923330"/>
          </a:xfrm>
          <a:prstGeom prst="rect">
            <a:avLst/>
          </a:prstGeom>
          <a:noFill/>
        </p:spPr>
        <p:txBody>
          <a:bodyPr wrap="square" rtlCol="0">
            <a:spAutoFit/>
          </a:bodyPr>
          <a:lstStyle/>
          <a:p>
            <a:r>
              <a:rPr lang="en-US" altLang="zh-CN" dirty="0" smtClean="0"/>
              <a:t>.</a:t>
            </a:r>
          </a:p>
          <a:p>
            <a:r>
              <a:rPr lang="en-US" altLang="zh-CN" dirty="0" smtClean="0"/>
              <a:t>.</a:t>
            </a:r>
          </a:p>
          <a:p>
            <a:r>
              <a:rPr lang="en-US" altLang="zh-CN" dirty="0"/>
              <a:t>.</a:t>
            </a:r>
            <a:endParaRPr lang="zh-CN" altLang="en-US" dirty="0"/>
          </a:p>
        </p:txBody>
      </p:sp>
      <p:sp>
        <p:nvSpPr>
          <p:cNvPr id="18" name="矩形 17"/>
          <p:cNvSpPr/>
          <p:nvPr/>
        </p:nvSpPr>
        <p:spPr>
          <a:xfrm>
            <a:off x="748506" y="2730840"/>
            <a:ext cx="1890280" cy="763400"/>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spAutoFit/>
          </a:bodyPr>
          <a:lstStyle/>
          <a:p>
            <a:pPr algn="ctr"/>
            <a:endParaRPr lang="zh-CN" altLang="en-US" b="1" dirty="0" smtClean="0"/>
          </a:p>
        </p:txBody>
      </p:sp>
      <p:graphicFrame>
        <p:nvGraphicFramePr>
          <p:cNvPr id="19" name="表格 18"/>
          <p:cNvGraphicFramePr>
            <a:graphicFrameLocks noGrp="1"/>
          </p:cNvGraphicFramePr>
          <p:nvPr/>
        </p:nvGraphicFramePr>
        <p:xfrm>
          <a:off x="3850869" y="2457607"/>
          <a:ext cx="353048" cy="2121156"/>
        </p:xfrm>
        <a:graphic>
          <a:graphicData uri="http://schemas.openxmlformats.org/drawingml/2006/table">
            <a:tbl>
              <a:tblPr firstRow="1" bandRow="1">
                <a:tableStyleId>{5C22544A-7EE6-4342-B048-85BDC9FD1C3A}</a:tableStyleId>
              </a:tblPr>
              <a:tblGrid>
                <a:gridCol w="353048">
                  <a:extLst>
                    <a:ext uri="{9D8B030D-6E8A-4147-A177-3AD203B41FA5}">
                      <a16:colId xmlns:a16="http://schemas.microsoft.com/office/drawing/2014/main" val="20000"/>
                    </a:ext>
                  </a:extLst>
                </a:gridCol>
              </a:tblGrid>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
        <p:nvSpPr>
          <p:cNvPr id="26" name="矩形 25"/>
          <p:cNvSpPr/>
          <p:nvPr/>
        </p:nvSpPr>
        <p:spPr>
          <a:xfrm>
            <a:off x="3847381" y="3155898"/>
            <a:ext cx="360024" cy="366755"/>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spAutoFit/>
          </a:bodyPr>
          <a:lstStyle/>
          <a:p>
            <a:pPr algn="ctr"/>
            <a:endParaRPr lang="zh-CN" altLang="en-US" b="1" dirty="0" smtClean="0"/>
          </a:p>
        </p:txBody>
      </p:sp>
      <mc:AlternateContent xmlns:mc="http://schemas.openxmlformats.org/markup-compatibility/2006" xmlns:a14="http://schemas.microsoft.com/office/drawing/2010/main">
        <mc:Choice Requires="a14">
          <p:sp>
            <p:nvSpPr>
              <p:cNvPr id="30" name="文本框 29"/>
              <p:cNvSpPr txBox="1"/>
              <p:nvPr/>
            </p:nvSpPr>
            <p:spPr>
              <a:xfrm>
                <a:off x="2253263" y="1569092"/>
                <a:ext cx="40906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d</m:t>
                          </m:r>
                        </m:e>
                        <m:sub>
                          <m:r>
                            <a:rPr lang="en-US" altLang="zh-CN" i="1">
                              <a:latin typeface="Cambria Math" panose="02040503050406030204" pitchFamily="18" charset="0"/>
                            </a:rPr>
                            <m:t>1</m:t>
                          </m:r>
                        </m:sub>
                      </m:sSub>
                    </m:oMath>
                  </m:oMathPara>
                </a14:m>
                <a:endParaRPr lang="zh-CN" altLang="en-US" dirty="0"/>
              </a:p>
            </p:txBody>
          </p:sp>
        </mc:Choice>
        <mc:Fallback xmlns="">
          <p:sp>
            <p:nvSpPr>
              <p:cNvPr id="30" name="文本框 29"/>
              <p:cNvSpPr txBox="1">
                <a:spLocks noRot="1" noChangeAspect="1" noMove="1" noResize="1" noEditPoints="1" noAdjustHandles="1" noChangeArrowheads="1" noChangeShapeType="1" noTextEdit="1"/>
              </p:cNvSpPr>
              <p:nvPr/>
            </p:nvSpPr>
            <p:spPr>
              <a:xfrm>
                <a:off x="2253263" y="1569092"/>
                <a:ext cx="409068" cy="369332"/>
              </a:xfrm>
              <a:prstGeom prst="rect">
                <a:avLst/>
              </a:prstGeom>
              <a:blipFill rotWithShape="0">
                <a:blip r:embed="rId7"/>
                <a:stretch>
                  <a:fillRect l="-597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p:cNvSpPr txBox="1"/>
              <p:nvPr/>
            </p:nvSpPr>
            <p:spPr>
              <a:xfrm>
                <a:off x="1905000" y="1559703"/>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d</m:t>
                          </m:r>
                        </m:e>
                        <m:sub>
                          <m:r>
                            <a:rPr lang="en-US" altLang="zh-CN" i="1">
                              <a:latin typeface="Cambria Math" panose="02040503050406030204" pitchFamily="18" charset="0"/>
                            </a:rPr>
                            <m:t>2</m:t>
                          </m:r>
                        </m:sub>
                      </m:sSub>
                    </m:oMath>
                  </m:oMathPara>
                </a14:m>
                <a:endParaRPr lang="zh-CN" altLang="en-US" dirty="0"/>
              </a:p>
            </p:txBody>
          </p:sp>
        </mc:Choice>
        <mc:Fallback xmlns="">
          <p:sp>
            <p:nvSpPr>
              <p:cNvPr id="31" name="文本框 30"/>
              <p:cNvSpPr txBox="1">
                <a:spLocks noRot="1" noChangeAspect="1" noMove="1" noResize="1" noEditPoints="1" noAdjustHandles="1" noChangeArrowheads="1" noChangeShapeType="1" noTextEdit="1"/>
              </p:cNvSpPr>
              <p:nvPr/>
            </p:nvSpPr>
            <p:spPr>
              <a:xfrm>
                <a:off x="1905000" y="1559703"/>
                <a:ext cx="426472" cy="369332"/>
              </a:xfrm>
              <a:prstGeom prst="rect">
                <a:avLst/>
              </a:prstGeom>
              <a:blipFill rotWithShape="0">
                <a:blip r:embed="rId8"/>
                <a:stretch>
                  <a:fillRect l="-4348" b="-1667"/>
                </a:stretch>
              </a:blipFill>
            </p:spPr>
            <p:txBody>
              <a:bodyPr/>
              <a:lstStyle/>
              <a:p>
                <a:r>
                  <a:rPr lang="zh-CN" altLang="en-US">
                    <a:noFill/>
                  </a:rPr>
                  <a:t> </a:t>
                </a:r>
              </a:p>
            </p:txBody>
          </p:sp>
        </mc:Fallback>
      </mc:AlternateContent>
      <p:cxnSp>
        <p:nvCxnSpPr>
          <p:cNvPr id="27" name="直接连接符 26"/>
          <p:cNvCxnSpPr/>
          <p:nvPr/>
        </p:nvCxnSpPr>
        <p:spPr bwMode="auto">
          <a:xfrm>
            <a:off x="2629266" y="3458650"/>
            <a:ext cx="1210167" cy="62742"/>
          </a:xfrm>
          <a:prstGeom prst="line">
            <a:avLst/>
          </a:prstGeom>
          <a:solidFill>
            <a:schemeClr val="bg1"/>
          </a:solidFill>
          <a:ln w="9525" cap="flat" cmpd="sng" algn="ctr">
            <a:solidFill>
              <a:srgbClr val="FF0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接连接符 27"/>
          <p:cNvCxnSpPr/>
          <p:nvPr/>
        </p:nvCxnSpPr>
        <p:spPr bwMode="auto">
          <a:xfrm>
            <a:off x="2646258" y="2730130"/>
            <a:ext cx="1207325" cy="454232"/>
          </a:xfrm>
          <a:prstGeom prst="line">
            <a:avLst/>
          </a:prstGeom>
          <a:solidFill>
            <a:schemeClr val="bg1"/>
          </a:solidFill>
          <a:ln w="9525" cap="flat" cmpd="sng" algn="ctr">
            <a:solidFill>
              <a:srgbClr val="FF0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29" name="文本框 28"/>
              <p:cNvSpPr txBox="1"/>
              <p:nvPr/>
            </p:nvSpPr>
            <p:spPr>
              <a:xfrm>
                <a:off x="635585" y="4779102"/>
                <a:ext cx="2196040" cy="461665"/>
              </a:xfrm>
              <a:prstGeom prst="rect">
                <a:avLst/>
              </a:prstGeom>
              <a:noFill/>
            </p:spPr>
            <p:txBody>
              <a:bodyPr wrap="square" rtlCol="0">
                <a:spAutoFit/>
              </a:bodyPr>
              <a:lstStyle/>
              <a:p>
                <a:r>
                  <a:rPr lang="en-US" altLang="zh-CN" sz="1200" dirty="0" smtClean="0"/>
                  <a:t>n</a:t>
                </a:r>
                <a14:m>
                  <m:oMath xmlns:m="http://schemas.openxmlformats.org/officeDocument/2006/math">
                    <m:r>
                      <a:rPr lang="en-US" altLang="zh-CN" sz="1200" i="1" smtClean="0">
                        <a:latin typeface="Cambria Math" panose="02040503050406030204" pitchFamily="18" charset="0"/>
                        <a:ea typeface="Cambria Math" panose="02040503050406030204" pitchFamily="18" charset="0"/>
                      </a:rPr>
                      <m:t>×</m:t>
                    </m:r>
                    <m:r>
                      <a:rPr lang="en-US" altLang="zh-CN" sz="1200" b="0" i="1" smtClean="0">
                        <a:latin typeface="Cambria Math" panose="02040503050406030204" pitchFamily="18" charset="0"/>
                        <a:ea typeface="Cambria Math" panose="02040503050406030204" pitchFamily="18" charset="0"/>
                      </a:rPr>
                      <m:t>(</m:t>
                    </m:r>
                    <m:r>
                      <m:rPr>
                        <m:sty m:val="p"/>
                      </m:rPr>
                      <a:rPr lang="en-US" altLang="zh-CN" sz="1200" i="1">
                        <a:latin typeface="Cambria Math" panose="02040503050406030204" pitchFamily="18" charset="0"/>
                        <a:ea typeface="Cambria Math" panose="02040503050406030204" pitchFamily="18" charset="0"/>
                      </a:rPr>
                      <m:t>k</m:t>
                    </m:r>
                    <m:r>
                      <a:rPr lang="en-US" altLang="zh-CN" sz="1200" b="0" i="1" smtClean="0">
                        <a:latin typeface="Cambria Math" panose="02040503050406030204" pitchFamily="18" charset="0"/>
                        <a:ea typeface="Cambria Math" panose="02040503050406030204" pitchFamily="18" charset="0"/>
                      </a:rPr>
                      <m:t>+2)</m:t>
                    </m:r>
                  </m:oMath>
                </a14:m>
                <a:r>
                  <a:rPr lang="zh-CN" altLang="en-US" sz="1200" dirty="0" smtClean="0">
                    <a:latin typeface="微软雅黑" panose="020B0503020204020204" pitchFamily="34" charset="-122"/>
                    <a:ea typeface="微软雅黑" panose="020B0503020204020204" pitchFamily="34" charset="-122"/>
                  </a:rPr>
                  <a:t>表示由词</a:t>
                </a:r>
                <a:r>
                  <a:rPr lang="zh-CN" altLang="en-US" sz="1200" dirty="0">
                    <a:latin typeface="微软雅黑" panose="020B0503020204020204" pitchFamily="34" charset="-122"/>
                    <a:ea typeface="微软雅黑" panose="020B0503020204020204" pitchFamily="34" charset="-122"/>
                  </a:rPr>
                  <a:t>向</a:t>
                </a:r>
                <a:r>
                  <a:rPr lang="zh-CN" altLang="en-US" sz="1200" dirty="0" smtClean="0">
                    <a:latin typeface="微软雅黑" panose="020B0503020204020204" pitchFamily="34" charset="-122"/>
                    <a:ea typeface="微软雅黑" panose="020B0503020204020204" pitchFamily="34" charset="-122"/>
                  </a:rPr>
                  <a:t>量和位置嵌入构成的句子向量矩阵</a:t>
                </a:r>
                <a:endParaRPr lang="zh-CN" altLang="en-US" sz="1200" dirty="0">
                  <a:latin typeface="微软雅黑" panose="020B0503020204020204" pitchFamily="34" charset="-122"/>
                  <a:ea typeface="微软雅黑" panose="020B0503020204020204" pitchFamily="34" charset="-122"/>
                </a:endParaRPr>
              </a:p>
            </p:txBody>
          </p:sp>
        </mc:Choice>
        <mc:Fallback xmlns="">
          <p:sp>
            <p:nvSpPr>
              <p:cNvPr id="29" name="文本框 28"/>
              <p:cNvSpPr txBox="1">
                <a:spLocks noRot="1" noChangeAspect="1" noMove="1" noResize="1" noEditPoints="1" noAdjustHandles="1" noChangeArrowheads="1" noChangeShapeType="1" noTextEdit="1"/>
              </p:cNvSpPr>
              <p:nvPr/>
            </p:nvSpPr>
            <p:spPr>
              <a:xfrm>
                <a:off x="635585" y="4779102"/>
                <a:ext cx="2196040" cy="461665"/>
              </a:xfrm>
              <a:prstGeom prst="rect">
                <a:avLst/>
              </a:prstGeom>
              <a:blipFill rotWithShape="0">
                <a:blip r:embed="rId9"/>
                <a:stretch>
                  <a:fillRect t="-1316" b="-9211"/>
                </a:stretch>
              </a:blipFill>
            </p:spPr>
            <p:txBody>
              <a:bodyPr/>
              <a:lstStyle/>
              <a:p>
                <a:r>
                  <a:rPr lang="zh-CN" altLang="en-US">
                    <a:noFill/>
                  </a:rPr>
                  <a:t> </a:t>
                </a:r>
              </a:p>
            </p:txBody>
          </p:sp>
        </mc:Fallback>
      </mc:AlternateContent>
      <p:sp>
        <p:nvSpPr>
          <p:cNvPr id="32" name="文本框 31"/>
          <p:cNvSpPr txBox="1"/>
          <p:nvPr/>
        </p:nvSpPr>
        <p:spPr>
          <a:xfrm>
            <a:off x="3592728" y="4831214"/>
            <a:ext cx="869328" cy="461665"/>
          </a:xfrm>
          <a:prstGeom prst="rect">
            <a:avLst/>
          </a:prstGeom>
          <a:noFill/>
        </p:spPr>
        <p:txBody>
          <a:bodyPr wrap="square" rtlCol="0">
            <a:spAutoFit/>
          </a:bodyPr>
          <a:lstStyle/>
          <a:p>
            <a:r>
              <a:rPr lang="zh-CN" altLang="en-US" sz="1200" dirty="0" smtClean="0">
                <a:latin typeface="微软雅黑" panose="020B0503020204020204" pitchFamily="34" charset="-122"/>
                <a:ea typeface="微软雅黑" panose="020B0503020204020204" pitchFamily="34" charset="-122"/>
              </a:rPr>
              <a:t>卷积得到特征图谱</a:t>
            </a:r>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53206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B0F75CF-0553-4104-831D-ECC51C6B5C3F}" type="datetime1">
              <a:rPr lang="zh-CN" altLang="en-US" smtClean="0"/>
              <a:t>2017/5/22</a:t>
            </a:fld>
            <a:endParaRPr lang="en-US" altLang="zh-CN"/>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16</a:t>
            </a:fld>
            <a:endParaRPr lang="en-US" altLang="zh-CN"/>
          </a:p>
        </p:txBody>
      </p:sp>
      <p:sp>
        <p:nvSpPr>
          <p:cNvPr id="6" name="标题 1"/>
          <p:cNvSpPr>
            <a:spLocks noGrp="1"/>
          </p:cNvSpPr>
          <p:nvPr>
            <p:ph type="title"/>
          </p:nvPr>
        </p:nvSpPr>
        <p:spPr>
          <a:xfrm>
            <a:off x="1042988" y="404813"/>
            <a:ext cx="5833268" cy="576262"/>
          </a:xfrm>
        </p:spPr>
        <p:txBody>
          <a:bodyPr/>
          <a:lstStyle/>
          <a:p>
            <a:pPr algn="l"/>
            <a:r>
              <a:rPr lang="zh-CN" altLang="en-US" sz="2800" b="0" dirty="0">
                <a:latin typeface="黑体" pitchFamily="49" charset="-122"/>
                <a:ea typeface="黑体" pitchFamily="49" charset="-122"/>
              </a:rPr>
              <a:t>基</a:t>
            </a:r>
            <a:r>
              <a:rPr lang="zh-CN" altLang="en-US" sz="2800" b="0" dirty="0" smtClean="0">
                <a:latin typeface="黑体" pitchFamily="49" charset="-122"/>
                <a:ea typeface="黑体" pitchFamily="49" charset="-122"/>
              </a:rPr>
              <a:t>于</a:t>
            </a:r>
            <a:r>
              <a:rPr lang="en-US" altLang="zh-CN" sz="2800" b="0" dirty="0" smtClean="0">
                <a:latin typeface="黑体" pitchFamily="49" charset="-122"/>
                <a:ea typeface="黑体" pitchFamily="49" charset="-122"/>
              </a:rPr>
              <a:t>CNN</a:t>
            </a:r>
            <a:r>
              <a:rPr lang="zh-CN" altLang="en-US" sz="2800" b="0" dirty="0" smtClean="0">
                <a:latin typeface="黑体" pitchFamily="49" charset="-122"/>
                <a:ea typeface="黑体" pitchFamily="49" charset="-122"/>
              </a:rPr>
              <a:t>的句子</a:t>
            </a:r>
            <a:r>
              <a:rPr lang="zh-CN" altLang="en-US" sz="2800" b="0" dirty="0">
                <a:latin typeface="黑体" pitchFamily="49" charset="-122"/>
                <a:ea typeface="黑体" pitchFamily="49" charset="-122"/>
              </a:rPr>
              <a:t>分布</a:t>
            </a:r>
            <a:r>
              <a:rPr lang="zh-CN" altLang="en-US" sz="2800" b="0" dirty="0" smtClean="0">
                <a:latin typeface="黑体" pitchFamily="49" charset="-122"/>
                <a:ea typeface="黑体" pitchFamily="49" charset="-122"/>
              </a:rPr>
              <a:t>式表示方法</a:t>
            </a:r>
            <a:endParaRPr lang="zh-CN" altLang="en-US" sz="2800" b="0" dirty="0">
              <a:latin typeface="黑体" pitchFamily="49" charset="-122"/>
              <a:ea typeface="黑体" pitchFamily="49" charset="-122"/>
            </a:endParaRPr>
          </a:p>
        </p:txBody>
      </p:sp>
      <p:graphicFrame>
        <p:nvGraphicFramePr>
          <p:cNvPr id="7" name="表格 6"/>
          <p:cNvGraphicFramePr>
            <a:graphicFrameLocks noGrp="1"/>
          </p:cNvGraphicFramePr>
          <p:nvPr/>
        </p:nvGraphicFramePr>
        <p:xfrm>
          <a:off x="737507" y="2008139"/>
          <a:ext cx="1890280" cy="2570624"/>
        </p:xfrm>
        <a:graphic>
          <a:graphicData uri="http://schemas.openxmlformats.org/drawingml/2006/table">
            <a:tbl>
              <a:tblPr firstRow="1" bandRow="1">
                <a:tableStyleId>{5C22544A-7EE6-4342-B048-85BDC9FD1C3A}</a:tableStyleId>
              </a:tblPr>
              <a:tblGrid>
                <a:gridCol w="378056">
                  <a:extLst>
                    <a:ext uri="{9D8B030D-6E8A-4147-A177-3AD203B41FA5}">
                      <a16:colId xmlns:a16="http://schemas.microsoft.com/office/drawing/2014/main" val="20000"/>
                    </a:ext>
                  </a:extLst>
                </a:gridCol>
                <a:gridCol w="378056">
                  <a:extLst>
                    <a:ext uri="{9D8B030D-6E8A-4147-A177-3AD203B41FA5}">
                      <a16:colId xmlns:a16="http://schemas.microsoft.com/office/drawing/2014/main" val="20001"/>
                    </a:ext>
                  </a:extLst>
                </a:gridCol>
                <a:gridCol w="378056">
                  <a:extLst>
                    <a:ext uri="{9D8B030D-6E8A-4147-A177-3AD203B41FA5}">
                      <a16:colId xmlns:a16="http://schemas.microsoft.com/office/drawing/2014/main" val="20002"/>
                    </a:ext>
                  </a:extLst>
                </a:gridCol>
                <a:gridCol w="378056">
                  <a:extLst>
                    <a:ext uri="{9D8B030D-6E8A-4147-A177-3AD203B41FA5}">
                      <a16:colId xmlns:a16="http://schemas.microsoft.com/office/drawing/2014/main" val="20003"/>
                    </a:ext>
                  </a:extLst>
                </a:gridCol>
                <a:gridCol w="378056">
                  <a:extLst>
                    <a:ext uri="{9D8B030D-6E8A-4147-A177-3AD203B41FA5}">
                      <a16:colId xmlns:a16="http://schemas.microsoft.com/office/drawing/2014/main" val="20004"/>
                    </a:ext>
                  </a:extLst>
                </a:gridCol>
              </a:tblGrid>
              <a:tr h="367232">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67232">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bl>
          </a:graphicData>
        </a:graphic>
      </p:graphicFrame>
      <mc:AlternateContent xmlns:mc="http://schemas.openxmlformats.org/markup-compatibility/2006" xmlns:a14="http://schemas.microsoft.com/office/drawing/2010/main">
        <mc:Choice Requires="a14">
          <p:sp>
            <p:nvSpPr>
              <p:cNvPr id="13" name="文本框 12"/>
              <p:cNvSpPr txBox="1"/>
              <p:nvPr/>
            </p:nvSpPr>
            <p:spPr>
              <a:xfrm>
                <a:off x="197236" y="1952711"/>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i="1">
                              <a:latin typeface="Cambria Math" panose="02040503050406030204" pitchFamily="18" charset="0"/>
                            </a:rPr>
                            <m:t>1</m:t>
                          </m:r>
                        </m:sub>
                      </m:sSub>
                    </m:oMath>
                  </m:oMathPara>
                </a14:m>
                <a:endParaRPr lang="zh-CN" altLang="en-US" dirty="0"/>
              </a:p>
            </p:txBody>
          </p:sp>
        </mc:Choice>
        <mc:Fallback xmlns="">
          <p:sp>
            <p:nvSpPr>
              <p:cNvPr id="13" name="文本框 12"/>
              <p:cNvSpPr txBox="1">
                <a:spLocks noRot="1" noChangeAspect="1" noMove="1" noResize="1" noEditPoints="1" noAdjustHandles="1" noChangeArrowheads="1" noChangeShapeType="1" noTextEdit="1"/>
              </p:cNvSpPr>
              <p:nvPr/>
            </p:nvSpPr>
            <p:spPr>
              <a:xfrm>
                <a:off x="197236" y="1952711"/>
                <a:ext cx="426472" cy="369332"/>
              </a:xfrm>
              <a:prstGeom prst="rect">
                <a:avLst/>
              </a:prstGeom>
              <a:blipFill rotWithShape="0">
                <a:blip r:embed="rId3"/>
                <a:stretch>
                  <a:fillRect l="-28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p:cNvSpPr txBox="1"/>
              <p:nvPr/>
            </p:nvSpPr>
            <p:spPr>
              <a:xfrm>
                <a:off x="197236" y="2317895"/>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14" name="文本框 13"/>
              <p:cNvSpPr txBox="1">
                <a:spLocks noRot="1" noChangeAspect="1" noMove="1" noResize="1" noEditPoints="1" noAdjustHandles="1" noChangeArrowheads="1" noChangeShapeType="1" noTextEdit="1"/>
              </p:cNvSpPr>
              <p:nvPr/>
            </p:nvSpPr>
            <p:spPr>
              <a:xfrm>
                <a:off x="197236" y="2317895"/>
                <a:ext cx="426472" cy="369332"/>
              </a:xfrm>
              <a:prstGeom prst="rect">
                <a:avLst/>
              </a:prstGeom>
              <a:blipFill rotWithShape="0">
                <a:blip r:embed="rId4"/>
                <a:stretch>
                  <a:fillRect l="-42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p:cNvSpPr txBox="1"/>
              <p:nvPr/>
            </p:nvSpPr>
            <p:spPr>
              <a:xfrm>
                <a:off x="184716" y="2687227"/>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b="0" i="1" smtClean="0">
                              <a:latin typeface="Cambria Math" panose="02040503050406030204" pitchFamily="18" charset="0"/>
                            </a:rPr>
                            <m:t>3</m:t>
                          </m:r>
                        </m:sub>
                      </m:sSub>
                    </m:oMath>
                  </m:oMathPara>
                </a14:m>
                <a:endParaRPr lang="zh-CN" altLang="en-US" dirty="0"/>
              </a:p>
            </p:txBody>
          </p:sp>
        </mc:Choice>
        <mc:Fallback xmlns="">
          <p:sp>
            <p:nvSpPr>
              <p:cNvPr id="15" name="文本框 14"/>
              <p:cNvSpPr txBox="1">
                <a:spLocks noRot="1" noChangeAspect="1" noMove="1" noResize="1" noEditPoints="1" noAdjustHandles="1" noChangeArrowheads="1" noChangeShapeType="1" noTextEdit="1"/>
              </p:cNvSpPr>
              <p:nvPr/>
            </p:nvSpPr>
            <p:spPr>
              <a:xfrm>
                <a:off x="184716" y="2687227"/>
                <a:ext cx="426472" cy="369332"/>
              </a:xfrm>
              <a:prstGeom prst="rect">
                <a:avLst/>
              </a:prstGeom>
              <a:blipFill rotWithShape="0">
                <a:blip r:embed="rId5"/>
                <a:stretch>
                  <a:fillRect l="-4286" b="-1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209113" y="4235224"/>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b="0" i="1" smtClean="0">
                              <a:latin typeface="Cambria Math" panose="02040503050406030204" pitchFamily="18" charset="0"/>
                            </a:rPr>
                            <m:t>𝑛</m:t>
                          </m:r>
                        </m:sub>
                      </m:sSub>
                    </m:oMath>
                  </m:oMathPara>
                </a14:m>
                <a:endParaRPr lang="zh-CN" altLang="en-US" dirty="0"/>
              </a:p>
            </p:txBody>
          </p:sp>
        </mc:Choice>
        <mc:Fallback xmlns="">
          <p:sp>
            <p:nvSpPr>
              <p:cNvPr id="16" name="文本框 15"/>
              <p:cNvSpPr txBox="1">
                <a:spLocks noRot="1" noChangeAspect="1" noMove="1" noResize="1" noEditPoints="1" noAdjustHandles="1" noChangeArrowheads="1" noChangeShapeType="1" noTextEdit="1"/>
              </p:cNvSpPr>
              <p:nvPr/>
            </p:nvSpPr>
            <p:spPr>
              <a:xfrm>
                <a:off x="209113" y="4235224"/>
                <a:ext cx="426472" cy="369332"/>
              </a:xfrm>
              <a:prstGeom prst="rect">
                <a:avLst/>
              </a:prstGeom>
              <a:blipFill rotWithShape="0">
                <a:blip r:embed="rId6"/>
                <a:stretch>
                  <a:fillRect l="-5714"/>
                </a:stretch>
              </a:blipFill>
            </p:spPr>
            <p:txBody>
              <a:bodyPr/>
              <a:lstStyle/>
              <a:p>
                <a:r>
                  <a:rPr lang="zh-CN" altLang="en-US">
                    <a:noFill/>
                  </a:rPr>
                  <a:t> </a:t>
                </a:r>
              </a:p>
            </p:txBody>
          </p:sp>
        </mc:Fallback>
      </mc:AlternateContent>
      <p:sp>
        <p:nvSpPr>
          <p:cNvPr id="17" name="文本框 16"/>
          <p:cNvSpPr txBox="1"/>
          <p:nvPr/>
        </p:nvSpPr>
        <p:spPr>
          <a:xfrm>
            <a:off x="184716" y="3137348"/>
            <a:ext cx="426472" cy="923330"/>
          </a:xfrm>
          <a:prstGeom prst="rect">
            <a:avLst/>
          </a:prstGeom>
          <a:noFill/>
        </p:spPr>
        <p:txBody>
          <a:bodyPr wrap="square" rtlCol="0">
            <a:spAutoFit/>
          </a:bodyPr>
          <a:lstStyle/>
          <a:p>
            <a:r>
              <a:rPr lang="en-US" altLang="zh-CN" dirty="0" smtClean="0"/>
              <a:t>.</a:t>
            </a:r>
          </a:p>
          <a:p>
            <a:r>
              <a:rPr lang="en-US" altLang="zh-CN" dirty="0" smtClean="0"/>
              <a:t>.</a:t>
            </a:r>
          </a:p>
          <a:p>
            <a:r>
              <a:rPr lang="en-US" altLang="zh-CN" dirty="0"/>
              <a:t>.</a:t>
            </a:r>
            <a:endParaRPr lang="zh-CN" altLang="en-US" dirty="0"/>
          </a:p>
        </p:txBody>
      </p:sp>
      <p:sp>
        <p:nvSpPr>
          <p:cNvPr id="18" name="矩形 17"/>
          <p:cNvSpPr/>
          <p:nvPr/>
        </p:nvSpPr>
        <p:spPr>
          <a:xfrm>
            <a:off x="749384" y="3825005"/>
            <a:ext cx="1890280" cy="763400"/>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spAutoFit/>
          </a:bodyPr>
          <a:lstStyle/>
          <a:p>
            <a:pPr algn="ctr"/>
            <a:endParaRPr lang="zh-CN" altLang="en-US" b="1" dirty="0" smtClean="0"/>
          </a:p>
        </p:txBody>
      </p:sp>
      <p:graphicFrame>
        <p:nvGraphicFramePr>
          <p:cNvPr id="19" name="表格 18"/>
          <p:cNvGraphicFramePr>
            <a:graphicFrameLocks noGrp="1"/>
          </p:cNvGraphicFramePr>
          <p:nvPr/>
        </p:nvGraphicFramePr>
        <p:xfrm>
          <a:off x="3850869" y="2457607"/>
          <a:ext cx="353048" cy="2121156"/>
        </p:xfrm>
        <a:graphic>
          <a:graphicData uri="http://schemas.openxmlformats.org/drawingml/2006/table">
            <a:tbl>
              <a:tblPr firstRow="1" bandRow="1">
                <a:tableStyleId>{5C22544A-7EE6-4342-B048-85BDC9FD1C3A}</a:tableStyleId>
              </a:tblPr>
              <a:tblGrid>
                <a:gridCol w="353048">
                  <a:extLst>
                    <a:ext uri="{9D8B030D-6E8A-4147-A177-3AD203B41FA5}">
                      <a16:colId xmlns:a16="http://schemas.microsoft.com/office/drawing/2014/main" val="20000"/>
                    </a:ext>
                  </a:extLst>
                </a:gridCol>
              </a:tblGrid>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
        <p:nvSpPr>
          <p:cNvPr id="26" name="矩形 25"/>
          <p:cNvSpPr/>
          <p:nvPr/>
        </p:nvSpPr>
        <p:spPr>
          <a:xfrm>
            <a:off x="3847380" y="4221650"/>
            <a:ext cx="360024" cy="366755"/>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spAutoFit/>
          </a:bodyPr>
          <a:lstStyle/>
          <a:p>
            <a:pPr algn="ctr"/>
            <a:endParaRPr lang="zh-CN" altLang="en-US" b="1" dirty="0" smtClean="0"/>
          </a:p>
        </p:txBody>
      </p:sp>
      <mc:AlternateContent xmlns:mc="http://schemas.openxmlformats.org/markup-compatibility/2006" xmlns:a14="http://schemas.microsoft.com/office/drawing/2010/main">
        <mc:Choice Requires="a14">
          <p:sp>
            <p:nvSpPr>
              <p:cNvPr id="30" name="文本框 29"/>
              <p:cNvSpPr txBox="1"/>
              <p:nvPr/>
            </p:nvSpPr>
            <p:spPr>
              <a:xfrm>
                <a:off x="2253263" y="1569092"/>
                <a:ext cx="40906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d</m:t>
                          </m:r>
                        </m:e>
                        <m:sub>
                          <m:r>
                            <a:rPr lang="en-US" altLang="zh-CN" i="1">
                              <a:latin typeface="Cambria Math" panose="02040503050406030204" pitchFamily="18" charset="0"/>
                            </a:rPr>
                            <m:t>1</m:t>
                          </m:r>
                        </m:sub>
                      </m:sSub>
                    </m:oMath>
                  </m:oMathPara>
                </a14:m>
                <a:endParaRPr lang="zh-CN" altLang="en-US" dirty="0"/>
              </a:p>
            </p:txBody>
          </p:sp>
        </mc:Choice>
        <mc:Fallback xmlns="">
          <p:sp>
            <p:nvSpPr>
              <p:cNvPr id="30" name="文本框 29"/>
              <p:cNvSpPr txBox="1">
                <a:spLocks noRot="1" noChangeAspect="1" noMove="1" noResize="1" noEditPoints="1" noAdjustHandles="1" noChangeArrowheads="1" noChangeShapeType="1" noTextEdit="1"/>
              </p:cNvSpPr>
              <p:nvPr/>
            </p:nvSpPr>
            <p:spPr>
              <a:xfrm>
                <a:off x="2253263" y="1569092"/>
                <a:ext cx="409068" cy="369332"/>
              </a:xfrm>
              <a:prstGeom prst="rect">
                <a:avLst/>
              </a:prstGeom>
              <a:blipFill rotWithShape="0">
                <a:blip r:embed="rId7"/>
                <a:stretch>
                  <a:fillRect l="-597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p:cNvSpPr txBox="1"/>
              <p:nvPr/>
            </p:nvSpPr>
            <p:spPr>
              <a:xfrm>
                <a:off x="1905000" y="1559703"/>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d</m:t>
                          </m:r>
                        </m:e>
                        <m:sub>
                          <m:r>
                            <a:rPr lang="en-US" altLang="zh-CN" i="1">
                              <a:latin typeface="Cambria Math" panose="02040503050406030204" pitchFamily="18" charset="0"/>
                            </a:rPr>
                            <m:t>2</m:t>
                          </m:r>
                        </m:sub>
                      </m:sSub>
                    </m:oMath>
                  </m:oMathPara>
                </a14:m>
                <a:endParaRPr lang="zh-CN" altLang="en-US" dirty="0"/>
              </a:p>
            </p:txBody>
          </p:sp>
        </mc:Choice>
        <mc:Fallback xmlns="">
          <p:sp>
            <p:nvSpPr>
              <p:cNvPr id="31" name="文本框 30"/>
              <p:cNvSpPr txBox="1">
                <a:spLocks noRot="1" noChangeAspect="1" noMove="1" noResize="1" noEditPoints="1" noAdjustHandles="1" noChangeArrowheads="1" noChangeShapeType="1" noTextEdit="1"/>
              </p:cNvSpPr>
              <p:nvPr/>
            </p:nvSpPr>
            <p:spPr>
              <a:xfrm>
                <a:off x="1905000" y="1559703"/>
                <a:ext cx="426472" cy="369332"/>
              </a:xfrm>
              <a:prstGeom prst="rect">
                <a:avLst/>
              </a:prstGeom>
              <a:blipFill rotWithShape="0">
                <a:blip r:embed="rId8"/>
                <a:stretch>
                  <a:fillRect l="-4348" b="-1667"/>
                </a:stretch>
              </a:blipFill>
            </p:spPr>
            <p:txBody>
              <a:bodyPr/>
              <a:lstStyle/>
              <a:p>
                <a:r>
                  <a:rPr lang="zh-CN" altLang="en-US">
                    <a:noFill/>
                  </a:rPr>
                  <a:t> </a:t>
                </a:r>
              </a:p>
            </p:txBody>
          </p:sp>
        </mc:Fallback>
      </mc:AlternateContent>
      <p:cxnSp>
        <p:nvCxnSpPr>
          <p:cNvPr id="22" name="直接连接符 21"/>
          <p:cNvCxnSpPr/>
          <p:nvPr/>
        </p:nvCxnSpPr>
        <p:spPr bwMode="auto">
          <a:xfrm>
            <a:off x="2623720" y="4554941"/>
            <a:ext cx="1239942" cy="29938"/>
          </a:xfrm>
          <a:prstGeom prst="line">
            <a:avLst/>
          </a:prstGeom>
          <a:solidFill>
            <a:schemeClr val="bg1"/>
          </a:solidFill>
          <a:ln w="9525" cap="flat" cmpd="sng" algn="ctr">
            <a:solidFill>
              <a:srgbClr val="FF0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接连接符 26"/>
          <p:cNvCxnSpPr/>
          <p:nvPr/>
        </p:nvCxnSpPr>
        <p:spPr bwMode="auto">
          <a:xfrm>
            <a:off x="2626562" y="3796696"/>
            <a:ext cx="1224307" cy="424364"/>
          </a:xfrm>
          <a:prstGeom prst="line">
            <a:avLst/>
          </a:prstGeom>
          <a:solidFill>
            <a:schemeClr val="bg1"/>
          </a:solidFill>
          <a:ln w="9525" cap="flat" cmpd="sng" algn="ctr">
            <a:solidFill>
              <a:srgbClr val="FF0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28" name="文本框 27"/>
              <p:cNvSpPr txBox="1"/>
              <p:nvPr/>
            </p:nvSpPr>
            <p:spPr>
              <a:xfrm>
                <a:off x="635585" y="4779102"/>
                <a:ext cx="2196040" cy="461665"/>
              </a:xfrm>
              <a:prstGeom prst="rect">
                <a:avLst/>
              </a:prstGeom>
              <a:noFill/>
            </p:spPr>
            <p:txBody>
              <a:bodyPr wrap="square" rtlCol="0">
                <a:spAutoFit/>
              </a:bodyPr>
              <a:lstStyle/>
              <a:p>
                <a:r>
                  <a:rPr lang="en-US" altLang="zh-CN" sz="1200" dirty="0" smtClean="0"/>
                  <a:t>n</a:t>
                </a:r>
                <a14:m>
                  <m:oMath xmlns:m="http://schemas.openxmlformats.org/officeDocument/2006/math">
                    <m:r>
                      <a:rPr lang="en-US" altLang="zh-CN" sz="1200" i="1" smtClean="0">
                        <a:latin typeface="Cambria Math" panose="02040503050406030204" pitchFamily="18" charset="0"/>
                        <a:ea typeface="Cambria Math" panose="02040503050406030204" pitchFamily="18" charset="0"/>
                      </a:rPr>
                      <m:t>×</m:t>
                    </m:r>
                    <m:r>
                      <a:rPr lang="en-US" altLang="zh-CN" sz="1200" b="0" i="1" smtClean="0">
                        <a:latin typeface="Cambria Math" panose="02040503050406030204" pitchFamily="18" charset="0"/>
                        <a:ea typeface="Cambria Math" panose="02040503050406030204" pitchFamily="18" charset="0"/>
                      </a:rPr>
                      <m:t>(</m:t>
                    </m:r>
                    <m:r>
                      <m:rPr>
                        <m:sty m:val="p"/>
                      </m:rPr>
                      <a:rPr lang="en-US" altLang="zh-CN" sz="1200" i="1">
                        <a:latin typeface="Cambria Math" panose="02040503050406030204" pitchFamily="18" charset="0"/>
                        <a:ea typeface="Cambria Math" panose="02040503050406030204" pitchFamily="18" charset="0"/>
                      </a:rPr>
                      <m:t>k</m:t>
                    </m:r>
                    <m:r>
                      <a:rPr lang="en-US" altLang="zh-CN" sz="1200" b="0" i="1" smtClean="0">
                        <a:latin typeface="Cambria Math" panose="02040503050406030204" pitchFamily="18" charset="0"/>
                        <a:ea typeface="Cambria Math" panose="02040503050406030204" pitchFamily="18" charset="0"/>
                      </a:rPr>
                      <m:t>+2)</m:t>
                    </m:r>
                  </m:oMath>
                </a14:m>
                <a:r>
                  <a:rPr lang="zh-CN" altLang="en-US" sz="1200" dirty="0" smtClean="0">
                    <a:latin typeface="微软雅黑" panose="020B0503020204020204" pitchFamily="34" charset="-122"/>
                    <a:ea typeface="微软雅黑" panose="020B0503020204020204" pitchFamily="34" charset="-122"/>
                  </a:rPr>
                  <a:t>表示由词</a:t>
                </a:r>
                <a:r>
                  <a:rPr lang="zh-CN" altLang="en-US" sz="1200" dirty="0">
                    <a:latin typeface="微软雅黑" panose="020B0503020204020204" pitchFamily="34" charset="-122"/>
                    <a:ea typeface="微软雅黑" panose="020B0503020204020204" pitchFamily="34" charset="-122"/>
                  </a:rPr>
                  <a:t>向</a:t>
                </a:r>
                <a:r>
                  <a:rPr lang="zh-CN" altLang="en-US" sz="1200" dirty="0" smtClean="0">
                    <a:latin typeface="微软雅黑" panose="020B0503020204020204" pitchFamily="34" charset="-122"/>
                    <a:ea typeface="微软雅黑" panose="020B0503020204020204" pitchFamily="34" charset="-122"/>
                  </a:rPr>
                  <a:t>量和位置嵌入构成的句子向量矩阵</a:t>
                </a:r>
                <a:endParaRPr lang="zh-CN" altLang="en-US" sz="1200" dirty="0">
                  <a:latin typeface="微软雅黑" panose="020B0503020204020204" pitchFamily="34" charset="-122"/>
                  <a:ea typeface="微软雅黑" panose="020B0503020204020204" pitchFamily="34" charset="-122"/>
                </a:endParaRPr>
              </a:p>
            </p:txBody>
          </p:sp>
        </mc:Choice>
        <mc:Fallback xmlns="">
          <p:sp>
            <p:nvSpPr>
              <p:cNvPr id="28" name="文本框 27"/>
              <p:cNvSpPr txBox="1">
                <a:spLocks noRot="1" noChangeAspect="1" noMove="1" noResize="1" noEditPoints="1" noAdjustHandles="1" noChangeArrowheads="1" noChangeShapeType="1" noTextEdit="1"/>
              </p:cNvSpPr>
              <p:nvPr/>
            </p:nvSpPr>
            <p:spPr>
              <a:xfrm>
                <a:off x="635585" y="4779102"/>
                <a:ext cx="2196040" cy="461665"/>
              </a:xfrm>
              <a:prstGeom prst="rect">
                <a:avLst/>
              </a:prstGeom>
              <a:blipFill rotWithShape="0">
                <a:blip r:embed="rId9"/>
                <a:stretch>
                  <a:fillRect t="-1316" b="-9211"/>
                </a:stretch>
              </a:blipFill>
            </p:spPr>
            <p:txBody>
              <a:bodyPr/>
              <a:lstStyle/>
              <a:p>
                <a:r>
                  <a:rPr lang="zh-CN" altLang="en-US">
                    <a:noFill/>
                  </a:rPr>
                  <a:t> </a:t>
                </a:r>
              </a:p>
            </p:txBody>
          </p:sp>
        </mc:Fallback>
      </mc:AlternateContent>
      <p:sp>
        <p:nvSpPr>
          <p:cNvPr id="32" name="文本框 31"/>
          <p:cNvSpPr txBox="1"/>
          <p:nvPr/>
        </p:nvSpPr>
        <p:spPr>
          <a:xfrm>
            <a:off x="3592728" y="4831214"/>
            <a:ext cx="869328" cy="461665"/>
          </a:xfrm>
          <a:prstGeom prst="rect">
            <a:avLst/>
          </a:prstGeom>
          <a:noFill/>
        </p:spPr>
        <p:txBody>
          <a:bodyPr wrap="square" rtlCol="0">
            <a:spAutoFit/>
          </a:bodyPr>
          <a:lstStyle/>
          <a:p>
            <a:r>
              <a:rPr lang="zh-CN" altLang="en-US" sz="1200" dirty="0" smtClean="0">
                <a:latin typeface="微软雅黑" panose="020B0503020204020204" pitchFamily="34" charset="-122"/>
                <a:ea typeface="微软雅黑" panose="020B0503020204020204" pitchFamily="34" charset="-122"/>
              </a:rPr>
              <a:t>卷积得到特征图谱</a:t>
            </a:r>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867099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B0F75CF-0553-4104-831D-ECC51C6B5C3F}" type="datetime1">
              <a:rPr lang="zh-CN" altLang="en-US" smtClean="0"/>
              <a:t>2017/5/21</a:t>
            </a:fld>
            <a:endParaRPr lang="en-US" altLang="zh-CN"/>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17</a:t>
            </a:fld>
            <a:endParaRPr lang="en-US" altLang="zh-CN"/>
          </a:p>
        </p:txBody>
      </p:sp>
      <p:sp>
        <p:nvSpPr>
          <p:cNvPr id="6" name="标题 1"/>
          <p:cNvSpPr>
            <a:spLocks noGrp="1"/>
          </p:cNvSpPr>
          <p:nvPr>
            <p:ph type="title"/>
          </p:nvPr>
        </p:nvSpPr>
        <p:spPr>
          <a:xfrm>
            <a:off x="1042988" y="404813"/>
            <a:ext cx="5833268" cy="576262"/>
          </a:xfrm>
        </p:spPr>
        <p:txBody>
          <a:bodyPr/>
          <a:lstStyle/>
          <a:p>
            <a:pPr algn="l"/>
            <a:r>
              <a:rPr lang="zh-CN" altLang="en-US" sz="2800" b="0" dirty="0">
                <a:latin typeface="黑体" pitchFamily="49" charset="-122"/>
                <a:ea typeface="黑体" pitchFamily="49" charset="-122"/>
              </a:rPr>
              <a:t>基</a:t>
            </a:r>
            <a:r>
              <a:rPr lang="zh-CN" altLang="en-US" sz="2800" b="0" dirty="0" smtClean="0">
                <a:latin typeface="黑体" pitchFamily="49" charset="-122"/>
                <a:ea typeface="黑体" pitchFamily="49" charset="-122"/>
              </a:rPr>
              <a:t>于</a:t>
            </a:r>
            <a:r>
              <a:rPr lang="en-US" altLang="zh-CN" sz="2800" b="0" dirty="0" smtClean="0">
                <a:latin typeface="黑体" pitchFamily="49" charset="-122"/>
                <a:ea typeface="黑体" pitchFamily="49" charset="-122"/>
              </a:rPr>
              <a:t>CNN</a:t>
            </a:r>
            <a:r>
              <a:rPr lang="zh-CN" altLang="en-US" sz="2800" b="0" dirty="0" smtClean="0">
                <a:latin typeface="黑体" pitchFamily="49" charset="-122"/>
                <a:ea typeface="黑体" pitchFamily="49" charset="-122"/>
              </a:rPr>
              <a:t>的句子</a:t>
            </a:r>
            <a:r>
              <a:rPr lang="zh-CN" altLang="en-US" sz="2800" b="0" dirty="0">
                <a:latin typeface="黑体" pitchFamily="49" charset="-122"/>
                <a:ea typeface="黑体" pitchFamily="49" charset="-122"/>
              </a:rPr>
              <a:t>分布</a:t>
            </a:r>
            <a:r>
              <a:rPr lang="zh-CN" altLang="en-US" sz="2800" b="0" dirty="0" smtClean="0">
                <a:latin typeface="黑体" pitchFamily="49" charset="-122"/>
                <a:ea typeface="黑体" pitchFamily="49" charset="-122"/>
              </a:rPr>
              <a:t>式表示方法</a:t>
            </a:r>
            <a:endParaRPr lang="zh-CN" altLang="en-US" sz="2800" b="0" dirty="0">
              <a:latin typeface="黑体" pitchFamily="49" charset="-122"/>
              <a:ea typeface="黑体" pitchFamily="49" charset="-122"/>
            </a:endParaRPr>
          </a:p>
        </p:txBody>
      </p:sp>
      <p:graphicFrame>
        <p:nvGraphicFramePr>
          <p:cNvPr id="7" name="表格 6"/>
          <p:cNvGraphicFramePr>
            <a:graphicFrameLocks noGrp="1"/>
          </p:cNvGraphicFramePr>
          <p:nvPr/>
        </p:nvGraphicFramePr>
        <p:xfrm>
          <a:off x="737507" y="2008139"/>
          <a:ext cx="1890280" cy="2570624"/>
        </p:xfrm>
        <a:graphic>
          <a:graphicData uri="http://schemas.openxmlformats.org/drawingml/2006/table">
            <a:tbl>
              <a:tblPr firstRow="1" bandRow="1">
                <a:tableStyleId>{5C22544A-7EE6-4342-B048-85BDC9FD1C3A}</a:tableStyleId>
              </a:tblPr>
              <a:tblGrid>
                <a:gridCol w="378056">
                  <a:extLst>
                    <a:ext uri="{9D8B030D-6E8A-4147-A177-3AD203B41FA5}">
                      <a16:colId xmlns:a16="http://schemas.microsoft.com/office/drawing/2014/main" val="20000"/>
                    </a:ext>
                  </a:extLst>
                </a:gridCol>
                <a:gridCol w="378056">
                  <a:extLst>
                    <a:ext uri="{9D8B030D-6E8A-4147-A177-3AD203B41FA5}">
                      <a16:colId xmlns:a16="http://schemas.microsoft.com/office/drawing/2014/main" val="20001"/>
                    </a:ext>
                  </a:extLst>
                </a:gridCol>
                <a:gridCol w="378056">
                  <a:extLst>
                    <a:ext uri="{9D8B030D-6E8A-4147-A177-3AD203B41FA5}">
                      <a16:colId xmlns:a16="http://schemas.microsoft.com/office/drawing/2014/main" val="20002"/>
                    </a:ext>
                  </a:extLst>
                </a:gridCol>
                <a:gridCol w="378056">
                  <a:extLst>
                    <a:ext uri="{9D8B030D-6E8A-4147-A177-3AD203B41FA5}">
                      <a16:colId xmlns:a16="http://schemas.microsoft.com/office/drawing/2014/main" val="20003"/>
                    </a:ext>
                  </a:extLst>
                </a:gridCol>
                <a:gridCol w="378056">
                  <a:extLst>
                    <a:ext uri="{9D8B030D-6E8A-4147-A177-3AD203B41FA5}">
                      <a16:colId xmlns:a16="http://schemas.microsoft.com/office/drawing/2014/main" val="20004"/>
                    </a:ext>
                  </a:extLst>
                </a:gridCol>
              </a:tblGrid>
              <a:tr h="367232">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67232">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bl>
          </a:graphicData>
        </a:graphic>
      </p:graphicFrame>
      <mc:AlternateContent xmlns:mc="http://schemas.openxmlformats.org/markup-compatibility/2006" xmlns:a14="http://schemas.microsoft.com/office/drawing/2010/main">
        <mc:Choice Requires="a14">
          <p:sp>
            <p:nvSpPr>
              <p:cNvPr id="13" name="文本框 12"/>
              <p:cNvSpPr txBox="1"/>
              <p:nvPr/>
            </p:nvSpPr>
            <p:spPr>
              <a:xfrm>
                <a:off x="197236" y="1952711"/>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i="1">
                              <a:latin typeface="Cambria Math" panose="02040503050406030204" pitchFamily="18" charset="0"/>
                            </a:rPr>
                            <m:t>1</m:t>
                          </m:r>
                        </m:sub>
                      </m:sSub>
                    </m:oMath>
                  </m:oMathPara>
                </a14:m>
                <a:endParaRPr lang="zh-CN" altLang="en-US" dirty="0"/>
              </a:p>
            </p:txBody>
          </p:sp>
        </mc:Choice>
        <mc:Fallback xmlns="">
          <p:sp>
            <p:nvSpPr>
              <p:cNvPr id="13" name="文本框 12"/>
              <p:cNvSpPr txBox="1">
                <a:spLocks noRot="1" noChangeAspect="1" noMove="1" noResize="1" noEditPoints="1" noAdjustHandles="1" noChangeArrowheads="1" noChangeShapeType="1" noTextEdit="1"/>
              </p:cNvSpPr>
              <p:nvPr/>
            </p:nvSpPr>
            <p:spPr>
              <a:xfrm>
                <a:off x="197236" y="1952711"/>
                <a:ext cx="426472" cy="369332"/>
              </a:xfrm>
              <a:prstGeom prst="rect">
                <a:avLst/>
              </a:prstGeom>
              <a:blipFill rotWithShape="0">
                <a:blip r:embed="rId3"/>
                <a:stretch>
                  <a:fillRect l="-28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p:cNvSpPr txBox="1"/>
              <p:nvPr/>
            </p:nvSpPr>
            <p:spPr>
              <a:xfrm>
                <a:off x="197236" y="2317895"/>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14" name="文本框 13"/>
              <p:cNvSpPr txBox="1">
                <a:spLocks noRot="1" noChangeAspect="1" noMove="1" noResize="1" noEditPoints="1" noAdjustHandles="1" noChangeArrowheads="1" noChangeShapeType="1" noTextEdit="1"/>
              </p:cNvSpPr>
              <p:nvPr/>
            </p:nvSpPr>
            <p:spPr>
              <a:xfrm>
                <a:off x="197236" y="2317895"/>
                <a:ext cx="426472" cy="369332"/>
              </a:xfrm>
              <a:prstGeom prst="rect">
                <a:avLst/>
              </a:prstGeom>
              <a:blipFill rotWithShape="0">
                <a:blip r:embed="rId4"/>
                <a:stretch>
                  <a:fillRect l="-42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p:cNvSpPr txBox="1"/>
              <p:nvPr/>
            </p:nvSpPr>
            <p:spPr>
              <a:xfrm>
                <a:off x="184716" y="2687227"/>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b="0" i="1" smtClean="0">
                              <a:latin typeface="Cambria Math" panose="02040503050406030204" pitchFamily="18" charset="0"/>
                            </a:rPr>
                            <m:t>3</m:t>
                          </m:r>
                        </m:sub>
                      </m:sSub>
                    </m:oMath>
                  </m:oMathPara>
                </a14:m>
                <a:endParaRPr lang="zh-CN" altLang="en-US" dirty="0"/>
              </a:p>
            </p:txBody>
          </p:sp>
        </mc:Choice>
        <mc:Fallback xmlns="">
          <p:sp>
            <p:nvSpPr>
              <p:cNvPr id="15" name="文本框 14"/>
              <p:cNvSpPr txBox="1">
                <a:spLocks noRot="1" noChangeAspect="1" noMove="1" noResize="1" noEditPoints="1" noAdjustHandles="1" noChangeArrowheads="1" noChangeShapeType="1" noTextEdit="1"/>
              </p:cNvSpPr>
              <p:nvPr/>
            </p:nvSpPr>
            <p:spPr>
              <a:xfrm>
                <a:off x="184716" y="2687227"/>
                <a:ext cx="426472" cy="369332"/>
              </a:xfrm>
              <a:prstGeom prst="rect">
                <a:avLst/>
              </a:prstGeom>
              <a:blipFill rotWithShape="0">
                <a:blip r:embed="rId5"/>
                <a:stretch>
                  <a:fillRect l="-4286" b="-1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209113" y="4235224"/>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b="0" i="1" smtClean="0">
                              <a:latin typeface="Cambria Math" panose="02040503050406030204" pitchFamily="18" charset="0"/>
                            </a:rPr>
                            <m:t>𝑛</m:t>
                          </m:r>
                        </m:sub>
                      </m:sSub>
                    </m:oMath>
                  </m:oMathPara>
                </a14:m>
                <a:endParaRPr lang="zh-CN" altLang="en-US" dirty="0"/>
              </a:p>
            </p:txBody>
          </p:sp>
        </mc:Choice>
        <mc:Fallback xmlns="">
          <p:sp>
            <p:nvSpPr>
              <p:cNvPr id="16" name="文本框 15"/>
              <p:cNvSpPr txBox="1">
                <a:spLocks noRot="1" noChangeAspect="1" noMove="1" noResize="1" noEditPoints="1" noAdjustHandles="1" noChangeArrowheads="1" noChangeShapeType="1" noTextEdit="1"/>
              </p:cNvSpPr>
              <p:nvPr/>
            </p:nvSpPr>
            <p:spPr>
              <a:xfrm>
                <a:off x="209113" y="4235224"/>
                <a:ext cx="426472" cy="369332"/>
              </a:xfrm>
              <a:prstGeom prst="rect">
                <a:avLst/>
              </a:prstGeom>
              <a:blipFill rotWithShape="0">
                <a:blip r:embed="rId6"/>
                <a:stretch>
                  <a:fillRect l="-5714"/>
                </a:stretch>
              </a:blipFill>
            </p:spPr>
            <p:txBody>
              <a:bodyPr/>
              <a:lstStyle/>
              <a:p>
                <a:r>
                  <a:rPr lang="zh-CN" altLang="en-US">
                    <a:noFill/>
                  </a:rPr>
                  <a:t> </a:t>
                </a:r>
              </a:p>
            </p:txBody>
          </p:sp>
        </mc:Fallback>
      </mc:AlternateContent>
      <p:sp>
        <p:nvSpPr>
          <p:cNvPr id="17" name="文本框 16"/>
          <p:cNvSpPr txBox="1"/>
          <p:nvPr/>
        </p:nvSpPr>
        <p:spPr>
          <a:xfrm>
            <a:off x="184716" y="3137348"/>
            <a:ext cx="426472" cy="923330"/>
          </a:xfrm>
          <a:prstGeom prst="rect">
            <a:avLst/>
          </a:prstGeom>
          <a:noFill/>
        </p:spPr>
        <p:txBody>
          <a:bodyPr wrap="square" rtlCol="0">
            <a:spAutoFit/>
          </a:bodyPr>
          <a:lstStyle/>
          <a:p>
            <a:r>
              <a:rPr lang="en-US" altLang="zh-CN" dirty="0" smtClean="0"/>
              <a:t>.</a:t>
            </a:r>
          </a:p>
          <a:p>
            <a:r>
              <a:rPr lang="en-US" altLang="zh-CN" dirty="0" smtClean="0"/>
              <a:t>.</a:t>
            </a:r>
          </a:p>
          <a:p>
            <a:r>
              <a:rPr lang="en-US" altLang="zh-CN" dirty="0"/>
              <a:t>.</a:t>
            </a:r>
            <a:endParaRPr lang="zh-CN" altLang="en-US" dirty="0"/>
          </a:p>
        </p:txBody>
      </p:sp>
      <p:sp>
        <p:nvSpPr>
          <p:cNvPr id="18" name="矩形 17"/>
          <p:cNvSpPr/>
          <p:nvPr/>
        </p:nvSpPr>
        <p:spPr>
          <a:xfrm>
            <a:off x="749384" y="3825005"/>
            <a:ext cx="1890280" cy="763400"/>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spAutoFit/>
          </a:bodyPr>
          <a:lstStyle/>
          <a:p>
            <a:pPr algn="ctr"/>
            <a:endParaRPr lang="zh-CN" altLang="en-US" b="1" dirty="0" smtClean="0"/>
          </a:p>
        </p:txBody>
      </p:sp>
      <p:graphicFrame>
        <p:nvGraphicFramePr>
          <p:cNvPr id="19" name="表格 18"/>
          <p:cNvGraphicFramePr>
            <a:graphicFrameLocks noGrp="1"/>
          </p:cNvGraphicFramePr>
          <p:nvPr>
            <p:extLst>
              <p:ext uri="{D42A27DB-BD31-4B8C-83A1-F6EECF244321}">
                <p14:modId xmlns:p14="http://schemas.microsoft.com/office/powerpoint/2010/main" val="2335144994"/>
              </p:ext>
            </p:extLst>
          </p:nvPr>
        </p:nvGraphicFramePr>
        <p:xfrm>
          <a:off x="3850869" y="2457607"/>
          <a:ext cx="353048" cy="2121156"/>
        </p:xfrm>
        <a:graphic>
          <a:graphicData uri="http://schemas.openxmlformats.org/drawingml/2006/table">
            <a:tbl>
              <a:tblPr firstRow="1" bandRow="1">
                <a:tableStyleId>{5C22544A-7EE6-4342-B048-85BDC9FD1C3A}</a:tableStyleId>
              </a:tblPr>
              <a:tblGrid>
                <a:gridCol w="353048">
                  <a:extLst>
                    <a:ext uri="{9D8B030D-6E8A-4147-A177-3AD203B41FA5}">
                      <a16:colId xmlns:a16="http://schemas.microsoft.com/office/drawing/2014/main" val="20000"/>
                    </a:ext>
                  </a:extLst>
                </a:gridCol>
              </a:tblGrid>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
        <p:nvSpPr>
          <p:cNvPr id="26" name="矩形 25"/>
          <p:cNvSpPr/>
          <p:nvPr/>
        </p:nvSpPr>
        <p:spPr>
          <a:xfrm>
            <a:off x="3847380" y="4221650"/>
            <a:ext cx="360024" cy="366755"/>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spAutoFit/>
          </a:bodyPr>
          <a:lstStyle/>
          <a:p>
            <a:pPr algn="ctr"/>
            <a:endParaRPr lang="zh-CN" altLang="en-US" b="1" dirty="0" smtClean="0"/>
          </a:p>
        </p:txBody>
      </p:sp>
      <mc:AlternateContent xmlns:mc="http://schemas.openxmlformats.org/markup-compatibility/2006" xmlns:a14="http://schemas.microsoft.com/office/drawing/2010/main">
        <mc:Choice Requires="a14">
          <p:sp>
            <p:nvSpPr>
              <p:cNvPr id="30" name="文本框 29"/>
              <p:cNvSpPr txBox="1"/>
              <p:nvPr/>
            </p:nvSpPr>
            <p:spPr>
              <a:xfrm>
                <a:off x="2253263" y="1569092"/>
                <a:ext cx="40906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d</m:t>
                          </m:r>
                        </m:e>
                        <m:sub>
                          <m:r>
                            <a:rPr lang="en-US" altLang="zh-CN" i="1">
                              <a:latin typeface="Cambria Math" panose="02040503050406030204" pitchFamily="18" charset="0"/>
                            </a:rPr>
                            <m:t>1</m:t>
                          </m:r>
                        </m:sub>
                      </m:sSub>
                    </m:oMath>
                  </m:oMathPara>
                </a14:m>
                <a:endParaRPr lang="zh-CN" altLang="en-US" dirty="0"/>
              </a:p>
            </p:txBody>
          </p:sp>
        </mc:Choice>
        <mc:Fallback xmlns="">
          <p:sp>
            <p:nvSpPr>
              <p:cNvPr id="30" name="文本框 29"/>
              <p:cNvSpPr txBox="1">
                <a:spLocks noRot="1" noChangeAspect="1" noMove="1" noResize="1" noEditPoints="1" noAdjustHandles="1" noChangeArrowheads="1" noChangeShapeType="1" noTextEdit="1"/>
              </p:cNvSpPr>
              <p:nvPr/>
            </p:nvSpPr>
            <p:spPr>
              <a:xfrm>
                <a:off x="2253263" y="1569092"/>
                <a:ext cx="409068" cy="369332"/>
              </a:xfrm>
              <a:prstGeom prst="rect">
                <a:avLst/>
              </a:prstGeom>
              <a:blipFill rotWithShape="0">
                <a:blip r:embed="rId7"/>
                <a:stretch>
                  <a:fillRect l="-597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p:cNvSpPr txBox="1"/>
              <p:nvPr/>
            </p:nvSpPr>
            <p:spPr>
              <a:xfrm>
                <a:off x="1905000" y="1559703"/>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d</m:t>
                          </m:r>
                        </m:e>
                        <m:sub>
                          <m:r>
                            <a:rPr lang="en-US" altLang="zh-CN" i="1">
                              <a:latin typeface="Cambria Math" panose="02040503050406030204" pitchFamily="18" charset="0"/>
                            </a:rPr>
                            <m:t>2</m:t>
                          </m:r>
                        </m:sub>
                      </m:sSub>
                    </m:oMath>
                  </m:oMathPara>
                </a14:m>
                <a:endParaRPr lang="zh-CN" altLang="en-US" dirty="0"/>
              </a:p>
            </p:txBody>
          </p:sp>
        </mc:Choice>
        <mc:Fallback xmlns="">
          <p:sp>
            <p:nvSpPr>
              <p:cNvPr id="31" name="文本框 30"/>
              <p:cNvSpPr txBox="1">
                <a:spLocks noRot="1" noChangeAspect="1" noMove="1" noResize="1" noEditPoints="1" noAdjustHandles="1" noChangeArrowheads="1" noChangeShapeType="1" noTextEdit="1"/>
              </p:cNvSpPr>
              <p:nvPr/>
            </p:nvSpPr>
            <p:spPr>
              <a:xfrm>
                <a:off x="1905000" y="1559703"/>
                <a:ext cx="426472" cy="369332"/>
              </a:xfrm>
              <a:prstGeom prst="rect">
                <a:avLst/>
              </a:prstGeom>
              <a:blipFill rotWithShape="0">
                <a:blip r:embed="rId8"/>
                <a:stretch>
                  <a:fillRect l="-4348" b="-1667"/>
                </a:stretch>
              </a:blipFill>
            </p:spPr>
            <p:txBody>
              <a:bodyPr/>
              <a:lstStyle/>
              <a:p>
                <a:r>
                  <a:rPr lang="zh-CN" altLang="en-US">
                    <a:noFill/>
                  </a:rPr>
                  <a:t> </a:t>
                </a:r>
              </a:p>
            </p:txBody>
          </p:sp>
        </mc:Fallback>
      </mc:AlternateContent>
      <p:cxnSp>
        <p:nvCxnSpPr>
          <p:cNvPr id="3" name="直接连接符 2"/>
          <p:cNvCxnSpPr/>
          <p:nvPr/>
        </p:nvCxnSpPr>
        <p:spPr bwMode="auto">
          <a:xfrm>
            <a:off x="4216252" y="2457607"/>
            <a:ext cx="1497967" cy="490565"/>
          </a:xfrm>
          <a:prstGeom prst="line">
            <a:avLst/>
          </a:prstGeom>
          <a:solidFill>
            <a:schemeClr val="bg1"/>
          </a:solidFill>
          <a:ln w="9525" cap="flat" cmpd="sng" algn="ctr">
            <a:solidFill>
              <a:srgbClr val="FF0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22" name="文本框 21"/>
              <p:cNvSpPr txBox="1"/>
              <p:nvPr/>
            </p:nvSpPr>
            <p:spPr>
              <a:xfrm>
                <a:off x="635585" y="4779102"/>
                <a:ext cx="2196040" cy="461665"/>
              </a:xfrm>
              <a:prstGeom prst="rect">
                <a:avLst/>
              </a:prstGeom>
              <a:noFill/>
            </p:spPr>
            <p:txBody>
              <a:bodyPr wrap="square" rtlCol="0">
                <a:spAutoFit/>
              </a:bodyPr>
              <a:lstStyle/>
              <a:p>
                <a:r>
                  <a:rPr lang="en-US" altLang="zh-CN" sz="1200" dirty="0" smtClean="0"/>
                  <a:t>n</a:t>
                </a:r>
                <a14:m>
                  <m:oMath xmlns:m="http://schemas.openxmlformats.org/officeDocument/2006/math">
                    <m:r>
                      <a:rPr lang="en-US" altLang="zh-CN" sz="1200" i="1" smtClean="0">
                        <a:latin typeface="Cambria Math" panose="02040503050406030204" pitchFamily="18" charset="0"/>
                        <a:ea typeface="Cambria Math" panose="02040503050406030204" pitchFamily="18" charset="0"/>
                      </a:rPr>
                      <m:t>×</m:t>
                    </m:r>
                    <m:r>
                      <a:rPr lang="en-US" altLang="zh-CN" sz="1200" b="0" i="1" smtClean="0">
                        <a:latin typeface="Cambria Math" panose="02040503050406030204" pitchFamily="18" charset="0"/>
                        <a:ea typeface="Cambria Math" panose="02040503050406030204" pitchFamily="18" charset="0"/>
                      </a:rPr>
                      <m:t>(</m:t>
                    </m:r>
                    <m:r>
                      <m:rPr>
                        <m:sty m:val="p"/>
                      </m:rPr>
                      <a:rPr lang="en-US" altLang="zh-CN" sz="1200" i="1">
                        <a:latin typeface="Cambria Math" panose="02040503050406030204" pitchFamily="18" charset="0"/>
                        <a:ea typeface="Cambria Math" panose="02040503050406030204" pitchFamily="18" charset="0"/>
                      </a:rPr>
                      <m:t>k</m:t>
                    </m:r>
                    <m:r>
                      <a:rPr lang="en-US" altLang="zh-CN" sz="1200" b="0" i="1" smtClean="0">
                        <a:latin typeface="Cambria Math" panose="02040503050406030204" pitchFamily="18" charset="0"/>
                        <a:ea typeface="Cambria Math" panose="02040503050406030204" pitchFamily="18" charset="0"/>
                      </a:rPr>
                      <m:t>+2)</m:t>
                    </m:r>
                  </m:oMath>
                </a14:m>
                <a:r>
                  <a:rPr lang="zh-CN" altLang="en-US" sz="1200" dirty="0" smtClean="0">
                    <a:latin typeface="微软雅黑" panose="020B0503020204020204" pitchFamily="34" charset="-122"/>
                    <a:ea typeface="微软雅黑" panose="020B0503020204020204" pitchFamily="34" charset="-122"/>
                  </a:rPr>
                  <a:t>表示由词</a:t>
                </a:r>
                <a:r>
                  <a:rPr lang="zh-CN" altLang="en-US" sz="1200" dirty="0">
                    <a:latin typeface="微软雅黑" panose="020B0503020204020204" pitchFamily="34" charset="-122"/>
                    <a:ea typeface="微软雅黑" panose="020B0503020204020204" pitchFamily="34" charset="-122"/>
                  </a:rPr>
                  <a:t>向</a:t>
                </a:r>
                <a:r>
                  <a:rPr lang="zh-CN" altLang="en-US" sz="1200" dirty="0" smtClean="0">
                    <a:latin typeface="微软雅黑" panose="020B0503020204020204" pitchFamily="34" charset="-122"/>
                    <a:ea typeface="微软雅黑" panose="020B0503020204020204" pitchFamily="34" charset="-122"/>
                  </a:rPr>
                  <a:t>量和位置嵌入构成的句子向量矩阵</a:t>
                </a:r>
                <a:endParaRPr lang="zh-CN" altLang="en-US" sz="1200" dirty="0">
                  <a:latin typeface="微软雅黑" panose="020B0503020204020204" pitchFamily="34" charset="-122"/>
                  <a:ea typeface="微软雅黑" panose="020B0503020204020204" pitchFamily="34" charset="-122"/>
                </a:endParaRPr>
              </a:p>
            </p:txBody>
          </p:sp>
        </mc:Choice>
        <mc:Fallback xmlns="">
          <p:sp>
            <p:nvSpPr>
              <p:cNvPr id="22" name="文本框 21"/>
              <p:cNvSpPr txBox="1">
                <a:spLocks noRot="1" noChangeAspect="1" noMove="1" noResize="1" noEditPoints="1" noAdjustHandles="1" noChangeArrowheads="1" noChangeShapeType="1" noTextEdit="1"/>
              </p:cNvSpPr>
              <p:nvPr/>
            </p:nvSpPr>
            <p:spPr>
              <a:xfrm>
                <a:off x="635585" y="4779102"/>
                <a:ext cx="2196040" cy="461665"/>
              </a:xfrm>
              <a:prstGeom prst="rect">
                <a:avLst/>
              </a:prstGeom>
              <a:blipFill rotWithShape="0">
                <a:blip r:embed="rId9"/>
                <a:stretch>
                  <a:fillRect t="-1316" b="-9211"/>
                </a:stretch>
              </a:blipFill>
            </p:spPr>
            <p:txBody>
              <a:bodyPr/>
              <a:lstStyle/>
              <a:p>
                <a:r>
                  <a:rPr lang="zh-CN" altLang="en-US">
                    <a:noFill/>
                  </a:rPr>
                  <a:t> </a:t>
                </a:r>
              </a:p>
            </p:txBody>
          </p:sp>
        </mc:Fallback>
      </mc:AlternateContent>
      <p:cxnSp>
        <p:nvCxnSpPr>
          <p:cNvPr id="27" name="直接连接符 26"/>
          <p:cNvCxnSpPr/>
          <p:nvPr/>
        </p:nvCxnSpPr>
        <p:spPr bwMode="auto">
          <a:xfrm>
            <a:off x="2623720" y="4554941"/>
            <a:ext cx="1239942" cy="29938"/>
          </a:xfrm>
          <a:prstGeom prst="line">
            <a:avLst/>
          </a:prstGeom>
          <a:solidFill>
            <a:schemeClr val="bg1"/>
          </a:solidFill>
          <a:ln w="9525" cap="flat" cmpd="sng" algn="ctr">
            <a:solidFill>
              <a:srgbClr val="FF0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接连接符 27"/>
          <p:cNvCxnSpPr/>
          <p:nvPr/>
        </p:nvCxnSpPr>
        <p:spPr bwMode="auto">
          <a:xfrm>
            <a:off x="2626562" y="3796696"/>
            <a:ext cx="1224307" cy="424364"/>
          </a:xfrm>
          <a:prstGeom prst="line">
            <a:avLst/>
          </a:prstGeom>
          <a:solidFill>
            <a:schemeClr val="bg1"/>
          </a:solidFill>
          <a:ln w="9525" cap="flat" cmpd="sng" algn="ctr">
            <a:solidFill>
              <a:srgbClr val="FF0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接连接符 8"/>
          <p:cNvCxnSpPr/>
          <p:nvPr/>
        </p:nvCxnSpPr>
        <p:spPr bwMode="auto">
          <a:xfrm flipV="1">
            <a:off x="4210893" y="3293451"/>
            <a:ext cx="1467871" cy="1261490"/>
          </a:xfrm>
          <a:prstGeom prst="line">
            <a:avLst/>
          </a:prstGeom>
          <a:solidFill>
            <a:schemeClr val="bg1"/>
          </a:solidFill>
          <a:ln w="9525" cap="flat" cmpd="sng" algn="ctr">
            <a:solidFill>
              <a:srgbClr val="FF0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2" name="矩形 71"/>
          <p:cNvSpPr/>
          <p:nvPr/>
        </p:nvSpPr>
        <p:spPr>
          <a:xfrm>
            <a:off x="5714219" y="2931323"/>
            <a:ext cx="360024" cy="366755"/>
          </a:xfrm>
          <a:prstGeom prst="rect">
            <a:avLst/>
          </a:prstGeom>
          <a:ln/>
        </p:spPr>
        <p:style>
          <a:lnRef idx="2">
            <a:schemeClr val="accent4"/>
          </a:lnRef>
          <a:fillRef idx="1">
            <a:schemeClr val="lt1"/>
          </a:fillRef>
          <a:effectRef idx="0">
            <a:schemeClr val="accent4"/>
          </a:effectRef>
          <a:fontRef idx="minor">
            <a:schemeClr val="dk1"/>
          </a:fontRef>
        </p:style>
        <p:txBody>
          <a:bodyPr rtlCol="0" anchor="ctr">
            <a:spAutoFit/>
          </a:bodyPr>
          <a:lstStyle/>
          <a:p>
            <a:pPr algn="ctr"/>
            <a:endParaRPr lang="zh-CN" altLang="en-US" b="1" dirty="0" smtClean="0"/>
          </a:p>
        </p:txBody>
      </p:sp>
      <p:sp>
        <p:nvSpPr>
          <p:cNvPr id="73" name="矩形 72"/>
          <p:cNvSpPr/>
          <p:nvPr/>
        </p:nvSpPr>
        <p:spPr>
          <a:xfrm>
            <a:off x="5866619" y="3083723"/>
            <a:ext cx="360024" cy="366755"/>
          </a:xfrm>
          <a:prstGeom prst="rect">
            <a:avLst/>
          </a:prstGeom>
          <a:ln/>
        </p:spPr>
        <p:style>
          <a:lnRef idx="2">
            <a:schemeClr val="accent4"/>
          </a:lnRef>
          <a:fillRef idx="1">
            <a:schemeClr val="lt1"/>
          </a:fillRef>
          <a:effectRef idx="0">
            <a:schemeClr val="accent4"/>
          </a:effectRef>
          <a:fontRef idx="minor">
            <a:schemeClr val="dk1"/>
          </a:fontRef>
        </p:style>
        <p:txBody>
          <a:bodyPr rtlCol="0" anchor="ctr">
            <a:spAutoFit/>
          </a:bodyPr>
          <a:lstStyle/>
          <a:p>
            <a:pPr algn="ctr"/>
            <a:endParaRPr lang="zh-CN" altLang="en-US" b="1" dirty="0" smtClean="0"/>
          </a:p>
        </p:txBody>
      </p:sp>
      <p:sp>
        <p:nvSpPr>
          <p:cNvPr id="74" name="矩形 73"/>
          <p:cNvSpPr/>
          <p:nvPr/>
        </p:nvSpPr>
        <p:spPr>
          <a:xfrm>
            <a:off x="6019019" y="3236123"/>
            <a:ext cx="360024" cy="366755"/>
          </a:xfrm>
          <a:prstGeom prst="rect">
            <a:avLst/>
          </a:prstGeom>
          <a:ln/>
        </p:spPr>
        <p:style>
          <a:lnRef idx="2">
            <a:schemeClr val="accent4"/>
          </a:lnRef>
          <a:fillRef idx="1">
            <a:schemeClr val="lt1"/>
          </a:fillRef>
          <a:effectRef idx="0">
            <a:schemeClr val="accent4"/>
          </a:effectRef>
          <a:fontRef idx="minor">
            <a:schemeClr val="dk1"/>
          </a:fontRef>
        </p:style>
        <p:txBody>
          <a:bodyPr rtlCol="0" anchor="ctr">
            <a:spAutoFit/>
          </a:bodyPr>
          <a:lstStyle/>
          <a:p>
            <a:pPr algn="ctr"/>
            <a:endParaRPr lang="zh-CN" altLang="en-US" b="1" dirty="0" smtClean="0"/>
          </a:p>
        </p:txBody>
      </p:sp>
      <p:sp>
        <p:nvSpPr>
          <p:cNvPr id="75" name="矩形 74"/>
          <p:cNvSpPr/>
          <p:nvPr/>
        </p:nvSpPr>
        <p:spPr>
          <a:xfrm>
            <a:off x="6171419" y="3388523"/>
            <a:ext cx="360024" cy="366755"/>
          </a:xfrm>
          <a:prstGeom prst="rect">
            <a:avLst/>
          </a:prstGeom>
          <a:ln/>
        </p:spPr>
        <p:style>
          <a:lnRef idx="2">
            <a:schemeClr val="accent4"/>
          </a:lnRef>
          <a:fillRef idx="1">
            <a:schemeClr val="lt1"/>
          </a:fillRef>
          <a:effectRef idx="0">
            <a:schemeClr val="accent4"/>
          </a:effectRef>
          <a:fontRef idx="minor">
            <a:schemeClr val="dk1"/>
          </a:fontRef>
        </p:style>
        <p:txBody>
          <a:bodyPr rtlCol="0" anchor="ctr">
            <a:spAutoFit/>
          </a:bodyPr>
          <a:lstStyle/>
          <a:p>
            <a:pPr algn="ctr"/>
            <a:endParaRPr lang="zh-CN" altLang="en-US" b="1" dirty="0" smtClean="0"/>
          </a:p>
        </p:txBody>
      </p:sp>
      <p:sp>
        <p:nvSpPr>
          <p:cNvPr id="93" name="文本框 92"/>
          <p:cNvSpPr txBox="1"/>
          <p:nvPr/>
        </p:nvSpPr>
        <p:spPr>
          <a:xfrm>
            <a:off x="3592728" y="4831214"/>
            <a:ext cx="869328" cy="461665"/>
          </a:xfrm>
          <a:prstGeom prst="rect">
            <a:avLst/>
          </a:prstGeom>
          <a:noFill/>
        </p:spPr>
        <p:txBody>
          <a:bodyPr wrap="square" rtlCol="0">
            <a:spAutoFit/>
          </a:bodyPr>
          <a:lstStyle/>
          <a:p>
            <a:r>
              <a:rPr lang="zh-CN" altLang="en-US" sz="1200" dirty="0" smtClean="0">
                <a:latin typeface="微软雅黑" panose="020B0503020204020204" pitchFamily="34" charset="-122"/>
                <a:ea typeface="微软雅黑" panose="020B0503020204020204" pitchFamily="34" charset="-122"/>
              </a:rPr>
              <a:t>卷积得到特征图谱</a:t>
            </a:r>
            <a:endParaRPr lang="zh-CN" altLang="en-US" sz="1200" dirty="0">
              <a:latin typeface="微软雅黑" panose="020B0503020204020204" pitchFamily="34" charset="-122"/>
              <a:ea typeface="微软雅黑" panose="020B0503020204020204" pitchFamily="34" charset="-122"/>
            </a:endParaRPr>
          </a:p>
        </p:txBody>
      </p:sp>
      <p:sp>
        <p:nvSpPr>
          <p:cNvPr id="94" name="文本框 93"/>
          <p:cNvSpPr txBox="1"/>
          <p:nvPr/>
        </p:nvSpPr>
        <p:spPr>
          <a:xfrm>
            <a:off x="5528627" y="4805509"/>
            <a:ext cx="1396032" cy="461665"/>
          </a:xfrm>
          <a:prstGeom prst="rect">
            <a:avLst/>
          </a:prstGeom>
          <a:noFill/>
        </p:spPr>
        <p:txBody>
          <a:bodyPr wrap="square" rtlCol="0">
            <a:spAutoFit/>
          </a:bodyPr>
          <a:lstStyle/>
          <a:p>
            <a:r>
              <a:rPr lang="en-US" altLang="zh-CN" sz="1200" dirty="0" smtClean="0">
                <a:latin typeface="微软雅黑" panose="020B0503020204020204" pitchFamily="34" charset="-122"/>
                <a:ea typeface="微软雅黑" panose="020B0503020204020204" pitchFamily="34" charset="-122"/>
              </a:rPr>
              <a:t>Max-pooling</a:t>
            </a:r>
            <a:r>
              <a:rPr lang="zh-CN" altLang="en-US" sz="1200" dirty="0" smtClean="0">
                <a:latin typeface="微软雅黑" panose="020B0503020204020204" pitchFamily="34" charset="-122"/>
                <a:ea typeface="微软雅黑" panose="020B0503020204020204" pitchFamily="34" charset="-122"/>
              </a:rPr>
              <a:t>得到的特征集合</a:t>
            </a:r>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46701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3"/>
                                        </p:tgtEl>
                                        <p:attrNameLst>
                                          <p:attrName>style.visibility</p:attrName>
                                        </p:attrNameLst>
                                      </p:cBhvr>
                                      <p:to>
                                        <p:strVal val="visible"/>
                                      </p:to>
                                    </p:set>
                                    <p:anim calcmode="lin" valueType="num">
                                      <p:cBhvr additive="base">
                                        <p:cTn id="7" dur="500" fill="hold"/>
                                        <p:tgtEl>
                                          <p:spTgt spid="73"/>
                                        </p:tgtEl>
                                        <p:attrNameLst>
                                          <p:attrName>ppt_x</p:attrName>
                                        </p:attrNameLst>
                                      </p:cBhvr>
                                      <p:tavLst>
                                        <p:tav tm="0">
                                          <p:val>
                                            <p:strVal val="#ppt_x"/>
                                          </p:val>
                                        </p:tav>
                                        <p:tav tm="100000">
                                          <p:val>
                                            <p:strVal val="#ppt_x"/>
                                          </p:val>
                                        </p:tav>
                                      </p:tavLst>
                                    </p:anim>
                                    <p:anim calcmode="lin" valueType="num">
                                      <p:cBhvr additive="base">
                                        <p:cTn id="8"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4"/>
                                        </p:tgtEl>
                                        <p:attrNameLst>
                                          <p:attrName>style.visibility</p:attrName>
                                        </p:attrNameLst>
                                      </p:cBhvr>
                                      <p:to>
                                        <p:strVal val="visible"/>
                                      </p:to>
                                    </p:set>
                                    <p:anim calcmode="lin" valueType="num">
                                      <p:cBhvr additive="base">
                                        <p:cTn id="13" dur="500" fill="hold"/>
                                        <p:tgtEl>
                                          <p:spTgt spid="74"/>
                                        </p:tgtEl>
                                        <p:attrNameLst>
                                          <p:attrName>ppt_x</p:attrName>
                                        </p:attrNameLst>
                                      </p:cBhvr>
                                      <p:tavLst>
                                        <p:tav tm="0">
                                          <p:val>
                                            <p:strVal val="#ppt_x"/>
                                          </p:val>
                                        </p:tav>
                                        <p:tav tm="100000">
                                          <p:val>
                                            <p:strVal val="#ppt_x"/>
                                          </p:val>
                                        </p:tav>
                                      </p:tavLst>
                                    </p:anim>
                                    <p:anim calcmode="lin" valueType="num">
                                      <p:cBhvr additive="base">
                                        <p:cTn id="14"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5"/>
                                        </p:tgtEl>
                                        <p:attrNameLst>
                                          <p:attrName>style.visibility</p:attrName>
                                        </p:attrNameLst>
                                      </p:cBhvr>
                                      <p:to>
                                        <p:strVal val="visible"/>
                                      </p:to>
                                    </p:set>
                                    <p:anim calcmode="lin" valueType="num">
                                      <p:cBhvr additive="base">
                                        <p:cTn id="19" dur="500" fill="hold"/>
                                        <p:tgtEl>
                                          <p:spTgt spid="75"/>
                                        </p:tgtEl>
                                        <p:attrNameLst>
                                          <p:attrName>ppt_x</p:attrName>
                                        </p:attrNameLst>
                                      </p:cBhvr>
                                      <p:tavLst>
                                        <p:tav tm="0">
                                          <p:val>
                                            <p:strVal val="#ppt_x"/>
                                          </p:val>
                                        </p:tav>
                                        <p:tav tm="100000">
                                          <p:val>
                                            <p:strVal val="#ppt_x"/>
                                          </p:val>
                                        </p:tav>
                                      </p:tavLst>
                                    </p:anim>
                                    <p:anim calcmode="lin" valueType="num">
                                      <p:cBhvr additive="base">
                                        <p:cTn id="20"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74" grpId="0" animBg="1"/>
      <p:bldP spid="7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B0F75CF-0553-4104-831D-ECC51C6B5C3F}" type="datetime1">
              <a:rPr lang="zh-CN" altLang="en-US" smtClean="0"/>
              <a:t>2017/5/21</a:t>
            </a:fld>
            <a:endParaRPr lang="en-US" altLang="zh-CN"/>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18</a:t>
            </a:fld>
            <a:endParaRPr lang="en-US" altLang="zh-CN"/>
          </a:p>
        </p:txBody>
      </p:sp>
      <p:sp>
        <p:nvSpPr>
          <p:cNvPr id="6" name="标题 1"/>
          <p:cNvSpPr>
            <a:spLocks noGrp="1"/>
          </p:cNvSpPr>
          <p:nvPr>
            <p:ph type="title"/>
          </p:nvPr>
        </p:nvSpPr>
        <p:spPr>
          <a:xfrm>
            <a:off x="1042988" y="404813"/>
            <a:ext cx="5833268" cy="576262"/>
          </a:xfrm>
        </p:spPr>
        <p:txBody>
          <a:bodyPr/>
          <a:lstStyle/>
          <a:p>
            <a:pPr algn="l"/>
            <a:r>
              <a:rPr lang="zh-CN" altLang="en-US" sz="2800" b="0" dirty="0">
                <a:latin typeface="黑体" pitchFamily="49" charset="-122"/>
                <a:ea typeface="黑体" pitchFamily="49" charset="-122"/>
              </a:rPr>
              <a:t>基</a:t>
            </a:r>
            <a:r>
              <a:rPr lang="zh-CN" altLang="en-US" sz="2800" b="0" dirty="0" smtClean="0">
                <a:latin typeface="黑体" pitchFamily="49" charset="-122"/>
                <a:ea typeface="黑体" pitchFamily="49" charset="-122"/>
              </a:rPr>
              <a:t>于</a:t>
            </a:r>
            <a:r>
              <a:rPr lang="en-US" altLang="zh-CN" sz="2800" b="0" dirty="0" smtClean="0">
                <a:latin typeface="黑体" pitchFamily="49" charset="-122"/>
                <a:ea typeface="黑体" pitchFamily="49" charset="-122"/>
              </a:rPr>
              <a:t>CNN</a:t>
            </a:r>
            <a:r>
              <a:rPr lang="zh-CN" altLang="en-US" sz="2800" b="0" dirty="0" smtClean="0">
                <a:latin typeface="黑体" pitchFamily="49" charset="-122"/>
                <a:ea typeface="黑体" pitchFamily="49" charset="-122"/>
              </a:rPr>
              <a:t>的句子</a:t>
            </a:r>
            <a:r>
              <a:rPr lang="zh-CN" altLang="en-US" sz="2800" b="0" dirty="0">
                <a:latin typeface="黑体" pitchFamily="49" charset="-122"/>
                <a:ea typeface="黑体" pitchFamily="49" charset="-122"/>
              </a:rPr>
              <a:t>分布</a:t>
            </a:r>
            <a:r>
              <a:rPr lang="zh-CN" altLang="en-US" sz="2800" b="0" dirty="0" smtClean="0">
                <a:latin typeface="黑体" pitchFamily="49" charset="-122"/>
                <a:ea typeface="黑体" pitchFamily="49" charset="-122"/>
              </a:rPr>
              <a:t>式表示方法</a:t>
            </a:r>
            <a:endParaRPr lang="zh-CN" altLang="en-US" sz="2800" b="0" dirty="0">
              <a:latin typeface="黑体" pitchFamily="49" charset="-122"/>
              <a:ea typeface="黑体" pitchFamily="49" charset="-122"/>
            </a:endParaRPr>
          </a:p>
        </p:txBody>
      </p:sp>
      <p:graphicFrame>
        <p:nvGraphicFramePr>
          <p:cNvPr id="7" name="表格 6"/>
          <p:cNvGraphicFramePr>
            <a:graphicFrameLocks noGrp="1"/>
          </p:cNvGraphicFramePr>
          <p:nvPr/>
        </p:nvGraphicFramePr>
        <p:xfrm>
          <a:off x="737507" y="2008139"/>
          <a:ext cx="1890280" cy="2570624"/>
        </p:xfrm>
        <a:graphic>
          <a:graphicData uri="http://schemas.openxmlformats.org/drawingml/2006/table">
            <a:tbl>
              <a:tblPr firstRow="1" bandRow="1">
                <a:tableStyleId>{5C22544A-7EE6-4342-B048-85BDC9FD1C3A}</a:tableStyleId>
              </a:tblPr>
              <a:tblGrid>
                <a:gridCol w="378056">
                  <a:extLst>
                    <a:ext uri="{9D8B030D-6E8A-4147-A177-3AD203B41FA5}">
                      <a16:colId xmlns:a16="http://schemas.microsoft.com/office/drawing/2014/main" val="20000"/>
                    </a:ext>
                  </a:extLst>
                </a:gridCol>
                <a:gridCol w="378056">
                  <a:extLst>
                    <a:ext uri="{9D8B030D-6E8A-4147-A177-3AD203B41FA5}">
                      <a16:colId xmlns:a16="http://schemas.microsoft.com/office/drawing/2014/main" val="20001"/>
                    </a:ext>
                  </a:extLst>
                </a:gridCol>
                <a:gridCol w="378056">
                  <a:extLst>
                    <a:ext uri="{9D8B030D-6E8A-4147-A177-3AD203B41FA5}">
                      <a16:colId xmlns:a16="http://schemas.microsoft.com/office/drawing/2014/main" val="20002"/>
                    </a:ext>
                  </a:extLst>
                </a:gridCol>
                <a:gridCol w="378056">
                  <a:extLst>
                    <a:ext uri="{9D8B030D-6E8A-4147-A177-3AD203B41FA5}">
                      <a16:colId xmlns:a16="http://schemas.microsoft.com/office/drawing/2014/main" val="20003"/>
                    </a:ext>
                  </a:extLst>
                </a:gridCol>
                <a:gridCol w="378056">
                  <a:extLst>
                    <a:ext uri="{9D8B030D-6E8A-4147-A177-3AD203B41FA5}">
                      <a16:colId xmlns:a16="http://schemas.microsoft.com/office/drawing/2014/main" val="20004"/>
                    </a:ext>
                  </a:extLst>
                </a:gridCol>
              </a:tblGrid>
              <a:tr h="367232">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67232">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367232">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bl>
          </a:graphicData>
        </a:graphic>
      </p:graphicFrame>
      <mc:AlternateContent xmlns:mc="http://schemas.openxmlformats.org/markup-compatibility/2006" xmlns:a14="http://schemas.microsoft.com/office/drawing/2010/main">
        <mc:Choice Requires="a14">
          <p:sp>
            <p:nvSpPr>
              <p:cNvPr id="13" name="文本框 12"/>
              <p:cNvSpPr txBox="1"/>
              <p:nvPr/>
            </p:nvSpPr>
            <p:spPr>
              <a:xfrm>
                <a:off x="197236" y="1952711"/>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i="1">
                              <a:latin typeface="Cambria Math" panose="02040503050406030204" pitchFamily="18" charset="0"/>
                            </a:rPr>
                            <m:t>1</m:t>
                          </m:r>
                        </m:sub>
                      </m:sSub>
                    </m:oMath>
                  </m:oMathPara>
                </a14:m>
                <a:endParaRPr lang="zh-CN" altLang="en-US" dirty="0"/>
              </a:p>
            </p:txBody>
          </p:sp>
        </mc:Choice>
        <mc:Fallback xmlns="">
          <p:sp>
            <p:nvSpPr>
              <p:cNvPr id="13" name="文本框 12"/>
              <p:cNvSpPr txBox="1">
                <a:spLocks noRot="1" noChangeAspect="1" noMove="1" noResize="1" noEditPoints="1" noAdjustHandles="1" noChangeArrowheads="1" noChangeShapeType="1" noTextEdit="1"/>
              </p:cNvSpPr>
              <p:nvPr/>
            </p:nvSpPr>
            <p:spPr>
              <a:xfrm>
                <a:off x="197236" y="1952711"/>
                <a:ext cx="426472" cy="369332"/>
              </a:xfrm>
              <a:prstGeom prst="rect">
                <a:avLst/>
              </a:prstGeom>
              <a:blipFill rotWithShape="0">
                <a:blip r:embed="rId3"/>
                <a:stretch>
                  <a:fillRect l="-28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p:cNvSpPr txBox="1"/>
              <p:nvPr/>
            </p:nvSpPr>
            <p:spPr>
              <a:xfrm>
                <a:off x="197236" y="2317895"/>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14" name="文本框 13"/>
              <p:cNvSpPr txBox="1">
                <a:spLocks noRot="1" noChangeAspect="1" noMove="1" noResize="1" noEditPoints="1" noAdjustHandles="1" noChangeArrowheads="1" noChangeShapeType="1" noTextEdit="1"/>
              </p:cNvSpPr>
              <p:nvPr/>
            </p:nvSpPr>
            <p:spPr>
              <a:xfrm>
                <a:off x="197236" y="2317895"/>
                <a:ext cx="426472" cy="369332"/>
              </a:xfrm>
              <a:prstGeom prst="rect">
                <a:avLst/>
              </a:prstGeom>
              <a:blipFill rotWithShape="0">
                <a:blip r:embed="rId4"/>
                <a:stretch>
                  <a:fillRect l="-42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p:cNvSpPr txBox="1"/>
              <p:nvPr/>
            </p:nvSpPr>
            <p:spPr>
              <a:xfrm>
                <a:off x="184716" y="2687227"/>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b="0" i="1" smtClean="0">
                              <a:latin typeface="Cambria Math" panose="02040503050406030204" pitchFamily="18" charset="0"/>
                            </a:rPr>
                            <m:t>3</m:t>
                          </m:r>
                        </m:sub>
                      </m:sSub>
                    </m:oMath>
                  </m:oMathPara>
                </a14:m>
                <a:endParaRPr lang="zh-CN" altLang="en-US" dirty="0"/>
              </a:p>
            </p:txBody>
          </p:sp>
        </mc:Choice>
        <mc:Fallback xmlns="">
          <p:sp>
            <p:nvSpPr>
              <p:cNvPr id="15" name="文本框 14"/>
              <p:cNvSpPr txBox="1">
                <a:spLocks noRot="1" noChangeAspect="1" noMove="1" noResize="1" noEditPoints="1" noAdjustHandles="1" noChangeArrowheads="1" noChangeShapeType="1" noTextEdit="1"/>
              </p:cNvSpPr>
              <p:nvPr/>
            </p:nvSpPr>
            <p:spPr>
              <a:xfrm>
                <a:off x="184716" y="2687227"/>
                <a:ext cx="426472" cy="369332"/>
              </a:xfrm>
              <a:prstGeom prst="rect">
                <a:avLst/>
              </a:prstGeom>
              <a:blipFill rotWithShape="0">
                <a:blip r:embed="rId5"/>
                <a:stretch>
                  <a:fillRect l="-4286" b="-1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209113" y="4235224"/>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b="0" i="1" smtClean="0">
                              <a:latin typeface="Cambria Math" panose="02040503050406030204" pitchFamily="18" charset="0"/>
                            </a:rPr>
                            <m:t>𝑛</m:t>
                          </m:r>
                        </m:sub>
                      </m:sSub>
                    </m:oMath>
                  </m:oMathPara>
                </a14:m>
                <a:endParaRPr lang="zh-CN" altLang="en-US" dirty="0"/>
              </a:p>
            </p:txBody>
          </p:sp>
        </mc:Choice>
        <mc:Fallback xmlns="">
          <p:sp>
            <p:nvSpPr>
              <p:cNvPr id="16" name="文本框 15"/>
              <p:cNvSpPr txBox="1">
                <a:spLocks noRot="1" noChangeAspect="1" noMove="1" noResize="1" noEditPoints="1" noAdjustHandles="1" noChangeArrowheads="1" noChangeShapeType="1" noTextEdit="1"/>
              </p:cNvSpPr>
              <p:nvPr/>
            </p:nvSpPr>
            <p:spPr>
              <a:xfrm>
                <a:off x="209113" y="4235224"/>
                <a:ext cx="426472" cy="369332"/>
              </a:xfrm>
              <a:prstGeom prst="rect">
                <a:avLst/>
              </a:prstGeom>
              <a:blipFill rotWithShape="0">
                <a:blip r:embed="rId6"/>
                <a:stretch>
                  <a:fillRect l="-5714"/>
                </a:stretch>
              </a:blipFill>
            </p:spPr>
            <p:txBody>
              <a:bodyPr/>
              <a:lstStyle/>
              <a:p>
                <a:r>
                  <a:rPr lang="zh-CN" altLang="en-US">
                    <a:noFill/>
                  </a:rPr>
                  <a:t> </a:t>
                </a:r>
              </a:p>
            </p:txBody>
          </p:sp>
        </mc:Fallback>
      </mc:AlternateContent>
      <p:sp>
        <p:nvSpPr>
          <p:cNvPr id="17" name="文本框 16"/>
          <p:cNvSpPr txBox="1"/>
          <p:nvPr/>
        </p:nvSpPr>
        <p:spPr>
          <a:xfrm>
            <a:off x="184716" y="3137348"/>
            <a:ext cx="426472" cy="923330"/>
          </a:xfrm>
          <a:prstGeom prst="rect">
            <a:avLst/>
          </a:prstGeom>
          <a:noFill/>
        </p:spPr>
        <p:txBody>
          <a:bodyPr wrap="square" rtlCol="0">
            <a:spAutoFit/>
          </a:bodyPr>
          <a:lstStyle/>
          <a:p>
            <a:r>
              <a:rPr lang="en-US" altLang="zh-CN" dirty="0" smtClean="0"/>
              <a:t>.</a:t>
            </a:r>
          </a:p>
          <a:p>
            <a:r>
              <a:rPr lang="en-US" altLang="zh-CN" dirty="0" smtClean="0"/>
              <a:t>.</a:t>
            </a:r>
          </a:p>
          <a:p>
            <a:r>
              <a:rPr lang="en-US" altLang="zh-CN" dirty="0"/>
              <a:t>.</a:t>
            </a:r>
            <a:endParaRPr lang="zh-CN" altLang="en-US" dirty="0"/>
          </a:p>
        </p:txBody>
      </p:sp>
      <p:sp>
        <p:nvSpPr>
          <p:cNvPr id="18" name="矩形 17"/>
          <p:cNvSpPr/>
          <p:nvPr/>
        </p:nvSpPr>
        <p:spPr>
          <a:xfrm>
            <a:off x="749384" y="3825005"/>
            <a:ext cx="1890280" cy="763400"/>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spAutoFit/>
          </a:bodyPr>
          <a:lstStyle/>
          <a:p>
            <a:pPr algn="ctr"/>
            <a:endParaRPr lang="zh-CN" altLang="en-US" b="1" dirty="0" smtClean="0"/>
          </a:p>
        </p:txBody>
      </p:sp>
      <p:graphicFrame>
        <p:nvGraphicFramePr>
          <p:cNvPr id="19" name="表格 18"/>
          <p:cNvGraphicFramePr>
            <a:graphicFrameLocks noGrp="1"/>
          </p:cNvGraphicFramePr>
          <p:nvPr/>
        </p:nvGraphicFramePr>
        <p:xfrm>
          <a:off x="3850869" y="2457607"/>
          <a:ext cx="353048" cy="2121156"/>
        </p:xfrm>
        <a:graphic>
          <a:graphicData uri="http://schemas.openxmlformats.org/drawingml/2006/table">
            <a:tbl>
              <a:tblPr firstRow="1" bandRow="1">
                <a:tableStyleId>{5C22544A-7EE6-4342-B048-85BDC9FD1C3A}</a:tableStyleId>
              </a:tblPr>
              <a:tblGrid>
                <a:gridCol w="353048">
                  <a:extLst>
                    <a:ext uri="{9D8B030D-6E8A-4147-A177-3AD203B41FA5}">
                      <a16:colId xmlns:a16="http://schemas.microsoft.com/office/drawing/2014/main" val="20000"/>
                    </a:ext>
                  </a:extLst>
                </a:gridCol>
              </a:tblGrid>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
        <p:nvSpPr>
          <p:cNvPr id="26" name="矩形 25"/>
          <p:cNvSpPr/>
          <p:nvPr/>
        </p:nvSpPr>
        <p:spPr>
          <a:xfrm>
            <a:off x="3847380" y="4221650"/>
            <a:ext cx="360024" cy="366755"/>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spAutoFit/>
          </a:bodyPr>
          <a:lstStyle/>
          <a:p>
            <a:pPr algn="ctr"/>
            <a:endParaRPr lang="zh-CN" altLang="en-US" b="1" dirty="0" smtClean="0"/>
          </a:p>
        </p:txBody>
      </p:sp>
      <mc:AlternateContent xmlns:mc="http://schemas.openxmlformats.org/markup-compatibility/2006" xmlns:a14="http://schemas.microsoft.com/office/drawing/2010/main">
        <mc:Choice Requires="a14">
          <p:sp>
            <p:nvSpPr>
              <p:cNvPr id="30" name="文本框 29"/>
              <p:cNvSpPr txBox="1"/>
              <p:nvPr/>
            </p:nvSpPr>
            <p:spPr>
              <a:xfrm>
                <a:off x="2253263" y="1569092"/>
                <a:ext cx="40906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d</m:t>
                          </m:r>
                        </m:e>
                        <m:sub>
                          <m:r>
                            <a:rPr lang="en-US" altLang="zh-CN" i="1">
                              <a:latin typeface="Cambria Math" panose="02040503050406030204" pitchFamily="18" charset="0"/>
                            </a:rPr>
                            <m:t>1</m:t>
                          </m:r>
                        </m:sub>
                      </m:sSub>
                    </m:oMath>
                  </m:oMathPara>
                </a14:m>
                <a:endParaRPr lang="zh-CN" altLang="en-US" dirty="0"/>
              </a:p>
            </p:txBody>
          </p:sp>
        </mc:Choice>
        <mc:Fallback xmlns="">
          <p:sp>
            <p:nvSpPr>
              <p:cNvPr id="30" name="文本框 29"/>
              <p:cNvSpPr txBox="1">
                <a:spLocks noRot="1" noChangeAspect="1" noMove="1" noResize="1" noEditPoints="1" noAdjustHandles="1" noChangeArrowheads="1" noChangeShapeType="1" noTextEdit="1"/>
              </p:cNvSpPr>
              <p:nvPr/>
            </p:nvSpPr>
            <p:spPr>
              <a:xfrm>
                <a:off x="2253263" y="1569092"/>
                <a:ext cx="409068" cy="369332"/>
              </a:xfrm>
              <a:prstGeom prst="rect">
                <a:avLst/>
              </a:prstGeom>
              <a:blipFill rotWithShape="0">
                <a:blip r:embed="rId7"/>
                <a:stretch>
                  <a:fillRect l="-597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p:cNvSpPr txBox="1"/>
              <p:nvPr/>
            </p:nvSpPr>
            <p:spPr>
              <a:xfrm>
                <a:off x="1905000" y="1559703"/>
                <a:ext cx="4264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d</m:t>
                          </m:r>
                        </m:e>
                        <m:sub>
                          <m:r>
                            <a:rPr lang="en-US" altLang="zh-CN" i="1">
                              <a:latin typeface="Cambria Math" panose="02040503050406030204" pitchFamily="18" charset="0"/>
                            </a:rPr>
                            <m:t>2</m:t>
                          </m:r>
                        </m:sub>
                      </m:sSub>
                    </m:oMath>
                  </m:oMathPara>
                </a14:m>
                <a:endParaRPr lang="zh-CN" altLang="en-US" dirty="0"/>
              </a:p>
            </p:txBody>
          </p:sp>
        </mc:Choice>
        <mc:Fallback xmlns="">
          <p:sp>
            <p:nvSpPr>
              <p:cNvPr id="31" name="文本框 30"/>
              <p:cNvSpPr txBox="1">
                <a:spLocks noRot="1" noChangeAspect="1" noMove="1" noResize="1" noEditPoints="1" noAdjustHandles="1" noChangeArrowheads="1" noChangeShapeType="1" noTextEdit="1"/>
              </p:cNvSpPr>
              <p:nvPr/>
            </p:nvSpPr>
            <p:spPr>
              <a:xfrm>
                <a:off x="1905000" y="1559703"/>
                <a:ext cx="426472" cy="369332"/>
              </a:xfrm>
              <a:prstGeom prst="rect">
                <a:avLst/>
              </a:prstGeom>
              <a:blipFill rotWithShape="0">
                <a:blip r:embed="rId8"/>
                <a:stretch>
                  <a:fillRect l="-4348" b="-1667"/>
                </a:stretch>
              </a:blipFill>
            </p:spPr>
            <p:txBody>
              <a:bodyPr/>
              <a:lstStyle/>
              <a:p>
                <a:r>
                  <a:rPr lang="zh-CN" altLang="en-US">
                    <a:noFill/>
                  </a:rPr>
                  <a:t> </a:t>
                </a:r>
              </a:p>
            </p:txBody>
          </p:sp>
        </mc:Fallback>
      </mc:AlternateContent>
      <p:sp>
        <p:nvSpPr>
          <p:cNvPr id="23" name="文本框 22"/>
          <p:cNvSpPr txBox="1"/>
          <p:nvPr/>
        </p:nvSpPr>
        <p:spPr>
          <a:xfrm>
            <a:off x="3592728" y="4831214"/>
            <a:ext cx="869328" cy="461665"/>
          </a:xfrm>
          <a:prstGeom prst="rect">
            <a:avLst/>
          </a:prstGeom>
          <a:noFill/>
        </p:spPr>
        <p:txBody>
          <a:bodyPr wrap="square" rtlCol="0">
            <a:spAutoFit/>
          </a:bodyPr>
          <a:lstStyle/>
          <a:p>
            <a:r>
              <a:rPr lang="zh-CN" altLang="en-US" sz="1200" dirty="0" smtClean="0">
                <a:latin typeface="微软雅黑" panose="020B0503020204020204" pitchFamily="34" charset="-122"/>
                <a:ea typeface="微软雅黑" panose="020B0503020204020204" pitchFamily="34" charset="-122"/>
              </a:rPr>
              <a:t>卷积得到特征图谱</a:t>
            </a:r>
            <a:endParaRPr lang="zh-CN" altLang="en-US" sz="1200" dirty="0">
              <a:latin typeface="微软雅黑" panose="020B0503020204020204" pitchFamily="34" charset="-122"/>
              <a:ea typeface="微软雅黑" panose="020B0503020204020204" pitchFamily="34" charset="-122"/>
            </a:endParaRPr>
          </a:p>
        </p:txBody>
      </p:sp>
      <p:cxnSp>
        <p:nvCxnSpPr>
          <p:cNvPr id="3" name="直接连接符 2"/>
          <p:cNvCxnSpPr/>
          <p:nvPr/>
        </p:nvCxnSpPr>
        <p:spPr bwMode="auto">
          <a:xfrm>
            <a:off x="4216252" y="2457607"/>
            <a:ext cx="1497967" cy="490565"/>
          </a:xfrm>
          <a:prstGeom prst="line">
            <a:avLst/>
          </a:prstGeom>
          <a:solidFill>
            <a:schemeClr val="bg1"/>
          </a:solidFill>
          <a:ln w="9525" cap="flat" cmpd="sng" algn="ctr">
            <a:solidFill>
              <a:srgbClr val="FF0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22" name="文本框 21"/>
              <p:cNvSpPr txBox="1"/>
              <p:nvPr/>
            </p:nvSpPr>
            <p:spPr>
              <a:xfrm>
                <a:off x="635585" y="4779102"/>
                <a:ext cx="2196040" cy="461665"/>
              </a:xfrm>
              <a:prstGeom prst="rect">
                <a:avLst/>
              </a:prstGeom>
              <a:noFill/>
            </p:spPr>
            <p:txBody>
              <a:bodyPr wrap="square" rtlCol="0">
                <a:spAutoFit/>
              </a:bodyPr>
              <a:lstStyle/>
              <a:p>
                <a:r>
                  <a:rPr lang="en-US" altLang="zh-CN" sz="1200" dirty="0" smtClean="0"/>
                  <a:t>n</a:t>
                </a:r>
                <a14:m>
                  <m:oMath xmlns:m="http://schemas.openxmlformats.org/officeDocument/2006/math">
                    <m:r>
                      <a:rPr lang="en-US" altLang="zh-CN" sz="1200" i="1" smtClean="0">
                        <a:latin typeface="Cambria Math" panose="02040503050406030204" pitchFamily="18" charset="0"/>
                        <a:ea typeface="Cambria Math" panose="02040503050406030204" pitchFamily="18" charset="0"/>
                      </a:rPr>
                      <m:t>×</m:t>
                    </m:r>
                    <m:r>
                      <a:rPr lang="en-US" altLang="zh-CN" sz="1200" b="0" i="1" smtClean="0">
                        <a:latin typeface="Cambria Math" panose="02040503050406030204" pitchFamily="18" charset="0"/>
                        <a:ea typeface="Cambria Math" panose="02040503050406030204" pitchFamily="18" charset="0"/>
                      </a:rPr>
                      <m:t>(</m:t>
                    </m:r>
                    <m:r>
                      <m:rPr>
                        <m:sty m:val="p"/>
                      </m:rPr>
                      <a:rPr lang="en-US" altLang="zh-CN" sz="1200" i="1">
                        <a:latin typeface="Cambria Math" panose="02040503050406030204" pitchFamily="18" charset="0"/>
                        <a:ea typeface="Cambria Math" panose="02040503050406030204" pitchFamily="18" charset="0"/>
                      </a:rPr>
                      <m:t>k</m:t>
                    </m:r>
                    <m:r>
                      <a:rPr lang="en-US" altLang="zh-CN" sz="1200" b="0" i="1" smtClean="0">
                        <a:latin typeface="Cambria Math" panose="02040503050406030204" pitchFamily="18" charset="0"/>
                        <a:ea typeface="Cambria Math" panose="02040503050406030204" pitchFamily="18" charset="0"/>
                      </a:rPr>
                      <m:t>+2)</m:t>
                    </m:r>
                  </m:oMath>
                </a14:m>
                <a:r>
                  <a:rPr lang="zh-CN" altLang="en-US" sz="1200" dirty="0" smtClean="0">
                    <a:latin typeface="微软雅黑" panose="020B0503020204020204" pitchFamily="34" charset="-122"/>
                    <a:ea typeface="微软雅黑" panose="020B0503020204020204" pitchFamily="34" charset="-122"/>
                  </a:rPr>
                  <a:t>表示由词</a:t>
                </a:r>
                <a:r>
                  <a:rPr lang="zh-CN" altLang="en-US" sz="1200" dirty="0">
                    <a:latin typeface="微软雅黑" panose="020B0503020204020204" pitchFamily="34" charset="-122"/>
                    <a:ea typeface="微软雅黑" panose="020B0503020204020204" pitchFamily="34" charset="-122"/>
                  </a:rPr>
                  <a:t>向</a:t>
                </a:r>
                <a:r>
                  <a:rPr lang="zh-CN" altLang="en-US" sz="1200" dirty="0" smtClean="0">
                    <a:latin typeface="微软雅黑" panose="020B0503020204020204" pitchFamily="34" charset="-122"/>
                    <a:ea typeface="微软雅黑" panose="020B0503020204020204" pitchFamily="34" charset="-122"/>
                  </a:rPr>
                  <a:t>量和位置嵌入构成的句子向量矩阵</a:t>
                </a:r>
                <a:endParaRPr lang="zh-CN" altLang="en-US" sz="1200" dirty="0">
                  <a:latin typeface="微软雅黑" panose="020B0503020204020204" pitchFamily="34" charset="-122"/>
                  <a:ea typeface="微软雅黑" panose="020B0503020204020204" pitchFamily="34" charset="-122"/>
                </a:endParaRPr>
              </a:p>
            </p:txBody>
          </p:sp>
        </mc:Choice>
        <mc:Fallback xmlns="">
          <p:sp>
            <p:nvSpPr>
              <p:cNvPr id="22" name="文本框 21"/>
              <p:cNvSpPr txBox="1">
                <a:spLocks noRot="1" noChangeAspect="1" noMove="1" noResize="1" noEditPoints="1" noAdjustHandles="1" noChangeArrowheads="1" noChangeShapeType="1" noTextEdit="1"/>
              </p:cNvSpPr>
              <p:nvPr/>
            </p:nvSpPr>
            <p:spPr>
              <a:xfrm>
                <a:off x="635585" y="4779102"/>
                <a:ext cx="2196040" cy="461665"/>
              </a:xfrm>
              <a:prstGeom prst="rect">
                <a:avLst/>
              </a:prstGeom>
              <a:blipFill rotWithShape="0">
                <a:blip r:embed="rId9"/>
                <a:stretch>
                  <a:fillRect t="-1316" b="-9211"/>
                </a:stretch>
              </a:blipFill>
            </p:spPr>
            <p:txBody>
              <a:bodyPr/>
              <a:lstStyle/>
              <a:p>
                <a:r>
                  <a:rPr lang="zh-CN" altLang="en-US">
                    <a:noFill/>
                  </a:rPr>
                  <a:t> </a:t>
                </a:r>
              </a:p>
            </p:txBody>
          </p:sp>
        </mc:Fallback>
      </mc:AlternateContent>
      <p:cxnSp>
        <p:nvCxnSpPr>
          <p:cNvPr id="27" name="直接连接符 26"/>
          <p:cNvCxnSpPr/>
          <p:nvPr/>
        </p:nvCxnSpPr>
        <p:spPr bwMode="auto">
          <a:xfrm>
            <a:off x="2623720" y="4554941"/>
            <a:ext cx="1239942" cy="29938"/>
          </a:xfrm>
          <a:prstGeom prst="line">
            <a:avLst/>
          </a:prstGeom>
          <a:solidFill>
            <a:schemeClr val="bg1"/>
          </a:solidFill>
          <a:ln w="9525" cap="flat" cmpd="sng" algn="ctr">
            <a:solidFill>
              <a:srgbClr val="FF0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接连接符 27"/>
          <p:cNvCxnSpPr/>
          <p:nvPr/>
        </p:nvCxnSpPr>
        <p:spPr bwMode="auto">
          <a:xfrm>
            <a:off x="2626562" y="3796696"/>
            <a:ext cx="1224307" cy="424364"/>
          </a:xfrm>
          <a:prstGeom prst="line">
            <a:avLst/>
          </a:prstGeom>
          <a:solidFill>
            <a:schemeClr val="bg1"/>
          </a:solidFill>
          <a:ln w="9525" cap="flat" cmpd="sng" algn="ctr">
            <a:solidFill>
              <a:srgbClr val="FF0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接连接符 8"/>
          <p:cNvCxnSpPr/>
          <p:nvPr/>
        </p:nvCxnSpPr>
        <p:spPr bwMode="auto">
          <a:xfrm flipV="1">
            <a:off x="4210893" y="3293451"/>
            <a:ext cx="1467871" cy="1261490"/>
          </a:xfrm>
          <a:prstGeom prst="line">
            <a:avLst/>
          </a:prstGeom>
          <a:solidFill>
            <a:schemeClr val="bg1"/>
          </a:solidFill>
          <a:ln w="9525" cap="flat" cmpd="sng" algn="ctr">
            <a:solidFill>
              <a:srgbClr val="FF0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文本框 35"/>
          <p:cNvSpPr txBox="1"/>
          <p:nvPr/>
        </p:nvSpPr>
        <p:spPr>
          <a:xfrm>
            <a:off x="5528627" y="4805509"/>
            <a:ext cx="1396032" cy="461665"/>
          </a:xfrm>
          <a:prstGeom prst="rect">
            <a:avLst/>
          </a:prstGeom>
          <a:noFill/>
        </p:spPr>
        <p:txBody>
          <a:bodyPr wrap="square" rtlCol="0">
            <a:spAutoFit/>
          </a:bodyPr>
          <a:lstStyle/>
          <a:p>
            <a:r>
              <a:rPr lang="en-US" altLang="zh-CN" sz="1200" dirty="0" smtClean="0">
                <a:latin typeface="微软雅黑" panose="020B0503020204020204" pitchFamily="34" charset="-122"/>
                <a:ea typeface="微软雅黑" panose="020B0503020204020204" pitchFamily="34" charset="-122"/>
              </a:rPr>
              <a:t>Max-pooling</a:t>
            </a:r>
            <a:r>
              <a:rPr lang="zh-CN" altLang="en-US" sz="1200" dirty="0" smtClean="0">
                <a:latin typeface="微软雅黑" panose="020B0503020204020204" pitchFamily="34" charset="-122"/>
                <a:ea typeface="微软雅黑" panose="020B0503020204020204" pitchFamily="34" charset="-122"/>
              </a:rPr>
              <a:t>得到的特征集合</a:t>
            </a:r>
            <a:endParaRPr lang="zh-CN" altLang="en-US" sz="1200" dirty="0">
              <a:latin typeface="微软雅黑" panose="020B0503020204020204" pitchFamily="34" charset="-122"/>
              <a:ea typeface="微软雅黑" panose="020B0503020204020204" pitchFamily="34" charset="-122"/>
            </a:endParaRPr>
          </a:p>
        </p:txBody>
      </p:sp>
      <p:sp>
        <p:nvSpPr>
          <p:cNvPr id="72" name="矩形 71"/>
          <p:cNvSpPr/>
          <p:nvPr/>
        </p:nvSpPr>
        <p:spPr>
          <a:xfrm>
            <a:off x="5714219" y="2931323"/>
            <a:ext cx="360024" cy="366755"/>
          </a:xfrm>
          <a:prstGeom prst="rect">
            <a:avLst/>
          </a:prstGeom>
          <a:ln/>
        </p:spPr>
        <p:style>
          <a:lnRef idx="2">
            <a:schemeClr val="accent4"/>
          </a:lnRef>
          <a:fillRef idx="1">
            <a:schemeClr val="lt1"/>
          </a:fillRef>
          <a:effectRef idx="0">
            <a:schemeClr val="accent4"/>
          </a:effectRef>
          <a:fontRef idx="minor">
            <a:schemeClr val="dk1"/>
          </a:fontRef>
        </p:style>
        <p:txBody>
          <a:bodyPr rtlCol="0" anchor="ctr">
            <a:spAutoFit/>
          </a:bodyPr>
          <a:lstStyle/>
          <a:p>
            <a:pPr algn="ctr"/>
            <a:endParaRPr lang="zh-CN" altLang="en-US" b="1" dirty="0" smtClean="0"/>
          </a:p>
        </p:txBody>
      </p:sp>
      <p:sp>
        <p:nvSpPr>
          <p:cNvPr id="73" name="矩形 72"/>
          <p:cNvSpPr/>
          <p:nvPr/>
        </p:nvSpPr>
        <p:spPr>
          <a:xfrm>
            <a:off x="5866619" y="3083723"/>
            <a:ext cx="360024" cy="366755"/>
          </a:xfrm>
          <a:prstGeom prst="rect">
            <a:avLst/>
          </a:prstGeom>
          <a:ln/>
        </p:spPr>
        <p:style>
          <a:lnRef idx="2">
            <a:schemeClr val="accent4"/>
          </a:lnRef>
          <a:fillRef idx="1">
            <a:schemeClr val="lt1"/>
          </a:fillRef>
          <a:effectRef idx="0">
            <a:schemeClr val="accent4"/>
          </a:effectRef>
          <a:fontRef idx="minor">
            <a:schemeClr val="dk1"/>
          </a:fontRef>
        </p:style>
        <p:txBody>
          <a:bodyPr rtlCol="0" anchor="ctr">
            <a:spAutoFit/>
          </a:bodyPr>
          <a:lstStyle/>
          <a:p>
            <a:pPr algn="ctr"/>
            <a:endParaRPr lang="zh-CN" altLang="en-US" b="1" dirty="0" smtClean="0"/>
          </a:p>
        </p:txBody>
      </p:sp>
      <p:sp>
        <p:nvSpPr>
          <p:cNvPr id="74" name="矩形 73"/>
          <p:cNvSpPr/>
          <p:nvPr/>
        </p:nvSpPr>
        <p:spPr>
          <a:xfrm>
            <a:off x="6019019" y="3236123"/>
            <a:ext cx="360024" cy="366755"/>
          </a:xfrm>
          <a:prstGeom prst="rect">
            <a:avLst/>
          </a:prstGeom>
          <a:ln/>
        </p:spPr>
        <p:style>
          <a:lnRef idx="2">
            <a:schemeClr val="accent4"/>
          </a:lnRef>
          <a:fillRef idx="1">
            <a:schemeClr val="lt1"/>
          </a:fillRef>
          <a:effectRef idx="0">
            <a:schemeClr val="accent4"/>
          </a:effectRef>
          <a:fontRef idx="minor">
            <a:schemeClr val="dk1"/>
          </a:fontRef>
        </p:style>
        <p:txBody>
          <a:bodyPr rtlCol="0" anchor="ctr">
            <a:spAutoFit/>
          </a:bodyPr>
          <a:lstStyle/>
          <a:p>
            <a:pPr algn="ctr"/>
            <a:endParaRPr lang="zh-CN" altLang="en-US" b="1" dirty="0" smtClean="0"/>
          </a:p>
        </p:txBody>
      </p:sp>
      <p:sp>
        <p:nvSpPr>
          <p:cNvPr id="75" name="矩形 74"/>
          <p:cNvSpPr/>
          <p:nvPr/>
        </p:nvSpPr>
        <p:spPr>
          <a:xfrm>
            <a:off x="6171419" y="3388523"/>
            <a:ext cx="360024" cy="366755"/>
          </a:xfrm>
          <a:prstGeom prst="rect">
            <a:avLst/>
          </a:prstGeom>
          <a:ln/>
        </p:spPr>
        <p:style>
          <a:lnRef idx="2">
            <a:schemeClr val="accent4"/>
          </a:lnRef>
          <a:fillRef idx="1">
            <a:schemeClr val="lt1"/>
          </a:fillRef>
          <a:effectRef idx="0">
            <a:schemeClr val="accent4"/>
          </a:effectRef>
          <a:fontRef idx="minor">
            <a:schemeClr val="dk1"/>
          </a:fontRef>
        </p:style>
        <p:txBody>
          <a:bodyPr rtlCol="0" anchor="ctr">
            <a:spAutoFit/>
          </a:bodyPr>
          <a:lstStyle/>
          <a:p>
            <a:pPr algn="ctr"/>
            <a:endParaRPr lang="zh-CN" altLang="en-US" b="1" dirty="0" smtClean="0"/>
          </a:p>
        </p:txBody>
      </p:sp>
      <p:cxnSp>
        <p:nvCxnSpPr>
          <p:cNvPr id="80" name="直接连接符 79"/>
          <p:cNvCxnSpPr/>
          <p:nvPr/>
        </p:nvCxnSpPr>
        <p:spPr bwMode="auto">
          <a:xfrm flipV="1">
            <a:off x="6040056" y="2635182"/>
            <a:ext cx="2009421" cy="279459"/>
          </a:xfrm>
          <a:prstGeom prst="line">
            <a:avLst/>
          </a:prstGeom>
          <a:solidFill>
            <a:schemeClr val="bg1"/>
          </a:solidFill>
          <a:ln w="9525" cap="flat" cmpd="sng" algn="ctr">
            <a:solidFill>
              <a:srgbClr val="FF0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1" name="直接连接符 80"/>
          <p:cNvCxnSpPr/>
          <p:nvPr/>
        </p:nvCxnSpPr>
        <p:spPr bwMode="auto">
          <a:xfrm>
            <a:off x="6531443" y="3755278"/>
            <a:ext cx="1529365" cy="276273"/>
          </a:xfrm>
          <a:prstGeom prst="line">
            <a:avLst/>
          </a:prstGeom>
          <a:solidFill>
            <a:schemeClr val="bg1"/>
          </a:solidFill>
          <a:ln w="9525" cap="flat" cmpd="sng" algn="ctr">
            <a:solidFill>
              <a:srgbClr val="FF0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85" name="表格 84"/>
          <p:cNvGraphicFramePr>
            <a:graphicFrameLocks noGrp="1"/>
          </p:cNvGraphicFramePr>
          <p:nvPr/>
        </p:nvGraphicFramePr>
        <p:xfrm>
          <a:off x="8060808" y="2608651"/>
          <a:ext cx="353048" cy="1414104"/>
        </p:xfrm>
        <a:graphic>
          <a:graphicData uri="http://schemas.openxmlformats.org/drawingml/2006/table">
            <a:tbl>
              <a:tblPr firstRow="1" bandRow="1">
                <a:tableStyleId>{5C22544A-7EE6-4342-B048-85BDC9FD1C3A}</a:tableStyleId>
              </a:tblPr>
              <a:tblGrid>
                <a:gridCol w="353048">
                  <a:extLst>
                    <a:ext uri="{9D8B030D-6E8A-4147-A177-3AD203B41FA5}">
                      <a16:colId xmlns:a16="http://schemas.microsoft.com/office/drawing/2014/main" val="20000"/>
                    </a:ext>
                  </a:extLst>
                </a:gridCol>
              </a:tblGrid>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53526">
                <a:tc>
                  <a:txBody>
                    <a:bodyPr/>
                    <a:lstStyle/>
                    <a:p>
                      <a:endParaRPr lang="zh-CN" altLang="en-US" sz="1800" dirty="0"/>
                    </a:p>
                  </a:txBody>
                  <a:tcPr marL="71378" marR="71378" marT="35689" marB="356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92" name="文本框 91"/>
          <p:cNvSpPr txBox="1"/>
          <p:nvPr/>
        </p:nvSpPr>
        <p:spPr>
          <a:xfrm>
            <a:off x="7696587" y="4805509"/>
            <a:ext cx="1267901" cy="276999"/>
          </a:xfrm>
          <a:prstGeom prst="rect">
            <a:avLst/>
          </a:prstGeom>
          <a:noFill/>
        </p:spPr>
        <p:txBody>
          <a:bodyPr wrap="square" rtlCol="0">
            <a:spAutoFit/>
          </a:bodyPr>
          <a:lstStyle/>
          <a:p>
            <a:r>
              <a:rPr lang="zh-CN" altLang="en-US" sz="1200" dirty="0">
                <a:latin typeface="微软雅黑" panose="020B0503020204020204" pitchFamily="34" charset="-122"/>
                <a:ea typeface="微软雅黑" panose="020B0503020204020204" pitchFamily="34" charset="-122"/>
              </a:rPr>
              <a:t>输</a:t>
            </a:r>
            <a:r>
              <a:rPr lang="zh-CN" altLang="en-US" sz="1200" dirty="0" smtClean="0">
                <a:latin typeface="微软雅黑" panose="020B0503020204020204" pitchFamily="34" charset="-122"/>
                <a:ea typeface="微软雅黑" panose="020B0503020204020204" pitchFamily="34" charset="-122"/>
              </a:rPr>
              <a:t>出特征向量</a:t>
            </a:r>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414686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60907" y="1772816"/>
            <a:ext cx="3088186" cy="2783243"/>
          </a:xfrm>
        </p:spPr>
        <p:txBody>
          <a:bodyPr/>
          <a:lstStyle/>
          <a:p>
            <a:r>
              <a:rPr lang="zh-CN" altLang="en-US" sz="2400" dirty="0"/>
              <a:t>数据集</a:t>
            </a:r>
            <a:endParaRPr lang="zh-CN" altLang="en-US" sz="1600" dirty="0" smtClean="0">
              <a:latin typeface="Times New Roman" panose="02020603050405020304" pitchFamily="18" charset="0"/>
              <a:ea typeface="宋体" panose="02010600030101010101" pitchFamily="2" charset="-122"/>
            </a:endParaRPr>
          </a:p>
          <a:p>
            <a:pPr marL="784225" lvl="1" indent="-342900">
              <a:buFont typeface="Wingdings" panose="05000000000000000000" pitchFamily="2" charset="2"/>
              <a:buChar char="p"/>
            </a:pPr>
            <a:r>
              <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rPr>
              <a:t>SemEval-2010 </a:t>
            </a:r>
            <a:r>
              <a:rPr lang="en-US" altLang="zh-CN" sz="1800" dirty="0">
                <a:latin typeface="Times New Roman" panose="02020603050405020304" pitchFamily="18" charset="0"/>
                <a:ea typeface="楷体" panose="02010609060101010101" pitchFamily="49" charset="-122"/>
                <a:cs typeface="Times New Roman" panose="02020603050405020304" pitchFamily="18" charset="0"/>
              </a:rPr>
              <a:t>Task </a:t>
            </a:r>
            <a:r>
              <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rPr>
              <a:t>8</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会</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议所给出标准数据集，该数据集一共包含了</a:t>
            </a:r>
            <a:r>
              <a:rPr lang="en-US" altLang="zh-CN" sz="1800" dirty="0">
                <a:latin typeface="Times New Roman" panose="02020603050405020304" pitchFamily="18" charset="0"/>
                <a:ea typeface="楷体" panose="02010609060101010101" pitchFamily="49" charset="-122"/>
                <a:cs typeface="Times New Roman" panose="02020603050405020304" pitchFamily="18" charset="0"/>
              </a:rPr>
              <a:t>10717</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条数据，定义了</a:t>
            </a:r>
            <a:r>
              <a:rPr lang="en-US" altLang="zh-CN" sz="1800" dirty="0">
                <a:latin typeface="Times New Roman" panose="02020603050405020304" pitchFamily="18" charset="0"/>
                <a:ea typeface="楷体" panose="02010609060101010101" pitchFamily="49" charset="-122"/>
                <a:cs typeface="Times New Roman" panose="02020603050405020304" pitchFamily="18" charset="0"/>
              </a:rPr>
              <a:t>9</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种实体关</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系</a:t>
            </a:r>
            <a:endPar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 name="日期占位符 3"/>
          <p:cNvSpPr>
            <a:spLocks noGrp="1"/>
          </p:cNvSpPr>
          <p:nvPr>
            <p:ph type="dt" sz="half" idx="10"/>
          </p:nvPr>
        </p:nvSpPr>
        <p:spPr/>
        <p:txBody>
          <a:bodyPr/>
          <a:lstStyle/>
          <a:p>
            <a:fld id="{ECB25AA1-DAB0-4597-8B8E-0BCD3DF7FBD0}" type="datetime1">
              <a:rPr lang="zh-CN" altLang="en-US" smtClean="0"/>
              <a:t>2017/5/21</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19</a:t>
            </a:fld>
            <a:endParaRPr lang="en-US" altLang="zh-CN"/>
          </a:p>
        </p:txBody>
      </p:sp>
      <p:sp>
        <p:nvSpPr>
          <p:cNvPr id="7" name="标题 1"/>
          <p:cNvSpPr>
            <a:spLocks noGrp="1"/>
          </p:cNvSpPr>
          <p:nvPr>
            <p:ph type="title"/>
          </p:nvPr>
        </p:nvSpPr>
        <p:spPr>
          <a:xfrm>
            <a:off x="1042988" y="404813"/>
            <a:ext cx="5616575" cy="576262"/>
          </a:xfrm>
        </p:spPr>
        <p:txBody>
          <a:bodyPr/>
          <a:lstStyle/>
          <a:p>
            <a:pPr algn="l"/>
            <a:r>
              <a:rPr lang="zh-CN" altLang="en-US" sz="2800" b="0" dirty="0" smtClean="0">
                <a:latin typeface="黑体" pitchFamily="49" charset="-122"/>
                <a:ea typeface="黑体" pitchFamily="49" charset="-122"/>
              </a:rPr>
              <a:t>对比实验</a:t>
            </a:r>
            <a:endParaRPr lang="zh-CN" altLang="en-US" sz="2800" b="0" dirty="0">
              <a:latin typeface="黑体" pitchFamily="49" charset="-122"/>
              <a:ea typeface="黑体" pitchFamily="49"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1083187247"/>
              </p:ext>
            </p:extLst>
          </p:nvPr>
        </p:nvGraphicFramePr>
        <p:xfrm>
          <a:off x="3851920" y="1412777"/>
          <a:ext cx="4464496" cy="3744414"/>
        </p:xfrm>
        <a:graphic>
          <a:graphicData uri="http://schemas.openxmlformats.org/drawingml/2006/table">
            <a:tbl>
              <a:tblPr firstRow="1" firstCol="1" bandRow="1">
                <a:tableStyleId>{5C22544A-7EE6-4342-B048-85BDC9FD1C3A}</a:tableStyleId>
              </a:tblPr>
              <a:tblGrid>
                <a:gridCol w="2373162">
                  <a:extLst>
                    <a:ext uri="{9D8B030D-6E8A-4147-A177-3AD203B41FA5}">
                      <a16:colId xmlns:a16="http://schemas.microsoft.com/office/drawing/2014/main" val="20000"/>
                    </a:ext>
                  </a:extLst>
                </a:gridCol>
                <a:gridCol w="2091334">
                  <a:extLst>
                    <a:ext uri="{9D8B030D-6E8A-4147-A177-3AD203B41FA5}">
                      <a16:colId xmlns:a16="http://schemas.microsoft.com/office/drawing/2014/main" val="20001"/>
                    </a:ext>
                  </a:extLst>
                </a:gridCol>
              </a:tblGrid>
              <a:tr h="266693">
                <a:tc>
                  <a:txBody>
                    <a:bodyPr/>
                    <a:lstStyle/>
                    <a:p>
                      <a:pPr indent="127000" algn="just">
                        <a:lnSpc>
                          <a:spcPct val="150000"/>
                        </a:lnSpc>
                        <a:spcBef>
                          <a:spcPts val="600"/>
                        </a:spcBef>
                        <a:spcAft>
                          <a:spcPts val="600"/>
                        </a:spcAft>
                      </a:pPr>
                      <a:r>
                        <a:rPr lang="en-US" sz="1100" kern="100" dirty="0">
                          <a:effectLst/>
                        </a:rPr>
                        <a:t>Relation</a:t>
                      </a:r>
                      <a:endParaRPr lang="zh-CN" sz="1100" kern="100" dirty="0">
                        <a:effectLst/>
                        <a:latin typeface="Times New Roman" panose="02020603050405020304" pitchFamily="18" charset="0"/>
                        <a:ea typeface="宋体" panose="02010600030101010101" pitchFamily="2" charset="-122"/>
                      </a:endParaRPr>
                    </a:p>
                  </a:txBody>
                  <a:tcPr marL="63627" marR="63627" marT="0" marB="0"/>
                </a:tc>
                <a:tc>
                  <a:txBody>
                    <a:bodyPr/>
                    <a:lstStyle/>
                    <a:p>
                      <a:pPr indent="127000" algn="just">
                        <a:lnSpc>
                          <a:spcPct val="150000"/>
                        </a:lnSpc>
                        <a:spcBef>
                          <a:spcPts val="600"/>
                        </a:spcBef>
                        <a:spcAft>
                          <a:spcPts val="600"/>
                        </a:spcAft>
                      </a:pPr>
                      <a:r>
                        <a:rPr lang="en-US" sz="1100" kern="100">
                          <a:effectLst/>
                        </a:rPr>
                        <a:t>Freq</a:t>
                      </a:r>
                      <a:endParaRPr lang="zh-CN" sz="1100" kern="100">
                        <a:effectLst/>
                        <a:latin typeface="Times New Roman" panose="02020603050405020304" pitchFamily="18" charset="0"/>
                        <a:ea typeface="宋体" panose="02010600030101010101" pitchFamily="2" charset="-122"/>
                      </a:endParaRPr>
                    </a:p>
                  </a:txBody>
                  <a:tcPr marL="63627" marR="63627" marT="0" marB="0"/>
                </a:tc>
                <a:extLst>
                  <a:ext uri="{0D108BD9-81ED-4DB2-BD59-A6C34878D82A}">
                    <a16:rowId xmlns:a16="http://schemas.microsoft.com/office/drawing/2014/main" val="10000"/>
                  </a:ext>
                </a:extLst>
              </a:tr>
              <a:tr h="266693">
                <a:tc>
                  <a:txBody>
                    <a:bodyPr/>
                    <a:lstStyle/>
                    <a:p>
                      <a:pPr indent="127000" algn="just">
                        <a:lnSpc>
                          <a:spcPct val="150000"/>
                        </a:lnSpc>
                        <a:spcBef>
                          <a:spcPts val="600"/>
                        </a:spcBef>
                        <a:spcAft>
                          <a:spcPts val="600"/>
                        </a:spcAft>
                      </a:pPr>
                      <a:r>
                        <a:rPr lang="en-US" sz="1100" kern="100" dirty="0">
                          <a:effectLst/>
                        </a:rPr>
                        <a:t>Cause-Effect</a:t>
                      </a:r>
                      <a:endParaRPr lang="zh-CN" sz="1100" kern="100" dirty="0">
                        <a:effectLst/>
                        <a:latin typeface="Times New Roman" panose="02020603050405020304" pitchFamily="18" charset="0"/>
                        <a:ea typeface="宋体" panose="02010600030101010101" pitchFamily="2" charset="-122"/>
                      </a:endParaRPr>
                    </a:p>
                  </a:txBody>
                  <a:tcPr marL="63627" marR="63627" marT="0" marB="0"/>
                </a:tc>
                <a:tc>
                  <a:txBody>
                    <a:bodyPr/>
                    <a:lstStyle/>
                    <a:p>
                      <a:pPr indent="127000" algn="just">
                        <a:lnSpc>
                          <a:spcPct val="150000"/>
                        </a:lnSpc>
                        <a:spcBef>
                          <a:spcPts val="600"/>
                        </a:spcBef>
                        <a:spcAft>
                          <a:spcPts val="600"/>
                        </a:spcAft>
                      </a:pPr>
                      <a:r>
                        <a:rPr lang="en-US" sz="1100" kern="100">
                          <a:effectLst/>
                        </a:rPr>
                        <a:t>1331(12.4%)</a:t>
                      </a:r>
                      <a:endParaRPr lang="zh-CN" sz="1100" kern="100">
                        <a:effectLst/>
                        <a:latin typeface="Times New Roman" panose="02020603050405020304" pitchFamily="18" charset="0"/>
                        <a:ea typeface="宋体" panose="02010600030101010101" pitchFamily="2" charset="-122"/>
                      </a:endParaRPr>
                    </a:p>
                  </a:txBody>
                  <a:tcPr marL="63627" marR="63627" marT="0" marB="0"/>
                </a:tc>
                <a:extLst>
                  <a:ext uri="{0D108BD9-81ED-4DB2-BD59-A6C34878D82A}">
                    <a16:rowId xmlns:a16="http://schemas.microsoft.com/office/drawing/2014/main" val="10001"/>
                  </a:ext>
                </a:extLst>
              </a:tr>
              <a:tr h="306685">
                <a:tc>
                  <a:txBody>
                    <a:bodyPr/>
                    <a:lstStyle/>
                    <a:p>
                      <a:pPr indent="127000" algn="just">
                        <a:lnSpc>
                          <a:spcPct val="150000"/>
                        </a:lnSpc>
                        <a:spcBef>
                          <a:spcPts val="600"/>
                        </a:spcBef>
                        <a:spcAft>
                          <a:spcPts val="600"/>
                        </a:spcAft>
                      </a:pPr>
                      <a:r>
                        <a:rPr lang="en-US" sz="1100" kern="100" dirty="0">
                          <a:effectLst/>
                        </a:rPr>
                        <a:t>Component-Whole</a:t>
                      </a:r>
                      <a:endParaRPr lang="zh-CN" sz="1100" kern="100" dirty="0">
                        <a:effectLst/>
                        <a:latin typeface="Times New Roman" panose="02020603050405020304" pitchFamily="18" charset="0"/>
                        <a:ea typeface="宋体" panose="02010600030101010101" pitchFamily="2" charset="-122"/>
                      </a:endParaRPr>
                    </a:p>
                  </a:txBody>
                  <a:tcPr marL="63627" marR="63627" marT="0" marB="0"/>
                </a:tc>
                <a:tc>
                  <a:txBody>
                    <a:bodyPr/>
                    <a:lstStyle/>
                    <a:p>
                      <a:pPr indent="127000" algn="just">
                        <a:lnSpc>
                          <a:spcPct val="150000"/>
                        </a:lnSpc>
                        <a:spcBef>
                          <a:spcPts val="600"/>
                        </a:spcBef>
                        <a:spcAft>
                          <a:spcPts val="600"/>
                        </a:spcAft>
                      </a:pPr>
                      <a:r>
                        <a:rPr lang="en-US" sz="1100" kern="100">
                          <a:effectLst/>
                        </a:rPr>
                        <a:t>1253(11.7%)</a:t>
                      </a:r>
                      <a:endParaRPr lang="zh-CN" sz="1100" kern="100">
                        <a:effectLst/>
                        <a:latin typeface="Times New Roman" panose="02020603050405020304" pitchFamily="18" charset="0"/>
                        <a:ea typeface="宋体" panose="02010600030101010101" pitchFamily="2" charset="-122"/>
                      </a:endParaRPr>
                    </a:p>
                  </a:txBody>
                  <a:tcPr marL="63627" marR="63627" marT="0" marB="0"/>
                </a:tc>
                <a:extLst>
                  <a:ext uri="{0D108BD9-81ED-4DB2-BD59-A6C34878D82A}">
                    <a16:rowId xmlns:a16="http://schemas.microsoft.com/office/drawing/2014/main" val="10002"/>
                  </a:ext>
                </a:extLst>
              </a:tr>
              <a:tr h="305481">
                <a:tc>
                  <a:txBody>
                    <a:bodyPr/>
                    <a:lstStyle/>
                    <a:p>
                      <a:pPr indent="127000" algn="just">
                        <a:lnSpc>
                          <a:spcPct val="150000"/>
                        </a:lnSpc>
                        <a:spcBef>
                          <a:spcPts val="600"/>
                        </a:spcBef>
                        <a:spcAft>
                          <a:spcPts val="600"/>
                        </a:spcAft>
                      </a:pPr>
                      <a:r>
                        <a:rPr lang="en-US" sz="1100" kern="100" dirty="0">
                          <a:effectLst/>
                        </a:rPr>
                        <a:t>Entity-Destination</a:t>
                      </a:r>
                      <a:endParaRPr lang="zh-CN" sz="1100" kern="100" dirty="0">
                        <a:effectLst/>
                        <a:latin typeface="Times New Roman" panose="02020603050405020304" pitchFamily="18" charset="0"/>
                        <a:ea typeface="宋体" panose="02010600030101010101" pitchFamily="2" charset="-122"/>
                      </a:endParaRPr>
                    </a:p>
                  </a:txBody>
                  <a:tcPr marL="63627" marR="63627" marT="0" marB="0"/>
                </a:tc>
                <a:tc>
                  <a:txBody>
                    <a:bodyPr/>
                    <a:lstStyle/>
                    <a:p>
                      <a:pPr indent="127000" algn="just">
                        <a:lnSpc>
                          <a:spcPct val="150000"/>
                        </a:lnSpc>
                        <a:spcBef>
                          <a:spcPts val="600"/>
                        </a:spcBef>
                        <a:spcAft>
                          <a:spcPts val="600"/>
                        </a:spcAft>
                      </a:pPr>
                      <a:r>
                        <a:rPr lang="en-US" sz="1100" kern="100">
                          <a:effectLst/>
                        </a:rPr>
                        <a:t>1137(10.6%)</a:t>
                      </a:r>
                      <a:endParaRPr lang="zh-CN" sz="1100" kern="100">
                        <a:effectLst/>
                        <a:latin typeface="Times New Roman" panose="02020603050405020304" pitchFamily="18" charset="0"/>
                        <a:ea typeface="宋体" panose="02010600030101010101" pitchFamily="2" charset="-122"/>
                      </a:endParaRPr>
                    </a:p>
                  </a:txBody>
                  <a:tcPr marL="63627" marR="63627" marT="0" marB="0"/>
                </a:tc>
                <a:extLst>
                  <a:ext uri="{0D108BD9-81ED-4DB2-BD59-A6C34878D82A}">
                    <a16:rowId xmlns:a16="http://schemas.microsoft.com/office/drawing/2014/main" val="10003"/>
                  </a:ext>
                </a:extLst>
              </a:tr>
              <a:tr h="266693">
                <a:tc>
                  <a:txBody>
                    <a:bodyPr/>
                    <a:lstStyle/>
                    <a:p>
                      <a:pPr indent="127000" algn="just">
                        <a:lnSpc>
                          <a:spcPct val="150000"/>
                        </a:lnSpc>
                        <a:spcBef>
                          <a:spcPts val="600"/>
                        </a:spcBef>
                        <a:spcAft>
                          <a:spcPts val="600"/>
                        </a:spcAft>
                      </a:pPr>
                      <a:r>
                        <a:rPr lang="en-US" sz="1100" kern="100" dirty="0">
                          <a:effectLst/>
                        </a:rPr>
                        <a:t>Entity-Origin</a:t>
                      </a:r>
                      <a:endParaRPr lang="zh-CN" sz="1100" kern="100" dirty="0">
                        <a:effectLst/>
                        <a:latin typeface="Times New Roman" panose="02020603050405020304" pitchFamily="18" charset="0"/>
                        <a:ea typeface="宋体" panose="02010600030101010101" pitchFamily="2" charset="-122"/>
                      </a:endParaRPr>
                    </a:p>
                  </a:txBody>
                  <a:tcPr marL="63627" marR="63627" marT="0" marB="0"/>
                </a:tc>
                <a:tc>
                  <a:txBody>
                    <a:bodyPr/>
                    <a:lstStyle/>
                    <a:p>
                      <a:pPr indent="127000" algn="just">
                        <a:lnSpc>
                          <a:spcPct val="150000"/>
                        </a:lnSpc>
                        <a:spcBef>
                          <a:spcPts val="600"/>
                        </a:spcBef>
                        <a:spcAft>
                          <a:spcPts val="600"/>
                        </a:spcAft>
                      </a:pPr>
                      <a:r>
                        <a:rPr lang="en-US" sz="1100" kern="100">
                          <a:effectLst/>
                        </a:rPr>
                        <a:t>974(9.1%)</a:t>
                      </a:r>
                      <a:endParaRPr lang="zh-CN" sz="1100" kern="100">
                        <a:effectLst/>
                        <a:latin typeface="Times New Roman" panose="02020603050405020304" pitchFamily="18" charset="0"/>
                        <a:ea typeface="宋体" panose="02010600030101010101" pitchFamily="2" charset="-122"/>
                      </a:endParaRPr>
                    </a:p>
                  </a:txBody>
                  <a:tcPr marL="63627" marR="63627" marT="0" marB="0"/>
                </a:tc>
                <a:extLst>
                  <a:ext uri="{0D108BD9-81ED-4DB2-BD59-A6C34878D82A}">
                    <a16:rowId xmlns:a16="http://schemas.microsoft.com/office/drawing/2014/main" val="10004"/>
                  </a:ext>
                </a:extLst>
              </a:tr>
              <a:tr h="344267">
                <a:tc>
                  <a:txBody>
                    <a:bodyPr/>
                    <a:lstStyle/>
                    <a:p>
                      <a:pPr indent="127000" algn="just">
                        <a:lnSpc>
                          <a:spcPct val="150000"/>
                        </a:lnSpc>
                        <a:spcBef>
                          <a:spcPts val="600"/>
                        </a:spcBef>
                        <a:spcAft>
                          <a:spcPts val="600"/>
                        </a:spcAft>
                      </a:pPr>
                      <a:r>
                        <a:rPr lang="en-US" sz="1100" kern="100" dirty="0">
                          <a:effectLst/>
                        </a:rPr>
                        <a:t>Product-Producer</a:t>
                      </a:r>
                      <a:endParaRPr lang="zh-CN" sz="1100" kern="100" dirty="0">
                        <a:effectLst/>
                        <a:latin typeface="Times New Roman" panose="02020603050405020304" pitchFamily="18" charset="0"/>
                        <a:ea typeface="宋体" panose="02010600030101010101" pitchFamily="2" charset="-122"/>
                      </a:endParaRPr>
                    </a:p>
                  </a:txBody>
                  <a:tcPr marL="63627" marR="63627" marT="0" marB="0"/>
                </a:tc>
                <a:tc>
                  <a:txBody>
                    <a:bodyPr/>
                    <a:lstStyle/>
                    <a:p>
                      <a:pPr indent="127000" algn="just">
                        <a:lnSpc>
                          <a:spcPct val="150000"/>
                        </a:lnSpc>
                        <a:spcBef>
                          <a:spcPts val="600"/>
                        </a:spcBef>
                        <a:spcAft>
                          <a:spcPts val="600"/>
                        </a:spcAft>
                      </a:pPr>
                      <a:r>
                        <a:rPr lang="en-US" sz="1100" kern="100">
                          <a:effectLst/>
                        </a:rPr>
                        <a:t>948(8.8%)</a:t>
                      </a:r>
                      <a:endParaRPr lang="zh-CN" sz="1100" kern="100">
                        <a:effectLst/>
                        <a:latin typeface="Times New Roman" panose="02020603050405020304" pitchFamily="18" charset="0"/>
                        <a:ea typeface="宋体" panose="02010600030101010101" pitchFamily="2" charset="-122"/>
                      </a:endParaRPr>
                    </a:p>
                  </a:txBody>
                  <a:tcPr marL="63627" marR="63627" marT="0" marB="0"/>
                </a:tc>
                <a:extLst>
                  <a:ext uri="{0D108BD9-81ED-4DB2-BD59-A6C34878D82A}">
                    <a16:rowId xmlns:a16="http://schemas.microsoft.com/office/drawing/2014/main" val="10005"/>
                  </a:ext>
                </a:extLst>
              </a:tr>
              <a:tr h="378188">
                <a:tc>
                  <a:txBody>
                    <a:bodyPr/>
                    <a:lstStyle/>
                    <a:p>
                      <a:pPr indent="127000" algn="just">
                        <a:lnSpc>
                          <a:spcPct val="150000"/>
                        </a:lnSpc>
                        <a:spcBef>
                          <a:spcPts val="600"/>
                        </a:spcBef>
                        <a:spcAft>
                          <a:spcPts val="600"/>
                        </a:spcAft>
                      </a:pPr>
                      <a:r>
                        <a:rPr lang="en-US" sz="1100" kern="100" dirty="0">
                          <a:effectLst/>
                        </a:rPr>
                        <a:t>Member-Collection</a:t>
                      </a:r>
                      <a:endParaRPr lang="zh-CN" sz="1100" kern="100" dirty="0">
                        <a:effectLst/>
                        <a:latin typeface="Times New Roman" panose="02020603050405020304" pitchFamily="18" charset="0"/>
                        <a:ea typeface="宋体" panose="02010600030101010101" pitchFamily="2" charset="-122"/>
                      </a:endParaRPr>
                    </a:p>
                  </a:txBody>
                  <a:tcPr marL="63627" marR="63627" marT="0" marB="0"/>
                </a:tc>
                <a:tc>
                  <a:txBody>
                    <a:bodyPr/>
                    <a:lstStyle/>
                    <a:p>
                      <a:pPr indent="127000" algn="just">
                        <a:lnSpc>
                          <a:spcPct val="150000"/>
                        </a:lnSpc>
                        <a:spcBef>
                          <a:spcPts val="600"/>
                        </a:spcBef>
                        <a:spcAft>
                          <a:spcPts val="600"/>
                        </a:spcAft>
                      </a:pPr>
                      <a:r>
                        <a:rPr lang="en-US" sz="1100" kern="100" dirty="0">
                          <a:effectLst/>
                        </a:rPr>
                        <a:t>923(8.6%)</a:t>
                      </a:r>
                      <a:endParaRPr lang="zh-CN" sz="1100" kern="100" dirty="0">
                        <a:effectLst/>
                        <a:latin typeface="Times New Roman" panose="02020603050405020304" pitchFamily="18" charset="0"/>
                        <a:ea typeface="宋体" panose="02010600030101010101" pitchFamily="2" charset="-122"/>
                      </a:endParaRPr>
                    </a:p>
                  </a:txBody>
                  <a:tcPr marL="63627" marR="63627" marT="0" marB="0"/>
                </a:tc>
                <a:extLst>
                  <a:ext uri="{0D108BD9-81ED-4DB2-BD59-A6C34878D82A}">
                    <a16:rowId xmlns:a16="http://schemas.microsoft.com/office/drawing/2014/main" val="10006"/>
                  </a:ext>
                </a:extLst>
              </a:tr>
              <a:tr h="311915">
                <a:tc>
                  <a:txBody>
                    <a:bodyPr/>
                    <a:lstStyle/>
                    <a:p>
                      <a:pPr indent="127000" algn="just">
                        <a:lnSpc>
                          <a:spcPct val="150000"/>
                        </a:lnSpc>
                        <a:spcBef>
                          <a:spcPts val="600"/>
                        </a:spcBef>
                        <a:spcAft>
                          <a:spcPts val="600"/>
                        </a:spcAft>
                      </a:pPr>
                      <a:r>
                        <a:rPr lang="en-US" sz="1100" kern="100" dirty="0">
                          <a:effectLst/>
                        </a:rPr>
                        <a:t>Message-Topic</a:t>
                      </a:r>
                      <a:endParaRPr lang="zh-CN" sz="1100" kern="100" dirty="0">
                        <a:effectLst/>
                        <a:latin typeface="Times New Roman" panose="02020603050405020304" pitchFamily="18" charset="0"/>
                        <a:ea typeface="宋体" panose="02010600030101010101" pitchFamily="2" charset="-122"/>
                      </a:endParaRPr>
                    </a:p>
                  </a:txBody>
                  <a:tcPr marL="63627" marR="63627" marT="0" marB="0"/>
                </a:tc>
                <a:tc>
                  <a:txBody>
                    <a:bodyPr/>
                    <a:lstStyle/>
                    <a:p>
                      <a:pPr indent="127000" algn="just">
                        <a:lnSpc>
                          <a:spcPct val="150000"/>
                        </a:lnSpc>
                        <a:spcBef>
                          <a:spcPts val="600"/>
                        </a:spcBef>
                        <a:spcAft>
                          <a:spcPts val="600"/>
                        </a:spcAft>
                      </a:pPr>
                      <a:r>
                        <a:rPr lang="en-US" sz="1100" kern="100">
                          <a:effectLst/>
                        </a:rPr>
                        <a:t>895(8.4%)</a:t>
                      </a:r>
                      <a:endParaRPr lang="zh-CN" sz="1100" kern="100">
                        <a:effectLst/>
                        <a:latin typeface="Times New Roman" panose="02020603050405020304" pitchFamily="18" charset="0"/>
                        <a:ea typeface="宋体" panose="02010600030101010101" pitchFamily="2" charset="-122"/>
                      </a:endParaRPr>
                    </a:p>
                  </a:txBody>
                  <a:tcPr marL="63627" marR="63627" marT="0" marB="0"/>
                </a:tc>
                <a:extLst>
                  <a:ext uri="{0D108BD9-81ED-4DB2-BD59-A6C34878D82A}">
                    <a16:rowId xmlns:a16="http://schemas.microsoft.com/office/drawing/2014/main" val="10007"/>
                  </a:ext>
                </a:extLst>
              </a:tr>
              <a:tr h="379077">
                <a:tc>
                  <a:txBody>
                    <a:bodyPr/>
                    <a:lstStyle/>
                    <a:p>
                      <a:pPr indent="127000" algn="just">
                        <a:lnSpc>
                          <a:spcPct val="150000"/>
                        </a:lnSpc>
                        <a:spcBef>
                          <a:spcPts val="600"/>
                        </a:spcBef>
                        <a:spcAft>
                          <a:spcPts val="600"/>
                        </a:spcAft>
                      </a:pPr>
                      <a:r>
                        <a:rPr lang="en-US" sz="1100" kern="100" dirty="0">
                          <a:effectLst/>
                        </a:rPr>
                        <a:t>Content-Container</a:t>
                      </a:r>
                      <a:endParaRPr lang="zh-CN" sz="1100" kern="100" dirty="0">
                        <a:effectLst/>
                        <a:latin typeface="Times New Roman" panose="02020603050405020304" pitchFamily="18" charset="0"/>
                        <a:ea typeface="宋体" panose="02010600030101010101" pitchFamily="2" charset="-122"/>
                      </a:endParaRPr>
                    </a:p>
                  </a:txBody>
                  <a:tcPr marL="63627" marR="63627" marT="0" marB="0"/>
                </a:tc>
                <a:tc>
                  <a:txBody>
                    <a:bodyPr/>
                    <a:lstStyle/>
                    <a:p>
                      <a:pPr indent="127000" algn="just">
                        <a:lnSpc>
                          <a:spcPct val="150000"/>
                        </a:lnSpc>
                        <a:spcBef>
                          <a:spcPts val="600"/>
                        </a:spcBef>
                        <a:spcAft>
                          <a:spcPts val="600"/>
                        </a:spcAft>
                      </a:pPr>
                      <a:r>
                        <a:rPr lang="en-US" sz="1100" kern="100">
                          <a:effectLst/>
                        </a:rPr>
                        <a:t>732(6.8%)</a:t>
                      </a:r>
                      <a:endParaRPr lang="zh-CN" sz="1100" kern="100">
                        <a:effectLst/>
                        <a:latin typeface="Times New Roman" panose="02020603050405020304" pitchFamily="18" charset="0"/>
                        <a:ea typeface="宋体" panose="02010600030101010101" pitchFamily="2" charset="-122"/>
                      </a:endParaRPr>
                    </a:p>
                  </a:txBody>
                  <a:tcPr marL="63627" marR="63627" marT="0" marB="0"/>
                </a:tc>
                <a:extLst>
                  <a:ext uri="{0D108BD9-81ED-4DB2-BD59-A6C34878D82A}">
                    <a16:rowId xmlns:a16="http://schemas.microsoft.com/office/drawing/2014/main" val="10008"/>
                  </a:ext>
                </a:extLst>
              </a:tr>
              <a:tr h="337072">
                <a:tc>
                  <a:txBody>
                    <a:bodyPr/>
                    <a:lstStyle/>
                    <a:p>
                      <a:pPr indent="127000" algn="just">
                        <a:lnSpc>
                          <a:spcPct val="150000"/>
                        </a:lnSpc>
                        <a:spcBef>
                          <a:spcPts val="600"/>
                        </a:spcBef>
                        <a:spcAft>
                          <a:spcPts val="600"/>
                        </a:spcAft>
                      </a:pPr>
                      <a:r>
                        <a:rPr lang="en-US" sz="1100" kern="100" dirty="0">
                          <a:effectLst/>
                        </a:rPr>
                        <a:t>Instrument-Agency</a:t>
                      </a:r>
                      <a:endParaRPr lang="zh-CN" sz="1100" kern="100" dirty="0">
                        <a:effectLst/>
                        <a:latin typeface="Times New Roman" panose="02020603050405020304" pitchFamily="18" charset="0"/>
                        <a:ea typeface="宋体" panose="02010600030101010101" pitchFamily="2" charset="-122"/>
                      </a:endParaRPr>
                    </a:p>
                  </a:txBody>
                  <a:tcPr marL="63627" marR="63627" marT="0" marB="0"/>
                </a:tc>
                <a:tc>
                  <a:txBody>
                    <a:bodyPr/>
                    <a:lstStyle/>
                    <a:p>
                      <a:pPr indent="127000" algn="just">
                        <a:lnSpc>
                          <a:spcPct val="150000"/>
                        </a:lnSpc>
                        <a:spcBef>
                          <a:spcPts val="600"/>
                        </a:spcBef>
                        <a:spcAft>
                          <a:spcPts val="600"/>
                        </a:spcAft>
                      </a:pPr>
                      <a:r>
                        <a:rPr lang="en-US" sz="1100" kern="100">
                          <a:effectLst/>
                        </a:rPr>
                        <a:t>660(6.2%)</a:t>
                      </a:r>
                      <a:endParaRPr lang="zh-CN" sz="1100" kern="100">
                        <a:effectLst/>
                        <a:latin typeface="Times New Roman" panose="02020603050405020304" pitchFamily="18" charset="0"/>
                        <a:ea typeface="宋体" panose="02010600030101010101" pitchFamily="2" charset="-122"/>
                      </a:endParaRPr>
                    </a:p>
                  </a:txBody>
                  <a:tcPr marL="63627" marR="63627" marT="0" marB="0"/>
                </a:tc>
                <a:extLst>
                  <a:ext uri="{0D108BD9-81ED-4DB2-BD59-A6C34878D82A}">
                    <a16:rowId xmlns:a16="http://schemas.microsoft.com/office/drawing/2014/main" val="10009"/>
                  </a:ext>
                </a:extLst>
              </a:tr>
              <a:tr h="266693">
                <a:tc>
                  <a:txBody>
                    <a:bodyPr/>
                    <a:lstStyle/>
                    <a:p>
                      <a:pPr indent="127000" algn="just">
                        <a:lnSpc>
                          <a:spcPct val="150000"/>
                        </a:lnSpc>
                        <a:spcBef>
                          <a:spcPts val="600"/>
                        </a:spcBef>
                        <a:spcAft>
                          <a:spcPts val="600"/>
                        </a:spcAft>
                      </a:pPr>
                      <a:r>
                        <a:rPr lang="en-US" sz="1100" kern="100" dirty="0">
                          <a:effectLst/>
                        </a:rPr>
                        <a:t>Other</a:t>
                      </a:r>
                      <a:endParaRPr lang="zh-CN" sz="1100" kern="100" dirty="0">
                        <a:effectLst/>
                        <a:latin typeface="Times New Roman" panose="02020603050405020304" pitchFamily="18" charset="0"/>
                        <a:ea typeface="宋体" panose="02010600030101010101" pitchFamily="2" charset="-122"/>
                      </a:endParaRPr>
                    </a:p>
                  </a:txBody>
                  <a:tcPr marL="63627" marR="63627" marT="0" marB="0"/>
                </a:tc>
                <a:tc>
                  <a:txBody>
                    <a:bodyPr/>
                    <a:lstStyle/>
                    <a:p>
                      <a:pPr indent="127000" algn="just">
                        <a:lnSpc>
                          <a:spcPct val="150000"/>
                        </a:lnSpc>
                        <a:spcBef>
                          <a:spcPts val="600"/>
                        </a:spcBef>
                        <a:spcAft>
                          <a:spcPts val="600"/>
                        </a:spcAft>
                      </a:pPr>
                      <a:r>
                        <a:rPr lang="en-US" sz="1100" kern="100">
                          <a:effectLst/>
                        </a:rPr>
                        <a:t>1864(17.4%)</a:t>
                      </a:r>
                      <a:endParaRPr lang="zh-CN" sz="1100" kern="100">
                        <a:effectLst/>
                        <a:latin typeface="Times New Roman" panose="02020603050405020304" pitchFamily="18" charset="0"/>
                        <a:ea typeface="宋体" panose="02010600030101010101" pitchFamily="2" charset="-122"/>
                      </a:endParaRPr>
                    </a:p>
                  </a:txBody>
                  <a:tcPr marL="63627" marR="63627" marT="0" marB="0"/>
                </a:tc>
                <a:extLst>
                  <a:ext uri="{0D108BD9-81ED-4DB2-BD59-A6C34878D82A}">
                    <a16:rowId xmlns:a16="http://schemas.microsoft.com/office/drawing/2014/main" val="10010"/>
                  </a:ext>
                </a:extLst>
              </a:tr>
              <a:tr h="314957">
                <a:tc>
                  <a:txBody>
                    <a:bodyPr/>
                    <a:lstStyle/>
                    <a:p>
                      <a:pPr indent="127000" algn="just">
                        <a:lnSpc>
                          <a:spcPct val="150000"/>
                        </a:lnSpc>
                        <a:spcBef>
                          <a:spcPts val="600"/>
                        </a:spcBef>
                        <a:spcAft>
                          <a:spcPts val="600"/>
                        </a:spcAft>
                      </a:pPr>
                      <a:r>
                        <a:rPr lang="en-US" sz="1100" kern="100" dirty="0">
                          <a:effectLst/>
                        </a:rPr>
                        <a:t>Total</a:t>
                      </a:r>
                      <a:endParaRPr lang="zh-CN" sz="1100" kern="100" dirty="0">
                        <a:effectLst/>
                        <a:latin typeface="Times New Roman" panose="02020603050405020304" pitchFamily="18" charset="0"/>
                        <a:ea typeface="宋体" panose="02010600030101010101" pitchFamily="2" charset="-122"/>
                      </a:endParaRPr>
                    </a:p>
                  </a:txBody>
                  <a:tcPr marL="63627" marR="63627" marT="0" marB="0"/>
                </a:tc>
                <a:tc>
                  <a:txBody>
                    <a:bodyPr/>
                    <a:lstStyle/>
                    <a:p>
                      <a:pPr indent="127000" algn="just">
                        <a:lnSpc>
                          <a:spcPct val="150000"/>
                        </a:lnSpc>
                        <a:spcBef>
                          <a:spcPts val="600"/>
                        </a:spcBef>
                        <a:spcAft>
                          <a:spcPts val="600"/>
                        </a:spcAft>
                      </a:pPr>
                      <a:r>
                        <a:rPr lang="en-US" sz="1100" kern="100" dirty="0">
                          <a:effectLst/>
                        </a:rPr>
                        <a:t>10717(100%)</a:t>
                      </a:r>
                      <a:endParaRPr lang="zh-CN" sz="1100" kern="100" dirty="0">
                        <a:effectLst/>
                        <a:latin typeface="Times New Roman" panose="02020603050405020304" pitchFamily="18" charset="0"/>
                        <a:ea typeface="宋体" panose="02010600030101010101" pitchFamily="2" charset="-122"/>
                      </a:endParaRPr>
                    </a:p>
                  </a:txBody>
                  <a:tcPr marL="63627" marR="63627" marT="0" marB="0"/>
                </a:tc>
                <a:extLst>
                  <a:ext uri="{0D108BD9-81ED-4DB2-BD59-A6C34878D82A}">
                    <a16:rowId xmlns:a16="http://schemas.microsoft.com/office/drawing/2014/main" val="10011"/>
                  </a:ext>
                </a:extLst>
              </a:tr>
            </a:tbl>
          </a:graphicData>
        </a:graphic>
      </p:graphicFrame>
      <p:sp>
        <p:nvSpPr>
          <p:cNvPr id="6" name="矩形 5"/>
          <p:cNvSpPr/>
          <p:nvPr/>
        </p:nvSpPr>
        <p:spPr>
          <a:xfrm>
            <a:off x="360907" y="5561606"/>
            <a:ext cx="7509053" cy="369332"/>
          </a:xfrm>
          <a:prstGeom prst="rect">
            <a:avLst/>
          </a:prstGeom>
        </p:spPr>
        <p:txBody>
          <a:bodyPr wrap="square">
            <a:spAutoFit/>
          </a:bodyPr>
          <a:lstStyle/>
          <a:p>
            <a:r>
              <a:rPr lang="en-US" altLang="zh-CN" dirty="0" smtClean="0">
                <a:cs typeface="Times New Roman" panose="02020603050405020304" pitchFamily="18" charset="0"/>
              </a:rPr>
              <a:t>Example : </a:t>
            </a:r>
            <a:r>
              <a:rPr lang="en-US" altLang="zh-CN" i="1" dirty="0">
                <a:cs typeface="Times New Roman" panose="02020603050405020304" pitchFamily="18" charset="0"/>
              </a:rPr>
              <a:t>The &lt;e1&gt;glass&lt;/e1&gt; contains &lt;e2&gt;beer&lt;/e2&gt;.</a:t>
            </a:r>
            <a:endParaRPr lang="zh-CN" altLang="en-US" dirty="0">
              <a:cs typeface="Times New Roman" panose="02020603050405020304" pitchFamily="18" charset="0"/>
            </a:endParaRPr>
          </a:p>
        </p:txBody>
      </p:sp>
    </p:spTree>
    <p:extLst>
      <p:ext uri="{BB962C8B-B14F-4D97-AF65-F5344CB8AC3E}">
        <p14:creationId xmlns:p14="http://schemas.microsoft.com/office/powerpoint/2010/main" val="19997176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b="0" dirty="0" smtClean="0">
                <a:latin typeface="黑体" pitchFamily="49" charset="-122"/>
                <a:ea typeface="黑体" pitchFamily="49" charset="-122"/>
              </a:rPr>
              <a:t>报告提纲</a:t>
            </a:r>
            <a:endParaRPr lang="zh-CN" altLang="en-US" b="0" dirty="0">
              <a:latin typeface="黑体" pitchFamily="49" charset="-122"/>
              <a:ea typeface="黑体" pitchFamily="49" charset="-122"/>
            </a:endParaRPr>
          </a:p>
        </p:txBody>
      </p:sp>
      <p:graphicFrame>
        <p:nvGraphicFramePr>
          <p:cNvPr id="4" name="图示 3"/>
          <p:cNvGraphicFramePr/>
          <p:nvPr>
            <p:extLst>
              <p:ext uri="{D42A27DB-BD31-4B8C-83A1-F6EECF244321}">
                <p14:modId xmlns:p14="http://schemas.microsoft.com/office/powerpoint/2010/main" val="2087618119"/>
              </p:ext>
            </p:extLst>
          </p:nvPr>
        </p:nvGraphicFramePr>
        <p:xfrm>
          <a:off x="611560" y="1556792"/>
          <a:ext cx="7488832" cy="38884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46983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CB25AA1-DAB0-4597-8B8E-0BCD3DF7FBD0}" type="datetime1">
              <a:rPr lang="zh-CN" altLang="en-US" smtClean="0"/>
              <a:t>2017/5/21</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20</a:t>
            </a:fld>
            <a:endParaRPr lang="en-US" altLang="zh-CN"/>
          </a:p>
        </p:txBody>
      </p:sp>
      <p:sp>
        <p:nvSpPr>
          <p:cNvPr id="7" name="标题 1"/>
          <p:cNvSpPr>
            <a:spLocks noGrp="1"/>
          </p:cNvSpPr>
          <p:nvPr>
            <p:ph type="title"/>
          </p:nvPr>
        </p:nvSpPr>
        <p:spPr>
          <a:xfrm>
            <a:off x="1042988" y="404813"/>
            <a:ext cx="5616575" cy="576262"/>
          </a:xfrm>
        </p:spPr>
        <p:txBody>
          <a:bodyPr/>
          <a:lstStyle/>
          <a:p>
            <a:pPr algn="l"/>
            <a:r>
              <a:rPr lang="zh-CN" altLang="en-US" sz="2800" b="0" dirty="0" smtClean="0">
                <a:latin typeface="黑体" pitchFamily="49" charset="-122"/>
                <a:ea typeface="黑体" pitchFamily="49" charset="-122"/>
              </a:rPr>
              <a:t>对比实验</a:t>
            </a:r>
            <a:endParaRPr lang="zh-CN" altLang="en-US" sz="2800" b="0" dirty="0">
              <a:latin typeface="黑体" pitchFamily="49" charset="-122"/>
              <a:ea typeface="黑体" pitchFamily="49"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1129670115"/>
              </p:ext>
            </p:extLst>
          </p:nvPr>
        </p:nvGraphicFramePr>
        <p:xfrm>
          <a:off x="5168071" y="2988740"/>
          <a:ext cx="3384376" cy="2771815"/>
        </p:xfrm>
        <a:graphic>
          <a:graphicData uri="http://schemas.openxmlformats.org/drawingml/2006/table">
            <a:tbl>
              <a:tblPr firstRow="1" firstCol="1" bandRow="1">
                <a:tableStyleId>{5C22544A-7EE6-4342-B048-85BDC9FD1C3A}</a:tableStyleId>
              </a:tblPr>
              <a:tblGrid>
                <a:gridCol w="1425788">
                  <a:extLst>
                    <a:ext uri="{9D8B030D-6E8A-4147-A177-3AD203B41FA5}">
                      <a16:colId xmlns:a16="http://schemas.microsoft.com/office/drawing/2014/main" val="20000"/>
                    </a:ext>
                  </a:extLst>
                </a:gridCol>
                <a:gridCol w="1958588">
                  <a:extLst>
                    <a:ext uri="{9D8B030D-6E8A-4147-A177-3AD203B41FA5}">
                      <a16:colId xmlns:a16="http://schemas.microsoft.com/office/drawing/2014/main" val="20001"/>
                    </a:ext>
                  </a:extLst>
                </a:gridCol>
              </a:tblGrid>
              <a:tr h="314245">
                <a:tc>
                  <a:txBody>
                    <a:bodyPr/>
                    <a:lstStyle/>
                    <a:p>
                      <a:pPr indent="127000" algn="just">
                        <a:lnSpc>
                          <a:spcPct val="150000"/>
                        </a:lnSpc>
                        <a:spcBef>
                          <a:spcPts val="600"/>
                        </a:spcBef>
                        <a:spcAft>
                          <a:spcPts val="600"/>
                        </a:spcAft>
                      </a:pPr>
                      <a:r>
                        <a:rPr lang="en-US" sz="1200" kern="100" dirty="0">
                          <a:effectLst/>
                        </a:rPr>
                        <a:t>h</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l">
                        <a:lnSpc>
                          <a:spcPct val="150000"/>
                        </a:lnSpc>
                        <a:spcBef>
                          <a:spcPts val="600"/>
                        </a:spcBef>
                        <a:spcAft>
                          <a:spcPts val="600"/>
                        </a:spcAft>
                      </a:pPr>
                      <a:r>
                        <a:rPr lang="en-US" altLang="zh-CN" sz="1200" kern="100" dirty="0" smtClean="0">
                          <a:effectLst/>
                        </a:rPr>
                        <a:t>2</a:t>
                      </a:r>
                      <a:r>
                        <a:rPr lang="zh-CN" sz="1200" kern="100" dirty="0" smtClean="0">
                          <a:effectLst/>
                        </a:rPr>
                        <a:t>、</a:t>
                      </a:r>
                      <a:r>
                        <a:rPr lang="en-US" altLang="zh-CN" sz="1200" kern="100" dirty="0">
                          <a:effectLst/>
                        </a:rPr>
                        <a:t>3</a:t>
                      </a:r>
                      <a:r>
                        <a:rPr lang="zh-CN" sz="1200" kern="100" dirty="0" smtClean="0">
                          <a:effectLst/>
                        </a:rPr>
                        <a:t>、</a:t>
                      </a:r>
                      <a:r>
                        <a:rPr lang="en-US" altLang="zh-CN" sz="1200" kern="100" dirty="0">
                          <a:effectLst/>
                        </a:rPr>
                        <a:t>4</a:t>
                      </a:r>
                      <a:endParaRPr lang="zh-CN" sz="12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0"/>
                  </a:ext>
                </a:extLst>
              </a:tr>
              <a:tr h="423701">
                <a:tc>
                  <a:txBody>
                    <a:bodyPr/>
                    <a:lstStyle/>
                    <a:p>
                      <a:pPr indent="127000" algn="just">
                        <a:lnSpc>
                          <a:spcPct val="150000"/>
                        </a:lnSpc>
                        <a:spcBef>
                          <a:spcPts val="600"/>
                        </a:spcBef>
                        <a:spcAft>
                          <a:spcPts val="600"/>
                        </a:spcAft>
                      </a:pPr>
                      <a:r>
                        <a:rPr lang="en-US" sz="1200" kern="100" dirty="0">
                          <a:effectLst/>
                        </a:rPr>
                        <a:t>filter size</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l">
                        <a:lnSpc>
                          <a:spcPct val="150000"/>
                        </a:lnSpc>
                        <a:spcBef>
                          <a:spcPts val="600"/>
                        </a:spcBef>
                        <a:spcAft>
                          <a:spcPts val="600"/>
                        </a:spcAft>
                      </a:pPr>
                      <a:r>
                        <a:rPr lang="en-US" sz="1200" kern="100">
                          <a:effectLst/>
                        </a:rPr>
                        <a:t>100</a:t>
                      </a:r>
                      <a:endParaRPr lang="zh-CN" sz="12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1"/>
                  </a:ext>
                </a:extLst>
              </a:tr>
              <a:tr h="361537">
                <a:tc>
                  <a:txBody>
                    <a:bodyPr/>
                    <a:lstStyle/>
                    <a:p>
                      <a:pPr indent="127000" algn="just">
                        <a:lnSpc>
                          <a:spcPct val="150000"/>
                        </a:lnSpc>
                        <a:spcBef>
                          <a:spcPts val="600"/>
                        </a:spcBef>
                        <a:spcAft>
                          <a:spcPts val="600"/>
                        </a:spcAft>
                      </a:pPr>
                      <a:r>
                        <a:rPr lang="en-US" sz="1200" kern="100" dirty="0">
                          <a:effectLst/>
                        </a:rPr>
                        <a:t>Drop rate</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l">
                        <a:lnSpc>
                          <a:spcPct val="150000"/>
                        </a:lnSpc>
                        <a:spcBef>
                          <a:spcPts val="600"/>
                        </a:spcBef>
                        <a:spcAft>
                          <a:spcPts val="600"/>
                        </a:spcAft>
                      </a:pPr>
                      <a:r>
                        <a:rPr lang="en-US" sz="1200" kern="100" dirty="0">
                          <a:effectLst/>
                        </a:rPr>
                        <a:t>0.5</a:t>
                      </a:r>
                      <a:endParaRPr lang="zh-CN" sz="12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2"/>
                  </a:ext>
                </a:extLst>
              </a:tr>
              <a:tr h="418083">
                <a:tc>
                  <a:txBody>
                    <a:bodyPr/>
                    <a:lstStyle/>
                    <a:p>
                      <a:pPr indent="127000" algn="just">
                        <a:lnSpc>
                          <a:spcPct val="150000"/>
                        </a:lnSpc>
                        <a:spcBef>
                          <a:spcPts val="600"/>
                        </a:spcBef>
                        <a:spcAft>
                          <a:spcPts val="600"/>
                        </a:spcAft>
                      </a:pPr>
                      <a:r>
                        <a:rPr lang="en-US" sz="1200" kern="100" dirty="0">
                          <a:effectLst/>
                        </a:rPr>
                        <a:t>mini-batch</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l">
                        <a:lnSpc>
                          <a:spcPct val="150000"/>
                        </a:lnSpc>
                        <a:spcBef>
                          <a:spcPts val="600"/>
                        </a:spcBef>
                        <a:spcAft>
                          <a:spcPts val="600"/>
                        </a:spcAft>
                      </a:pPr>
                      <a:r>
                        <a:rPr lang="en-US" sz="1200" kern="100" dirty="0">
                          <a:effectLst/>
                        </a:rPr>
                        <a:t>50</a:t>
                      </a:r>
                      <a:endParaRPr lang="zh-CN" sz="12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3"/>
                  </a:ext>
                </a:extLst>
              </a:tr>
              <a:tr h="418083">
                <a:tc>
                  <a:txBody>
                    <a:bodyPr/>
                    <a:lstStyle/>
                    <a:p>
                      <a:pPr indent="127000" algn="just">
                        <a:lnSpc>
                          <a:spcPct val="150000"/>
                        </a:lnSpc>
                        <a:spcBef>
                          <a:spcPts val="600"/>
                        </a:spcBef>
                        <a:spcAft>
                          <a:spcPts val="600"/>
                        </a:spcAft>
                      </a:pPr>
                      <a:r>
                        <a:rPr lang="en-US" sz="1200" kern="100">
                          <a:effectLst/>
                        </a:rPr>
                        <a:t>Learning rate</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l">
                        <a:lnSpc>
                          <a:spcPct val="150000"/>
                        </a:lnSpc>
                        <a:spcBef>
                          <a:spcPts val="600"/>
                        </a:spcBef>
                        <a:spcAft>
                          <a:spcPts val="600"/>
                        </a:spcAft>
                      </a:pPr>
                      <a:r>
                        <a:rPr lang="en-US" sz="1200" kern="100" dirty="0">
                          <a:effectLst/>
                        </a:rPr>
                        <a:t>0.01</a:t>
                      </a:r>
                      <a:endParaRPr lang="zh-CN" sz="12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4"/>
                  </a:ext>
                </a:extLst>
              </a:tr>
              <a:tr h="418083">
                <a:tc>
                  <a:txBody>
                    <a:bodyPr/>
                    <a:lstStyle/>
                    <a:p>
                      <a:pPr indent="127000" algn="just">
                        <a:lnSpc>
                          <a:spcPct val="150000"/>
                        </a:lnSpc>
                        <a:spcBef>
                          <a:spcPts val="600"/>
                        </a:spcBef>
                        <a:spcAft>
                          <a:spcPts val="600"/>
                        </a:spcAft>
                      </a:pPr>
                      <a:r>
                        <a:rPr lang="en-US" sz="1200" kern="100" dirty="0">
                          <a:effectLst/>
                        </a:rPr>
                        <a:t>Hidden layer 1</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l">
                        <a:lnSpc>
                          <a:spcPct val="150000"/>
                        </a:lnSpc>
                        <a:spcBef>
                          <a:spcPts val="600"/>
                        </a:spcBef>
                        <a:spcAft>
                          <a:spcPts val="600"/>
                        </a:spcAft>
                      </a:pPr>
                      <a:r>
                        <a:rPr lang="en-US" sz="1200" kern="100" dirty="0">
                          <a:effectLst/>
                        </a:rPr>
                        <a:t>200</a:t>
                      </a:r>
                      <a:endParaRPr lang="zh-CN" sz="12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5"/>
                  </a:ext>
                </a:extLst>
              </a:tr>
              <a:tr h="418083">
                <a:tc>
                  <a:txBody>
                    <a:bodyPr/>
                    <a:lstStyle/>
                    <a:p>
                      <a:pPr indent="127000" algn="just">
                        <a:lnSpc>
                          <a:spcPct val="150000"/>
                        </a:lnSpc>
                        <a:spcBef>
                          <a:spcPts val="600"/>
                        </a:spcBef>
                        <a:spcAft>
                          <a:spcPts val="600"/>
                        </a:spcAft>
                      </a:pPr>
                      <a:r>
                        <a:rPr lang="en-US" sz="1200" kern="100">
                          <a:effectLst/>
                        </a:rPr>
                        <a:t>Hidden layer2</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l">
                        <a:lnSpc>
                          <a:spcPct val="150000"/>
                        </a:lnSpc>
                        <a:spcBef>
                          <a:spcPts val="600"/>
                        </a:spcBef>
                        <a:spcAft>
                          <a:spcPts val="600"/>
                        </a:spcAft>
                      </a:pPr>
                      <a:r>
                        <a:rPr lang="en-US" sz="1200" kern="100" dirty="0">
                          <a:effectLst/>
                        </a:rPr>
                        <a:t>100</a:t>
                      </a:r>
                      <a:endParaRPr lang="zh-CN" sz="12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6"/>
                  </a:ext>
                </a:extLst>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1449672949"/>
              </p:ext>
            </p:extLst>
          </p:nvPr>
        </p:nvGraphicFramePr>
        <p:xfrm>
          <a:off x="5168071" y="1412776"/>
          <a:ext cx="3384376" cy="1368152"/>
        </p:xfrm>
        <a:graphic>
          <a:graphicData uri="http://schemas.openxmlformats.org/drawingml/2006/table">
            <a:tbl>
              <a:tblPr firstRow="1" firstCol="1" bandRow="1">
                <a:tableStyleId>{5C22544A-7EE6-4342-B048-85BDC9FD1C3A}</a:tableStyleId>
              </a:tblPr>
              <a:tblGrid>
                <a:gridCol w="1390163">
                  <a:extLst>
                    <a:ext uri="{9D8B030D-6E8A-4147-A177-3AD203B41FA5}">
                      <a16:colId xmlns:a16="http://schemas.microsoft.com/office/drawing/2014/main" val="20000"/>
                    </a:ext>
                  </a:extLst>
                </a:gridCol>
                <a:gridCol w="1994213">
                  <a:extLst>
                    <a:ext uri="{9D8B030D-6E8A-4147-A177-3AD203B41FA5}">
                      <a16:colId xmlns:a16="http://schemas.microsoft.com/office/drawing/2014/main" val="20001"/>
                    </a:ext>
                  </a:extLst>
                </a:gridCol>
              </a:tblGrid>
              <a:tr h="303320">
                <a:tc>
                  <a:txBody>
                    <a:bodyPr/>
                    <a:lstStyle/>
                    <a:p>
                      <a:pPr indent="127000" algn="just">
                        <a:lnSpc>
                          <a:spcPct val="150000"/>
                        </a:lnSpc>
                        <a:spcBef>
                          <a:spcPts val="600"/>
                        </a:spcBef>
                        <a:spcAft>
                          <a:spcPts val="600"/>
                        </a:spcAft>
                      </a:pPr>
                      <a:r>
                        <a:rPr lang="zh-CN" sz="1200" kern="100" dirty="0">
                          <a:effectLst/>
                        </a:rPr>
                        <a:t>词向量维度</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l">
                        <a:lnSpc>
                          <a:spcPct val="150000"/>
                        </a:lnSpc>
                        <a:spcBef>
                          <a:spcPts val="600"/>
                        </a:spcBef>
                        <a:spcAft>
                          <a:spcPts val="600"/>
                        </a:spcAft>
                      </a:pPr>
                      <a:r>
                        <a:rPr lang="en-US" sz="1200" kern="100" dirty="0">
                          <a:effectLst/>
                        </a:rPr>
                        <a:t>200</a:t>
                      </a:r>
                      <a:endParaRPr lang="zh-CN" sz="12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0"/>
                  </a:ext>
                </a:extLst>
              </a:tr>
              <a:tr h="350310">
                <a:tc>
                  <a:txBody>
                    <a:bodyPr/>
                    <a:lstStyle/>
                    <a:p>
                      <a:pPr indent="127000" algn="just">
                        <a:lnSpc>
                          <a:spcPct val="150000"/>
                        </a:lnSpc>
                        <a:spcBef>
                          <a:spcPts val="600"/>
                        </a:spcBef>
                        <a:spcAft>
                          <a:spcPts val="600"/>
                        </a:spcAft>
                      </a:pPr>
                      <a:r>
                        <a:rPr lang="zh-CN" sz="1200" kern="100">
                          <a:effectLst/>
                        </a:rPr>
                        <a:t>窗口大小</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l">
                        <a:lnSpc>
                          <a:spcPct val="150000"/>
                        </a:lnSpc>
                        <a:spcBef>
                          <a:spcPts val="600"/>
                        </a:spcBef>
                        <a:spcAft>
                          <a:spcPts val="600"/>
                        </a:spcAft>
                      </a:pPr>
                      <a:r>
                        <a:rPr lang="en-US" sz="1200" kern="100" dirty="0">
                          <a:effectLst/>
                        </a:rPr>
                        <a:t>5</a:t>
                      </a:r>
                      <a:endParaRPr lang="zh-CN" sz="12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1"/>
                  </a:ext>
                </a:extLst>
              </a:tr>
              <a:tr h="364212">
                <a:tc>
                  <a:txBody>
                    <a:bodyPr/>
                    <a:lstStyle/>
                    <a:p>
                      <a:pPr indent="127000" algn="just">
                        <a:lnSpc>
                          <a:spcPct val="150000"/>
                        </a:lnSpc>
                        <a:spcBef>
                          <a:spcPts val="600"/>
                        </a:spcBef>
                        <a:spcAft>
                          <a:spcPts val="600"/>
                        </a:spcAft>
                      </a:pPr>
                      <a:r>
                        <a:rPr lang="zh-CN" sz="1200" kern="100">
                          <a:effectLst/>
                        </a:rPr>
                        <a:t>训练算法</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l">
                        <a:lnSpc>
                          <a:spcPct val="150000"/>
                        </a:lnSpc>
                        <a:spcBef>
                          <a:spcPts val="600"/>
                        </a:spcBef>
                        <a:spcAft>
                          <a:spcPts val="600"/>
                        </a:spcAft>
                      </a:pPr>
                      <a:r>
                        <a:rPr lang="en-US" sz="1200" kern="100" dirty="0">
                          <a:effectLst/>
                        </a:rPr>
                        <a:t>hierarchical </a:t>
                      </a:r>
                      <a:r>
                        <a:rPr lang="en-US" sz="1200" kern="100" dirty="0" err="1">
                          <a:effectLst/>
                        </a:rPr>
                        <a:t>softmax</a:t>
                      </a:r>
                      <a:endParaRPr lang="zh-CN" sz="12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2"/>
                  </a:ext>
                </a:extLst>
              </a:tr>
              <a:tr h="350310">
                <a:tc>
                  <a:txBody>
                    <a:bodyPr/>
                    <a:lstStyle/>
                    <a:p>
                      <a:pPr indent="127000" algn="just">
                        <a:lnSpc>
                          <a:spcPct val="150000"/>
                        </a:lnSpc>
                        <a:spcBef>
                          <a:spcPts val="600"/>
                        </a:spcBef>
                        <a:spcAft>
                          <a:spcPts val="600"/>
                        </a:spcAft>
                      </a:pPr>
                      <a:r>
                        <a:rPr lang="zh-CN" sz="1200" kern="100">
                          <a:effectLst/>
                        </a:rPr>
                        <a:t>采样阈值</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l">
                        <a:lnSpc>
                          <a:spcPct val="150000"/>
                        </a:lnSpc>
                        <a:spcBef>
                          <a:spcPts val="600"/>
                        </a:spcBef>
                        <a:spcAft>
                          <a:spcPts val="600"/>
                        </a:spcAft>
                      </a:pPr>
                      <a:r>
                        <a:rPr lang="en-US" sz="1200" kern="100" dirty="0">
                          <a:effectLst/>
                        </a:rPr>
                        <a:t>1e-3</a:t>
                      </a:r>
                      <a:endParaRPr lang="zh-CN" sz="12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3"/>
                  </a:ext>
                </a:extLst>
              </a:tr>
            </a:tbl>
          </a:graphicData>
        </a:graphic>
      </p:graphicFrame>
      <p:sp>
        <p:nvSpPr>
          <p:cNvPr id="11" name="内容占位符 2"/>
          <p:cNvSpPr>
            <a:spLocks noGrp="1"/>
          </p:cNvSpPr>
          <p:nvPr>
            <p:ph idx="1"/>
          </p:nvPr>
        </p:nvSpPr>
        <p:spPr>
          <a:xfrm>
            <a:off x="360906" y="1772816"/>
            <a:ext cx="4643142" cy="2783243"/>
          </a:xfrm>
        </p:spPr>
        <p:txBody>
          <a:bodyPr/>
          <a:lstStyle/>
          <a:p>
            <a:r>
              <a:rPr lang="zh-CN" altLang="en-US" sz="2400" dirty="0"/>
              <a:t>实</a:t>
            </a:r>
            <a:r>
              <a:rPr lang="zh-CN" altLang="en-US" sz="2400" dirty="0" smtClean="0"/>
              <a:t>验设置</a:t>
            </a:r>
            <a:endParaRPr lang="zh-CN" altLang="en-US" sz="1600" dirty="0" smtClean="0">
              <a:latin typeface="Times New Roman" panose="02020603050405020304" pitchFamily="18" charset="0"/>
              <a:ea typeface="宋体" panose="02010600030101010101" pitchFamily="2" charset="-122"/>
            </a:endParaRPr>
          </a:p>
          <a:p>
            <a:pPr marL="784225" lvl="1" indent="-342900">
              <a:buFont typeface="Wingdings" panose="05000000000000000000" pitchFamily="2" charset="2"/>
              <a:buChar char="p"/>
            </a:pP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本</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文选取了英文维基作为训练词向量的语料库，一共包含</a:t>
            </a:r>
            <a:r>
              <a:rPr lang="en-US" altLang="zh-CN" sz="1800" dirty="0">
                <a:latin typeface="Times New Roman" panose="02020603050405020304" pitchFamily="18" charset="0"/>
                <a:ea typeface="楷体" panose="02010609060101010101" pitchFamily="49" charset="-122"/>
                <a:cs typeface="Times New Roman" panose="02020603050405020304" pitchFamily="18" charset="0"/>
              </a:rPr>
              <a:t>375</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万篇文</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章</a:t>
            </a:r>
            <a:endPar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endParaRPr>
          </a:p>
          <a:p>
            <a:pPr marL="784225" lvl="1" indent="-342900">
              <a:buFont typeface="Wingdings" panose="05000000000000000000" pitchFamily="2" charset="2"/>
              <a:buChar char="p"/>
            </a:pP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使用</a:t>
            </a:r>
            <a:r>
              <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rPr>
              <a:t>word2Vec</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训练词向量</a:t>
            </a:r>
            <a:endPar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endParaRPr>
          </a:p>
          <a:p>
            <a:pPr marL="784225" lvl="1" indent="-342900">
              <a:buFont typeface="Wingdings" panose="05000000000000000000" pitchFamily="2" charset="2"/>
              <a:buChar char="p"/>
            </a:pP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使</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用贝叶斯分类器进行十折交叉验证</a:t>
            </a:r>
            <a:endPar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endParaRPr>
          </a:p>
          <a:p>
            <a:pPr marL="784225" lvl="1" indent="-342900">
              <a:buFont typeface="Wingdings" panose="05000000000000000000" pitchFamily="2" charset="2"/>
              <a:buChar char="p"/>
            </a:pPr>
            <a:endPar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9" name="内容占位符 2"/>
              <p:cNvSpPr txBox="1">
                <a:spLocks/>
              </p:cNvSpPr>
              <p:nvPr/>
            </p:nvSpPr>
            <p:spPr bwMode="auto">
              <a:xfrm>
                <a:off x="364391" y="3798347"/>
                <a:ext cx="4574005" cy="1152599"/>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7675" indent="-447675" algn="l" rtl="0" fontAlgn="base">
                  <a:spcBef>
                    <a:spcPct val="20000"/>
                  </a:spcBef>
                  <a:spcAft>
                    <a:spcPct val="0"/>
                  </a:spcAft>
                  <a:buClr>
                    <a:schemeClr val="accent1"/>
                  </a:buClr>
                  <a:buSzPct val="70000"/>
                  <a:buFont typeface="Wingdings" pitchFamily="2" charset="2"/>
                  <a:buChar char="n"/>
                  <a:defRPr sz="2800">
                    <a:solidFill>
                      <a:schemeClr val="tx1"/>
                    </a:solidFill>
                    <a:latin typeface="微软雅黑" pitchFamily="34" charset="-122"/>
                    <a:ea typeface="微软雅黑" pitchFamily="34" charset="-122"/>
                    <a:cs typeface="+mn-cs"/>
                  </a:defRPr>
                </a:lvl1pPr>
                <a:lvl2pPr marL="889000" indent="-439738" algn="l" rtl="0" fontAlgn="base">
                  <a:spcBef>
                    <a:spcPct val="20000"/>
                  </a:spcBef>
                  <a:spcAft>
                    <a:spcPct val="0"/>
                  </a:spcAft>
                  <a:buClr>
                    <a:schemeClr val="hlink"/>
                  </a:buClr>
                  <a:buSzPct val="65000"/>
                  <a:buFont typeface="Wingdings" pitchFamily="2" charset="2"/>
                  <a:buChar char="¡"/>
                  <a:defRPr sz="2400">
                    <a:solidFill>
                      <a:schemeClr val="tx1"/>
                    </a:solidFill>
                    <a:latin typeface="微软雅黑" pitchFamily="34" charset="-122"/>
                    <a:ea typeface="微软雅黑" pitchFamily="34" charset="-122"/>
                  </a:defRPr>
                </a:lvl2pPr>
                <a:lvl3pPr marL="1293813" indent="-403225" algn="l" rtl="0" fontAlgn="base">
                  <a:spcBef>
                    <a:spcPct val="20000"/>
                  </a:spcBef>
                  <a:spcAft>
                    <a:spcPct val="0"/>
                  </a:spcAft>
                  <a:buClr>
                    <a:schemeClr val="accent1"/>
                  </a:buClr>
                  <a:buSzPct val="70000"/>
                  <a:buFont typeface="Wingdings" pitchFamily="2" charset="2"/>
                  <a:buChar char="n"/>
                  <a:defRPr sz="2000">
                    <a:solidFill>
                      <a:schemeClr val="tx1"/>
                    </a:solidFill>
                    <a:latin typeface="微软雅黑" pitchFamily="34" charset="-122"/>
                    <a:ea typeface="微软雅黑" pitchFamily="34" charset="-122"/>
                  </a:defRPr>
                </a:lvl3pPr>
                <a:lvl4pPr marL="1681163" indent="-385763" algn="l" rtl="0" fontAlgn="base">
                  <a:spcBef>
                    <a:spcPct val="20000"/>
                  </a:spcBef>
                  <a:spcAft>
                    <a:spcPct val="0"/>
                  </a:spcAft>
                  <a:buClr>
                    <a:schemeClr val="hlink"/>
                  </a:buClr>
                  <a:buSzPct val="75000"/>
                  <a:buFont typeface="Wingdings" pitchFamily="2" charset="2"/>
                  <a:buChar char="¡"/>
                  <a:defRPr>
                    <a:solidFill>
                      <a:schemeClr val="tx1"/>
                    </a:solidFill>
                    <a:latin typeface="微软雅黑" pitchFamily="34" charset="-122"/>
                    <a:ea typeface="微软雅黑" pitchFamily="34" charset="-122"/>
                  </a:defRPr>
                </a:lvl4pPr>
                <a:lvl5pPr marL="20701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微软雅黑" pitchFamily="34" charset="-122"/>
                    <a:ea typeface="微软雅黑" pitchFamily="34" charset="-122"/>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r>
                  <a:rPr lang="zh-CN" altLang="en-US" sz="2400" kern="0" dirty="0" smtClean="0"/>
                  <a:t>评估标准</a:t>
                </a:r>
                <a:endParaRPr lang="en-US" altLang="zh-CN" sz="1600" kern="0" dirty="0">
                  <a:latin typeface="Times New Roman" panose="02020603050405020304" pitchFamily="18" charset="0"/>
                  <a:ea typeface="宋体" panose="02010600030101010101" pitchFamily="2" charset="-122"/>
                </a:endParaRPr>
              </a:p>
              <a:p>
                <a:pPr marL="0" indent="0">
                  <a:buNone/>
                </a:pPr>
                <a:endParaRPr lang="en-US" altLang="zh-CN" sz="1800" b="0" i="1" kern="0" dirty="0" smtClean="0">
                  <a:latin typeface="Cambria Math" panose="02040503050406030204" pitchFamily="18" charset="0"/>
                  <a:ea typeface="楷体" panose="02010609060101010101" pitchFamily="49" charset="-122"/>
                </a:endParaRPr>
              </a:p>
              <a:p>
                <a:pPr marL="0" indent="0">
                  <a:buNone/>
                </a:pPr>
                <a14:m>
                  <m:oMathPara xmlns:m="http://schemas.openxmlformats.org/officeDocument/2006/math">
                    <m:oMathParaPr>
                      <m:jc m:val="centerGroup"/>
                    </m:oMathParaPr>
                    <m:oMath xmlns:m="http://schemas.openxmlformats.org/officeDocument/2006/math">
                      <m:r>
                        <a:rPr lang="en-US" altLang="zh-CN" sz="1800" b="0" i="1" kern="0" smtClean="0">
                          <a:latin typeface="Cambria Math" panose="02040503050406030204" pitchFamily="18" charset="0"/>
                          <a:ea typeface="楷体" panose="02010609060101010101" pitchFamily="49" charset="-122"/>
                        </a:rPr>
                        <m:t>𝐹</m:t>
                      </m:r>
                      <m:r>
                        <a:rPr lang="en-US" altLang="zh-CN" sz="1800" b="0" i="1" kern="0" smtClean="0">
                          <a:latin typeface="Cambria Math" panose="02040503050406030204" pitchFamily="18" charset="0"/>
                          <a:ea typeface="楷体" panose="02010609060101010101" pitchFamily="49" charset="-122"/>
                        </a:rPr>
                        <m:t>_</m:t>
                      </m:r>
                      <m:r>
                        <a:rPr lang="en-US" altLang="zh-CN" sz="1800" b="0" i="1" kern="0" smtClean="0">
                          <a:latin typeface="Cambria Math" panose="02040503050406030204" pitchFamily="18" charset="0"/>
                          <a:ea typeface="楷体" panose="02010609060101010101" pitchFamily="49" charset="-122"/>
                        </a:rPr>
                        <m:t>𝑚𝑒𝑎𝑠𝑢𝑟𝑒</m:t>
                      </m:r>
                      <m:r>
                        <a:rPr lang="en-US" altLang="zh-CN" sz="1800" b="0" i="1" kern="0" smtClean="0">
                          <a:latin typeface="Cambria Math" panose="02040503050406030204" pitchFamily="18" charset="0"/>
                          <a:ea typeface="楷体" panose="02010609060101010101" pitchFamily="49" charset="-122"/>
                        </a:rPr>
                        <m:t>=</m:t>
                      </m:r>
                      <m:f>
                        <m:fPr>
                          <m:ctrlPr>
                            <a:rPr lang="en-US" altLang="zh-CN" sz="1800" b="0" i="1" kern="0" smtClean="0">
                              <a:latin typeface="Cambria Math" panose="02040503050406030204" pitchFamily="18" charset="0"/>
                              <a:ea typeface="楷体" panose="02010609060101010101" pitchFamily="49" charset="-122"/>
                            </a:rPr>
                          </m:ctrlPr>
                        </m:fPr>
                        <m:num>
                          <m:r>
                            <a:rPr lang="en-US" altLang="zh-CN" sz="1800" b="0" i="1" kern="0" smtClean="0">
                              <a:latin typeface="Cambria Math" panose="02040503050406030204" pitchFamily="18" charset="0"/>
                              <a:ea typeface="楷体" panose="02010609060101010101" pitchFamily="49" charset="-122"/>
                            </a:rPr>
                            <m:t>2∗</m:t>
                          </m:r>
                          <m:r>
                            <a:rPr lang="en-US" altLang="zh-CN" sz="1800" b="0" i="1" kern="0" smtClean="0">
                              <a:latin typeface="Cambria Math" panose="02040503050406030204" pitchFamily="18" charset="0"/>
                              <a:ea typeface="楷体" panose="02010609060101010101" pitchFamily="49" charset="-122"/>
                            </a:rPr>
                            <m:t>𝑃𝑟𝑒𝑠𝑖𝑠𝑖𝑜𝑛</m:t>
                          </m:r>
                          <m:r>
                            <a:rPr lang="en-US" altLang="zh-CN" sz="1800" b="0" i="1" kern="0" smtClean="0">
                              <a:latin typeface="Cambria Math" panose="02040503050406030204" pitchFamily="18" charset="0"/>
                              <a:ea typeface="楷体" panose="02010609060101010101" pitchFamily="49" charset="-122"/>
                            </a:rPr>
                            <m:t>∗</m:t>
                          </m:r>
                          <m:r>
                            <a:rPr lang="en-US" altLang="zh-CN" sz="1800" b="0" i="1" kern="0" smtClean="0">
                              <a:latin typeface="Cambria Math" panose="02040503050406030204" pitchFamily="18" charset="0"/>
                              <a:ea typeface="楷体" panose="02010609060101010101" pitchFamily="49" charset="-122"/>
                            </a:rPr>
                            <m:t>𝑅𝑒𝑐𝑎𝑙𝑙</m:t>
                          </m:r>
                        </m:num>
                        <m:den>
                          <m:r>
                            <a:rPr lang="en-US" altLang="zh-CN" sz="1800" b="0" i="1" kern="0" smtClean="0">
                              <a:latin typeface="Cambria Math" panose="02040503050406030204" pitchFamily="18" charset="0"/>
                              <a:ea typeface="楷体" panose="02010609060101010101" pitchFamily="49" charset="-122"/>
                            </a:rPr>
                            <m:t>𝑃𝑟𝑒𝑐𝑖𝑠𝑖𝑜𝑛</m:t>
                          </m:r>
                          <m:r>
                            <a:rPr lang="en-US" altLang="zh-CN" sz="1800" b="0" i="1" kern="0" smtClean="0">
                              <a:latin typeface="Cambria Math" panose="02040503050406030204" pitchFamily="18" charset="0"/>
                              <a:ea typeface="楷体" panose="02010609060101010101" pitchFamily="49" charset="-122"/>
                            </a:rPr>
                            <m:t>+</m:t>
                          </m:r>
                          <m:r>
                            <a:rPr lang="en-US" altLang="zh-CN" sz="1800" b="0" i="1" kern="0" smtClean="0">
                              <a:latin typeface="Cambria Math" panose="02040503050406030204" pitchFamily="18" charset="0"/>
                              <a:ea typeface="楷体" panose="02010609060101010101" pitchFamily="49" charset="-122"/>
                            </a:rPr>
                            <m:t>𝑅𝑒𝑐𝑎𝑙𝑙</m:t>
                          </m:r>
                        </m:den>
                      </m:f>
                    </m:oMath>
                  </m:oMathPara>
                </a14:m>
                <a:endParaRPr lang="en-US" altLang="zh-CN" sz="1800" b="0" kern="0" dirty="0" smtClean="0">
                  <a:latin typeface="楷体" panose="02010609060101010101" pitchFamily="49" charset="-122"/>
                  <a:ea typeface="楷体" panose="02010609060101010101" pitchFamily="49" charset="-122"/>
                </a:endParaRPr>
              </a:p>
              <a:p>
                <a:pPr marL="441325" lvl="1" indent="0">
                  <a:buNone/>
                </a:pPr>
                <a:endParaRPr lang="en-US" altLang="zh-CN" sz="1800" kern="0" dirty="0" smtClean="0">
                  <a:latin typeface="楷体" panose="02010609060101010101" pitchFamily="49" charset="-122"/>
                  <a:ea typeface="楷体" panose="02010609060101010101" pitchFamily="49" charset="-122"/>
                </a:endParaRPr>
              </a:p>
            </p:txBody>
          </p:sp>
        </mc:Choice>
        <mc:Fallback xmlns="">
          <p:sp>
            <p:nvSpPr>
              <p:cNvPr id="9" name="内容占位符 2"/>
              <p:cNvSpPr txBox="1">
                <a:spLocks noRot="1" noChangeAspect="1" noMove="1" noResize="1" noEditPoints="1" noAdjustHandles="1" noChangeArrowheads="1" noChangeShapeType="1" noTextEdit="1"/>
              </p:cNvSpPr>
              <p:nvPr/>
            </p:nvSpPr>
            <p:spPr bwMode="auto">
              <a:xfrm>
                <a:off x="364391" y="3798347"/>
                <a:ext cx="4574005" cy="1152599"/>
              </a:xfrm>
              <a:prstGeom prst="rect">
                <a:avLst/>
              </a:prstGeom>
              <a:blipFill rotWithShape="0">
                <a:blip r:embed="rId3"/>
                <a:stretch>
                  <a:fillRect l="-667" t="-4233" b="-1005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extLst>
      <p:ext uri="{BB962C8B-B14F-4D97-AF65-F5344CB8AC3E}">
        <p14:creationId xmlns:p14="http://schemas.microsoft.com/office/powerpoint/2010/main" val="16399137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CB25AA1-DAB0-4597-8B8E-0BCD3DF7FBD0}" type="datetime1">
              <a:rPr lang="zh-CN" altLang="en-US" smtClean="0"/>
              <a:t>2017/5/21</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21</a:t>
            </a:fld>
            <a:endParaRPr lang="en-US" altLang="zh-CN"/>
          </a:p>
        </p:txBody>
      </p:sp>
      <p:sp>
        <p:nvSpPr>
          <p:cNvPr id="7" name="标题 1"/>
          <p:cNvSpPr>
            <a:spLocks noGrp="1"/>
          </p:cNvSpPr>
          <p:nvPr>
            <p:ph type="title"/>
          </p:nvPr>
        </p:nvSpPr>
        <p:spPr>
          <a:xfrm>
            <a:off x="1042988" y="404813"/>
            <a:ext cx="5616575" cy="576262"/>
          </a:xfrm>
        </p:spPr>
        <p:txBody>
          <a:bodyPr/>
          <a:lstStyle/>
          <a:p>
            <a:pPr algn="l"/>
            <a:r>
              <a:rPr lang="zh-CN" altLang="en-US" sz="2800" b="0" dirty="0" smtClean="0">
                <a:latin typeface="黑体" pitchFamily="49" charset="-122"/>
                <a:ea typeface="黑体" pitchFamily="49" charset="-122"/>
              </a:rPr>
              <a:t>对比实验</a:t>
            </a:r>
            <a:endParaRPr lang="zh-CN" altLang="en-US" sz="2800" b="0" dirty="0">
              <a:latin typeface="黑体" pitchFamily="49" charset="-122"/>
              <a:ea typeface="黑体" pitchFamily="49" charset="-122"/>
            </a:endParaRPr>
          </a:p>
        </p:txBody>
      </p:sp>
      <p:sp>
        <p:nvSpPr>
          <p:cNvPr id="20" name="内容占位符 2"/>
          <p:cNvSpPr txBox="1">
            <a:spLocks/>
          </p:cNvSpPr>
          <p:nvPr/>
        </p:nvSpPr>
        <p:spPr bwMode="auto">
          <a:xfrm>
            <a:off x="68523" y="1242241"/>
            <a:ext cx="4113529" cy="386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7675" indent="-447675" algn="l" rtl="0" fontAlgn="base">
              <a:spcBef>
                <a:spcPct val="20000"/>
              </a:spcBef>
              <a:spcAft>
                <a:spcPct val="0"/>
              </a:spcAft>
              <a:buClr>
                <a:schemeClr val="accent1"/>
              </a:buClr>
              <a:buSzPct val="70000"/>
              <a:buFont typeface="Wingdings" pitchFamily="2" charset="2"/>
              <a:buChar char="n"/>
              <a:defRPr sz="2800">
                <a:solidFill>
                  <a:schemeClr val="tx1"/>
                </a:solidFill>
                <a:latin typeface="微软雅黑" pitchFamily="34" charset="-122"/>
                <a:ea typeface="微软雅黑" pitchFamily="34" charset="-122"/>
                <a:cs typeface="+mn-cs"/>
              </a:defRPr>
            </a:lvl1pPr>
            <a:lvl2pPr marL="889000" indent="-439738" algn="l" rtl="0" fontAlgn="base">
              <a:spcBef>
                <a:spcPct val="20000"/>
              </a:spcBef>
              <a:spcAft>
                <a:spcPct val="0"/>
              </a:spcAft>
              <a:buClr>
                <a:schemeClr val="hlink"/>
              </a:buClr>
              <a:buSzPct val="65000"/>
              <a:buFont typeface="Wingdings" pitchFamily="2" charset="2"/>
              <a:buChar char="¡"/>
              <a:defRPr sz="2400">
                <a:solidFill>
                  <a:schemeClr val="tx1"/>
                </a:solidFill>
                <a:latin typeface="微软雅黑" pitchFamily="34" charset="-122"/>
                <a:ea typeface="微软雅黑" pitchFamily="34" charset="-122"/>
              </a:defRPr>
            </a:lvl2pPr>
            <a:lvl3pPr marL="1293813" indent="-403225" algn="l" rtl="0" fontAlgn="base">
              <a:spcBef>
                <a:spcPct val="20000"/>
              </a:spcBef>
              <a:spcAft>
                <a:spcPct val="0"/>
              </a:spcAft>
              <a:buClr>
                <a:schemeClr val="accent1"/>
              </a:buClr>
              <a:buSzPct val="70000"/>
              <a:buFont typeface="Wingdings" pitchFamily="2" charset="2"/>
              <a:buChar char="n"/>
              <a:defRPr sz="2000">
                <a:solidFill>
                  <a:schemeClr val="tx1"/>
                </a:solidFill>
                <a:latin typeface="微软雅黑" pitchFamily="34" charset="-122"/>
                <a:ea typeface="微软雅黑" pitchFamily="34" charset="-122"/>
              </a:defRPr>
            </a:lvl3pPr>
            <a:lvl4pPr marL="1681163" indent="-385763" algn="l" rtl="0" fontAlgn="base">
              <a:spcBef>
                <a:spcPct val="20000"/>
              </a:spcBef>
              <a:spcAft>
                <a:spcPct val="0"/>
              </a:spcAft>
              <a:buClr>
                <a:schemeClr val="hlink"/>
              </a:buClr>
              <a:buSzPct val="75000"/>
              <a:buFont typeface="Wingdings" pitchFamily="2" charset="2"/>
              <a:buChar char="¡"/>
              <a:defRPr>
                <a:solidFill>
                  <a:schemeClr val="tx1"/>
                </a:solidFill>
                <a:latin typeface="微软雅黑" pitchFamily="34" charset="-122"/>
                <a:ea typeface="微软雅黑" pitchFamily="34" charset="-122"/>
              </a:defRPr>
            </a:lvl4pPr>
            <a:lvl5pPr marL="20701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微软雅黑" pitchFamily="34" charset="-122"/>
                <a:ea typeface="微软雅黑" pitchFamily="34" charset="-122"/>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r>
              <a:rPr lang="en-US" altLang="zh-CN" sz="2400" kern="0" dirty="0" smtClean="0">
                <a:latin typeface="Times New Roman" panose="02020603050405020304" pitchFamily="18" charset="0"/>
                <a:ea typeface="黑体" panose="02010609060101010101" pitchFamily="49" charset="-122"/>
                <a:cs typeface="Times New Roman" panose="02020603050405020304" pitchFamily="18" charset="0"/>
              </a:rPr>
              <a:t>F</a:t>
            </a:r>
            <a:r>
              <a:rPr lang="zh-CN" altLang="en-US" sz="2400" kern="0" dirty="0" smtClean="0">
                <a:latin typeface="Times New Roman" panose="02020603050405020304" pitchFamily="18" charset="0"/>
                <a:ea typeface="黑体" panose="02010609060101010101" pitchFamily="49" charset="-122"/>
                <a:cs typeface="Times New Roman" panose="02020603050405020304" pitchFamily="18" charset="0"/>
              </a:rPr>
              <a:t>值比较</a:t>
            </a:r>
          </a:p>
        </p:txBody>
      </p:sp>
      <p:graphicFrame>
        <p:nvGraphicFramePr>
          <p:cNvPr id="8" name="图表 7"/>
          <p:cNvGraphicFramePr/>
          <p:nvPr>
            <p:extLst>
              <p:ext uri="{D42A27DB-BD31-4B8C-83A1-F6EECF244321}">
                <p14:modId xmlns:p14="http://schemas.microsoft.com/office/powerpoint/2010/main" val="1610071759"/>
              </p:ext>
            </p:extLst>
          </p:nvPr>
        </p:nvGraphicFramePr>
        <p:xfrm>
          <a:off x="1042988" y="1763437"/>
          <a:ext cx="6769372" cy="3123210"/>
        </p:xfrm>
        <a:graphic>
          <a:graphicData uri="http://schemas.openxmlformats.org/drawingml/2006/chart">
            <c:chart xmlns:c="http://schemas.openxmlformats.org/drawingml/2006/chart" xmlns:r="http://schemas.openxmlformats.org/officeDocument/2006/relationships" r:id="rId3"/>
          </a:graphicData>
        </a:graphic>
      </p:graphicFrame>
      <p:sp>
        <p:nvSpPr>
          <p:cNvPr id="9" name="内容占位符 2"/>
          <p:cNvSpPr txBox="1">
            <a:spLocks/>
          </p:cNvSpPr>
          <p:nvPr/>
        </p:nvSpPr>
        <p:spPr bwMode="auto">
          <a:xfrm>
            <a:off x="68523" y="4886647"/>
            <a:ext cx="8679941" cy="1134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7675" indent="-447675" algn="l" rtl="0" fontAlgn="base">
              <a:spcBef>
                <a:spcPct val="20000"/>
              </a:spcBef>
              <a:spcAft>
                <a:spcPct val="0"/>
              </a:spcAft>
              <a:buClr>
                <a:schemeClr val="accent1"/>
              </a:buClr>
              <a:buSzPct val="70000"/>
              <a:buFont typeface="Wingdings" pitchFamily="2" charset="2"/>
              <a:buChar char="n"/>
              <a:defRPr sz="2800">
                <a:solidFill>
                  <a:schemeClr val="tx1"/>
                </a:solidFill>
                <a:latin typeface="微软雅黑" pitchFamily="34" charset="-122"/>
                <a:ea typeface="微软雅黑" pitchFamily="34" charset="-122"/>
                <a:cs typeface="+mn-cs"/>
              </a:defRPr>
            </a:lvl1pPr>
            <a:lvl2pPr marL="889000" indent="-439738" algn="l" rtl="0" fontAlgn="base">
              <a:spcBef>
                <a:spcPct val="20000"/>
              </a:spcBef>
              <a:spcAft>
                <a:spcPct val="0"/>
              </a:spcAft>
              <a:buClr>
                <a:schemeClr val="hlink"/>
              </a:buClr>
              <a:buSzPct val="65000"/>
              <a:buFont typeface="Wingdings" pitchFamily="2" charset="2"/>
              <a:buChar char="¡"/>
              <a:defRPr sz="2400">
                <a:solidFill>
                  <a:schemeClr val="tx1"/>
                </a:solidFill>
                <a:latin typeface="微软雅黑" pitchFamily="34" charset="-122"/>
                <a:ea typeface="微软雅黑" pitchFamily="34" charset="-122"/>
              </a:defRPr>
            </a:lvl2pPr>
            <a:lvl3pPr marL="1293813" indent="-403225" algn="l" rtl="0" fontAlgn="base">
              <a:spcBef>
                <a:spcPct val="20000"/>
              </a:spcBef>
              <a:spcAft>
                <a:spcPct val="0"/>
              </a:spcAft>
              <a:buClr>
                <a:schemeClr val="accent1"/>
              </a:buClr>
              <a:buSzPct val="70000"/>
              <a:buFont typeface="Wingdings" pitchFamily="2" charset="2"/>
              <a:buChar char="n"/>
              <a:defRPr sz="2000">
                <a:solidFill>
                  <a:schemeClr val="tx1"/>
                </a:solidFill>
                <a:latin typeface="微软雅黑" pitchFamily="34" charset="-122"/>
                <a:ea typeface="微软雅黑" pitchFamily="34" charset="-122"/>
              </a:defRPr>
            </a:lvl3pPr>
            <a:lvl4pPr marL="1681163" indent="-385763" algn="l" rtl="0" fontAlgn="base">
              <a:spcBef>
                <a:spcPct val="20000"/>
              </a:spcBef>
              <a:spcAft>
                <a:spcPct val="0"/>
              </a:spcAft>
              <a:buClr>
                <a:schemeClr val="hlink"/>
              </a:buClr>
              <a:buSzPct val="75000"/>
              <a:buFont typeface="Wingdings" pitchFamily="2" charset="2"/>
              <a:buChar char="¡"/>
              <a:defRPr>
                <a:solidFill>
                  <a:schemeClr val="tx1"/>
                </a:solidFill>
                <a:latin typeface="微软雅黑" pitchFamily="34" charset="-122"/>
                <a:ea typeface="微软雅黑" pitchFamily="34" charset="-122"/>
              </a:defRPr>
            </a:lvl4pPr>
            <a:lvl5pPr marL="20701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微软雅黑" pitchFamily="34" charset="-122"/>
                <a:ea typeface="微软雅黑" pitchFamily="34" charset="-122"/>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r>
              <a:rPr lang="zh-CN" altLang="en-US" sz="2400" kern="0" dirty="0"/>
              <a:t>结</a:t>
            </a:r>
            <a:r>
              <a:rPr lang="zh-CN" altLang="en-US" sz="2400" kern="0" dirty="0" smtClean="0"/>
              <a:t>果</a:t>
            </a:r>
            <a:r>
              <a:rPr lang="zh-CN" altLang="en-US" sz="2400" kern="0" dirty="0" smtClean="0"/>
              <a:t>分析</a:t>
            </a:r>
            <a:endParaRPr lang="en-US" altLang="zh-CN" sz="2400" kern="0" dirty="0"/>
          </a:p>
          <a:p>
            <a:pPr lvl="1">
              <a:lnSpc>
                <a:spcPct val="150000"/>
              </a:lnSpc>
              <a:buFont typeface="Wingdings" panose="05000000000000000000" pitchFamily="2" charset="2"/>
              <a:buChar char="p"/>
            </a:pPr>
            <a:r>
              <a:rPr lang="zh-CN" altLang="en-US" sz="1800" kern="0" dirty="0" smtClean="0">
                <a:latin typeface="Times New Roman" panose="02020603050405020304" pitchFamily="18" charset="0"/>
                <a:ea typeface="楷体" panose="02010609060101010101" pitchFamily="49" charset="-122"/>
                <a:cs typeface="Times New Roman" panose="02020603050405020304" pitchFamily="18" charset="0"/>
              </a:rPr>
              <a:t>基于</a:t>
            </a:r>
            <a:r>
              <a:rPr lang="en-US" altLang="zh-CN" sz="1800" kern="0" dirty="0" smtClean="0">
                <a:latin typeface="Times New Roman" panose="02020603050405020304" pitchFamily="18" charset="0"/>
                <a:ea typeface="楷体" panose="02010609060101010101" pitchFamily="49" charset="-122"/>
                <a:cs typeface="Times New Roman" panose="02020603050405020304" pitchFamily="18" charset="0"/>
              </a:rPr>
              <a:t>CNN</a:t>
            </a:r>
            <a:r>
              <a:rPr lang="zh-CN" altLang="en-US" sz="1800" kern="0" dirty="0" smtClean="0">
                <a:latin typeface="Times New Roman" panose="02020603050405020304" pitchFamily="18" charset="0"/>
                <a:ea typeface="楷体" panose="02010609060101010101" pitchFamily="49" charset="-122"/>
                <a:cs typeface="Times New Roman" panose="02020603050405020304" pitchFamily="18" charset="0"/>
              </a:rPr>
              <a:t>的句子分布式表示方法的分类效果要优于基于词向量加权的方法。</a:t>
            </a:r>
            <a:endParaRPr lang="en-US" altLang="zh-CN" sz="1800" kern="0" dirty="0" smtClean="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5989233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b="0" dirty="0" smtClean="0">
                <a:latin typeface="黑体" pitchFamily="49" charset="-122"/>
                <a:ea typeface="黑体" pitchFamily="49" charset="-122"/>
              </a:rPr>
              <a:t>报告提纲</a:t>
            </a:r>
            <a:endParaRPr lang="zh-CN" altLang="en-US" b="0" dirty="0">
              <a:latin typeface="黑体" pitchFamily="49" charset="-122"/>
              <a:ea typeface="黑体" pitchFamily="49" charset="-122"/>
            </a:endParaRPr>
          </a:p>
        </p:txBody>
      </p:sp>
      <p:graphicFrame>
        <p:nvGraphicFramePr>
          <p:cNvPr id="4" name="图示 3"/>
          <p:cNvGraphicFramePr/>
          <p:nvPr>
            <p:extLst>
              <p:ext uri="{D42A27DB-BD31-4B8C-83A1-F6EECF244321}">
                <p14:modId xmlns:p14="http://schemas.microsoft.com/office/powerpoint/2010/main" val="2887323905"/>
              </p:ext>
            </p:extLst>
          </p:nvPr>
        </p:nvGraphicFramePr>
        <p:xfrm>
          <a:off x="611560" y="1556792"/>
          <a:ext cx="7488832" cy="38884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202100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CB25AA1-DAB0-4597-8B8E-0BCD3DF7FBD0}" type="datetime1">
              <a:rPr lang="zh-CN" altLang="en-US" smtClean="0"/>
              <a:t>2017/5/21</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23</a:t>
            </a:fld>
            <a:endParaRPr lang="en-US" altLang="zh-CN"/>
          </a:p>
        </p:txBody>
      </p:sp>
      <p:sp>
        <p:nvSpPr>
          <p:cNvPr id="7" name="标题 1"/>
          <p:cNvSpPr>
            <a:spLocks noGrp="1"/>
          </p:cNvSpPr>
          <p:nvPr>
            <p:ph type="title"/>
          </p:nvPr>
        </p:nvSpPr>
        <p:spPr>
          <a:xfrm>
            <a:off x="1042988" y="404813"/>
            <a:ext cx="5616575" cy="576262"/>
          </a:xfrm>
        </p:spPr>
        <p:txBody>
          <a:bodyPr/>
          <a:lstStyle/>
          <a:p>
            <a:pPr algn="l"/>
            <a:r>
              <a:rPr lang="zh-CN" altLang="en-US" sz="2800" b="0" dirty="0" smtClean="0">
                <a:latin typeface="黑体" pitchFamily="49" charset="-122"/>
                <a:ea typeface="黑体" pitchFamily="49" charset="-122"/>
              </a:rPr>
              <a:t>实现步骤</a:t>
            </a:r>
            <a:endParaRPr lang="zh-CN" altLang="en-US" sz="2800" b="0" dirty="0">
              <a:latin typeface="黑体" pitchFamily="49" charset="-122"/>
              <a:ea typeface="黑体" pitchFamily="49" charset="-122"/>
            </a:endParaRPr>
          </a:p>
        </p:txBody>
      </p:sp>
      <p:sp>
        <p:nvSpPr>
          <p:cNvPr id="8" name="内容占位符 2"/>
          <p:cNvSpPr>
            <a:spLocks noGrp="1"/>
          </p:cNvSpPr>
          <p:nvPr>
            <p:ph idx="1"/>
          </p:nvPr>
        </p:nvSpPr>
        <p:spPr>
          <a:xfrm>
            <a:off x="138300" y="2338846"/>
            <a:ext cx="5045099" cy="3096815"/>
          </a:xfrm>
        </p:spPr>
        <p:txBody>
          <a:bodyPr/>
          <a:lstStyle/>
          <a:p>
            <a:pPr marL="0" indent="0">
              <a:buNone/>
            </a:pPr>
            <a:endParaRPr lang="en-US" altLang="zh-CN" sz="1200" dirty="0" smtClean="0"/>
          </a:p>
          <a:p>
            <a:pPr>
              <a:lnSpc>
                <a:spcPct val="150000"/>
              </a:lnSpc>
            </a:pPr>
            <a:r>
              <a:rPr lang="zh-CN" altLang="en-US" sz="2000" dirty="0">
                <a:latin typeface="楷体" panose="02010609060101010101" pitchFamily="49" charset="-122"/>
                <a:ea typeface="楷体" panose="02010609060101010101" pitchFamily="49" charset="-122"/>
              </a:rPr>
              <a:t>步骤</a:t>
            </a:r>
            <a:r>
              <a:rPr lang="zh-CN" altLang="en-US" sz="2000" dirty="0" smtClean="0">
                <a:latin typeface="楷体" panose="02010609060101010101" pitchFamily="49" charset="-122"/>
                <a:ea typeface="楷体" panose="02010609060101010101" pitchFamily="49" charset="-122"/>
              </a:rPr>
              <a:t>一：语料库</a:t>
            </a:r>
            <a:r>
              <a:rPr lang="zh-CN" altLang="en-US" sz="2000" dirty="0">
                <a:latin typeface="楷体" panose="02010609060101010101" pitchFamily="49" charset="-122"/>
                <a:ea typeface="楷体" panose="02010609060101010101" pitchFamily="49" charset="-122"/>
              </a:rPr>
              <a:t>构建</a:t>
            </a:r>
            <a:endParaRPr lang="en-US" altLang="zh-CN" sz="2000" dirty="0" smtClean="0">
              <a:latin typeface="楷体" panose="02010609060101010101" pitchFamily="49" charset="-122"/>
              <a:ea typeface="楷体" panose="02010609060101010101" pitchFamily="49" charset="-122"/>
            </a:endParaRPr>
          </a:p>
          <a:p>
            <a:pPr>
              <a:lnSpc>
                <a:spcPct val="150000"/>
              </a:lnSpc>
            </a:pPr>
            <a:r>
              <a:rPr lang="zh-CN" altLang="en-US" sz="2000" dirty="0">
                <a:latin typeface="楷体" panose="02010609060101010101" pitchFamily="49" charset="-122"/>
                <a:ea typeface="楷体" panose="02010609060101010101" pitchFamily="49" charset="-122"/>
              </a:rPr>
              <a:t>步</a:t>
            </a:r>
            <a:r>
              <a:rPr lang="zh-CN" altLang="en-US" sz="2000" dirty="0" smtClean="0">
                <a:latin typeface="楷体" panose="02010609060101010101" pitchFamily="49" charset="-122"/>
                <a:ea typeface="楷体" panose="02010609060101010101" pitchFamily="49" charset="-122"/>
              </a:rPr>
              <a:t>骤二：分类模型训练</a:t>
            </a:r>
            <a:endParaRPr lang="en-US" altLang="zh-CN" sz="2000" dirty="0" smtClean="0">
              <a:latin typeface="楷体" panose="02010609060101010101" pitchFamily="49" charset="-122"/>
              <a:ea typeface="楷体" panose="02010609060101010101" pitchFamily="49" charset="-122"/>
            </a:endParaRPr>
          </a:p>
          <a:p>
            <a:pPr>
              <a:lnSpc>
                <a:spcPct val="150000"/>
              </a:lnSpc>
            </a:pPr>
            <a:r>
              <a:rPr lang="zh-CN" altLang="en-US" sz="2000" dirty="0">
                <a:latin typeface="楷体" panose="02010609060101010101" pitchFamily="49" charset="-122"/>
                <a:ea typeface="楷体" panose="02010609060101010101" pitchFamily="49" charset="-122"/>
              </a:rPr>
              <a:t>步骤</a:t>
            </a:r>
            <a:r>
              <a:rPr lang="zh-CN" altLang="en-US" sz="2000" dirty="0" smtClean="0">
                <a:latin typeface="楷体" panose="02010609060101010101" pitchFamily="49" charset="-122"/>
                <a:ea typeface="楷体" panose="02010609060101010101" pitchFamily="49" charset="-122"/>
              </a:rPr>
              <a:t>三：新</a:t>
            </a:r>
            <a:r>
              <a:rPr lang="zh-CN" altLang="en-US" sz="2000" dirty="0">
                <a:latin typeface="楷体" panose="02010609060101010101" pitchFamily="49" charset="-122"/>
                <a:ea typeface="楷体" panose="02010609060101010101" pitchFamily="49" charset="-122"/>
              </a:rPr>
              <a:t>闻网</a:t>
            </a:r>
            <a:r>
              <a:rPr lang="zh-CN" altLang="en-US" sz="2000" dirty="0" smtClean="0">
                <a:latin typeface="楷体" panose="02010609060101010101" pitchFamily="49" charset="-122"/>
                <a:ea typeface="楷体" panose="02010609060101010101" pitchFamily="49" charset="-122"/>
              </a:rPr>
              <a:t>页中企业实体关系抽取</a:t>
            </a:r>
            <a:endParaRPr lang="en-US" altLang="zh-CN" sz="2000" dirty="0" smtClean="0">
              <a:latin typeface="楷体" panose="02010609060101010101" pitchFamily="49" charset="-122"/>
              <a:ea typeface="楷体" panose="02010609060101010101" pitchFamily="49" charset="-122"/>
            </a:endParaRPr>
          </a:p>
          <a:p>
            <a:pPr>
              <a:lnSpc>
                <a:spcPct val="150000"/>
              </a:lnSpc>
            </a:pPr>
            <a:endParaRPr lang="en-US" altLang="zh-CN" sz="2000" dirty="0">
              <a:latin typeface="楷体" panose="02010609060101010101" pitchFamily="49" charset="-122"/>
              <a:ea typeface="楷体" panose="02010609060101010101" pitchFamily="49" charset="-122"/>
            </a:endParaRPr>
          </a:p>
          <a:p>
            <a:pPr>
              <a:lnSpc>
                <a:spcPct val="150000"/>
              </a:lnSpc>
            </a:pPr>
            <a:endParaRPr lang="en-US" altLang="zh-CN" sz="2000" dirty="0" smtClean="0">
              <a:latin typeface="楷体" panose="02010609060101010101" pitchFamily="49" charset="-122"/>
              <a:ea typeface="楷体" panose="02010609060101010101" pitchFamily="49" charset="-122"/>
            </a:endParaRPr>
          </a:p>
        </p:txBody>
      </p:sp>
      <p:sp>
        <p:nvSpPr>
          <p:cNvPr id="9" name="圆角矩形 8"/>
          <p:cNvSpPr/>
          <p:nvPr/>
        </p:nvSpPr>
        <p:spPr bwMode="auto">
          <a:xfrm>
            <a:off x="5724128" y="1539344"/>
            <a:ext cx="1728192" cy="45193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lstStyle/>
          <a:p>
            <a:pPr lvl="0"/>
            <a:r>
              <a:rPr lang="zh-CN" altLang="en-US" sz="1400" dirty="0">
                <a:latin typeface="楷体" panose="02010609060101010101" pitchFamily="49" charset="-122"/>
                <a:ea typeface="楷体" panose="02010609060101010101" pitchFamily="49" charset="-122"/>
              </a:rPr>
              <a:t>构</a:t>
            </a:r>
            <a:r>
              <a:rPr lang="zh-CN" altLang="en-US" sz="1400" dirty="0" smtClean="0">
                <a:latin typeface="楷体" panose="02010609060101010101" pitchFamily="49" charset="-122"/>
                <a:ea typeface="楷体" panose="02010609060101010101" pitchFamily="49" charset="-122"/>
              </a:rPr>
              <a:t>建初始种子关系对</a:t>
            </a:r>
            <a:endParaRPr lang="zh-CN" sz="1400" dirty="0">
              <a:latin typeface="楷体" panose="02010609060101010101" pitchFamily="49" charset="-122"/>
              <a:ea typeface="楷体" panose="02010609060101010101" pitchFamily="49" charset="-122"/>
            </a:endParaRPr>
          </a:p>
        </p:txBody>
      </p:sp>
      <p:cxnSp>
        <p:nvCxnSpPr>
          <p:cNvPr id="10" name="直接箭头连接符 9"/>
          <p:cNvCxnSpPr/>
          <p:nvPr/>
        </p:nvCxnSpPr>
        <p:spPr bwMode="auto">
          <a:xfrm>
            <a:off x="6659563" y="1991274"/>
            <a:ext cx="0" cy="308700"/>
          </a:xfrm>
          <a:prstGeom prst="straightConnector1">
            <a:avLst/>
          </a:prstGeom>
          <a:ln>
            <a:headEnd type="none" w="med" len="med"/>
            <a:tailEnd type="triangle"/>
          </a:ln>
        </p:spPr>
        <p:style>
          <a:lnRef idx="2">
            <a:schemeClr val="dk1"/>
          </a:lnRef>
          <a:fillRef idx="1">
            <a:schemeClr val="lt1"/>
          </a:fillRef>
          <a:effectRef idx="0">
            <a:schemeClr val="dk1"/>
          </a:effectRef>
          <a:fontRef idx="minor">
            <a:schemeClr val="dk1"/>
          </a:fontRef>
        </p:style>
      </p:cxnSp>
      <p:sp>
        <p:nvSpPr>
          <p:cNvPr id="11" name="圆角矩形 10"/>
          <p:cNvSpPr/>
          <p:nvPr/>
        </p:nvSpPr>
        <p:spPr bwMode="auto">
          <a:xfrm>
            <a:off x="5183399" y="2334142"/>
            <a:ext cx="2952328" cy="417762"/>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lstStyle/>
          <a:p>
            <a:pPr lvl="0"/>
            <a:r>
              <a:rPr lang="zh-CN" altLang="en-US" sz="1400" dirty="0">
                <a:latin typeface="楷体" panose="02010609060101010101" pitchFamily="49" charset="-122"/>
                <a:ea typeface="楷体" panose="02010609060101010101" pitchFamily="49" charset="-122"/>
              </a:rPr>
              <a:t>利</a:t>
            </a:r>
            <a:r>
              <a:rPr lang="zh-CN" altLang="en-US" sz="1400" dirty="0" smtClean="0">
                <a:latin typeface="楷体" panose="02010609060101010101" pitchFamily="49" charset="-122"/>
                <a:ea typeface="楷体" panose="02010609060101010101" pitchFamily="49" charset="-122"/>
              </a:rPr>
              <a:t>用</a:t>
            </a:r>
            <a:r>
              <a:rPr lang="en-US" altLang="zh-CN" sz="1400" dirty="0" smtClean="0">
                <a:latin typeface="楷体" panose="02010609060101010101" pitchFamily="49" charset="-122"/>
                <a:ea typeface="楷体" panose="02010609060101010101" pitchFamily="49" charset="-122"/>
              </a:rPr>
              <a:t>Bootstrapping</a:t>
            </a:r>
            <a:r>
              <a:rPr lang="zh-CN" altLang="en-US" sz="1400" dirty="0" smtClean="0">
                <a:latin typeface="楷体" panose="02010609060101010101" pitchFamily="49" charset="-122"/>
                <a:ea typeface="楷体" panose="02010609060101010101" pitchFamily="49" charset="-122"/>
              </a:rPr>
              <a:t>技术迭代生成语料</a:t>
            </a:r>
            <a:endParaRPr lang="zh-CN" sz="1400" dirty="0">
              <a:latin typeface="楷体" panose="02010609060101010101" pitchFamily="49" charset="-122"/>
              <a:ea typeface="楷体" panose="02010609060101010101" pitchFamily="49" charset="-122"/>
            </a:endParaRPr>
          </a:p>
        </p:txBody>
      </p:sp>
      <p:sp>
        <p:nvSpPr>
          <p:cNvPr id="12" name="圆角矩形 11"/>
          <p:cNvSpPr/>
          <p:nvPr/>
        </p:nvSpPr>
        <p:spPr bwMode="auto">
          <a:xfrm>
            <a:off x="5796558" y="3094772"/>
            <a:ext cx="1728192" cy="45193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lstStyle/>
          <a:p>
            <a:pPr lvl="0"/>
            <a:r>
              <a:rPr lang="zh-CN" altLang="en-US" sz="1400" dirty="0">
                <a:latin typeface="楷体" panose="02010609060101010101" pitchFamily="49" charset="-122"/>
                <a:ea typeface="楷体" panose="02010609060101010101" pitchFamily="49" charset="-122"/>
              </a:rPr>
              <a:t>构</a:t>
            </a:r>
            <a:r>
              <a:rPr lang="zh-CN" altLang="en-US" sz="1400" dirty="0" smtClean="0">
                <a:latin typeface="楷体" panose="02010609060101010101" pitchFamily="49" charset="-122"/>
                <a:ea typeface="楷体" panose="02010609060101010101" pitchFamily="49" charset="-122"/>
              </a:rPr>
              <a:t>建句子的向量矩阵</a:t>
            </a:r>
            <a:endParaRPr lang="zh-CN" sz="1400" dirty="0">
              <a:latin typeface="楷体" panose="02010609060101010101" pitchFamily="49" charset="-122"/>
              <a:ea typeface="楷体" panose="02010609060101010101" pitchFamily="49" charset="-122"/>
            </a:endParaRPr>
          </a:p>
        </p:txBody>
      </p:sp>
      <p:cxnSp>
        <p:nvCxnSpPr>
          <p:cNvPr id="13" name="直接箭头连接符 12"/>
          <p:cNvCxnSpPr/>
          <p:nvPr/>
        </p:nvCxnSpPr>
        <p:spPr bwMode="auto">
          <a:xfrm>
            <a:off x="6670740" y="2786072"/>
            <a:ext cx="0" cy="308700"/>
          </a:xfrm>
          <a:prstGeom prst="straightConnector1">
            <a:avLst/>
          </a:prstGeom>
          <a:ln>
            <a:headEnd type="none" w="med" len="med"/>
            <a:tailEnd type="triangle"/>
          </a:ln>
        </p:spPr>
        <p:style>
          <a:lnRef idx="2">
            <a:schemeClr val="dk1"/>
          </a:lnRef>
          <a:fillRef idx="1">
            <a:schemeClr val="lt1"/>
          </a:fillRef>
          <a:effectRef idx="0">
            <a:schemeClr val="dk1"/>
          </a:effectRef>
          <a:fontRef idx="minor">
            <a:schemeClr val="dk1"/>
          </a:fontRef>
        </p:style>
      </p:cxnSp>
      <p:sp>
        <p:nvSpPr>
          <p:cNvPr id="14" name="圆角矩形 13"/>
          <p:cNvSpPr/>
          <p:nvPr/>
        </p:nvSpPr>
        <p:spPr bwMode="auto">
          <a:xfrm>
            <a:off x="5421972" y="3855402"/>
            <a:ext cx="2495163" cy="45193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lstStyle/>
          <a:p>
            <a:pPr lvl="0"/>
            <a:r>
              <a:rPr lang="zh-CN" altLang="en-US" sz="1400" dirty="0">
                <a:latin typeface="楷体" panose="02010609060101010101" pitchFamily="49" charset="-122"/>
                <a:ea typeface="楷体" panose="02010609060101010101" pitchFamily="49" charset="-122"/>
              </a:rPr>
              <a:t>搭</a:t>
            </a:r>
            <a:r>
              <a:rPr lang="zh-CN" altLang="en-US" sz="1400" dirty="0" smtClean="0">
                <a:latin typeface="楷体" panose="02010609060101010101" pitchFamily="49" charset="-122"/>
                <a:ea typeface="楷体" panose="02010609060101010101" pitchFamily="49" charset="-122"/>
              </a:rPr>
              <a:t>建</a:t>
            </a:r>
            <a:r>
              <a:rPr lang="en-US" altLang="zh-CN" sz="1400" dirty="0" smtClean="0">
                <a:latin typeface="楷体" panose="02010609060101010101" pitchFamily="49" charset="-122"/>
                <a:ea typeface="楷体" panose="02010609060101010101" pitchFamily="49" charset="-122"/>
              </a:rPr>
              <a:t>CNN</a:t>
            </a:r>
            <a:r>
              <a:rPr lang="zh-CN" altLang="en-US" sz="1400" dirty="0" smtClean="0">
                <a:latin typeface="楷体" panose="02010609060101010101" pitchFamily="49" charset="-122"/>
                <a:ea typeface="楷体" panose="02010609060101010101" pitchFamily="49" charset="-122"/>
              </a:rPr>
              <a:t>并训练关系分类模型</a:t>
            </a:r>
            <a:endParaRPr lang="zh-CN" sz="1400" dirty="0">
              <a:latin typeface="楷体" panose="02010609060101010101" pitchFamily="49" charset="-122"/>
              <a:ea typeface="楷体" panose="02010609060101010101" pitchFamily="49" charset="-122"/>
            </a:endParaRPr>
          </a:p>
        </p:txBody>
      </p:sp>
      <p:cxnSp>
        <p:nvCxnSpPr>
          <p:cNvPr id="15" name="直接箭头连接符 14"/>
          <p:cNvCxnSpPr/>
          <p:nvPr/>
        </p:nvCxnSpPr>
        <p:spPr bwMode="auto">
          <a:xfrm>
            <a:off x="6669554" y="3546702"/>
            <a:ext cx="0" cy="308700"/>
          </a:xfrm>
          <a:prstGeom prst="straightConnector1">
            <a:avLst/>
          </a:prstGeom>
          <a:ln>
            <a:headEnd type="none" w="med" len="med"/>
            <a:tailEnd type="triangle"/>
          </a:ln>
        </p:spPr>
        <p:style>
          <a:lnRef idx="2">
            <a:schemeClr val="dk1"/>
          </a:lnRef>
          <a:fillRef idx="1">
            <a:schemeClr val="lt1"/>
          </a:fillRef>
          <a:effectRef idx="0">
            <a:schemeClr val="dk1"/>
          </a:effectRef>
          <a:fontRef idx="minor">
            <a:schemeClr val="dk1"/>
          </a:fontRef>
        </p:style>
      </p:cxnSp>
      <p:sp>
        <p:nvSpPr>
          <p:cNvPr id="16" name="圆角矩形 15"/>
          <p:cNvSpPr/>
          <p:nvPr/>
        </p:nvSpPr>
        <p:spPr bwMode="auto">
          <a:xfrm>
            <a:off x="5784965" y="4625369"/>
            <a:ext cx="1728192" cy="45193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lstStyle/>
          <a:p>
            <a:pPr lvl="0"/>
            <a:r>
              <a:rPr lang="zh-CN" altLang="en-US" sz="1400" dirty="0">
                <a:latin typeface="楷体" panose="02010609060101010101" pitchFamily="49" charset="-122"/>
                <a:ea typeface="楷体" panose="02010609060101010101" pitchFamily="49" charset="-122"/>
              </a:rPr>
              <a:t>新</a:t>
            </a:r>
            <a:r>
              <a:rPr lang="zh-CN" altLang="en-US" sz="1400" dirty="0" smtClean="0">
                <a:latin typeface="楷体" panose="02010609060101010101" pitchFamily="49" charset="-122"/>
                <a:ea typeface="楷体" panose="02010609060101010101" pitchFamily="49" charset="-122"/>
              </a:rPr>
              <a:t>闻网页预处理</a:t>
            </a:r>
            <a:endParaRPr lang="zh-CN" sz="1400" dirty="0">
              <a:latin typeface="楷体" panose="02010609060101010101" pitchFamily="49" charset="-122"/>
              <a:ea typeface="楷体" panose="02010609060101010101" pitchFamily="49" charset="-122"/>
            </a:endParaRPr>
          </a:p>
        </p:txBody>
      </p:sp>
      <p:cxnSp>
        <p:nvCxnSpPr>
          <p:cNvPr id="17" name="直接箭头连接符 16"/>
          <p:cNvCxnSpPr/>
          <p:nvPr/>
        </p:nvCxnSpPr>
        <p:spPr bwMode="auto">
          <a:xfrm>
            <a:off x="6669553" y="4307332"/>
            <a:ext cx="0" cy="308700"/>
          </a:xfrm>
          <a:prstGeom prst="straightConnector1">
            <a:avLst/>
          </a:prstGeom>
          <a:ln>
            <a:headEnd type="none" w="med" len="med"/>
            <a:tailEnd type="triangle"/>
          </a:ln>
        </p:spPr>
        <p:style>
          <a:lnRef idx="2">
            <a:schemeClr val="dk1"/>
          </a:lnRef>
          <a:fillRef idx="1">
            <a:schemeClr val="lt1"/>
          </a:fillRef>
          <a:effectRef idx="0">
            <a:schemeClr val="dk1"/>
          </a:effectRef>
          <a:fontRef idx="minor">
            <a:schemeClr val="dk1"/>
          </a:fontRef>
        </p:style>
      </p:cxnSp>
      <p:sp>
        <p:nvSpPr>
          <p:cNvPr id="18" name="圆角矩形 17"/>
          <p:cNvSpPr/>
          <p:nvPr/>
        </p:nvSpPr>
        <p:spPr bwMode="auto">
          <a:xfrm>
            <a:off x="5343182" y="5435661"/>
            <a:ext cx="2652742" cy="45193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lstStyle/>
          <a:p>
            <a:pPr lvl="0"/>
            <a:r>
              <a:rPr lang="zh-CN" altLang="en-US" sz="1400" dirty="0" smtClean="0">
                <a:latin typeface="楷体" panose="02010609060101010101" pitchFamily="49" charset="-122"/>
                <a:ea typeface="楷体" panose="02010609060101010101" pitchFamily="49" charset="-122"/>
              </a:rPr>
              <a:t>使用模型进行企业实体关系抽取</a:t>
            </a:r>
            <a:endParaRPr lang="zh-CN" sz="1400" dirty="0">
              <a:latin typeface="楷体" panose="02010609060101010101" pitchFamily="49" charset="-122"/>
              <a:ea typeface="楷体" panose="02010609060101010101" pitchFamily="49" charset="-122"/>
            </a:endParaRPr>
          </a:p>
        </p:txBody>
      </p:sp>
      <p:cxnSp>
        <p:nvCxnSpPr>
          <p:cNvPr id="19" name="直接箭头连接符 18"/>
          <p:cNvCxnSpPr/>
          <p:nvPr/>
        </p:nvCxnSpPr>
        <p:spPr bwMode="auto">
          <a:xfrm>
            <a:off x="6655713" y="5102130"/>
            <a:ext cx="0" cy="308700"/>
          </a:xfrm>
          <a:prstGeom prst="straightConnector1">
            <a:avLst/>
          </a:prstGeom>
          <a:ln>
            <a:headEnd type="none" w="med" len="med"/>
            <a:tailEnd type="triangle"/>
          </a:ln>
        </p:spPr>
        <p:style>
          <a:lnRef idx="2">
            <a:schemeClr val="dk1"/>
          </a:lnRef>
          <a:fillRef idx="1">
            <a:schemeClr val="lt1"/>
          </a:fillRef>
          <a:effectRef idx="0">
            <a:schemeClr val="dk1"/>
          </a:effectRef>
          <a:fontRef idx="minor">
            <a:schemeClr val="dk1"/>
          </a:fontRef>
        </p:style>
      </p:cxnSp>
    </p:spTree>
    <p:extLst>
      <p:ext uri="{BB962C8B-B14F-4D97-AF65-F5344CB8AC3E}">
        <p14:creationId xmlns:p14="http://schemas.microsoft.com/office/powerpoint/2010/main" val="5383707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B0F75CF-0553-4104-831D-ECC51C6B5C3F}" type="datetime1">
              <a:rPr lang="zh-CN" altLang="en-US" smtClean="0"/>
              <a:t>2017/5/21</a:t>
            </a:fld>
            <a:endParaRPr lang="en-US" altLang="zh-CN"/>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24</a:t>
            </a:fld>
            <a:endParaRPr lang="en-US" altLang="zh-CN"/>
          </a:p>
        </p:txBody>
      </p:sp>
      <p:sp>
        <p:nvSpPr>
          <p:cNvPr id="6" name="标题 1"/>
          <p:cNvSpPr>
            <a:spLocks noGrp="1"/>
          </p:cNvSpPr>
          <p:nvPr>
            <p:ph type="title"/>
          </p:nvPr>
        </p:nvSpPr>
        <p:spPr>
          <a:xfrm>
            <a:off x="1042988" y="404813"/>
            <a:ext cx="5616575" cy="576262"/>
          </a:xfrm>
        </p:spPr>
        <p:txBody>
          <a:bodyPr/>
          <a:lstStyle/>
          <a:p>
            <a:pPr algn="l"/>
            <a:r>
              <a:rPr lang="zh-CN" altLang="en-US" sz="2800" b="0" dirty="0" smtClean="0">
                <a:latin typeface="黑体" pitchFamily="49" charset="-122"/>
                <a:ea typeface="黑体" pitchFamily="49" charset="-122"/>
              </a:rPr>
              <a:t>语料库构建</a:t>
            </a:r>
            <a:endParaRPr lang="zh-CN" altLang="en-US" sz="2800" b="0" dirty="0">
              <a:latin typeface="黑体" pitchFamily="49" charset="-122"/>
              <a:ea typeface="黑体" pitchFamily="49" charset="-122"/>
            </a:endParaRPr>
          </a:p>
        </p:txBody>
      </p:sp>
      <p:sp>
        <p:nvSpPr>
          <p:cNvPr id="7" name="内容占位符 2"/>
          <p:cNvSpPr>
            <a:spLocks noGrp="1"/>
          </p:cNvSpPr>
          <p:nvPr>
            <p:ph idx="1"/>
          </p:nvPr>
        </p:nvSpPr>
        <p:spPr>
          <a:xfrm>
            <a:off x="468313" y="1484313"/>
            <a:ext cx="8142287" cy="4392612"/>
          </a:xfrm>
        </p:spPr>
        <p:txBody>
          <a:bodyPr/>
          <a:lstStyle/>
          <a:p>
            <a:r>
              <a:rPr lang="zh-CN" altLang="en-US" sz="2400" dirty="0" smtClean="0">
                <a:latin typeface="黑体" panose="02010609060101010101" pitchFamily="49" charset="-122"/>
                <a:ea typeface="黑体" panose="02010609060101010101" pitchFamily="49" charset="-122"/>
              </a:rPr>
              <a:t>算法</a:t>
            </a:r>
            <a:r>
              <a:rPr lang="zh-CN" altLang="en-US" sz="2400" dirty="0" smtClean="0">
                <a:latin typeface="黑体" panose="02010609060101010101" pitchFamily="49" charset="-122"/>
                <a:ea typeface="黑体" panose="02010609060101010101" pitchFamily="49" charset="-122"/>
              </a:rPr>
              <a:t>描述</a:t>
            </a:r>
            <a:endParaRPr lang="en-US" altLang="zh-CN" sz="2400" dirty="0" smtClean="0">
              <a:latin typeface="黑体" panose="02010609060101010101" pitchFamily="49" charset="-122"/>
              <a:ea typeface="黑体" panose="02010609060101010101" pitchFamily="49" charset="-122"/>
            </a:endParaRPr>
          </a:p>
          <a:p>
            <a:pPr lvl="1">
              <a:lnSpc>
                <a:spcPct val="150000"/>
              </a:lnSpc>
              <a:spcBef>
                <a:spcPts val="0"/>
              </a:spcBef>
              <a:buFont typeface="Wingdings" panose="05000000000000000000" pitchFamily="2" charset="2"/>
              <a:buChar char="p"/>
            </a:pP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基于</a:t>
            </a:r>
            <a:r>
              <a:rPr lang="en-US" altLang="zh-CN" sz="1800" dirty="0" smtClean="0">
                <a:latin typeface="楷体" panose="02010609060101010101" pitchFamily="49" charset="-122"/>
                <a:ea typeface="楷体" panose="02010609060101010101" pitchFamily="49" charset="-122"/>
                <a:cs typeface="Times New Roman" panose="02020603050405020304" pitchFamily="18" charset="0"/>
              </a:rPr>
              <a:t>Bootstrapping</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的思想，从初始种子集开始，借助新闻搜索引擎迭代产生关系语料。</a:t>
            </a:r>
            <a:endParaRPr lang="en-US" altLang="zh-CN" sz="1800" dirty="0">
              <a:latin typeface="楷体" panose="02010609060101010101" pitchFamily="49" charset="-122"/>
              <a:ea typeface="楷体" panose="02010609060101010101" pitchFamily="49" charset="-122"/>
              <a:cs typeface="Times New Roman" panose="02020603050405020304" pitchFamily="18" charset="0"/>
            </a:endParaRPr>
          </a:p>
          <a:p>
            <a:r>
              <a:rPr lang="zh-CN" altLang="en-US" sz="2400" dirty="0" smtClean="0">
                <a:latin typeface="黑体" panose="02010609060101010101" pitchFamily="49" charset="-122"/>
                <a:ea typeface="黑体" panose="02010609060101010101" pitchFamily="49" charset="-122"/>
              </a:rPr>
              <a:t>算法</a:t>
            </a:r>
            <a:r>
              <a:rPr lang="zh-CN" altLang="en-US" sz="2400" dirty="0" smtClean="0">
                <a:latin typeface="黑体" panose="02010609060101010101" pitchFamily="49" charset="-122"/>
                <a:ea typeface="黑体" panose="02010609060101010101" pitchFamily="49" charset="-122"/>
              </a:rPr>
              <a:t>步骤</a:t>
            </a:r>
            <a:endParaRPr lang="en-US" altLang="zh-CN" sz="1800" b="1" dirty="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步骤一：定义关系类型</a:t>
            </a:r>
            <a:r>
              <a:rPr lang="en-US" altLang="zh-CN" sz="1800" dirty="0" smtClean="0">
                <a:latin typeface="楷体" panose="02010609060101010101" pitchFamily="49" charset="-122"/>
                <a:ea typeface="楷体" panose="02010609060101010101" pitchFamily="49" charset="-122"/>
                <a:cs typeface="Times New Roman" panose="02020603050405020304" pitchFamily="18" charset="0"/>
              </a:rPr>
              <a:t>(</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投资、竞争、合作、</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收购</a:t>
            </a:r>
            <a:r>
              <a:rPr lang="en-US" altLang="zh-CN" sz="1800" dirty="0" smtClean="0">
                <a:latin typeface="楷体" panose="02010609060101010101" pitchFamily="49" charset="-122"/>
                <a:ea typeface="楷体" panose="02010609060101010101" pitchFamily="49" charset="-122"/>
                <a:cs typeface="Times New Roman" panose="02020603050405020304" pitchFamily="18" charset="0"/>
              </a:rPr>
              <a:t>)</a:t>
            </a: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步骤二：构建初始种子关系对</a:t>
            </a:r>
            <a:r>
              <a:rPr lang="en-US" altLang="zh-CN" sz="1800" dirty="0">
                <a:latin typeface="楷体" panose="02010609060101010101" pitchFamily="49" charset="-122"/>
                <a:ea typeface="楷体" panose="02010609060101010101" pitchFamily="49" charset="-122"/>
                <a:cs typeface="Times New Roman" panose="02020603050405020304" pitchFamily="18" charset="0"/>
              </a:rPr>
              <a:t>(</a:t>
            </a:r>
            <a:r>
              <a:rPr lang="en-US" altLang="zh-CN" sz="1800" dirty="0" smtClean="0">
                <a:latin typeface="楷体" panose="02010609060101010101" pitchFamily="49" charset="-122"/>
                <a:ea typeface="楷体" panose="02010609060101010101" pitchFamily="49" charset="-122"/>
                <a:cs typeface="Times New Roman" panose="02020603050405020304" pitchFamily="18" charset="0"/>
              </a:rPr>
              <a:t>entity,relation</a:t>
            </a:r>
            <a:r>
              <a:rPr lang="en-US" altLang="zh-CN" sz="1800" dirty="0">
                <a:latin typeface="楷体" panose="02010609060101010101" pitchFamily="49" charset="-122"/>
                <a:ea typeface="楷体" panose="02010609060101010101" pitchFamily="49" charset="-122"/>
                <a:cs typeface="Times New Roman" panose="02020603050405020304" pitchFamily="18" charset="0"/>
              </a:rPr>
              <a:t>)</a:t>
            </a: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步骤三：将关系对作为关键词送入新闻搜索引擎</a:t>
            </a: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步骤四：标注实体并构建新的种子实体对</a:t>
            </a: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步骤五：迭代产生新的关系语料</a:t>
            </a:r>
            <a:endParaRPr lang="en-US" altLang="zh-CN" sz="1800" dirty="0">
              <a:latin typeface="楷体" panose="02010609060101010101" pitchFamily="49" charset="-122"/>
              <a:ea typeface="楷体" panose="02010609060101010101" pitchFamily="49" charset="-122"/>
              <a:cs typeface="Times New Roman" panose="02020603050405020304" pitchFamily="18" charset="0"/>
            </a:endParaRPr>
          </a:p>
          <a:p>
            <a:endParaRPr lang="en-US" altLang="zh-CN" sz="2400" dirty="0" smtClean="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2822874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B0F75CF-0553-4104-831D-ECC51C6B5C3F}" type="datetime1">
              <a:rPr lang="zh-CN" altLang="en-US" smtClean="0"/>
              <a:t>2017/5/21</a:t>
            </a:fld>
            <a:endParaRPr lang="en-US" altLang="zh-CN"/>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25</a:t>
            </a:fld>
            <a:endParaRPr lang="en-US" altLang="zh-CN"/>
          </a:p>
        </p:txBody>
      </p:sp>
      <p:sp>
        <p:nvSpPr>
          <p:cNvPr id="6" name="标题 1"/>
          <p:cNvSpPr>
            <a:spLocks noGrp="1"/>
          </p:cNvSpPr>
          <p:nvPr>
            <p:ph type="title"/>
          </p:nvPr>
        </p:nvSpPr>
        <p:spPr>
          <a:xfrm>
            <a:off x="1042988" y="404813"/>
            <a:ext cx="5616575" cy="576262"/>
          </a:xfrm>
        </p:spPr>
        <p:txBody>
          <a:bodyPr/>
          <a:lstStyle/>
          <a:p>
            <a:pPr algn="l"/>
            <a:r>
              <a:rPr lang="zh-CN" altLang="en-US" sz="2800" b="0" dirty="0" smtClean="0">
                <a:latin typeface="黑体" pitchFamily="49" charset="-122"/>
                <a:ea typeface="黑体" pitchFamily="49" charset="-122"/>
              </a:rPr>
              <a:t>语料库构建</a:t>
            </a:r>
            <a:endParaRPr lang="zh-CN" altLang="en-US" sz="2800" b="0" dirty="0">
              <a:latin typeface="黑体" pitchFamily="49" charset="-122"/>
              <a:ea typeface="黑体" pitchFamily="49" charset="-122"/>
            </a:endParaRPr>
          </a:p>
        </p:txBody>
      </p:sp>
      <p:graphicFrame>
        <p:nvGraphicFramePr>
          <p:cNvPr id="11" name="表格 10"/>
          <p:cNvGraphicFramePr>
            <a:graphicFrameLocks noGrp="1"/>
          </p:cNvGraphicFramePr>
          <p:nvPr>
            <p:extLst>
              <p:ext uri="{D42A27DB-BD31-4B8C-83A1-F6EECF244321}">
                <p14:modId xmlns:p14="http://schemas.microsoft.com/office/powerpoint/2010/main" val="3874024603"/>
              </p:ext>
            </p:extLst>
          </p:nvPr>
        </p:nvGraphicFramePr>
        <p:xfrm>
          <a:off x="784389" y="2124871"/>
          <a:ext cx="7109688" cy="3268472"/>
        </p:xfrm>
        <a:graphic>
          <a:graphicData uri="http://schemas.openxmlformats.org/drawingml/2006/table">
            <a:tbl>
              <a:tblPr firstRow="1" firstCol="1" bandRow="1">
                <a:tableStyleId>{5C22544A-7EE6-4342-B048-85BDC9FD1C3A}</a:tableStyleId>
              </a:tblPr>
              <a:tblGrid>
                <a:gridCol w="2329948">
                  <a:extLst>
                    <a:ext uri="{9D8B030D-6E8A-4147-A177-3AD203B41FA5}">
                      <a16:colId xmlns:a16="http://schemas.microsoft.com/office/drawing/2014/main" val="20000"/>
                    </a:ext>
                  </a:extLst>
                </a:gridCol>
                <a:gridCol w="4779740">
                  <a:extLst>
                    <a:ext uri="{9D8B030D-6E8A-4147-A177-3AD203B41FA5}">
                      <a16:colId xmlns:a16="http://schemas.microsoft.com/office/drawing/2014/main" val="20001"/>
                    </a:ext>
                  </a:extLst>
                </a:gridCol>
              </a:tblGrid>
              <a:tr h="361833">
                <a:tc>
                  <a:txBody>
                    <a:bodyPr/>
                    <a:lstStyle/>
                    <a:p>
                      <a:pPr indent="127000" algn="l">
                        <a:lnSpc>
                          <a:spcPct val="150000"/>
                        </a:lnSpc>
                        <a:spcBef>
                          <a:spcPts val="600"/>
                        </a:spcBef>
                        <a:spcAft>
                          <a:spcPts val="600"/>
                        </a:spcAft>
                      </a:pPr>
                      <a:r>
                        <a:rPr lang="zh-CN" sz="1400" kern="100" dirty="0">
                          <a:effectLst/>
                        </a:rPr>
                        <a:t>关系类型</a:t>
                      </a:r>
                      <a:endParaRPr lang="zh-CN" sz="1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ctr">
                        <a:lnSpc>
                          <a:spcPct val="150000"/>
                        </a:lnSpc>
                        <a:spcBef>
                          <a:spcPts val="600"/>
                        </a:spcBef>
                        <a:spcAft>
                          <a:spcPts val="600"/>
                        </a:spcAft>
                      </a:pPr>
                      <a:r>
                        <a:rPr lang="zh-CN" sz="1400" kern="100">
                          <a:effectLst/>
                        </a:rPr>
                        <a:t>关键词列表</a:t>
                      </a:r>
                      <a:endParaRPr lang="zh-CN" sz="1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0"/>
                  </a:ext>
                </a:extLst>
              </a:tr>
              <a:tr h="1039683">
                <a:tc>
                  <a:txBody>
                    <a:bodyPr/>
                    <a:lstStyle/>
                    <a:p>
                      <a:pPr indent="127000" algn="just">
                        <a:lnSpc>
                          <a:spcPct val="150000"/>
                        </a:lnSpc>
                        <a:spcBef>
                          <a:spcPts val="600"/>
                        </a:spcBef>
                        <a:spcAft>
                          <a:spcPts val="600"/>
                        </a:spcAft>
                      </a:pPr>
                      <a:r>
                        <a:rPr lang="zh-CN" sz="1400" kern="100" dirty="0">
                          <a:effectLst/>
                        </a:rPr>
                        <a:t>合作</a:t>
                      </a:r>
                      <a:r>
                        <a:rPr lang="en-US" sz="1400" kern="100" dirty="0">
                          <a:effectLst/>
                        </a:rPr>
                        <a:t>(cooperate)</a:t>
                      </a:r>
                      <a:endParaRPr lang="zh-CN" sz="1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600"/>
                        </a:spcAft>
                      </a:pPr>
                      <a:r>
                        <a:rPr lang="zh-CN" sz="1400" kern="100" dirty="0">
                          <a:effectLst/>
                        </a:rPr>
                        <a:t>合营 联合 中外合资 合资 协力 协同 协作 通力合作 合办 联手 联袂 携手 携手并肩 一并 一起 一同 分享 共享 共同 </a:t>
                      </a:r>
                      <a:endParaRPr lang="zh-CN" sz="1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1"/>
                  </a:ext>
                </a:extLst>
              </a:tr>
              <a:tr h="717802">
                <a:tc>
                  <a:txBody>
                    <a:bodyPr/>
                    <a:lstStyle/>
                    <a:p>
                      <a:pPr indent="127000" algn="just">
                        <a:lnSpc>
                          <a:spcPct val="150000"/>
                        </a:lnSpc>
                        <a:spcBef>
                          <a:spcPts val="600"/>
                        </a:spcBef>
                        <a:spcAft>
                          <a:spcPts val="600"/>
                        </a:spcAft>
                      </a:pPr>
                      <a:r>
                        <a:rPr lang="zh-CN" sz="1400" kern="100">
                          <a:effectLst/>
                        </a:rPr>
                        <a:t>收购</a:t>
                      </a:r>
                      <a:r>
                        <a:rPr lang="en-US" sz="1400" kern="100">
                          <a:effectLst/>
                        </a:rPr>
                        <a:t>(acquisition)</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600"/>
                        </a:spcAft>
                      </a:pPr>
                      <a:r>
                        <a:rPr lang="zh-CN" sz="1400" kern="100" dirty="0">
                          <a:effectLst/>
                        </a:rPr>
                        <a:t>收购 并购 竞购 竞买 承购 购进 买进 买入 议购 函购 函售 卖 卖给 抛售 售卖 转售 贷款 营收</a:t>
                      </a:r>
                      <a:endParaRPr lang="zh-CN" sz="1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2"/>
                  </a:ext>
                </a:extLst>
              </a:tr>
              <a:tr h="574577">
                <a:tc>
                  <a:txBody>
                    <a:bodyPr/>
                    <a:lstStyle/>
                    <a:p>
                      <a:pPr indent="127000" algn="just">
                        <a:lnSpc>
                          <a:spcPct val="150000"/>
                        </a:lnSpc>
                        <a:spcBef>
                          <a:spcPts val="600"/>
                        </a:spcBef>
                        <a:spcAft>
                          <a:spcPts val="600"/>
                        </a:spcAft>
                      </a:pPr>
                      <a:r>
                        <a:rPr lang="zh-CN" sz="1400" kern="100" dirty="0">
                          <a:effectLst/>
                        </a:rPr>
                        <a:t>投资</a:t>
                      </a:r>
                      <a:r>
                        <a:rPr lang="en-US" sz="1400" kern="100" dirty="0">
                          <a:effectLst/>
                        </a:rPr>
                        <a:t>(invest)</a:t>
                      </a:r>
                      <a:endParaRPr lang="zh-CN" sz="1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600"/>
                        </a:spcAft>
                      </a:pPr>
                      <a:r>
                        <a:rPr lang="zh-CN" sz="1400" kern="100" dirty="0">
                          <a:effectLst/>
                        </a:rPr>
                        <a:t>融资 投资 斥资 注资 投资额 竞得 投资者 入股</a:t>
                      </a:r>
                      <a:endParaRPr lang="zh-CN" sz="1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3"/>
                  </a:ext>
                </a:extLst>
              </a:tr>
              <a:tr h="574577">
                <a:tc>
                  <a:txBody>
                    <a:bodyPr/>
                    <a:lstStyle/>
                    <a:p>
                      <a:pPr indent="127000" algn="just">
                        <a:lnSpc>
                          <a:spcPct val="150000"/>
                        </a:lnSpc>
                        <a:spcBef>
                          <a:spcPts val="600"/>
                        </a:spcBef>
                        <a:spcAft>
                          <a:spcPts val="600"/>
                        </a:spcAft>
                      </a:pPr>
                      <a:r>
                        <a:rPr lang="zh-CN" sz="1400" kern="100">
                          <a:effectLst/>
                        </a:rPr>
                        <a:t>竞争</a:t>
                      </a:r>
                      <a:r>
                        <a:rPr lang="en-US" sz="1400" kern="100">
                          <a:effectLst/>
                        </a:rPr>
                        <a:t>(compete)</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600"/>
                        </a:spcAft>
                      </a:pPr>
                      <a:r>
                        <a:rPr lang="zh-CN" sz="1400" kern="100" dirty="0">
                          <a:effectLst/>
                        </a:rPr>
                        <a:t>竞争者 竞争 垄断 角逐 逐鹿 竞赛 比赛</a:t>
                      </a:r>
                      <a:endParaRPr lang="zh-CN" sz="1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4"/>
                  </a:ext>
                </a:extLst>
              </a:tr>
            </a:tbl>
          </a:graphicData>
        </a:graphic>
      </p:graphicFrame>
      <p:sp>
        <p:nvSpPr>
          <p:cNvPr id="12" name="内容占位符 2"/>
          <p:cNvSpPr txBox="1">
            <a:spLocks/>
          </p:cNvSpPr>
          <p:nvPr/>
        </p:nvSpPr>
        <p:spPr bwMode="auto">
          <a:xfrm>
            <a:off x="225704" y="1379440"/>
            <a:ext cx="4113529" cy="386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7675" indent="-447675" algn="l" rtl="0" fontAlgn="base">
              <a:spcBef>
                <a:spcPct val="20000"/>
              </a:spcBef>
              <a:spcAft>
                <a:spcPct val="0"/>
              </a:spcAft>
              <a:buClr>
                <a:schemeClr val="accent1"/>
              </a:buClr>
              <a:buSzPct val="70000"/>
              <a:buFont typeface="Wingdings" pitchFamily="2" charset="2"/>
              <a:buChar char="n"/>
              <a:defRPr sz="2800">
                <a:solidFill>
                  <a:schemeClr val="tx1"/>
                </a:solidFill>
                <a:latin typeface="微软雅黑" pitchFamily="34" charset="-122"/>
                <a:ea typeface="微软雅黑" pitchFamily="34" charset="-122"/>
                <a:cs typeface="+mn-cs"/>
              </a:defRPr>
            </a:lvl1pPr>
            <a:lvl2pPr marL="889000" indent="-439738" algn="l" rtl="0" fontAlgn="base">
              <a:spcBef>
                <a:spcPct val="20000"/>
              </a:spcBef>
              <a:spcAft>
                <a:spcPct val="0"/>
              </a:spcAft>
              <a:buClr>
                <a:schemeClr val="hlink"/>
              </a:buClr>
              <a:buSzPct val="65000"/>
              <a:buFont typeface="Wingdings" pitchFamily="2" charset="2"/>
              <a:buChar char="¡"/>
              <a:defRPr sz="2400">
                <a:solidFill>
                  <a:schemeClr val="tx1"/>
                </a:solidFill>
                <a:latin typeface="微软雅黑" pitchFamily="34" charset="-122"/>
                <a:ea typeface="微软雅黑" pitchFamily="34" charset="-122"/>
              </a:defRPr>
            </a:lvl2pPr>
            <a:lvl3pPr marL="1293813" indent="-403225" algn="l" rtl="0" fontAlgn="base">
              <a:spcBef>
                <a:spcPct val="20000"/>
              </a:spcBef>
              <a:spcAft>
                <a:spcPct val="0"/>
              </a:spcAft>
              <a:buClr>
                <a:schemeClr val="accent1"/>
              </a:buClr>
              <a:buSzPct val="70000"/>
              <a:buFont typeface="Wingdings" pitchFamily="2" charset="2"/>
              <a:buChar char="n"/>
              <a:defRPr sz="2000">
                <a:solidFill>
                  <a:schemeClr val="tx1"/>
                </a:solidFill>
                <a:latin typeface="微软雅黑" pitchFamily="34" charset="-122"/>
                <a:ea typeface="微软雅黑" pitchFamily="34" charset="-122"/>
              </a:defRPr>
            </a:lvl3pPr>
            <a:lvl4pPr marL="1681163" indent="-385763" algn="l" rtl="0" fontAlgn="base">
              <a:spcBef>
                <a:spcPct val="20000"/>
              </a:spcBef>
              <a:spcAft>
                <a:spcPct val="0"/>
              </a:spcAft>
              <a:buClr>
                <a:schemeClr val="hlink"/>
              </a:buClr>
              <a:buSzPct val="75000"/>
              <a:buFont typeface="Wingdings" pitchFamily="2" charset="2"/>
              <a:buChar char="¡"/>
              <a:defRPr>
                <a:solidFill>
                  <a:schemeClr val="tx1"/>
                </a:solidFill>
                <a:latin typeface="微软雅黑" pitchFamily="34" charset="-122"/>
                <a:ea typeface="微软雅黑" pitchFamily="34" charset="-122"/>
              </a:defRPr>
            </a:lvl4pPr>
            <a:lvl5pPr marL="20701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微软雅黑" pitchFamily="34" charset="-122"/>
                <a:ea typeface="微软雅黑" pitchFamily="34" charset="-122"/>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r>
              <a:rPr lang="zh-CN" altLang="en-US" sz="2400" kern="0" dirty="0">
                <a:latin typeface="Times New Roman" panose="02020603050405020304" pitchFamily="18" charset="0"/>
                <a:ea typeface="黑体" panose="02010609060101010101" pitchFamily="49" charset="-122"/>
                <a:cs typeface="Times New Roman" panose="02020603050405020304" pitchFamily="18" charset="0"/>
              </a:rPr>
              <a:t>关键</a:t>
            </a:r>
            <a:r>
              <a:rPr lang="zh-CN" altLang="en-US" sz="2400" kern="0" dirty="0" smtClean="0">
                <a:latin typeface="Times New Roman" panose="02020603050405020304" pitchFamily="18" charset="0"/>
                <a:ea typeface="黑体" panose="02010609060101010101" pitchFamily="49" charset="-122"/>
                <a:cs typeface="Times New Roman" panose="02020603050405020304" pitchFamily="18" charset="0"/>
              </a:rPr>
              <a:t>词列表</a:t>
            </a:r>
          </a:p>
        </p:txBody>
      </p:sp>
    </p:spTree>
    <p:extLst>
      <p:ext uri="{BB962C8B-B14F-4D97-AF65-F5344CB8AC3E}">
        <p14:creationId xmlns:p14="http://schemas.microsoft.com/office/powerpoint/2010/main" val="36852017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B0F75CF-0553-4104-831D-ECC51C6B5C3F}" type="datetime1">
              <a:rPr lang="zh-CN" altLang="en-US" smtClean="0"/>
              <a:t>2017/5/21</a:t>
            </a:fld>
            <a:endParaRPr lang="en-US" altLang="zh-CN"/>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26</a:t>
            </a:fld>
            <a:endParaRPr lang="en-US" altLang="zh-CN"/>
          </a:p>
        </p:txBody>
      </p:sp>
      <p:sp>
        <p:nvSpPr>
          <p:cNvPr id="6" name="标题 1"/>
          <p:cNvSpPr>
            <a:spLocks noGrp="1"/>
          </p:cNvSpPr>
          <p:nvPr>
            <p:ph type="title"/>
          </p:nvPr>
        </p:nvSpPr>
        <p:spPr>
          <a:xfrm>
            <a:off x="1042988" y="404813"/>
            <a:ext cx="5616575" cy="576262"/>
          </a:xfrm>
        </p:spPr>
        <p:txBody>
          <a:bodyPr/>
          <a:lstStyle/>
          <a:p>
            <a:pPr algn="l"/>
            <a:r>
              <a:rPr lang="zh-CN" altLang="en-US" sz="2800" b="0" dirty="0" smtClean="0">
                <a:latin typeface="黑体" pitchFamily="49" charset="-122"/>
                <a:ea typeface="黑体" pitchFamily="49" charset="-122"/>
              </a:rPr>
              <a:t>语料库构建</a:t>
            </a:r>
            <a:endParaRPr lang="zh-CN" altLang="en-US" sz="2800" b="0" dirty="0">
              <a:latin typeface="黑体" pitchFamily="49" charset="-122"/>
              <a:ea typeface="黑体" pitchFamily="49"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3412437788"/>
              </p:ext>
            </p:extLst>
          </p:nvPr>
        </p:nvGraphicFramePr>
        <p:xfrm>
          <a:off x="2627784" y="2060848"/>
          <a:ext cx="3600400" cy="2406153"/>
        </p:xfrm>
        <a:graphic>
          <a:graphicData uri="http://schemas.openxmlformats.org/drawingml/2006/table">
            <a:tbl>
              <a:tblPr firstRow="1" firstCol="1" bandRow="1">
                <a:tableStyleId>{5C22544A-7EE6-4342-B048-85BDC9FD1C3A}</a:tableStyleId>
              </a:tblPr>
              <a:tblGrid>
                <a:gridCol w="1914192">
                  <a:extLst>
                    <a:ext uri="{9D8B030D-6E8A-4147-A177-3AD203B41FA5}">
                      <a16:colId xmlns:a16="http://schemas.microsoft.com/office/drawing/2014/main" val="20000"/>
                    </a:ext>
                  </a:extLst>
                </a:gridCol>
                <a:gridCol w="1686208">
                  <a:extLst>
                    <a:ext uri="{9D8B030D-6E8A-4147-A177-3AD203B41FA5}">
                      <a16:colId xmlns:a16="http://schemas.microsoft.com/office/drawing/2014/main" val="20001"/>
                    </a:ext>
                  </a:extLst>
                </a:gridCol>
              </a:tblGrid>
              <a:tr h="298232">
                <a:tc>
                  <a:txBody>
                    <a:bodyPr/>
                    <a:lstStyle/>
                    <a:p>
                      <a:pPr indent="127000" algn="just">
                        <a:lnSpc>
                          <a:spcPct val="150000"/>
                        </a:lnSpc>
                        <a:spcBef>
                          <a:spcPts val="600"/>
                        </a:spcBef>
                        <a:spcAft>
                          <a:spcPts val="600"/>
                        </a:spcAft>
                      </a:pPr>
                      <a:r>
                        <a:rPr lang="zh-CN" sz="1400" kern="100" dirty="0">
                          <a:effectLst/>
                        </a:rPr>
                        <a:t>关系类型</a:t>
                      </a:r>
                      <a:endParaRPr lang="zh-CN" sz="1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600"/>
                        </a:spcAft>
                      </a:pPr>
                      <a:r>
                        <a:rPr lang="zh-CN" sz="1400" kern="100">
                          <a:effectLst/>
                        </a:rPr>
                        <a:t>频率</a:t>
                      </a:r>
                      <a:endParaRPr lang="zh-CN" sz="1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0"/>
                  </a:ext>
                </a:extLst>
              </a:tr>
              <a:tr h="349840">
                <a:tc>
                  <a:txBody>
                    <a:bodyPr/>
                    <a:lstStyle/>
                    <a:p>
                      <a:pPr indent="127000" algn="just">
                        <a:lnSpc>
                          <a:spcPct val="150000"/>
                        </a:lnSpc>
                        <a:spcBef>
                          <a:spcPts val="600"/>
                        </a:spcBef>
                        <a:spcAft>
                          <a:spcPts val="600"/>
                        </a:spcAft>
                      </a:pPr>
                      <a:r>
                        <a:rPr lang="zh-CN" sz="1400" kern="100">
                          <a:effectLst/>
                        </a:rPr>
                        <a:t>投资</a:t>
                      </a:r>
                      <a:r>
                        <a:rPr lang="en-US" sz="1400" kern="100">
                          <a:effectLst/>
                        </a:rPr>
                        <a:t>(invest)</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600"/>
                        </a:spcAft>
                      </a:pPr>
                      <a:r>
                        <a:rPr lang="en-US" sz="1400" kern="100">
                          <a:effectLst/>
                        </a:rPr>
                        <a:t>276(17.2%)</a:t>
                      </a:r>
                      <a:endParaRPr lang="zh-CN" sz="1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1"/>
                  </a:ext>
                </a:extLst>
              </a:tr>
              <a:tr h="339640">
                <a:tc>
                  <a:txBody>
                    <a:bodyPr/>
                    <a:lstStyle/>
                    <a:p>
                      <a:pPr indent="127000" algn="just">
                        <a:lnSpc>
                          <a:spcPct val="150000"/>
                        </a:lnSpc>
                        <a:spcBef>
                          <a:spcPts val="600"/>
                        </a:spcBef>
                        <a:spcAft>
                          <a:spcPts val="600"/>
                        </a:spcAft>
                      </a:pPr>
                      <a:r>
                        <a:rPr lang="zh-CN" sz="1400" kern="100">
                          <a:effectLst/>
                        </a:rPr>
                        <a:t>收购</a:t>
                      </a:r>
                      <a:r>
                        <a:rPr lang="en-US" sz="1400" kern="100">
                          <a:effectLst/>
                        </a:rPr>
                        <a:t>(acquisition)</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600"/>
                        </a:spcAft>
                      </a:pPr>
                      <a:r>
                        <a:rPr lang="en-US" sz="1400" kern="100">
                          <a:effectLst/>
                        </a:rPr>
                        <a:t>291(18.1%)</a:t>
                      </a:r>
                      <a:endParaRPr lang="zh-CN" sz="1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2"/>
                  </a:ext>
                </a:extLst>
              </a:tr>
              <a:tr h="360040">
                <a:tc>
                  <a:txBody>
                    <a:bodyPr/>
                    <a:lstStyle/>
                    <a:p>
                      <a:pPr indent="127000" algn="just">
                        <a:lnSpc>
                          <a:spcPct val="150000"/>
                        </a:lnSpc>
                        <a:spcBef>
                          <a:spcPts val="600"/>
                        </a:spcBef>
                        <a:spcAft>
                          <a:spcPts val="600"/>
                        </a:spcAft>
                      </a:pPr>
                      <a:r>
                        <a:rPr lang="zh-CN" sz="1400" kern="100">
                          <a:effectLst/>
                        </a:rPr>
                        <a:t>合作</a:t>
                      </a:r>
                      <a:r>
                        <a:rPr lang="en-US" sz="1400" kern="100">
                          <a:effectLst/>
                        </a:rPr>
                        <a:t>(cooperate)</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600"/>
                        </a:spcAft>
                      </a:pPr>
                      <a:r>
                        <a:rPr lang="en-US" sz="1400" kern="100">
                          <a:effectLst/>
                        </a:rPr>
                        <a:t>290(18.0%)</a:t>
                      </a:r>
                      <a:endParaRPr lang="zh-CN" sz="1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3"/>
                  </a:ext>
                </a:extLst>
              </a:tr>
              <a:tr h="298232">
                <a:tc>
                  <a:txBody>
                    <a:bodyPr/>
                    <a:lstStyle/>
                    <a:p>
                      <a:pPr indent="127000" algn="just">
                        <a:lnSpc>
                          <a:spcPct val="150000"/>
                        </a:lnSpc>
                        <a:spcBef>
                          <a:spcPts val="600"/>
                        </a:spcBef>
                        <a:spcAft>
                          <a:spcPts val="600"/>
                        </a:spcAft>
                      </a:pPr>
                      <a:r>
                        <a:rPr lang="zh-CN" sz="1400" kern="100">
                          <a:effectLst/>
                        </a:rPr>
                        <a:t>竞争</a:t>
                      </a:r>
                      <a:r>
                        <a:rPr lang="en-US" sz="1400" kern="100">
                          <a:effectLst/>
                        </a:rPr>
                        <a:t>(compete)</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600"/>
                        </a:spcAft>
                      </a:pPr>
                      <a:r>
                        <a:rPr lang="en-US" sz="1400" kern="100">
                          <a:effectLst/>
                        </a:rPr>
                        <a:t>256(15.9%)</a:t>
                      </a:r>
                      <a:endParaRPr lang="zh-CN" sz="1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4"/>
                  </a:ext>
                </a:extLst>
              </a:tr>
              <a:tr h="298232">
                <a:tc>
                  <a:txBody>
                    <a:bodyPr/>
                    <a:lstStyle/>
                    <a:p>
                      <a:pPr indent="127000" algn="just">
                        <a:lnSpc>
                          <a:spcPct val="150000"/>
                        </a:lnSpc>
                        <a:spcBef>
                          <a:spcPts val="600"/>
                        </a:spcBef>
                        <a:spcAft>
                          <a:spcPts val="600"/>
                        </a:spcAft>
                      </a:pPr>
                      <a:r>
                        <a:rPr lang="en-US" sz="1400" kern="100" dirty="0">
                          <a:effectLst/>
                        </a:rPr>
                        <a:t>NA</a:t>
                      </a:r>
                      <a:endParaRPr lang="zh-CN" sz="1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600"/>
                        </a:spcAft>
                      </a:pPr>
                      <a:r>
                        <a:rPr lang="en-US" sz="1400" kern="100" dirty="0">
                          <a:effectLst/>
                        </a:rPr>
                        <a:t>201(12.5%)</a:t>
                      </a:r>
                      <a:endParaRPr lang="zh-CN" sz="1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6"/>
                  </a:ext>
                </a:extLst>
              </a:tr>
              <a:tr h="396513">
                <a:tc>
                  <a:txBody>
                    <a:bodyPr/>
                    <a:lstStyle/>
                    <a:p>
                      <a:pPr indent="127000" algn="just">
                        <a:lnSpc>
                          <a:spcPct val="150000"/>
                        </a:lnSpc>
                        <a:spcBef>
                          <a:spcPts val="600"/>
                        </a:spcBef>
                        <a:spcAft>
                          <a:spcPts val="600"/>
                        </a:spcAft>
                      </a:pPr>
                      <a:r>
                        <a:rPr lang="en-US" sz="1400" kern="100">
                          <a:effectLst/>
                        </a:rPr>
                        <a:t>Total</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600"/>
                        </a:spcAft>
                      </a:pPr>
                      <a:r>
                        <a:rPr lang="en-US" sz="1400" kern="100" dirty="0">
                          <a:effectLst/>
                        </a:rPr>
                        <a:t>1607(100%)</a:t>
                      </a:r>
                      <a:endParaRPr lang="zh-CN" sz="1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7"/>
                  </a:ext>
                </a:extLst>
              </a:tr>
            </a:tbl>
          </a:graphicData>
        </a:graphic>
      </p:graphicFrame>
      <p:sp>
        <p:nvSpPr>
          <p:cNvPr id="7" name="内容占位符 2"/>
          <p:cNvSpPr txBox="1">
            <a:spLocks/>
          </p:cNvSpPr>
          <p:nvPr/>
        </p:nvSpPr>
        <p:spPr bwMode="auto">
          <a:xfrm>
            <a:off x="225704" y="1379440"/>
            <a:ext cx="4113529" cy="386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7675" indent="-447675" algn="l" rtl="0" fontAlgn="base">
              <a:spcBef>
                <a:spcPct val="20000"/>
              </a:spcBef>
              <a:spcAft>
                <a:spcPct val="0"/>
              </a:spcAft>
              <a:buClr>
                <a:schemeClr val="accent1"/>
              </a:buClr>
              <a:buSzPct val="70000"/>
              <a:buFont typeface="Wingdings" pitchFamily="2" charset="2"/>
              <a:buChar char="n"/>
              <a:defRPr sz="2800">
                <a:solidFill>
                  <a:schemeClr val="tx1"/>
                </a:solidFill>
                <a:latin typeface="微软雅黑" pitchFamily="34" charset="-122"/>
                <a:ea typeface="微软雅黑" pitchFamily="34" charset="-122"/>
                <a:cs typeface="+mn-cs"/>
              </a:defRPr>
            </a:lvl1pPr>
            <a:lvl2pPr marL="889000" indent="-439738" algn="l" rtl="0" fontAlgn="base">
              <a:spcBef>
                <a:spcPct val="20000"/>
              </a:spcBef>
              <a:spcAft>
                <a:spcPct val="0"/>
              </a:spcAft>
              <a:buClr>
                <a:schemeClr val="hlink"/>
              </a:buClr>
              <a:buSzPct val="65000"/>
              <a:buFont typeface="Wingdings" pitchFamily="2" charset="2"/>
              <a:buChar char="¡"/>
              <a:defRPr sz="2400">
                <a:solidFill>
                  <a:schemeClr val="tx1"/>
                </a:solidFill>
                <a:latin typeface="微软雅黑" pitchFamily="34" charset="-122"/>
                <a:ea typeface="微软雅黑" pitchFamily="34" charset="-122"/>
              </a:defRPr>
            </a:lvl2pPr>
            <a:lvl3pPr marL="1293813" indent="-403225" algn="l" rtl="0" fontAlgn="base">
              <a:spcBef>
                <a:spcPct val="20000"/>
              </a:spcBef>
              <a:spcAft>
                <a:spcPct val="0"/>
              </a:spcAft>
              <a:buClr>
                <a:schemeClr val="accent1"/>
              </a:buClr>
              <a:buSzPct val="70000"/>
              <a:buFont typeface="Wingdings" pitchFamily="2" charset="2"/>
              <a:buChar char="n"/>
              <a:defRPr sz="2000">
                <a:solidFill>
                  <a:schemeClr val="tx1"/>
                </a:solidFill>
                <a:latin typeface="微软雅黑" pitchFamily="34" charset="-122"/>
                <a:ea typeface="微软雅黑" pitchFamily="34" charset="-122"/>
              </a:defRPr>
            </a:lvl3pPr>
            <a:lvl4pPr marL="1681163" indent="-385763" algn="l" rtl="0" fontAlgn="base">
              <a:spcBef>
                <a:spcPct val="20000"/>
              </a:spcBef>
              <a:spcAft>
                <a:spcPct val="0"/>
              </a:spcAft>
              <a:buClr>
                <a:schemeClr val="hlink"/>
              </a:buClr>
              <a:buSzPct val="75000"/>
              <a:buFont typeface="Wingdings" pitchFamily="2" charset="2"/>
              <a:buChar char="¡"/>
              <a:defRPr>
                <a:solidFill>
                  <a:schemeClr val="tx1"/>
                </a:solidFill>
                <a:latin typeface="微软雅黑" pitchFamily="34" charset="-122"/>
                <a:ea typeface="微软雅黑" pitchFamily="34" charset="-122"/>
              </a:defRPr>
            </a:lvl4pPr>
            <a:lvl5pPr marL="20701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微软雅黑" pitchFamily="34" charset="-122"/>
                <a:ea typeface="微软雅黑" pitchFamily="34" charset="-122"/>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r>
              <a:rPr lang="zh-CN" altLang="en-US" sz="2400" dirty="0" smtClean="0"/>
              <a:t>语</a:t>
            </a:r>
            <a:r>
              <a:rPr lang="zh-CN" altLang="en-US" sz="2400" dirty="0"/>
              <a:t>料</a:t>
            </a:r>
            <a:r>
              <a:rPr lang="zh-CN" altLang="en-US" sz="2400" dirty="0" smtClean="0"/>
              <a:t>库统</a:t>
            </a:r>
            <a:r>
              <a:rPr lang="zh-CN" altLang="en-US" sz="2400" dirty="0"/>
              <a:t>计</a:t>
            </a:r>
            <a:endParaRPr lang="zh-CN" altLang="en-US" sz="2400" kern="0" dirty="0" smtClean="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8766130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8310" y="1311370"/>
            <a:ext cx="8142287" cy="1114855"/>
          </a:xfrm>
        </p:spPr>
        <p:txBody>
          <a:bodyPr/>
          <a:lstStyle/>
          <a:p>
            <a:r>
              <a:rPr lang="zh-CN" altLang="en-US" sz="2400" dirty="0"/>
              <a:t>数据集</a:t>
            </a:r>
            <a:endParaRPr lang="zh-CN" altLang="en-US" sz="1600" dirty="0" smtClean="0">
              <a:latin typeface="Times New Roman" panose="02020603050405020304" pitchFamily="18" charset="0"/>
              <a:ea typeface="宋体" panose="02010600030101010101" pitchFamily="2" charset="-122"/>
            </a:endParaRPr>
          </a:p>
          <a:p>
            <a:pPr marL="784225" lvl="1" indent="-342900">
              <a:buFont typeface="Wingdings" panose="05000000000000000000" pitchFamily="2" charset="2"/>
              <a:buChar char="p"/>
            </a:pP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训练</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集为上文获得的</a:t>
            </a:r>
            <a:r>
              <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rPr>
              <a:t>1607</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条关系语料库</a:t>
            </a:r>
            <a:endPar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endParaRPr>
          </a:p>
          <a:p>
            <a:pPr marL="784225" lvl="1" indent="-342900">
              <a:buFont typeface="Wingdings" panose="05000000000000000000" pitchFamily="2" charset="2"/>
              <a:buChar char="p"/>
            </a:pP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测</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试集来自网易科技新闻频道</a:t>
            </a:r>
            <a:r>
              <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rPr>
              <a:t>100</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篇</a:t>
            </a:r>
            <a:r>
              <a:rPr lang="zh-CN" altLang="en-US" sz="1800" smtClean="0">
                <a:latin typeface="Times New Roman" panose="02020603050405020304" pitchFamily="18" charset="0"/>
                <a:ea typeface="楷体" panose="02010609060101010101" pitchFamily="49" charset="-122"/>
                <a:cs typeface="Times New Roman" panose="02020603050405020304" pitchFamily="18" charset="0"/>
              </a:rPr>
              <a:t>新闻网页</a:t>
            </a:r>
            <a:endPar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endParaRPr>
          </a:p>
          <a:p>
            <a:pPr marL="784225" lvl="1" indent="-342900">
              <a:buFont typeface="Wingdings" panose="05000000000000000000" pitchFamily="2" charset="2"/>
              <a:buChar char="p"/>
            </a:pPr>
            <a:endParaRPr lang="en-US" altLang="zh-CN" sz="1800" dirty="0" smtClean="0">
              <a:latin typeface="楷体" panose="02010609060101010101" pitchFamily="49" charset="-122"/>
              <a:ea typeface="楷体" panose="02010609060101010101" pitchFamily="49" charset="-122"/>
            </a:endParaRPr>
          </a:p>
        </p:txBody>
      </p:sp>
      <p:sp>
        <p:nvSpPr>
          <p:cNvPr id="4" name="日期占位符 3"/>
          <p:cNvSpPr>
            <a:spLocks noGrp="1"/>
          </p:cNvSpPr>
          <p:nvPr>
            <p:ph type="dt" sz="half" idx="10"/>
          </p:nvPr>
        </p:nvSpPr>
        <p:spPr/>
        <p:txBody>
          <a:bodyPr/>
          <a:lstStyle/>
          <a:p>
            <a:fld id="{ECB25AA1-DAB0-4597-8B8E-0BCD3DF7FBD0}" type="datetime1">
              <a:rPr lang="zh-CN" altLang="en-US" smtClean="0"/>
              <a:t>2017/5/21</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27</a:t>
            </a:fld>
            <a:endParaRPr lang="en-US" altLang="zh-CN"/>
          </a:p>
        </p:txBody>
      </p:sp>
      <p:sp>
        <p:nvSpPr>
          <p:cNvPr id="7" name="标题 1"/>
          <p:cNvSpPr>
            <a:spLocks noGrp="1"/>
          </p:cNvSpPr>
          <p:nvPr>
            <p:ph type="title"/>
          </p:nvPr>
        </p:nvSpPr>
        <p:spPr>
          <a:xfrm>
            <a:off x="1042988" y="404813"/>
            <a:ext cx="5616575" cy="576262"/>
          </a:xfrm>
        </p:spPr>
        <p:txBody>
          <a:bodyPr/>
          <a:lstStyle/>
          <a:p>
            <a:pPr algn="l"/>
            <a:r>
              <a:rPr lang="zh-CN" altLang="en-US" sz="2800" b="0" dirty="0">
                <a:latin typeface="黑体" pitchFamily="49" charset="-122"/>
                <a:ea typeface="黑体" pitchFamily="49" charset="-122"/>
              </a:rPr>
              <a:t>实</a:t>
            </a:r>
            <a:r>
              <a:rPr lang="zh-CN" altLang="en-US" sz="2800" b="0" dirty="0" smtClean="0">
                <a:latin typeface="黑体" pitchFamily="49" charset="-122"/>
                <a:ea typeface="黑体" pitchFamily="49" charset="-122"/>
              </a:rPr>
              <a:t>验</a:t>
            </a:r>
            <a:endParaRPr lang="zh-CN" altLang="en-US" sz="2800" b="0" dirty="0">
              <a:latin typeface="黑体" pitchFamily="49" charset="-122"/>
              <a:ea typeface="黑体" pitchFamily="49" charset="-122"/>
            </a:endParaRPr>
          </a:p>
        </p:txBody>
      </p:sp>
      <p:sp>
        <p:nvSpPr>
          <p:cNvPr id="9" name="内容占位符 2"/>
          <p:cNvSpPr txBox="1">
            <a:spLocks/>
          </p:cNvSpPr>
          <p:nvPr/>
        </p:nvSpPr>
        <p:spPr bwMode="auto">
          <a:xfrm>
            <a:off x="468310" y="2568875"/>
            <a:ext cx="8142287" cy="2084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7675" indent="-447675" algn="l" rtl="0" fontAlgn="base">
              <a:spcBef>
                <a:spcPct val="20000"/>
              </a:spcBef>
              <a:spcAft>
                <a:spcPct val="0"/>
              </a:spcAft>
              <a:buClr>
                <a:schemeClr val="accent1"/>
              </a:buClr>
              <a:buSzPct val="70000"/>
              <a:buFont typeface="Wingdings" pitchFamily="2" charset="2"/>
              <a:buChar char="n"/>
              <a:defRPr sz="2800">
                <a:solidFill>
                  <a:schemeClr val="tx1"/>
                </a:solidFill>
                <a:latin typeface="微软雅黑" pitchFamily="34" charset="-122"/>
                <a:ea typeface="微软雅黑" pitchFamily="34" charset="-122"/>
                <a:cs typeface="+mn-cs"/>
              </a:defRPr>
            </a:lvl1pPr>
            <a:lvl2pPr marL="889000" indent="-439738" algn="l" rtl="0" fontAlgn="base">
              <a:spcBef>
                <a:spcPct val="20000"/>
              </a:spcBef>
              <a:spcAft>
                <a:spcPct val="0"/>
              </a:spcAft>
              <a:buClr>
                <a:schemeClr val="hlink"/>
              </a:buClr>
              <a:buSzPct val="65000"/>
              <a:buFont typeface="Wingdings" pitchFamily="2" charset="2"/>
              <a:buChar char="¡"/>
              <a:defRPr sz="2400">
                <a:solidFill>
                  <a:schemeClr val="tx1"/>
                </a:solidFill>
                <a:latin typeface="微软雅黑" pitchFamily="34" charset="-122"/>
                <a:ea typeface="微软雅黑" pitchFamily="34" charset="-122"/>
              </a:defRPr>
            </a:lvl2pPr>
            <a:lvl3pPr marL="1293813" indent="-403225" algn="l" rtl="0" fontAlgn="base">
              <a:spcBef>
                <a:spcPct val="20000"/>
              </a:spcBef>
              <a:spcAft>
                <a:spcPct val="0"/>
              </a:spcAft>
              <a:buClr>
                <a:schemeClr val="accent1"/>
              </a:buClr>
              <a:buSzPct val="70000"/>
              <a:buFont typeface="Wingdings" pitchFamily="2" charset="2"/>
              <a:buChar char="n"/>
              <a:defRPr sz="2000">
                <a:solidFill>
                  <a:schemeClr val="tx1"/>
                </a:solidFill>
                <a:latin typeface="微软雅黑" pitchFamily="34" charset="-122"/>
                <a:ea typeface="微软雅黑" pitchFamily="34" charset="-122"/>
              </a:defRPr>
            </a:lvl3pPr>
            <a:lvl4pPr marL="1681163" indent="-385763" algn="l" rtl="0" fontAlgn="base">
              <a:spcBef>
                <a:spcPct val="20000"/>
              </a:spcBef>
              <a:spcAft>
                <a:spcPct val="0"/>
              </a:spcAft>
              <a:buClr>
                <a:schemeClr val="hlink"/>
              </a:buClr>
              <a:buSzPct val="75000"/>
              <a:buFont typeface="Wingdings" pitchFamily="2" charset="2"/>
              <a:buChar char="¡"/>
              <a:defRPr>
                <a:solidFill>
                  <a:schemeClr val="tx1"/>
                </a:solidFill>
                <a:latin typeface="微软雅黑" pitchFamily="34" charset="-122"/>
                <a:ea typeface="微软雅黑" pitchFamily="34" charset="-122"/>
              </a:defRPr>
            </a:lvl4pPr>
            <a:lvl5pPr marL="20701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微软雅黑" pitchFamily="34" charset="-122"/>
                <a:ea typeface="微软雅黑" pitchFamily="34" charset="-122"/>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r>
              <a:rPr lang="zh-CN" altLang="en-US" sz="2400" kern="0" dirty="0" smtClean="0"/>
              <a:t>实验</a:t>
            </a:r>
            <a:r>
              <a:rPr lang="zh-CN" altLang="en-US" sz="2400" kern="0" dirty="0"/>
              <a:t>步骤</a:t>
            </a:r>
            <a:endParaRPr lang="en-US" altLang="zh-CN" sz="2400" kern="0" dirty="0"/>
          </a:p>
          <a:p>
            <a:pPr lvl="1">
              <a:lnSpc>
                <a:spcPct val="150000"/>
              </a:lnSpc>
              <a:buFont typeface="Wingdings" panose="05000000000000000000" pitchFamily="2" charset="2"/>
              <a:buChar char="p"/>
            </a:pPr>
            <a:r>
              <a:rPr lang="zh-CN" altLang="en-US" sz="1800" kern="0" dirty="0" smtClean="0">
                <a:latin typeface="Times New Roman" panose="02020603050405020304" pitchFamily="18" charset="0"/>
                <a:ea typeface="楷体" panose="02010609060101010101" pitchFamily="49" charset="-122"/>
                <a:cs typeface="Times New Roman" panose="02020603050405020304" pitchFamily="18" charset="0"/>
              </a:rPr>
              <a:t>训练关系分类模型</a:t>
            </a:r>
            <a:endParaRPr lang="en-US" altLang="zh-CN" sz="1800" kern="0" dirty="0" smtClean="0">
              <a:latin typeface="Times New Roman" panose="02020603050405020304" pitchFamily="18" charset="0"/>
              <a:ea typeface="楷体" panose="02010609060101010101" pitchFamily="49" charset="-122"/>
              <a:cs typeface="Times New Roman" panose="02020603050405020304" pitchFamily="18" charset="0"/>
            </a:endParaRPr>
          </a:p>
          <a:p>
            <a:pPr lvl="1">
              <a:lnSpc>
                <a:spcPct val="150000"/>
              </a:lnSpc>
              <a:buFont typeface="Wingdings" panose="05000000000000000000" pitchFamily="2" charset="2"/>
              <a:buChar char="p"/>
            </a:pPr>
            <a:r>
              <a:rPr lang="zh-CN" altLang="en-US" sz="1800" kern="0" dirty="0" smtClean="0">
                <a:latin typeface="Times New Roman" panose="02020603050405020304" pitchFamily="18" charset="0"/>
                <a:ea typeface="楷体" panose="02010609060101010101" pitchFamily="49" charset="-122"/>
                <a:cs typeface="Times New Roman" panose="02020603050405020304" pitchFamily="18" charset="0"/>
              </a:rPr>
              <a:t>人工标注测试集</a:t>
            </a:r>
            <a:endParaRPr lang="en-US" altLang="zh-CN" sz="1800" kern="0" dirty="0" smtClean="0">
              <a:latin typeface="Times New Roman" panose="02020603050405020304" pitchFamily="18" charset="0"/>
              <a:ea typeface="楷体" panose="02010609060101010101" pitchFamily="49" charset="-122"/>
              <a:cs typeface="Times New Roman" panose="02020603050405020304" pitchFamily="18" charset="0"/>
            </a:endParaRPr>
          </a:p>
          <a:p>
            <a:pPr lvl="1">
              <a:lnSpc>
                <a:spcPct val="150000"/>
              </a:lnSpc>
              <a:buFont typeface="Wingdings" panose="05000000000000000000" pitchFamily="2" charset="2"/>
              <a:buChar char="p"/>
            </a:pPr>
            <a:r>
              <a:rPr lang="zh-CN" altLang="en-US" sz="1800" kern="0" dirty="0" smtClean="0">
                <a:latin typeface="Times New Roman" panose="02020603050405020304" pitchFamily="18" charset="0"/>
                <a:ea typeface="楷体" panose="02010609060101010101" pitchFamily="49" charset="-122"/>
                <a:cs typeface="Times New Roman" panose="02020603050405020304" pitchFamily="18" charset="0"/>
              </a:rPr>
              <a:t>将分类模型预测的结果与人工标注的结果做对比</a:t>
            </a:r>
            <a:endParaRPr lang="en-US" altLang="zh-CN" sz="1800" kern="0" dirty="0" smtClean="0">
              <a:latin typeface="Times New Roman" panose="02020603050405020304" pitchFamily="18" charset="0"/>
              <a:ea typeface="楷体" panose="02010609060101010101" pitchFamily="49" charset="-122"/>
              <a:cs typeface="Times New Roman" panose="02020603050405020304" pitchFamily="18" charset="0"/>
            </a:endParaRPr>
          </a:p>
          <a:p>
            <a:pPr lvl="1">
              <a:lnSpc>
                <a:spcPct val="150000"/>
              </a:lnSpc>
              <a:buFont typeface="Wingdings" panose="05000000000000000000" pitchFamily="2" charset="2"/>
              <a:buChar char="p"/>
            </a:pPr>
            <a:endParaRPr lang="zh-CN" altLang="en-US" sz="1800" kern="0" dirty="0" smtClean="0">
              <a:latin typeface="Times New Roman" panose="02020603050405020304" pitchFamily="18" charset="0"/>
              <a:ea typeface="楷体" panose="02010609060101010101" pitchFamily="49"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 name="内容占位符 2"/>
              <p:cNvSpPr txBox="1">
                <a:spLocks/>
              </p:cNvSpPr>
              <p:nvPr/>
            </p:nvSpPr>
            <p:spPr bwMode="auto">
              <a:xfrm>
                <a:off x="490355" y="4653137"/>
                <a:ext cx="4574005" cy="1152599"/>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7675" indent="-447675" algn="l" rtl="0" fontAlgn="base">
                  <a:spcBef>
                    <a:spcPct val="20000"/>
                  </a:spcBef>
                  <a:spcAft>
                    <a:spcPct val="0"/>
                  </a:spcAft>
                  <a:buClr>
                    <a:schemeClr val="accent1"/>
                  </a:buClr>
                  <a:buSzPct val="70000"/>
                  <a:buFont typeface="Wingdings" pitchFamily="2" charset="2"/>
                  <a:buChar char="n"/>
                  <a:defRPr sz="2800">
                    <a:solidFill>
                      <a:schemeClr val="tx1"/>
                    </a:solidFill>
                    <a:latin typeface="微软雅黑" pitchFamily="34" charset="-122"/>
                    <a:ea typeface="微软雅黑" pitchFamily="34" charset="-122"/>
                    <a:cs typeface="+mn-cs"/>
                  </a:defRPr>
                </a:lvl1pPr>
                <a:lvl2pPr marL="889000" indent="-439738" algn="l" rtl="0" fontAlgn="base">
                  <a:spcBef>
                    <a:spcPct val="20000"/>
                  </a:spcBef>
                  <a:spcAft>
                    <a:spcPct val="0"/>
                  </a:spcAft>
                  <a:buClr>
                    <a:schemeClr val="hlink"/>
                  </a:buClr>
                  <a:buSzPct val="65000"/>
                  <a:buFont typeface="Wingdings" pitchFamily="2" charset="2"/>
                  <a:buChar char="¡"/>
                  <a:defRPr sz="2400">
                    <a:solidFill>
                      <a:schemeClr val="tx1"/>
                    </a:solidFill>
                    <a:latin typeface="微软雅黑" pitchFamily="34" charset="-122"/>
                    <a:ea typeface="微软雅黑" pitchFamily="34" charset="-122"/>
                  </a:defRPr>
                </a:lvl2pPr>
                <a:lvl3pPr marL="1293813" indent="-403225" algn="l" rtl="0" fontAlgn="base">
                  <a:spcBef>
                    <a:spcPct val="20000"/>
                  </a:spcBef>
                  <a:spcAft>
                    <a:spcPct val="0"/>
                  </a:spcAft>
                  <a:buClr>
                    <a:schemeClr val="accent1"/>
                  </a:buClr>
                  <a:buSzPct val="70000"/>
                  <a:buFont typeface="Wingdings" pitchFamily="2" charset="2"/>
                  <a:buChar char="n"/>
                  <a:defRPr sz="2000">
                    <a:solidFill>
                      <a:schemeClr val="tx1"/>
                    </a:solidFill>
                    <a:latin typeface="微软雅黑" pitchFamily="34" charset="-122"/>
                    <a:ea typeface="微软雅黑" pitchFamily="34" charset="-122"/>
                  </a:defRPr>
                </a:lvl3pPr>
                <a:lvl4pPr marL="1681163" indent="-385763" algn="l" rtl="0" fontAlgn="base">
                  <a:spcBef>
                    <a:spcPct val="20000"/>
                  </a:spcBef>
                  <a:spcAft>
                    <a:spcPct val="0"/>
                  </a:spcAft>
                  <a:buClr>
                    <a:schemeClr val="hlink"/>
                  </a:buClr>
                  <a:buSzPct val="75000"/>
                  <a:buFont typeface="Wingdings" pitchFamily="2" charset="2"/>
                  <a:buChar char="¡"/>
                  <a:defRPr>
                    <a:solidFill>
                      <a:schemeClr val="tx1"/>
                    </a:solidFill>
                    <a:latin typeface="微软雅黑" pitchFamily="34" charset="-122"/>
                    <a:ea typeface="微软雅黑" pitchFamily="34" charset="-122"/>
                  </a:defRPr>
                </a:lvl4pPr>
                <a:lvl5pPr marL="20701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微软雅黑" pitchFamily="34" charset="-122"/>
                    <a:ea typeface="微软雅黑" pitchFamily="34" charset="-122"/>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r>
                  <a:rPr lang="zh-CN" altLang="en-US" sz="2400" kern="0" dirty="0" smtClean="0"/>
                  <a:t>评估标准</a:t>
                </a:r>
                <a:endParaRPr lang="en-US" altLang="zh-CN" sz="1600" kern="0" dirty="0">
                  <a:latin typeface="Times New Roman" panose="02020603050405020304" pitchFamily="18" charset="0"/>
                  <a:ea typeface="宋体" panose="02010600030101010101" pitchFamily="2" charset="-122"/>
                </a:endParaRPr>
              </a:p>
              <a:p>
                <a:pPr marL="0" indent="0">
                  <a:buNone/>
                </a:pPr>
                <a:endParaRPr lang="en-US" altLang="zh-CN" sz="1800" b="0" i="1" kern="0" dirty="0" smtClean="0">
                  <a:latin typeface="Cambria Math" panose="02040503050406030204" pitchFamily="18" charset="0"/>
                  <a:ea typeface="楷体" panose="02010609060101010101" pitchFamily="49" charset="-122"/>
                </a:endParaRPr>
              </a:p>
              <a:p>
                <a:pPr marL="0" indent="0">
                  <a:buNone/>
                </a:pPr>
                <a14:m>
                  <m:oMathPara xmlns:m="http://schemas.openxmlformats.org/officeDocument/2006/math">
                    <m:oMathParaPr>
                      <m:jc m:val="centerGroup"/>
                    </m:oMathParaPr>
                    <m:oMath xmlns:m="http://schemas.openxmlformats.org/officeDocument/2006/math">
                      <m:r>
                        <a:rPr lang="en-US" altLang="zh-CN" sz="1800" b="0" i="1" kern="0" smtClean="0">
                          <a:latin typeface="Cambria Math" panose="02040503050406030204" pitchFamily="18" charset="0"/>
                          <a:ea typeface="楷体" panose="02010609060101010101" pitchFamily="49" charset="-122"/>
                        </a:rPr>
                        <m:t>𝐹</m:t>
                      </m:r>
                      <m:r>
                        <a:rPr lang="en-US" altLang="zh-CN" sz="1800" b="0" i="1" kern="0" smtClean="0">
                          <a:latin typeface="Cambria Math" panose="02040503050406030204" pitchFamily="18" charset="0"/>
                          <a:ea typeface="楷体" panose="02010609060101010101" pitchFamily="49" charset="-122"/>
                        </a:rPr>
                        <m:t>_</m:t>
                      </m:r>
                      <m:r>
                        <a:rPr lang="en-US" altLang="zh-CN" sz="1800" b="0" i="1" kern="0" smtClean="0">
                          <a:latin typeface="Cambria Math" panose="02040503050406030204" pitchFamily="18" charset="0"/>
                          <a:ea typeface="楷体" panose="02010609060101010101" pitchFamily="49" charset="-122"/>
                        </a:rPr>
                        <m:t>𝑚𝑒𝑎𝑠𝑢𝑟𝑒</m:t>
                      </m:r>
                      <m:r>
                        <a:rPr lang="en-US" altLang="zh-CN" sz="1800" b="0" i="1" kern="0" smtClean="0">
                          <a:latin typeface="Cambria Math" panose="02040503050406030204" pitchFamily="18" charset="0"/>
                          <a:ea typeface="楷体" panose="02010609060101010101" pitchFamily="49" charset="-122"/>
                        </a:rPr>
                        <m:t>=</m:t>
                      </m:r>
                      <m:f>
                        <m:fPr>
                          <m:ctrlPr>
                            <a:rPr lang="en-US" altLang="zh-CN" sz="1800" b="0" i="1" kern="0" smtClean="0">
                              <a:latin typeface="Cambria Math" panose="02040503050406030204" pitchFamily="18" charset="0"/>
                              <a:ea typeface="楷体" panose="02010609060101010101" pitchFamily="49" charset="-122"/>
                            </a:rPr>
                          </m:ctrlPr>
                        </m:fPr>
                        <m:num>
                          <m:r>
                            <a:rPr lang="en-US" altLang="zh-CN" sz="1800" b="0" i="1" kern="0" smtClean="0">
                              <a:latin typeface="Cambria Math" panose="02040503050406030204" pitchFamily="18" charset="0"/>
                              <a:ea typeface="楷体" panose="02010609060101010101" pitchFamily="49" charset="-122"/>
                            </a:rPr>
                            <m:t>2∗</m:t>
                          </m:r>
                          <m:r>
                            <a:rPr lang="en-US" altLang="zh-CN" sz="1800" b="0" i="1" kern="0" smtClean="0">
                              <a:latin typeface="Cambria Math" panose="02040503050406030204" pitchFamily="18" charset="0"/>
                              <a:ea typeface="楷体" panose="02010609060101010101" pitchFamily="49" charset="-122"/>
                            </a:rPr>
                            <m:t>𝑃𝑟𝑒𝑠𝑖𝑠𝑖𝑜𝑛</m:t>
                          </m:r>
                          <m:r>
                            <a:rPr lang="en-US" altLang="zh-CN" sz="1800" b="0" i="1" kern="0" smtClean="0">
                              <a:latin typeface="Cambria Math" panose="02040503050406030204" pitchFamily="18" charset="0"/>
                              <a:ea typeface="楷体" panose="02010609060101010101" pitchFamily="49" charset="-122"/>
                            </a:rPr>
                            <m:t>∗</m:t>
                          </m:r>
                          <m:r>
                            <a:rPr lang="en-US" altLang="zh-CN" sz="1800" b="0" i="1" kern="0" smtClean="0">
                              <a:latin typeface="Cambria Math" panose="02040503050406030204" pitchFamily="18" charset="0"/>
                              <a:ea typeface="楷体" panose="02010609060101010101" pitchFamily="49" charset="-122"/>
                            </a:rPr>
                            <m:t>𝑅𝑒𝑐𝑎𝑙𝑙</m:t>
                          </m:r>
                        </m:num>
                        <m:den>
                          <m:r>
                            <a:rPr lang="en-US" altLang="zh-CN" sz="1800" b="0" i="1" kern="0" smtClean="0">
                              <a:latin typeface="Cambria Math" panose="02040503050406030204" pitchFamily="18" charset="0"/>
                              <a:ea typeface="楷体" panose="02010609060101010101" pitchFamily="49" charset="-122"/>
                            </a:rPr>
                            <m:t>𝑃𝑟𝑒𝑐𝑖𝑠𝑖𝑜𝑛</m:t>
                          </m:r>
                          <m:r>
                            <a:rPr lang="en-US" altLang="zh-CN" sz="1800" b="0" i="1" kern="0" smtClean="0">
                              <a:latin typeface="Cambria Math" panose="02040503050406030204" pitchFamily="18" charset="0"/>
                              <a:ea typeface="楷体" panose="02010609060101010101" pitchFamily="49" charset="-122"/>
                            </a:rPr>
                            <m:t>+</m:t>
                          </m:r>
                          <m:r>
                            <a:rPr lang="en-US" altLang="zh-CN" sz="1800" b="0" i="1" kern="0" smtClean="0">
                              <a:latin typeface="Cambria Math" panose="02040503050406030204" pitchFamily="18" charset="0"/>
                              <a:ea typeface="楷体" panose="02010609060101010101" pitchFamily="49" charset="-122"/>
                            </a:rPr>
                            <m:t>𝑅𝑒𝑐𝑎𝑙𝑙</m:t>
                          </m:r>
                        </m:den>
                      </m:f>
                    </m:oMath>
                  </m:oMathPara>
                </a14:m>
                <a:endParaRPr lang="en-US" altLang="zh-CN" sz="1800" b="0" kern="0" dirty="0" smtClean="0">
                  <a:latin typeface="楷体" panose="02010609060101010101" pitchFamily="49" charset="-122"/>
                  <a:ea typeface="楷体" panose="02010609060101010101" pitchFamily="49" charset="-122"/>
                </a:endParaRPr>
              </a:p>
              <a:p>
                <a:pPr marL="441325" lvl="1" indent="0">
                  <a:buNone/>
                </a:pPr>
                <a:endParaRPr lang="en-US" altLang="zh-CN" sz="1800" kern="0" dirty="0" smtClean="0">
                  <a:latin typeface="楷体" panose="02010609060101010101" pitchFamily="49" charset="-122"/>
                  <a:ea typeface="楷体" panose="02010609060101010101" pitchFamily="49" charset="-122"/>
                </a:endParaRPr>
              </a:p>
            </p:txBody>
          </p:sp>
        </mc:Choice>
        <mc:Fallback xmlns="">
          <p:sp>
            <p:nvSpPr>
              <p:cNvPr id="8" name="内容占位符 2"/>
              <p:cNvSpPr txBox="1">
                <a:spLocks noRot="1" noChangeAspect="1" noMove="1" noResize="1" noEditPoints="1" noAdjustHandles="1" noChangeArrowheads="1" noChangeShapeType="1" noTextEdit="1"/>
              </p:cNvSpPr>
              <p:nvPr/>
            </p:nvSpPr>
            <p:spPr bwMode="auto">
              <a:xfrm>
                <a:off x="490355" y="4653137"/>
                <a:ext cx="4574005" cy="1152599"/>
              </a:xfrm>
              <a:prstGeom prst="rect">
                <a:avLst/>
              </a:prstGeom>
              <a:blipFill>
                <a:blip r:embed="rId3"/>
                <a:stretch>
                  <a:fillRect l="-533" t="-4233" b="-1005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extLst>
      <p:ext uri="{BB962C8B-B14F-4D97-AF65-F5344CB8AC3E}">
        <p14:creationId xmlns:p14="http://schemas.microsoft.com/office/powerpoint/2010/main" val="18859991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8310" y="1311371"/>
            <a:ext cx="8142287" cy="461446"/>
          </a:xfrm>
        </p:spPr>
        <p:txBody>
          <a:bodyPr/>
          <a:lstStyle/>
          <a:p>
            <a:r>
              <a:rPr lang="zh-CN" altLang="en-US" sz="2400" dirty="0"/>
              <a:t>实</a:t>
            </a:r>
            <a:r>
              <a:rPr lang="zh-CN" altLang="en-US" sz="2400" dirty="0" smtClean="0"/>
              <a:t>验</a:t>
            </a:r>
            <a:r>
              <a:rPr lang="zh-CN" altLang="en-US" sz="2400" dirty="0"/>
              <a:t>结果</a:t>
            </a:r>
            <a:endParaRPr lang="zh-CN" altLang="en-US" sz="1600" dirty="0" smtClean="0">
              <a:latin typeface="Times New Roman" panose="02020603050405020304" pitchFamily="18" charset="0"/>
              <a:ea typeface="宋体" panose="02010600030101010101" pitchFamily="2" charset="-122"/>
            </a:endParaRPr>
          </a:p>
          <a:p>
            <a:pPr marL="784225" lvl="1" indent="-342900">
              <a:buFont typeface="Wingdings" panose="05000000000000000000" pitchFamily="2" charset="2"/>
              <a:buChar char="p"/>
            </a:pPr>
            <a:endParaRPr lang="en-US" altLang="zh-CN" sz="1800" dirty="0" smtClean="0">
              <a:latin typeface="楷体" panose="02010609060101010101" pitchFamily="49" charset="-122"/>
              <a:ea typeface="楷体" panose="02010609060101010101" pitchFamily="49" charset="-122"/>
            </a:endParaRPr>
          </a:p>
        </p:txBody>
      </p:sp>
      <p:sp>
        <p:nvSpPr>
          <p:cNvPr id="4" name="日期占位符 3"/>
          <p:cNvSpPr>
            <a:spLocks noGrp="1"/>
          </p:cNvSpPr>
          <p:nvPr>
            <p:ph type="dt" sz="half" idx="10"/>
          </p:nvPr>
        </p:nvSpPr>
        <p:spPr/>
        <p:txBody>
          <a:bodyPr/>
          <a:lstStyle/>
          <a:p>
            <a:fld id="{ECB25AA1-DAB0-4597-8B8E-0BCD3DF7FBD0}" type="datetime1">
              <a:rPr lang="zh-CN" altLang="en-US" smtClean="0"/>
              <a:t>2017/5/21</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28</a:t>
            </a:fld>
            <a:endParaRPr lang="en-US" altLang="zh-CN"/>
          </a:p>
        </p:txBody>
      </p:sp>
      <p:sp>
        <p:nvSpPr>
          <p:cNvPr id="7" name="标题 1"/>
          <p:cNvSpPr>
            <a:spLocks noGrp="1"/>
          </p:cNvSpPr>
          <p:nvPr>
            <p:ph type="title"/>
          </p:nvPr>
        </p:nvSpPr>
        <p:spPr>
          <a:xfrm>
            <a:off x="1042988" y="404813"/>
            <a:ext cx="5616575" cy="576262"/>
          </a:xfrm>
        </p:spPr>
        <p:txBody>
          <a:bodyPr/>
          <a:lstStyle/>
          <a:p>
            <a:pPr algn="l"/>
            <a:r>
              <a:rPr lang="zh-CN" altLang="en-US" sz="2800" b="0" dirty="0">
                <a:latin typeface="黑体" pitchFamily="49" charset="-122"/>
                <a:ea typeface="黑体" pitchFamily="49" charset="-122"/>
              </a:rPr>
              <a:t>实</a:t>
            </a:r>
            <a:r>
              <a:rPr lang="zh-CN" altLang="en-US" sz="2800" b="0" dirty="0" smtClean="0">
                <a:latin typeface="黑体" pitchFamily="49" charset="-122"/>
                <a:ea typeface="黑体" pitchFamily="49" charset="-122"/>
              </a:rPr>
              <a:t>验</a:t>
            </a:r>
            <a:endParaRPr lang="zh-CN" altLang="en-US" sz="2800" b="0" dirty="0">
              <a:latin typeface="黑体" pitchFamily="49" charset="-122"/>
              <a:ea typeface="黑体" pitchFamily="49" charset="-122"/>
            </a:endParaRPr>
          </a:p>
        </p:txBody>
      </p:sp>
      <p:sp>
        <p:nvSpPr>
          <p:cNvPr id="10" name="内容占位符 2"/>
          <p:cNvSpPr txBox="1">
            <a:spLocks/>
          </p:cNvSpPr>
          <p:nvPr/>
        </p:nvSpPr>
        <p:spPr bwMode="auto">
          <a:xfrm>
            <a:off x="468309" y="4581128"/>
            <a:ext cx="8142287" cy="1501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7675" indent="-447675" algn="l" rtl="0" fontAlgn="base">
              <a:spcBef>
                <a:spcPct val="20000"/>
              </a:spcBef>
              <a:spcAft>
                <a:spcPct val="0"/>
              </a:spcAft>
              <a:buClr>
                <a:schemeClr val="accent1"/>
              </a:buClr>
              <a:buSzPct val="70000"/>
              <a:buFont typeface="Wingdings" pitchFamily="2" charset="2"/>
              <a:buChar char="n"/>
              <a:defRPr sz="2800">
                <a:solidFill>
                  <a:schemeClr val="tx1"/>
                </a:solidFill>
                <a:latin typeface="微软雅黑" pitchFamily="34" charset="-122"/>
                <a:ea typeface="微软雅黑" pitchFamily="34" charset="-122"/>
                <a:cs typeface="+mn-cs"/>
              </a:defRPr>
            </a:lvl1pPr>
            <a:lvl2pPr marL="889000" indent="-439738" algn="l" rtl="0" fontAlgn="base">
              <a:spcBef>
                <a:spcPct val="20000"/>
              </a:spcBef>
              <a:spcAft>
                <a:spcPct val="0"/>
              </a:spcAft>
              <a:buClr>
                <a:schemeClr val="hlink"/>
              </a:buClr>
              <a:buSzPct val="65000"/>
              <a:buFont typeface="Wingdings" pitchFamily="2" charset="2"/>
              <a:buChar char="¡"/>
              <a:defRPr sz="2400">
                <a:solidFill>
                  <a:schemeClr val="tx1"/>
                </a:solidFill>
                <a:latin typeface="微软雅黑" pitchFamily="34" charset="-122"/>
                <a:ea typeface="微软雅黑" pitchFamily="34" charset="-122"/>
              </a:defRPr>
            </a:lvl2pPr>
            <a:lvl3pPr marL="1293813" indent="-403225" algn="l" rtl="0" fontAlgn="base">
              <a:spcBef>
                <a:spcPct val="20000"/>
              </a:spcBef>
              <a:spcAft>
                <a:spcPct val="0"/>
              </a:spcAft>
              <a:buClr>
                <a:schemeClr val="accent1"/>
              </a:buClr>
              <a:buSzPct val="70000"/>
              <a:buFont typeface="Wingdings" pitchFamily="2" charset="2"/>
              <a:buChar char="n"/>
              <a:defRPr sz="2000">
                <a:solidFill>
                  <a:schemeClr val="tx1"/>
                </a:solidFill>
                <a:latin typeface="微软雅黑" pitchFamily="34" charset="-122"/>
                <a:ea typeface="微软雅黑" pitchFamily="34" charset="-122"/>
              </a:defRPr>
            </a:lvl3pPr>
            <a:lvl4pPr marL="1681163" indent="-385763" algn="l" rtl="0" fontAlgn="base">
              <a:spcBef>
                <a:spcPct val="20000"/>
              </a:spcBef>
              <a:spcAft>
                <a:spcPct val="0"/>
              </a:spcAft>
              <a:buClr>
                <a:schemeClr val="hlink"/>
              </a:buClr>
              <a:buSzPct val="75000"/>
              <a:buFont typeface="Wingdings" pitchFamily="2" charset="2"/>
              <a:buChar char="¡"/>
              <a:defRPr>
                <a:solidFill>
                  <a:schemeClr val="tx1"/>
                </a:solidFill>
                <a:latin typeface="微软雅黑" pitchFamily="34" charset="-122"/>
                <a:ea typeface="微软雅黑" pitchFamily="34" charset="-122"/>
              </a:defRPr>
            </a:lvl4pPr>
            <a:lvl5pPr marL="20701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微软雅黑" pitchFamily="34" charset="-122"/>
                <a:ea typeface="微软雅黑" pitchFamily="34" charset="-122"/>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r>
              <a:rPr lang="zh-CN" altLang="en-US" sz="2400" kern="0" dirty="0"/>
              <a:t>结</a:t>
            </a:r>
            <a:r>
              <a:rPr lang="zh-CN" altLang="en-US" sz="2400" kern="0" dirty="0" smtClean="0"/>
              <a:t>果</a:t>
            </a:r>
            <a:r>
              <a:rPr lang="zh-CN" altLang="en-US" sz="2400" kern="0" dirty="0" smtClean="0"/>
              <a:t>分析</a:t>
            </a:r>
            <a:endParaRPr lang="en-US" altLang="zh-CN" sz="2400" kern="0" dirty="0"/>
          </a:p>
          <a:p>
            <a:pPr lvl="1">
              <a:lnSpc>
                <a:spcPct val="150000"/>
              </a:lnSpc>
              <a:buFont typeface="Wingdings" panose="05000000000000000000" pitchFamily="2" charset="2"/>
              <a:buChar char="p"/>
            </a:pPr>
            <a:r>
              <a:rPr lang="en-US" altLang="zh-CN" sz="1800" kern="0" dirty="0" smtClean="0">
                <a:latin typeface="Times New Roman" panose="02020603050405020304" pitchFamily="18" charset="0"/>
                <a:ea typeface="楷体" panose="02010609060101010101" pitchFamily="49" charset="-122"/>
                <a:cs typeface="Times New Roman" panose="02020603050405020304" pitchFamily="18" charset="0"/>
              </a:rPr>
              <a:t>CNN</a:t>
            </a:r>
            <a:r>
              <a:rPr lang="zh-CN" altLang="en-US" sz="1800" kern="0" dirty="0" smtClean="0">
                <a:latin typeface="Times New Roman" panose="02020603050405020304" pitchFamily="18" charset="0"/>
                <a:ea typeface="楷体" panose="02010609060101010101" pitchFamily="49" charset="-122"/>
                <a:cs typeface="Times New Roman" panose="02020603050405020304" pitchFamily="18" charset="0"/>
              </a:rPr>
              <a:t>的方法整体效果优于基于词向量加权的方法</a:t>
            </a:r>
            <a:endParaRPr lang="en-US" altLang="zh-CN" sz="1800" kern="0" dirty="0" smtClean="0">
              <a:latin typeface="Times New Roman" panose="02020603050405020304" pitchFamily="18" charset="0"/>
              <a:ea typeface="楷体" panose="02010609060101010101" pitchFamily="49" charset="-122"/>
              <a:cs typeface="Times New Roman" panose="02020603050405020304" pitchFamily="18" charset="0"/>
            </a:endParaRPr>
          </a:p>
          <a:p>
            <a:pPr lvl="1">
              <a:lnSpc>
                <a:spcPct val="150000"/>
              </a:lnSpc>
              <a:buFont typeface="Wingdings" panose="05000000000000000000" pitchFamily="2" charset="2"/>
              <a:buChar char="p"/>
            </a:pPr>
            <a:r>
              <a:rPr lang="zh-CN" altLang="en-US" sz="1800" kern="0" dirty="0">
                <a:latin typeface="Times New Roman" panose="02020603050405020304" pitchFamily="18" charset="0"/>
                <a:ea typeface="楷体" panose="02010609060101010101" pitchFamily="49" charset="-122"/>
                <a:cs typeface="Times New Roman" panose="02020603050405020304" pitchFamily="18" charset="0"/>
              </a:rPr>
              <a:t>由</a:t>
            </a:r>
            <a:r>
              <a:rPr lang="zh-CN" altLang="en-US" sz="1800" kern="0" dirty="0" smtClean="0">
                <a:latin typeface="Times New Roman" panose="02020603050405020304" pitchFamily="18" charset="0"/>
                <a:ea typeface="楷体" panose="02010609060101010101" pitchFamily="49" charset="-122"/>
                <a:cs typeface="Times New Roman" panose="02020603050405020304" pitchFamily="18" charset="0"/>
              </a:rPr>
              <a:t>于数据集的原因竞争关系分类</a:t>
            </a:r>
            <a:r>
              <a:rPr lang="zh-CN" altLang="en-US" sz="1800" kern="0" dirty="0">
                <a:latin typeface="Times New Roman" panose="02020603050405020304" pitchFamily="18" charset="0"/>
                <a:ea typeface="楷体" panose="02010609060101010101" pitchFamily="49" charset="-122"/>
                <a:cs typeface="Times New Roman" panose="02020603050405020304" pitchFamily="18" charset="0"/>
              </a:rPr>
              <a:t>结</a:t>
            </a:r>
            <a:r>
              <a:rPr lang="zh-CN" altLang="en-US" sz="1800" kern="0" dirty="0" smtClean="0">
                <a:latin typeface="Times New Roman" panose="02020603050405020304" pitchFamily="18" charset="0"/>
                <a:ea typeface="楷体" panose="02010609060101010101" pitchFamily="49" charset="-122"/>
                <a:cs typeface="Times New Roman" panose="02020603050405020304" pitchFamily="18" charset="0"/>
              </a:rPr>
              <a:t>果出现波动</a:t>
            </a:r>
            <a:endParaRPr lang="en-US" altLang="zh-CN" sz="1800" kern="0" dirty="0" smtClean="0">
              <a:latin typeface="Times New Roman" panose="02020603050405020304" pitchFamily="18" charset="0"/>
              <a:ea typeface="楷体" panose="02010609060101010101" pitchFamily="49" charset="-122"/>
              <a:cs typeface="Times New Roman" panose="02020603050405020304" pitchFamily="18" charset="0"/>
            </a:endParaRPr>
          </a:p>
        </p:txBody>
      </p:sp>
      <p:graphicFrame>
        <p:nvGraphicFramePr>
          <p:cNvPr id="11" name="图表 10"/>
          <p:cNvGraphicFramePr>
            <a:graphicFrameLocks/>
          </p:cNvGraphicFramePr>
          <p:nvPr>
            <p:extLst>
              <p:ext uri="{D42A27DB-BD31-4B8C-83A1-F6EECF244321}">
                <p14:modId xmlns:p14="http://schemas.microsoft.com/office/powerpoint/2010/main" val="442532180"/>
              </p:ext>
            </p:extLst>
          </p:nvPr>
        </p:nvGraphicFramePr>
        <p:xfrm>
          <a:off x="1403648" y="1772817"/>
          <a:ext cx="5976664" cy="309634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52089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b="0" dirty="0" smtClean="0">
                <a:latin typeface="黑体" pitchFamily="49" charset="-122"/>
                <a:ea typeface="黑体" pitchFamily="49" charset="-122"/>
              </a:rPr>
              <a:t>报告提纲</a:t>
            </a:r>
            <a:endParaRPr lang="zh-CN" altLang="en-US" b="0" dirty="0">
              <a:latin typeface="黑体" pitchFamily="49" charset="-122"/>
              <a:ea typeface="黑体" pitchFamily="49" charset="-122"/>
            </a:endParaRPr>
          </a:p>
        </p:txBody>
      </p:sp>
      <p:graphicFrame>
        <p:nvGraphicFramePr>
          <p:cNvPr id="4" name="图示 3"/>
          <p:cNvGraphicFramePr/>
          <p:nvPr>
            <p:extLst>
              <p:ext uri="{D42A27DB-BD31-4B8C-83A1-F6EECF244321}">
                <p14:modId xmlns:p14="http://schemas.microsoft.com/office/powerpoint/2010/main" val="3093396693"/>
              </p:ext>
            </p:extLst>
          </p:nvPr>
        </p:nvGraphicFramePr>
        <p:xfrm>
          <a:off x="611560" y="1556792"/>
          <a:ext cx="7488832" cy="38884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09536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b="0" dirty="0" smtClean="0">
                <a:latin typeface="黑体" pitchFamily="49" charset="-122"/>
                <a:ea typeface="黑体" pitchFamily="49" charset="-122"/>
              </a:rPr>
              <a:t>报告提纲</a:t>
            </a:r>
            <a:endParaRPr lang="zh-CN" altLang="en-US" b="0" dirty="0">
              <a:latin typeface="黑体" pitchFamily="49" charset="-122"/>
              <a:ea typeface="黑体" pitchFamily="49" charset="-122"/>
            </a:endParaRPr>
          </a:p>
        </p:txBody>
      </p:sp>
      <p:graphicFrame>
        <p:nvGraphicFramePr>
          <p:cNvPr id="4" name="图示 3"/>
          <p:cNvGraphicFramePr/>
          <p:nvPr>
            <p:extLst>
              <p:ext uri="{D42A27DB-BD31-4B8C-83A1-F6EECF244321}">
                <p14:modId xmlns:p14="http://schemas.microsoft.com/office/powerpoint/2010/main" val="4242732698"/>
              </p:ext>
            </p:extLst>
          </p:nvPr>
        </p:nvGraphicFramePr>
        <p:xfrm>
          <a:off x="611560" y="1556792"/>
          <a:ext cx="7488832" cy="38884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30935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458432"/>
            <a:ext cx="8424167" cy="4392612"/>
          </a:xfrm>
        </p:spPr>
        <p:txBody>
          <a:bodyPr/>
          <a:lstStyle/>
          <a:p>
            <a:r>
              <a:rPr lang="zh-CN" altLang="en-US" sz="2400" dirty="0">
                <a:latin typeface="黑体" panose="02010609060101010101" pitchFamily="49" charset="-122"/>
                <a:ea typeface="黑体" panose="02010609060101010101" pitchFamily="49" charset="-122"/>
              </a:rPr>
              <a:t>总</a:t>
            </a:r>
            <a:r>
              <a:rPr lang="zh-CN" altLang="en-US" sz="2400" dirty="0" smtClean="0">
                <a:latin typeface="黑体" panose="02010609060101010101" pitchFamily="49" charset="-122"/>
                <a:ea typeface="黑体" panose="02010609060101010101" pitchFamily="49" charset="-122"/>
              </a:rPr>
              <a:t>结</a:t>
            </a:r>
            <a:endParaRPr lang="en-US" altLang="zh-CN" sz="2400" dirty="0" smtClean="0">
              <a:latin typeface="黑体" panose="02010609060101010101" pitchFamily="49" charset="-122"/>
              <a:ea typeface="黑体" panose="02010609060101010101" pitchFamily="49" charset="-122"/>
            </a:endParaRPr>
          </a:p>
          <a:p>
            <a:pPr lvl="1">
              <a:lnSpc>
                <a:spcPct val="150000"/>
              </a:lnSpc>
              <a:spcBef>
                <a:spcPts val="0"/>
              </a:spcBef>
              <a:buFont typeface="Wingdings" panose="05000000000000000000" pitchFamily="2" charset="2"/>
              <a:buChar char="p"/>
            </a:pP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提</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出了基于词向量加权和基于卷积神经网络的方法用于构建紧凑且具有语义的句子分布式表示，作为构建关系分类模型的输</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入；</a:t>
            </a:r>
            <a:endPar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针</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对互联网新闻当中存在的企业实体关系，提出了基于</a:t>
            </a:r>
            <a:r>
              <a:rPr lang="en-US" altLang="zh-CN" sz="1800" dirty="0">
                <a:latin typeface="Times New Roman" panose="02020603050405020304" pitchFamily="18" charset="0"/>
                <a:ea typeface="楷体" panose="02010609060101010101" pitchFamily="49" charset="-122"/>
                <a:cs typeface="Times New Roman" panose="02020603050405020304" pitchFamily="18" charset="0"/>
              </a:rPr>
              <a:t>Bootstrapping</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技术构建关系语料库的方</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法；</a:t>
            </a:r>
            <a:endPar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并</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在前面工</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作基础上，结合网页正文提取、命名实体识别等关键技术，实现了面向互联网新闻文本的企业关系的抽</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取。</a:t>
            </a:r>
            <a:endPar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 name="日期占位符 3"/>
          <p:cNvSpPr>
            <a:spLocks noGrp="1"/>
          </p:cNvSpPr>
          <p:nvPr>
            <p:ph type="dt" sz="half" idx="10"/>
          </p:nvPr>
        </p:nvSpPr>
        <p:spPr/>
        <p:txBody>
          <a:bodyPr/>
          <a:lstStyle/>
          <a:p>
            <a:fld id="{ECB25AA1-DAB0-4597-8B8E-0BCD3DF7FBD0}" type="datetime1">
              <a:rPr lang="zh-CN" altLang="en-US" smtClean="0"/>
              <a:t>2017/5/21</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30</a:t>
            </a:fld>
            <a:endParaRPr lang="en-US" altLang="zh-CN"/>
          </a:p>
        </p:txBody>
      </p:sp>
      <p:sp>
        <p:nvSpPr>
          <p:cNvPr id="7" name="标题 1"/>
          <p:cNvSpPr>
            <a:spLocks noGrp="1"/>
          </p:cNvSpPr>
          <p:nvPr>
            <p:ph type="title"/>
          </p:nvPr>
        </p:nvSpPr>
        <p:spPr>
          <a:xfrm>
            <a:off x="1042988" y="404813"/>
            <a:ext cx="5833268" cy="576262"/>
          </a:xfrm>
        </p:spPr>
        <p:txBody>
          <a:bodyPr/>
          <a:lstStyle/>
          <a:p>
            <a:pPr algn="l"/>
            <a:r>
              <a:rPr lang="zh-CN" altLang="en-US" sz="2800" b="0" dirty="0" smtClean="0">
                <a:latin typeface="黑体" pitchFamily="49" charset="-122"/>
                <a:ea typeface="黑体" pitchFamily="49" charset="-122"/>
              </a:rPr>
              <a:t>总结与展望</a:t>
            </a:r>
            <a:endParaRPr lang="zh-CN" altLang="en-US" sz="2800" b="0" dirty="0">
              <a:latin typeface="黑体" pitchFamily="49" charset="-122"/>
              <a:ea typeface="黑体" pitchFamily="49" charset="-122"/>
            </a:endParaRPr>
          </a:p>
        </p:txBody>
      </p:sp>
    </p:spTree>
    <p:extLst>
      <p:ext uri="{BB962C8B-B14F-4D97-AF65-F5344CB8AC3E}">
        <p14:creationId xmlns:p14="http://schemas.microsoft.com/office/powerpoint/2010/main" val="40923379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z="2400" dirty="0"/>
              <a:t>展望</a:t>
            </a:r>
            <a:endParaRPr lang="en-US" altLang="zh-CN" sz="2400" dirty="0" smtClean="0"/>
          </a:p>
          <a:p>
            <a:pPr lvl="1">
              <a:lnSpc>
                <a:spcPct val="150000"/>
              </a:lnSpc>
              <a:spcBef>
                <a:spcPts val="0"/>
              </a:spcBef>
              <a:buFont typeface="Wingdings" panose="05000000000000000000" pitchFamily="2" charset="2"/>
              <a:buChar char="p"/>
            </a:pPr>
            <a:r>
              <a:rPr lang="zh-CN" altLang="en-US" dirty="0" smtClean="0">
                <a:latin typeface="楷体" panose="02010609060101010101" pitchFamily="49" charset="-122"/>
                <a:ea typeface="楷体" panose="02010609060101010101" pitchFamily="49" charset="-122"/>
              </a:rPr>
              <a:t>领</a:t>
            </a:r>
            <a:r>
              <a:rPr lang="zh-CN" altLang="en-US" dirty="0">
                <a:latin typeface="楷体" panose="02010609060101010101" pitchFamily="49" charset="-122"/>
                <a:ea typeface="楷体" panose="02010609060101010101" pitchFamily="49" charset="-122"/>
              </a:rPr>
              <a:t>域自适应的关系抽</a:t>
            </a:r>
            <a:r>
              <a:rPr lang="zh-CN" altLang="en-US" dirty="0" smtClean="0">
                <a:latin typeface="楷体" panose="02010609060101010101" pitchFamily="49" charset="-122"/>
                <a:ea typeface="楷体" panose="02010609060101010101" pitchFamily="49" charset="-122"/>
              </a:rPr>
              <a:t>取</a:t>
            </a:r>
            <a:endParaRPr lang="en-US" altLang="zh-CN" dirty="0" smtClean="0">
              <a:latin typeface="楷体" panose="02010609060101010101" pitchFamily="49" charset="-122"/>
              <a:ea typeface="楷体" panose="02010609060101010101" pitchFamily="49" charset="-122"/>
            </a:endParaRPr>
          </a:p>
          <a:p>
            <a:pPr lvl="1">
              <a:lnSpc>
                <a:spcPct val="150000"/>
              </a:lnSpc>
              <a:spcBef>
                <a:spcPts val="0"/>
              </a:spcBef>
              <a:buFont typeface="Wingdings" panose="05000000000000000000" pitchFamily="2" charset="2"/>
              <a:buChar char="p"/>
            </a:pPr>
            <a:r>
              <a:rPr lang="zh-CN" altLang="en-US" dirty="0">
                <a:latin typeface="楷体" panose="02010609060101010101" pitchFamily="49" charset="-122"/>
                <a:ea typeface="楷体" panose="02010609060101010101" pitchFamily="49" charset="-122"/>
              </a:rPr>
              <a:t>文档级关系抽</a:t>
            </a:r>
            <a:r>
              <a:rPr lang="zh-CN" altLang="en-US" dirty="0" smtClean="0">
                <a:latin typeface="楷体" panose="02010609060101010101" pitchFamily="49" charset="-122"/>
                <a:ea typeface="楷体" panose="02010609060101010101" pitchFamily="49" charset="-122"/>
              </a:rPr>
              <a:t>取</a:t>
            </a:r>
            <a:endParaRPr lang="en-US" altLang="zh-CN" dirty="0" smtClean="0">
              <a:latin typeface="楷体" panose="02010609060101010101" pitchFamily="49" charset="-122"/>
              <a:ea typeface="楷体" panose="02010609060101010101" pitchFamily="49" charset="-122"/>
            </a:endParaRPr>
          </a:p>
        </p:txBody>
      </p:sp>
      <p:sp>
        <p:nvSpPr>
          <p:cNvPr id="4" name="日期占位符 3"/>
          <p:cNvSpPr>
            <a:spLocks noGrp="1"/>
          </p:cNvSpPr>
          <p:nvPr>
            <p:ph type="dt" sz="half" idx="10"/>
          </p:nvPr>
        </p:nvSpPr>
        <p:spPr/>
        <p:txBody>
          <a:bodyPr/>
          <a:lstStyle/>
          <a:p>
            <a:fld id="{ECB25AA1-DAB0-4597-8B8E-0BCD3DF7FBD0}" type="datetime1">
              <a:rPr lang="zh-CN" altLang="en-US" smtClean="0"/>
              <a:t>2017/5/21</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31</a:t>
            </a:fld>
            <a:endParaRPr lang="en-US" altLang="zh-CN"/>
          </a:p>
        </p:txBody>
      </p:sp>
      <p:sp>
        <p:nvSpPr>
          <p:cNvPr id="7" name="标题 1"/>
          <p:cNvSpPr>
            <a:spLocks noGrp="1"/>
          </p:cNvSpPr>
          <p:nvPr>
            <p:ph type="title"/>
          </p:nvPr>
        </p:nvSpPr>
        <p:spPr>
          <a:xfrm>
            <a:off x="1042988" y="404813"/>
            <a:ext cx="5833268" cy="576262"/>
          </a:xfrm>
        </p:spPr>
        <p:txBody>
          <a:bodyPr/>
          <a:lstStyle/>
          <a:p>
            <a:pPr algn="l"/>
            <a:r>
              <a:rPr lang="zh-CN" altLang="en-US" sz="2800" b="0" dirty="0" smtClean="0">
                <a:latin typeface="黑体" pitchFamily="49" charset="-122"/>
                <a:ea typeface="黑体" pitchFamily="49" charset="-122"/>
              </a:rPr>
              <a:t>总结与展望</a:t>
            </a:r>
            <a:endParaRPr lang="zh-CN" altLang="en-US" sz="2800" b="0" dirty="0">
              <a:latin typeface="黑体" pitchFamily="49" charset="-122"/>
              <a:ea typeface="黑体" pitchFamily="49" charset="-122"/>
            </a:endParaRPr>
          </a:p>
        </p:txBody>
      </p:sp>
    </p:spTree>
    <p:extLst>
      <p:ext uri="{BB962C8B-B14F-4D97-AF65-F5344CB8AC3E}">
        <p14:creationId xmlns:p14="http://schemas.microsoft.com/office/powerpoint/2010/main" val="19645997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zh-CN" altLang="en-US" b="0" dirty="0" smtClean="0">
                <a:latin typeface="黑体" pitchFamily="49" charset="-122"/>
                <a:ea typeface="黑体" pitchFamily="49" charset="-122"/>
              </a:rPr>
              <a:t>附录</a:t>
            </a:r>
            <a:endParaRPr lang="zh-CN" altLang="en-US" b="0" dirty="0">
              <a:latin typeface="黑体" pitchFamily="49" charset="-122"/>
              <a:ea typeface="黑体" pitchFamily="49" charset="-122"/>
            </a:endParaRPr>
          </a:p>
        </p:txBody>
      </p:sp>
      <p:sp>
        <p:nvSpPr>
          <p:cNvPr id="3" name="Content Placeholder 2"/>
          <p:cNvSpPr>
            <a:spLocks noGrp="1"/>
          </p:cNvSpPr>
          <p:nvPr>
            <p:ph idx="1"/>
          </p:nvPr>
        </p:nvSpPr>
        <p:spPr>
          <a:xfrm>
            <a:off x="251520" y="1484784"/>
            <a:ext cx="9145016" cy="4392612"/>
          </a:xfrm>
        </p:spPr>
        <p:txBody>
          <a:bodyPr/>
          <a:lstStyle/>
          <a:p>
            <a:r>
              <a:rPr lang="zh-CN" altLang="zh-CN" sz="2400" dirty="0">
                <a:latin typeface="黑体" panose="02010609060101010101" pitchFamily="49" charset="-122"/>
                <a:ea typeface="黑体" panose="02010609060101010101" pitchFamily="49" charset="-122"/>
              </a:rPr>
              <a:t>硕士期</a:t>
            </a:r>
            <a:r>
              <a:rPr lang="zh-CN" altLang="zh-CN" sz="2400" dirty="0" smtClean="0">
                <a:latin typeface="黑体" panose="02010609060101010101" pitchFamily="49" charset="-122"/>
                <a:ea typeface="黑体" panose="02010609060101010101" pitchFamily="49" charset="-122"/>
              </a:rPr>
              <a:t>间专利</a:t>
            </a:r>
            <a:endParaRPr lang="en-US" altLang="zh-CN" sz="2400" dirty="0" smtClean="0">
              <a:latin typeface="黑体" panose="02010609060101010101" pitchFamily="49" charset="-122"/>
              <a:ea typeface="黑体" panose="02010609060101010101" pitchFamily="49" charset="-122"/>
            </a:endParaRPr>
          </a:p>
          <a:p>
            <a:pPr marL="0" lvl="0" indent="0">
              <a:lnSpc>
                <a:spcPct val="150000"/>
              </a:lnSpc>
              <a:buNone/>
            </a:pPr>
            <a:r>
              <a:rPr lang="en-US" altLang="zh-CN" sz="1600" dirty="0" smtClean="0">
                <a:latin typeface="楷体" panose="02010609060101010101" pitchFamily="49" charset="-122"/>
                <a:ea typeface="楷体" panose="02010609060101010101" pitchFamily="49" charset="-122"/>
              </a:rPr>
              <a:t>    [1</a:t>
            </a:r>
            <a:r>
              <a:rPr lang="en-US" altLang="zh-CN" sz="1600" dirty="0">
                <a:latin typeface="楷体" panose="02010609060101010101" pitchFamily="49" charset="-122"/>
                <a:ea typeface="楷体" panose="02010609060101010101" pitchFamily="49" charset="-122"/>
              </a:rPr>
              <a:t>] </a:t>
            </a:r>
            <a:r>
              <a:rPr lang="zh-CN" altLang="en-US" sz="1600" dirty="0">
                <a:latin typeface="楷体" panose="02010609060101010101" pitchFamily="49" charset="-122"/>
                <a:ea typeface="楷体" panose="02010609060101010101" pitchFamily="49" charset="-122"/>
              </a:rPr>
              <a:t>张雷</a:t>
            </a:r>
            <a:r>
              <a:rPr lang="en-US" altLang="zh-CN"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刘焕锐</a:t>
            </a:r>
            <a:r>
              <a:rPr lang="en-US" altLang="zh-CN"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资帅</a:t>
            </a:r>
            <a:r>
              <a:rPr lang="en-US" altLang="zh-CN" sz="1600" dirty="0">
                <a:latin typeface="楷体" panose="02010609060101010101" pitchFamily="49" charset="-122"/>
                <a:ea typeface="楷体" panose="02010609060101010101" pitchFamily="49" charset="-122"/>
              </a:rPr>
              <a:t>,</a:t>
            </a:r>
            <a:r>
              <a:rPr lang="zh-CN" altLang="en-US" sz="1600" b="1" dirty="0">
                <a:latin typeface="楷体" panose="02010609060101010101" pitchFamily="49" charset="-122"/>
                <a:ea typeface="楷体" panose="02010609060101010101" pitchFamily="49" charset="-122"/>
              </a:rPr>
              <a:t>王强</a:t>
            </a:r>
            <a:r>
              <a:rPr lang="en-US" altLang="zh-CN"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吴和生</a:t>
            </a:r>
            <a:r>
              <a:rPr lang="en-US" altLang="zh-CN"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谢俊元</a:t>
            </a:r>
            <a:r>
              <a:rPr lang="en-US" altLang="zh-CN" sz="1600" dirty="0" smtClean="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一种中药方剂核心药物的发现</a:t>
            </a:r>
            <a:r>
              <a:rPr lang="zh-CN" altLang="en-US" sz="1600" dirty="0" smtClean="0">
                <a:latin typeface="楷体" panose="02010609060101010101" pitchFamily="49" charset="-122"/>
                <a:ea typeface="楷体" panose="02010609060101010101" pitchFamily="49" charset="-122"/>
              </a:rPr>
              <a:t>方法</a:t>
            </a:r>
            <a:r>
              <a:rPr lang="en-US" altLang="zh-CN" sz="1600" dirty="0">
                <a:latin typeface="楷体" panose="02010609060101010101" pitchFamily="49" charset="-122"/>
                <a:ea typeface="楷体" panose="02010609060101010101" pitchFamily="49" charset="-122"/>
              </a:rPr>
              <a:t>:201510183745.0</a:t>
            </a:r>
            <a:endParaRPr lang="en-US" altLang="zh-CN" sz="1600" dirty="0" smtClean="0">
              <a:latin typeface="楷体" panose="02010609060101010101" pitchFamily="49" charset="-122"/>
              <a:ea typeface="楷体" panose="02010609060101010101" pitchFamily="49" charset="-122"/>
            </a:endParaRPr>
          </a:p>
          <a:p>
            <a:r>
              <a:rPr lang="zh-CN" altLang="zh-CN" sz="2400" dirty="0" smtClean="0">
                <a:latin typeface="黑体" panose="02010609060101010101" pitchFamily="49" charset="-122"/>
                <a:ea typeface="黑体" panose="02010609060101010101" pitchFamily="49" charset="-122"/>
              </a:rPr>
              <a:t>研究生期间参与项目</a:t>
            </a:r>
          </a:p>
          <a:p>
            <a:pPr marL="0" lvl="0" indent="0">
              <a:lnSpc>
                <a:spcPct val="150000"/>
              </a:lnSpc>
              <a:buNone/>
            </a:pPr>
            <a:r>
              <a:rPr lang="en-US" altLang="zh-CN" sz="1600" dirty="0" smtClean="0">
                <a:latin typeface="楷体" panose="02010609060101010101" pitchFamily="49" charset="-122"/>
                <a:ea typeface="楷体" panose="02010609060101010101" pitchFamily="49" charset="-122"/>
              </a:rPr>
              <a:t>    [</a:t>
            </a:r>
            <a:r>
              <a:rPr lang="en-US" altLang="zh-CN" sz="1600" dirty="0">
                <a:latin typeface="楷体" panose="02010609060101010101" pitchFamily="49" charset="-122"/>
                <a:ea typeface="楷体" panose="02010609060101010101" pitchFamily="49" charset="-122"/>
              </a:rPr>
              <a:t>1] </a:t>
            </a:r>
            <a:r>
              <a:rPr lang="zh-CN" altLang="en-US" sz="1600" dirty="0">
                <a:latin typeface="楷体" panose="02010609060101010101" pitchFamily="49" charset="-122"/>
                <a:ea typeface="楷体" panose="02010609060101010101" pitchFamily="49" charset="-122"/>
              </a:rPr>
              <a:t>科技部重点研发计划：跨时空异构数据的结构化描述和语义协同，</a:t>
            </a:r>
            <a:r>
              <a:rPr lang="en-US" altLang="zh-CN" sz="1600" dirty="0">
                <a:latin typeface="楷体" panose="02010609060101010101" pitchFamily="49" charset="-122"/>
                <a:ea typeface="楷体" panose="02010609060101010101" pitchFamily="49" charset="-122"/>
              </a:rPr>
              <a:t>2016YFB1001102</a:t>
            </a:r>
            <a:r>
              <a:rPr lang="zh-CN" altLang="en-US" sz="1600" dirty="0" smtClean="0">
                <a:latin typeface="楷体" panose="02010609060101010101" pitchFamily="49" charset="-122"/>
                <a:ea typeface="楷体" panose="02010609060101010101" pitchFamily="49" charset="-122"/>
              </a:rPr>
              <a:t>；</a:t>
            </a:r>
            <a:endParaRPr lang="en-US" altLang="zh-CN" sz="1600" dirty="0" smtClean="0">
              <a:latin typeface="楷体" panose="02010609060101010101" pitchFamily="49" charset="-122"/>
              <a:ea typeface="楷体" panose="02010609060101010101" pitchFamily="49" charset="-122"/>
            </a:endParaRPr>
          </a:p>
          <a:p>
            <a:pPr marL="0" lvl="0" indent="0">
              <a:lnSpc>
                <a:spcPct val="150000"/>
              </a:lnSpc>
              <a:buNone/>
            </a:pPr>
            <a:r>
              <a:rPr lang="zh-CN" altLang="en-US" sz="1600" dirty="0" smtClean="0">
                <a:latin typeface="楷体" panose="02010609060101010101" pitchFamily="49" charset="-122"/>
                <a:ea typeface="楷体" panose="02010609060101010101" pitchFamily="49" charset="-122"/>
              </a:rPr>
              <a:t>    </a:t>
            </a:r>
            <a:r>
              <a:rPr lang="en-US" altLang="zh-CN" sz="1600" dirty="0" smtClean="0">
                <a:latin typeface="楷体" panose="02010609060101010101" pitchFamily="49" charset="-122"/>
                <a:ea typeface="楷体" panose="02010609060101010101" pitchFamily="49" charset="-122"/>
              </a:rPr>
              <a:t>[</a:t>
            </a:r>
            <a:r>
              <a:rPr lang="en-US" altLang="zh-CN" sz="1600" dirty="0">
                <a:latin typeface="楷体" panose="02010609060101010101" pitchFamily="49" charset="-122"/>
                <a:ea typeface="楷体" panose="02010609060101010101" pitchFamily="49" charset="-122"/>
              </a:rPr>
              <a:t>2] </a:t>
            </a:r>
            <a:r>
              <a:rPr lang="zh-CN" altLang="en-US" sz="1600" dirty="0">
                <a:latin typeface="楷体" panose="02010609060101010101" pitchFamily="49" charset="-122"/>
                <a:ea typeface="楷体" panose="02010609060101010101" pitchFamily="49" charset="-122"/>
              </a:rPr>
              <a:t>某企业资助项目：互联网数据富集工具软件系统； </a:t>
            </a:r>
            <a:endParaRPr lang="en-US" altLang="zh-CN" sz="1600" dirty="0" smtClean="0">
              <a:latin typeface="楷体" panose="02010609060101010101" pitchFamily="49" charset="-122"/>
              <a:ea typeface="楷体" panose="02010609060101010101" pitchFamily="49" charset="-122"/>
            </a:endParaRPr>
          </a:p>
          <a:p>
            <a:pPr marL="0" lvl="0" indent="0">
              <a:lnSpc>
                <a:spcPct val="150000"/>
              </a:lnSpc>
              <a:buNone/>
            </a:pPr>
            <a:r>
              <a:rPr lang="en-US" altLang="zh-CN" sz="1600" dirty="0">
                <a:latin typeface="楷体" panose="02010609060101010101" pitchFamily="49" charset="-122"/>
                <a:ea typeface="楷体" panose="02010609060101010101" pitchFamily="49" charset="-122"/>
              </a:rPr>
              <a:t> </a:t>
            </a:r>
            <a:r>
              <a:rPr lang="en-US" altLang="zh-CN" sz="1600" dirty="0" smtClean="0">
                <a:latin typeface="楷体" panose="02010609060101010101" pitchFamily="49" charset="-122"/>
                <a:ea typeface="楷体" panose="02010609060101010101" pitchFamily="49" charset="-122"/>
              </a:rPr>
              <a:t>   [</a:t>
            </a:r>
            <a:r>
              <a:rPr lang="en-US" altLang="zh-CN" sz="1600" dirty="0">
                <a:latin typeface="楷体" panose="02010609060101010101" pitchFamily="49" charset="-122"/>
                <a:ea typeface="楷体" panose="02010609060101010101" pitchFamily="49" charset="-122"/>
              </a:rPr>
              <a:t>3] </a:t>
            </a:r>
            <a:r>
              <a:rPr lang="zh-CN" altLang="en-US" sz="1600" dirty="0">
                <a:latin typeface="楷体" panose="02010609060101010101" pitchFamily="49" charset="-122"/>
                <a:ea typeface="楷体" panose="02010609060101010101" pitchFamily="49" charset="-122"/>
              </a:rPr>
              <a:t>重庆市交委资助：重庆市交委企业互联网征信项</a:t>
            </a:r>
            <a:r>
              <a:rPr lang="zh-CN" altLang="en-US" sz="1600" dirty="0" smtClean="0">
                <a:latin typeface="楷体" panose="02010609060101010101" pitchFamily="49" charset="-122"/>
                <a:ea typeface="楷体" panose="02010609060101010101" pitchFamily="49" charset="-122"/>
              </a:rPr>
              <a:t>目；</a:t>
            </a:r>
            <a:endParaRPr lang="zh-CN" altLang="zh-CN" sz="16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6664218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63688" y="2708920"/>
            <a:ext cx="5688632" cy="1584176"/>
          </a:xfrm>
        </p:spPr>
        <p:txBody>
          <a:bodyPr/>
          <a:lstStyle/>
          <a:p>
            <a:pPr marL="0" indent="0">
              <a:buNone/>
            </a:pPr>
            <a:r>
              <a:rPr lang="en-US" altLang="zh-CN" sz="4800" dirty="0" smtClean="0"/>
              <a:t>		</a:t>
            </a:r>
            <a:r>
              <a:rPr lang="zh-CN" altLang="en-US" sz="4800" dirty="0" smtClean="0">
                <a:latin typeface="黑体" panose="02010609060101010101" pitchFamily="49" charset="-122"/>
                <a:ea typeface="黑体" panose="02010609060101010101" pitchFamily="49" charset="-122"/>
              </a:rPr>
              <a:t>谢谢！</a:t>
            </a:r>
            <a:endParaRPr lang="en-US" altLang="zh-CN" sz="4800" dirty="0" smtClean="0">
              <a:latin typeface="黑体" panose="02010609060101010101" pitchFamily="49" charset="-122"/>
              <a:ea typeface="黑体" panose="02010609060101010101" pitchFamily="49" charset="-122"/>
            </a:endParaRPr>
          </a:p>
          <a:p>
            <a:pPr marL="0" indent="0">
              <a:buNone/>
            </a:pPr>
            <a:r>
              <a:rPr lang="en-US" altLang="zh-CN" dirty="0" smtClean="0"/>
              <a:t>	</a:t>
            </a:r>
            <a:r>
              <a:rPr lang="zh-CN" altLang="en-US" dirty="0" smtClean="0">
                <a:latin typeface="黑体" panose="02010609060101010101" pitchFamily="49" charset="-122"/>
                <a:ea typeface="黑体" panose="02010609060101010101" pitchFamily="49" charset="-122"/>
              </a:rPr>
              <a:t>请各位老师同学批评指正！</a:t>
            </a:r>
            <a:endParaRPr lang="zh-CN" altLang="en-US"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5095302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B0F75CF-0553-4104-831D-ECC51C6B5C3F}" type="datetime1">
              <a:rPr lang="zh-CN" altLang="en-US" smtClean="0"/>
              <a:t>2017/5/21</a:t>
            </a:fld>
            <a:endParaRPr lang="en-US" altLang="zh-CN"/>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4</a:t>
            </a:fld>
            <a:endParaRPr lang="en-US" altLang="zh-CN"/>
          </a:p>
        </p:txBody>
      </p:sp>
      <p:pic>
        <p:nvPicPr>
          <p:cNvPr id="7" name="图片 6"/>
          <p:cNvPicPr/>
          <p:nvPr/>
        </p:nvPicPr>
        <p:blipFill>
          <a:blip r:embed="rId3">
            <a:extLst>
              <a:ext uri="{28A0092B-C50C-407E-A947-70E740481C1C}">
                <a14:useLocalDpi xmlns:a14="http://schemas.microsoft.com/office/drawing/2010/main" val="0"/>
              </a:ext>
            </a:extLst>
          </a:blip>
          <a:stretch>
            <a:fillRect/>
          </a:stretch>
        </p:blipFill>
        <p:spPr>
          <a:xfrm>
            <a:off x="2009122" y="1700808"/>
            <a:ext cx="7102718" cy="3600400"/>
          </a:xfrm>
          <a:prstGeom prst="rect">
            <a:avLst/>
          </a:prstGeom>
        </p:spPr>
      </p:pic>
      <p:sp>
        <p:nvSpPr>
          <p:cNvPr id="8" name="标题 1"/>
          <p:cNvSpPr>
            <a:spLocks noGrp="1"/>
          </p:cNvSpPr>
          <p:nvPr>
            <p:ph type="title"/>
          </p:nvPr>
        </p:nvSpPr>
        <p:spPr>
          <a:xfrm>
            <a:off x="1042988" y="404813"/>
            <a:ext cx="5616575" cy="576262"/>
          </a:xfrm>
        </p:spPr>
        <p:txBody>
          <a:bodyPr/>
          <a:lstStyle/>
          <a:p>
            <a:pPr algn="l"/>
            <a:r>
              <a:rPr lang="zh-CN" altLang="en-US" b="0" dirty="0">
                <a:latin typeface="黑体" pitchFamily="49" charset="-122"/>
                <a:ea typeface="黑体" pitchFamily="49" charset="-122"/>
              </a:rPr>
              <a:t>研</a:t>
            </a:r>
            <a:r>
              <a:rPr lang="zh-CN" altLang="en-US" b="0" dirty="0" smtClean="0">
                <a:latin typeface="黑体" pitchFamily="49" charset="-122"/>
                <a:ea typeface="黑体" pitchFamily="49" charset="-122"/>
              </a:rPr>
              <a:t>究背景</a:t>
            </a:r>
            <a:endParaRPr lang="zh-CN" altLang="en-US" b="0" dirty="0">
              <a:latin typeface="黑体" pitchFamily="49" charset="-122"/>
              <a:ea typeface="黑体" pitchFamily="49" charset="-122"/>
            </a:endParaRPr>
          </a:p>
        </p:txBody>
      </p:sp>
      <p:sp>
        <p:nvSpPr>
          <p:cNvPr id="9" name="内容占位符 2"/>
          <p:cNvSpPr>
            <a:spLocks noGrp="1"/>
          </p:cNvSpPr>
          <p:nvPr>
            <p:ph idx="1"/>
          </p:nvPr>
        </p:nvSpPr>
        <p:spPr>
          <a:xfrm>
            <a:off x="467544" y="2237993"/>
            <a:ext cx="2880320" cy="3096815"/>
          </a:xfrm>
        </p:spPr>
        <p:txBody>
          <a:bodyPr/>
          <a:lstStyle/>
          <a:p>
            <a:pPr marL="0" indent="0">
              <a:buNone/>
            </a:pPr>
            <a:r>
              <a:rPr lang="zh-CN" altLang="en-US" sz="3200" dirty="0"/>
              <a:t>企</a:t>
            </a:r>
            <a:r>
              <a:rPr lang="zh-CN" altLang="en-US" sz="3200" dirty="0" smtClean="0"/>
              <a:t>业</a:t>
            </a:r>
            <a:r>
              <a:rPr lang="zh-CN" altLang="en-US" sz="2000" dirty="0" smtClean="0"/>
              <a:t>实体关系</a:t>
            </a:r>
            <a:endParaRPr lang="en-US" altLang="zh-CN" sz="1200" dirty="0" smtClean="0"/>
          </a:p>
          <a:p>
            <a:pPr>
              <a:lnSpc>
                <a:spcPct val="150000"/>
              </a:lnSpc>
            </a:pPr>
            <a:r>
              <a:rPr lang="zh-CN" altLang="en-US" sz="2000" dirty="0" smtClean="0">
                <a:latin typeface="楷体" panose="02010609060101010101" pitchFamily="49" charset="-122"/>
                <a:ea typeface="楷体" panose="02010609060101010101" pitchFamily="49" charset="-122"/>
              </a:rPr>
              <a:t>竞争</a:t>
            </a:r>
            <a:endParaRPr lang="en-US" altLang="zh-CN" sz="2000" dirty="0" smtClean="0">
              <a:latin typeface="楷体" panose="02010609060101010101" pitchFamily="49" charset="-122"/>
              <a:ea typeface="楷体" panose="02010609060101010101" pitchFamily="49" charset="-122"/>
            </a:endParaRPr>
          </a:p>
          <a:p>
            <a:pPr>
              <a:lnSpc>
                <a:spcPct val="150000"/>
              </a:lnSpc>
            </a:pPr>
            <a:r>
              <a:rPr lang="zh-CN" altLang="en-US" sz="2000" dirty="0" smtClean="0">
                <a:latin typeface="楷体" panose="02010609060101010101" pitchFamily="49" charset="-122"/>
                <a:ea typeface="楷体" panose="02010609060101010101" pitchFamily="49" charset="-122"/>
              </a:rPr>
              <a:t>合作</a:t>
            </a:r>
            <a:endParaRPr lang="en-US" altLang="zh-CN" sz="2000" dirty="0" smtClean="0">
              <a:latin typeface="楷体" panose="02010609060101010101" pitchFamily="49" charset="-122"/>
              <a:ea typeface="楷体" panose="02010609060101010101" pitchFamily="49" charset="-122"/>
            </a:endParaRPr>
          </a:p>
          <a:p>
            <a:pPr>
              <a:lnSpc>
                <a:spcPct val="150000"/>
              </a:lnSpc>
            </a:pPr>
            <a:r>
              <a:rPr lang="zh-CN" altLang="en-US" sz="2000" dirty="0">
                <a:latin typeface="楷体" panose="02010609060101010101" pitchFamily="49" charset="-122"/>
                <a:ea typeface="楷体" panose="02010609060101010101" pitchFamily="49" charset="-122"/>
              </a:rPr>
              <a:t>收</a:t>
            </a:r>
            <a:r>
              <a:rPr lang="zh-CN" altLang="en-US" sz="2000" dirty="0" smtClean="0">
                <a:latin typeface="楷体" panose="02010609060101010101" pitchFamily="49" charset="-122"/>
                <a:ea typeface="楷体" panose="02010609060101010101" pitchFamily="49" charset="-122"/>
              </a:rPr>
              <a:t>购</a:t>
            </a:r>
            <a:endParaRPr lang="en-US" altLang="zh-CN" sz="2000" dirty="0" smtClean="0">
              <a:latin typeface="楷体" panose="02010609060101010101" pitchFamily="49" charset="-122"/>
              <a:ea typeface="楷体" panose="02010609060101010101" pitchFamily="49" charset="-122"/>
            </a:endParaRPr>
          </a:p>
          <a:p>
            <a:pPr>
              <a:lnSpc>
                <a:spcPct val="150000"/>
              </a:lnSpc>
            </a:pPr>
            <a:r>
              <a:rPr lang="zh-CN" altLang="en-US" sz="2000" dirty="0">
                <a:latin typeface="楷体" panose="02010609060101010101" pitchFamily="49" charset="-122"/>
                <a:ea typeface="楷体" panose="02010609060101010101" pitchFamily="49" charset="-122"/>
              </a:rPr>
              <a:t>投资</a:t>
            </a:r>
            <a:endParaRPr lang="en-US" altLang="zh-CN" sz="2000" dirty="0" smtClean="0">
              <a:latin typeface="楷体" panose="02010609060101010101" pitchFamily="49" charset="-122"/>
              <a:ea typeface="楷体" panose="02010609060101010101" pitchFamily="49" charset="-122"/>
            </a:endParaRPr>
          </a:p>
          <a:p>
            <a:pPr>
              <a:lnSpc>
                <a:spcPct val="150000"/>
              </a:lnSpc>
            </a:pPr>
            <a:endParaRPr lang="en-US" altLang="zh-CN" sz="2000" dirty="0">
              <a:latin typeface="楷体" panose="02010609060101010101" pitchFamily="49" charset="-122"/>
              <a:ea typeface="楷体" panose="02010609060101010101" pitchFamily="49" charset="-122"/>
            </a:endParaRPr>
          </a:p>
          <a:p>
            <a:pPr>
              <a:lnSpc>
                <a:spcPct val="150000"/>
              </a:lnSpc>
            </a:pPr>
            <a:endParaRPr lang="en-US" altLang="zh-CN" sz="2000" dirty="0" smtClean="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3696294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2988" y="404813"/>
            <a:ext cx="6049292" cy="576262"/>
          </a:xfrm>
        </p:spPr>
        <p:txBody>
          <a:bodyPr/>
          <a:lstStyle/>
          <a:p>
            <a:pPr algn="l"/>
            <a:r>
              <a:rPr lang="zh-CN" altLang="en-US" sz="2800" b="0" dirty="0">
                <a:latin typeface="黑体" pitchFamily="49" charset="-122"/>
                <a:ea typeface="黑体" pitchFamily="49" charset="-122"/>
              </a:rPr>
              <a:t>问</a:t>
            </a:r>
            <a:r>
              <a:rPr lang="zh-CN" altLang="en-US" sz="2800" b="0" dirty="0" smtClean="0">
                <a:latin typeface="黑体" pitchFamily="49" charset="-122"/>
                <a:ea typeface="黑体" pitchFamily="49" charset="-122"/>
              </a:rPr>
              <a:t>题描述</a:t>
            </a:r>
            <a:endParaRPr lang="zh-CN" altLang="en-US" sz="2800" b="0" dirty="0">
              <a:latin typeface="黑体" pitchFamily="49" charset="-122"/>
              <a:ea typeface="黑体" pitchFamily="49" charset="-122"/>
            </a:endParaRPr>
          </a:p>
        </p:txBody>
      </p:sp>
      <p:sp>
        <p:nvSpPr>
          <p:cNvPr id="3" name="内容占位符 2"/>
          <p:cNvSpPr>
            <a:spLocks noGrp="1"/>
          </p:cNvSpPr>
          <p:nvPr>
            <p:ph idx="1"/>
          </p:nvPr>
        </p:nvSpPr>
        <p:spPr>
          <a:xfrm>
            <a:off x="323529" y="1484313"/>
            <a:ext cx="8287072" cy="792559"/>
          </a:xfrm>
        </p:spPr>
        <p:txBody>
          <a:bodyPr/>
          <a:lstStyle/>
          <a:p>
            <a:r>
              <a:rPr lang="zh-CN" altLang="en-US" sz="1800" dirty="0">
                <a:latin typeface="楷体" panose="02010609060101010101" pitchFamily="49" charset="-122"/>
                <a:ea typeface="楷体" panose="02010609060101010101" pitchFamily="49" charset="-122"/>
              </a:rPr>
              <a:t>实体关系抽取的主要任务是识别非结构化文本中出现的实体并确定实体之间的语义</a:t>
            </a:r>
            <a:r>
              <a:rPr lang="zh-CN" altLang="en-US" sz="1800" dirty="0" smtClean="0">
                <a:latin typeface="楷体" panose="02010609060101010101" pitchFamily="49" charset="-122"/>
                <a:ea typeface="楷体" panose="02010609060101010101" pitchFamily="49" charset="-122"/>
              </a:rPr>
              <a:t>关系</a:t>
            </a:r>
            <a:endParaRPr lang="zh-CN" altLang="en-US" sz="1800" dirty="0">
              <a:latin typeface="楷体" panose="02010609060101010101" pitchFamily="49" charset="-122"/>
              <a:ea typeface="楷体" panose="02010609060101010101" pitchFamily="49" charset="-122"/>
            </a:endParaRPr>
          </a:p>
        </p:txBody>
      </p:sp>
      <p:sp>
        <p:nvSpPr>
          <p:cNvPr id="4" name="矩形 3"/>
          <p:cNvSpPr/>
          <p:nvPr/>
        </p:nvSpPr>
        <p:spPr>
          <a:xfrm>
            <a:off x="2185352" y="2807061"/>
            <a:ext cx="4668315" cy="400110"/>
          </a:xfrm>
          <a:prstGeom prst="rect">
            <a:avLst/>
          </a:prstGeom>
          <a:ln/>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zh-CN" altLang="en-US" sz="2000" dirty="0" smtClean="0">
                <a:latin typeface="微软雅黑" panose="020B0503020204020204" pitchFamily="34" charset="-122"/>
                <a:ea typeface="微软雅黑" panose="020B0503020204020204" pitchFamily="34" charset="-122"/>
              </a:rPr>
              <a:t>谷歌以</a:t>
            </a:r>
            <a:r>
              <a:rPr lang="zh-CN" altLang="en-US" sz="2000" dirty="0">
                <a:latin typeface="微软雅黑" panose="020B0503020204020204" pitchFamily="34" charset="-122"/>
                <a:ea typeface="微软雅黑" panose="020B0503020204020204" pitchFamily="34" charset="-122"/>
              </a:rPr>
              <a:t>4亿美元的价格收购</a:t>
            </a:r>
            <a:r>
              <a:rPr lang="zh-CN" altLang="en-US" sz="2000" dirty="0" smtClean="0">
                <a:latin typeface="微软雅黑" panose="020B0503020204020204" pitchFamily="34" charset="-122"/>
                <a:ea typeface="微软雅黑" panose="020B0503020204020204" pitchFamily="34" charset="-122"/>
              </a:rPr>
              <a:t>了DeepMind</a:t>
            </a:r>
            <a:endParaRPr lang="zh-CN" altLang="en-US" sz="2000" dirty="0">
              <a:latin typeface="微软雅黑" panose="020B0503020204020204" pitchFamily="34" charset="-122"/>
              <a:ea typeface="微软雅黑" panose="020B0503020204020204" pitchFamily="34" charset="-122"/>
            </a:endParaRPr>
          </a:p>
        </p:txBody>
      </p:sp>
      <p:sp>
        <p:nvSpPr>
          <p:cNvPr id="10" name="上箭头 9"/>
          <p:cNvSpPr/>
          <p:nvPr/>
        </p:nvSpPr>
        <p:spPr>
          <a:xfrm>
            <a:off x="2465766" y="3250361"/>
            <a:ext cx="216024" cy="648072"/>
          </a:xfrm>
          <a:prstGeom prst="upArrow">
            <a:avLst/>
          </a:prstGeom>
        </p:spPr>
        <p:style>
          <a:lnRef idx="2">
            <a:schemeClr val="accent4"/>
          </a:lnRef>
          <a:fillRef idx="1">
            <a:schemeClr val="lt1"/>
          </a:fillRef>
          <a:effectRef idx="0">
            <a:schemeClr val="accent4"/>
          </a:effectRef>
          <a:fontRef idx="minor">
            <a:schemeClr val="dk1"/>
          </a:fontRef>
        </p:style>
        <p:txBody>
          <a:bodyPr rtlCol="0" anchor="ctr">
            <a:spAutoFit/>
          </a:bodyPr>
          <a:lstStyle/>
          <a:p>
            <a:pPr algn="ctr"/>
            <a:endParaRPr lang="zh-CN" altLang="en-US" b="1" dirty="0" smtClean="0"/>
          </a:p>
        </p:txBody>
      </p:sp>
      <p:sp>
        <p:nvSpPr>
          <p:cNvPr id="14" name="文本框 13"/>
          <p:cNvSpPr txBox="1"/>
          <p:nvPr/>
        </p:nvSpPr>
        <p:spPr>
          <a:xfrm>
            <a:off x="2172388" y="3938973"/>
            <a:ext cx="828092" cy="338554"/>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zh-CN" altLang="en-US" sz="1600" dirty="0" smtClean="0">
                <a:latin typeface="微软雅黑" panose="020B0503020204020204" pitchFamily="34" charset="-122"/>
                <a:ea typeface="微软雅黑" panose="020B0503020204020204" pitchFamily="34" charset="-122"/>
              </a:rPr>
              <a:t>头实体</a:t>
            </a:r>
            <a:endParaRPr lang="zh-CN" altLang="en-US" sz="1600" dirty="0">
              <a:latin typeface="微软雅黑" panose="020B0503020204020204" pitchFamily="34" charset="-122"/>
              <a:ea typeface="微软雅黑" panose="020B0503020204020204" pitchFamily="34" charset="-122"/>
            </a:endParaRPr>
          </a:p>
        </p:txBody>
      </p:sp>
      <p:sp>
        <p:nvSpPr>
          <p:cNvPr id="15" name="文本框 14"/>
          <p:cNvSpPr txBox="1"/>
          <p:nvPr/>
        </p:nvSpPr>
        <p:spPr>
          <a:xfrm>
            <a:off x="5868144" y="3949316"/>
            <a:ext cx="828092" cy="3385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zh-CN" altLang="en-US" sz="1600" dirty="0" smtClean="0">
                <a:latin typeface="微软雅黑" panose="020B0503020204020204" pitchFamily="34" charset="-122"/>
                <a:ea typeface="微软雅黑" panose="020B0503020204020204" pitchFamily="34" charset="-122"/>
              </a:rPr>
              <a:t>尾实体</a:t>
            </a:r>
            <a:endParaRPr lang="zh-CN" altLang="en-US" sz="1600" dirty="0">
              <a:latin typeface="微软雅黑" panose="020B0503020204020204" pitchFamily="34" charset="-122"/>
              <a:ea typeface="微软雅黑" panose="020B0503020204020204" pitchFamily="34" charset="-122"/>
            </a:endParaRPr>
          </a:p>
        </p:txBody>
      </p:sp>
      <p:sp>
        <p:nvSpPr>
          <p:cNvPr id="16" name="上箭头 15"/>
          <p:cNvSpPr/>
          <p:nvPr/>
        </p:nvSpPr>
        <p:spPr>
          <a:xfrm>
            <a:off x="6174178" y="3250361"/>
            <a:ext cx="216024" cy="648072"/>
          </a:xfrm>
          <a:prstGeom prst="upArrow">
            <a:avLst/>
          </a:prstGeom>
        </p:spPr>
        <p:style>
          <a:lnRef idx="2">
            <a:schemeClr val="accent4"/>
          </a:lnRef>
          <a:fillRef idx="1">
            <a:schemeClr val="lt1"/>
          </a:fillRef>
          <a:effectRef idx="0">
            <a:schemeClr val="accent4"/>
          </a:effectRef>
          <a:fontRef idx="minor">
            <a:schemeClr val="dk1"/>
          </a:fontRef>
        </p:style>
        <p:txBody>
          <a:bodyPr rtlCol="0" anchor="ctr">
            <a:spAutoFit/>
          </a:bodyPr>
          <a:lstStyle/>
          <a:p>
            <a:pPr algn="ctr"/>
            <a:endParaRPr lang="zh-CN" altLang="en-US" b="1" dirty="0" smtClean="0"/>
          </a:p>
        </p:txBody>
      </p:sp>
      <p:sp>
        <p:nvSpPr>
          <p:cNvPr id="17" name="文本框 16"/>
          <p:cNvSpPr txBox="1"/>
          <p:nvPr/>
        </p:nvSpPr>
        <p:spPr>
          <a:xfrm>
            <a:off x="4519510" y="3949316"/>
            <a:ext cx="1008112" cy="3385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zh-CN" altLang="en-US" sz="1600" dirty="0">
                <a:latin typeface="微软雅黑" panose="020B0503020204020204" pitchFamily="34" charset="-122"/>
                <a:ea typeface="微软雅黑" panose="020B0503020204020204" pitchFamily="34" charset="-122"/>
              </a:rPr>
              <a:t>语义</a:t>
            </a:r>
            <a:r>
              <a:rPr lang="zh-CN" altLang="en-US" sz="1600" dirty="0" smtClean="0">
                <a:latin typeface="微软雅黑" panose="020B0503020204020204" pitchFamily="34" charset="-122"/>
                <a:ea typeface="微软雅黑" panose="020B0503020204020204" pitchFamily="34" charset="-122"/>
              </a:rPr>
              <a:t>关系</a:t>
            </a:r>
            <a:endParaRPr lang="zh-CN" altLang="en-US" sz="1600" dirty="0">
              <a:latin typeface="微软雅黑" panose="020B0503020204020204" pitchFamily="34" charset="-122"/>
              <a:ea typeface="微软雅黑" panose="020B0503020204020204" pitchFamily="34" charset="-122"/>
            </a:endParaRPr>
          </a:p>
        </p:txBody>
      </p:sp>
      <p:sp>
        <p:nvSpPr>
          <p:cNvPr id="18" name="上箭头 17"/>
          <p:cNvSpPr/>
          <p:nvPr/>
        </p:nvSpPr>
        <p:spPr>
          <a:xfrm>
            <a:off x="4915554" y="3250361"/>
            <a:ext cx="216024" cy="648072"/>
          </a:xfrm>
          <a:prstGeom prst="upArrow">
            <a:avLst/>
          </a:prstGeom>
        </p:spPr>
        <p:style>
          <a:lnRef idx="2">
            <a:schemeClr val="accent4"/>
          </a:lnRef>
          <a:fillRef idx="1">
            <a:schemeClr val="lt1"/>
          </a:fillRef>
          <a:effectRef idx="0">
            <a:schemeClr val="accent4"/>
          </a:effectRef>
          <a:fontRef idx="minor">
            <a:schemeClr val="dk1"/>
          </a:fontRef>
        </p:style>
        <p:txBody>
          <a:bodyPr rtlCol="0" anchor="ctr">
            <a:spAutoFit/>
          </a:bodyPr>
          <a:lstStyle/>
          <a:p>
            <a:pPr algn="ctr"/>
            <a:endParaRPr lang="zh-CN" altLang="en-US" b="1" dirty="0" smtClean="0"/>
          </a:p>
        </p:txBody>
      </p:sp>
      <mc:AlternateContent xmlns:mc="http://schemas.openxmlformats.org/markup-compatibility/2006" xmlns:a14="http://schemas.microsoft.com/office/drawing/2010/main">
        <mc:Choice Requires="a14">
          <p:sp>
            <p:nvSpPr>
              <p:cNvPr id="21" name="文本框 20"/>
              <p:cNvSpPr txBox="1"/>
              <p:nvPr/>
            </p:nvSpPr>
            <p:spPr>
              <a:xfrm>
                <a:off x="2069722" y="5009329"/>
                <a:ext cx="1008112" cy="276999"/>
              </a:xfrm>
              <a:prstGeom prst="rect">
                <a:avLst/>
              </a:prstGeom>
              <a:noFill/>
            </p:spPr>
            <p:txBody>
              <a:bodyPr wrap="square" lIns="0" tIns="0" rIns="0" bIns="0" rtlCol="0">
                <a:spAutoFit/>
              </a:bodyPr>
              <a:lstStyle/>
              <a:p>
                <a14:m>
                  <m:oMath xmlns:m="http://schemas.openxmlformats.org/officeDocument/2006/math">
                    <m:r>
                      <a:rPr lang="en-US" altLang="zh-CN" i="1">
                        <a:latin typeface="Cambria Math" panose="02040503050406030204" pitchFamily="18" charset="0"/>
                      </a:rPr>
                      <m:t>𝑆</m:t>
                    </m:r>
                  </m:oMath>
                </a14:m>
                <a:r>
                  <a:rPr lang="en-US" altLang="zh-CN" i="1" dirty="0" smtClean="0"/>
                  <a:t>entence</a:t>
                </a:r>
              </a:p>
            </p:txBody>
          </p:sp>
        </mc:Choice>
        <mc:Fallback xmlns="">
          <p:sp>
            <p:nvSpPr>
              <p:cNvPr id="21" name="文本框 20"/>
              <p:cNvSpPr txBox="1">
                <a:spLocks noRot="1" noChangeAspect="1" noMove="1" noResize="1" noEditPoints="1" noAdjustHandles="1" noChangeArrowheads="1" noChangeShapeType="1" noTextEdit="1"/>
              </p:cNvSpPr>
              <p:nvPr/>
            </p:nvSpPr>
            <p:spPr>
              <a:xfrm>
                <a:off x="2069722" y="5009329"/>
                <a:ext cx="1008112" cy="276999"/>
              </a:xfrm>
              <a:prstGeom prst="rect">
                <a:avLst/>
              </a:prstGeom>
              <a:blipFill>
                <a:blip r:embed="rId3"/>
                <a:stretch>
                  <a:fillRect t="-28889" r="-4848" b="-51111"/>
                </a:stretch>
              </a:blipFill>
            </p:spPr>
            <p:txBody>
              <a:bodyPr/>
              <a:lstStyle/>
              <a:p>
                <a:r>
                  <a:rPr lang="zh-CN" altLang="en-US">
                    <a:noFill/>
                  </a:rPr>
                  <a:t> </a:t>
                </a:r>
              </a:p>
            </p:txBody>
          </p:sp>
        </mc:Fallback>
      </mc:AlternateContent>
      <p:sp>
        <p:nvSpPr>
          <p:cNvPr id="22" name="右箭头 21"/>
          <p:cNvSpPr/>
          <p:nvPr/>
        </p:nvSpPr>
        <p:spPr>
          <a:xfrm>
            <a:off x="3203848" y="5075820"/>
            <a:ext cx="576374" cy="144016"/>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spAutoFit/>
          </a:bodyPr>
          <a:lstStyle/>
          <a:p>
            <a:pPr algn="ctr"/>
            <a:endParaRPr lang="zh-CN" altLang="en-US" b="1" dirty="0" smtClean="0"/>
          </a:p>
        </p:txBody>
      </p:sp>
      <mc:AlternateContent xmlns:mc="http://schemas.openxmlformats.org/markup-compatibility/2006" xmlns:a14="http://schemas.microsoft.com/office/drawing/2010/main">
        <mc:Choice Requires="a14">
          <p:sp>
            <p:nvSpPr>
              <p:cNvPr id="23" name="文本框 22"/>
              <p:cNvSpPr txBox="1"/>
              <p:nvPr/>
            </p:nvSpPr>
            <p:spPr>
              <a:xfrm>
                <a:off x="4019709" y="5009329"/>
                <a:ext cx="301582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&lt;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𝑒𝑛𝑡𝑖𝑡𝑦</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𝑒𝑛𝑡𝑖𝑡𝑦</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𝑟𝑒𝑙𝑎𝑡𝑖𝑜𝑛</m:t>
                      </m:r>
                      <m:r>
                        <a:rPr lang="en-US" altLang="zh-CN" b="0" i="1" smtClean="0">
                          <a:latin typeface="Cambria Math" panose="02040503050406030204" pitchFamily="18" charset="0"/>
                        </a:rPr>
                        <m:t>&gt;</m:t>
                      </m:r>
                    </m:oMath>
                  </m:oMathPara>
                </a14:m>
                <a:endParaRPr lang="zh-CN" altLang="en-US" dirty="0"/>
              </a:p>
            </p:txBody>
          </p:sp>
        </mc:Choice>
        <mc:Fallback xmlns="">
          <p:sp>
            <p:nvSpPr>
              <p:cNvPr id="23" name="文本框 22"/>
              <p:cNvSpPr txBox="1">
                <a:spLocks noRot="1" noChangeAspect="1" noMove="1" noResize="1" noEditPoints="1" noAdjustHandles="1" noChangeArrowheads="1" noChangeShapeType="1" noTextEdit="1"/>
              </p:cNvSpPr>
              <p:nvPr/>
            </p:nvSpPr>
            <p:spPr>
              <a:xfrm>
                <a:off x="4019709" y="5009329"/>
                <a:ext cx="3015826" cy="276999"/>
              </a:xfrm>
              <a:prstGeom prst="rect">
                <a:avLst/>
              </a:prstGeom>
              <a:blipFill>
                <a:blip r:embed="rId4"/>
                <a:stretch>
                  <a:fillRect l="-1818" t="-2222" b="-3777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39168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additive="base">
                                        <p:cTn id="14" dur="500" fill="hold"/>
                                        <p:tgtEl>
                                          <p:spTgt spid="10"/>
                                        </p:tgtEl>
                                        <p:attrNameLst>
                                          <p:attrName>ppt_x</p:attrName>
                                        </p:attrNameLst>
                                      </p:cBhvr>
                                      <p:tavLst>
                                        <p:tav tm="0">
                                          <p:val>
                                            <p:strVal val="#ppt_x"/>
                                          </p:val>
                                        </p:tav>
                                        <p:tav tm="100000">
                                          <p:val>
                                            <p:strVal val="#ppt_x"/>
                                          </p:val>
                                        </p:tav>
                                      </p:tavLst>
                                    </p:anim>
                                    <p:anim calcmode="lin" valueType="num">
                                      <p:cBhvr additive="base">
                                        <p:cTn id="15"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additive="base">
                                        <p:cTn id="20" dur="500" fill="hold"/>
                                        <p:tgtEl>
                                          <p:spTgt spid="14"/>
                                        </p:tgtEl>
                                        <p:attrNameLst>
                                          <p:attrName>ppt_x</p:attrName>
                                        </p:attrNameLst>
                                      </p:cBhvr>
                                      <p:tavLst>
                                        <p:tav tm="0">
                                          <p:val>
                                            <p:strVal val="#ppt_x"/>
                                          </p:val>
                                        </p:tav>
                                        <p:tav tm="100000">
                                          <p:val>
                                            <p:strVal val="#ppt_x"/>
                                          </p:val>
                                        </p:tav>
                                      </p:tavLst>
                                    </p:anim>
                                    <p:anim calcmode="lin" valueType="num">
                                      <p:cBhvr additive="base">
                                        <p:cTn id="21"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16"/>
                                        </p:tgtEl>
                                        <p:attrNameLst>
                                          <p:attrName>style.visibility</p:attrName>
                                        </p:attrNameLst>
                                      </p:cBhvr>
                                      <p:to>
                                        <p:strVal val="visible"/>
                                      </p:to>
                                    </p:set>
                                    <p:anim calcmode="lin" valueType="num">
                                      <p:cBhvr additive="base">
                                        <p:cTn id="26" dur="500" fill="hold"/>
                                        <p:tgtEl>
                                          <p:spTgt spid="16"/>
                                        </p:tgtEl>
                                        <p:attrNameLst>
                                          <p:attrName>ppt_x</p:attrName>
                                        </p:attrNameLst>
                                      </p:cBhvr>
                                      <p:tavLst>
                                        <p:tav tm="0">
                                          <p:val>
                                            <p:strVal val="#ppt_x"/>
                                          </p:val>
                                        </p:tav>
                                        <p:tav tm="100000">
                                          <p:val>
                                            <p:strVal val="#ppt_x"/>
                                          </p:val>
                                        </p:tav>
                                      </p:tavLst>
                                    </p:anim>
                                    <p:anim calcmode="lin" valueType="num">
                                      <p:cBhvr additive="base">
                                        <p:cTn id="27"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ppt_x"/>
                                          </p:val>
                                        </p:tav>
                                        <p:tav tm="100000">
                                          <p:val>
                                            <p:strVal val="#ppt_x"/>
                                          </p:val>
                                        </p:tav>
                                      </p:tavLst>
                                    </p:anim>
                                    <p:anim calcmode="lin" valueType="num">
                                      <p:cBhvr additive="base">
                                        <p:cTn id="33"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18"/>
                                        </p:tgtEl>
                                        <p:attrNameLst>
                                          <p:attrName>style.visibility</p:attrName>
                                        </p:attrNameLst>
                                      </p:cBhvr>
                                      <p:to>
                                        <p:strVal val="visible"/>
                                      </p:to>
                                    </p:set>
                                    <p:anim calcmode="lin" valueType="num">
                                      <p:cBhvr additive="base">
                                        <p:cTn id="38" dur="500" fill="hold"/>
                                        <p:tgtEl>
                                          <p:spTgt spid="18"/>
                                        </p:tgtEl>
                                        <p:attrNameLst>
                                          <p:attrName>ppt_x</p:attrName>
                                        </p:attrNameLst>
                                      </p:cBhvr>
                                      <p:tavLst>
                                        <p:tav tm="0">
                                          <p:val>
                                            <p:strVal val="#ppt_x"/>
                                          </p:val>
                                        </p:tav>
                                        <p:tav tm="100000">
                                          <p:val>
                                            <p:strVal val="#ppt_x"/>
                                          </p:val>
                                        </p:tav>
                                      </p:tavLst>
                                    </p:anim>
                                    <p:anim calcmode="lin" valueType="num">
                                      <p:cBhvr additive="base">
                                        <p:cTn id="39"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17"/>
                                        </p:tgtEl>
                                        <p:attrNameLst>
                                          <p:attrName>style.visibility</p:attrName>
                                        </p:attrNameLst>
                                      </p:cBhvr>
                                      <p:to>
                                        <p:strVal val="visible"/>
                                      </p:to>
                                    </p:set>
                                    <p:anim calcmode="lin" valueType="num">
                                      <p:cBhvr additive="base">
                                        <p:cTn id="44" dur="500" fill="hold"/>
                                        <p:tgtEl>
                                          <p:spTgt spid="17"/>
                                        </p:tgtEl>
                                        <p:attrNameLst>
                                          <p:attrName>ppt_x</p:attrName>
                                        </p:attrNameLst>
                                      </p:cBhvr>
                                      <p:tavLst>
                                        <p:tav tm="0">
                                          <p:val>
                                            <p:strVal val="#ppt_x"/>
                                          </p:val>
                                        </p:tav>
                                        <p:tav tm="100000">
                                          <p:val>
                                            <p:strVal val="#ppt_x"/>
                                          </p:val>
                                        </p:tav>
                                      </p:tavLst>
                                    </p:anim>
                                    <p:anim calcmode="lin" valueType="num">
                                      <p:cBhvr additive="base">
                                        <p:cTn id="45"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1000"/>
                                        <p:tgtEl>
                                          <p:spTgt spid="21"/>
                                        </p:tgtEl>
                                      </p:cBhvr>
                                    </p:animEffect>
                                    <p:anim calcmode="lin" valueType="num">
                                      <p:cBhvr>
                                        <p:cTn id="51" dur="1000" fill="hold"/>
                                        <p:tgtEl>
                                          <p:spTgt spid="21"/>
                                        </p:tgtEl>
                                        <p:attrNameLst>
                                          <p:attrName>ppt_x</p:attrName>
                                        </p:attrNameLst>
                                      </p:cBhvr>
                                      <p:tavLst>
                                        <p:tav tm="0">
                                          <p:val>
                                            <p:strVal val="#ppt_x"/>
                                          </p:val>
                                        </p:tav>
                                        <p:tav tm="100000">
                                          <p:val>
                                            <p:strVal val="#ppt_x"/>
                                          </p:val>
                                        </p:tav>
                                      </p:tavLst>
                                    </p:anim>
                                    <p:anim calcmode="lin" valueType="num">
                                      <p:cBhvr>
                                        <p:cTn id="52" dur="1000" fill="hold"/>
                                        <p:tgtEl>
                                          <p:spTgt spid="21"/>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fade">
                                      <p:cBhvr>
                                        <p:cTn id="55" dur="1000"/>
                                        <p:tgtEl>
                                          <p:spTgt spid="22"/>
                                        </p:tgtEl>
                                      </p:cBhvr>
                                    </p:animEffect>
                                    <p:anim calcmode="lin" valueType="num">
                                      <p:cBhvr>
                                        <p:cTn id="56" dur="1000" fill="hold"/>
                                        <p:tgtEl>
                                          <p:spTgt spid="22"/>
                                        </p:tgtEl>
                                        <p:attrNameLst>
                                          <p:attrName>ppt_x</p:attrName>
                                        </p:attrNameLst>
                                      </p:cBhvr>
                                      <p:tavLst>
                                        <p:tav tm="0">
                                          <p:val>
                                            <p:strVal val="#ppt_x"/>
                                          </p:val>
                                        </p:tav>
                                        <p:tav tm="100000">
                                          <p:val>
                                            <p:strVal val="#ppt_x"/>
                                          </p:val>
                                        </p:tav>
                                      </p:tavLst>
                                    </p:anim>
                                    <p:anim calcmode="lin" valueType="num">
                                      <p:cBhvr>
                                        <p:cTn id="57" dur="1000" fill="hold"/>
                                        <p:tgtEl>
                                          <p:spTgt spid="22"/>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fade">
                                      <p:cBhvr>
                                        <p:cTn id="60" dur="1000"/>
                                        <p:tgtEl>
                                          <p:spTgt spid="23"/>
                                        </p:tgtEl>
                                      </p:cBhvr>
                                    </p:animEffect>
                                    <p:anim calcmode="lin" valueType="num">
                                      <p:cBhvr>
                                        <p:cTn id="61" dur="1000" fill="hold"/>
                                        <p:tgtEl>
                                          <p:spTgt spid="23"/>
                                        </p:tgtEl>
                                        <p:attrNameLst>
                                          <p:attrName>ppt_x</p:attrName>
                                        </p:attrNameLst>
                                      </p:cBhvr>
                                      <p:tavLst>
                                        <p:tav tm="0">
                                          <p:val>
                                            <p:strVal val="#ppt_x"/>
                                          </p:val>
                                        </p:tav>
                                        <p:tav tm="100000">
                                          <p:val>
                                            <p:strVal val="#ppt_x"/>
                                          </p:val>
                                        </p:tav>
                                      </p:tavLst>
                                    </p:anim>
                                    <p:anim calcmode="lin" valueType="num">
                                      <p:cBhvr>
                                        <p:cTn id="62"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14" grpId="0" animBg="1"/>
      <p:bldP spid="15" grpId="0" animBg="1"/>
      <p:bldP spid="16" grpId="0" animBg="1"/>
      <p:bldP spid="17" grpId="0" animBg="1"/>
      <p:bldP spid="18" grpId="0" animBg="1"/>
      <p:bldP spid="21" grpId="0"/>
      <p:bldP spid="22" grpId="0" animBg="1"/>
      <p:bldP spid="2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b="0" dirty="0" smtClean="0">
                <a:latin typeface="黑体" pitchFamily="49" charset="-122"/>
                <a:ea typeface="黑体" pitchFamily="49" charset="-122"/>
              </a:rPr>
              <a:t>报告提纲</a:t>
            </a:r>
            <a:endParaRPr lang="zh-CN" altLang="en-US" b="0" dirty="0">
              <a:latin typeface="黑体" pitchFamily="49" charset="-122"/>
              <a:ea typeface="黑体" pitchFamily="49" charset="-122"/>
            </a:endParaRPr>
          </a:p>
        </p:txBody>
      </p:sp>
      <p:graphicFrame>
        <p:nvGraphicFramePr>
          <p:cNvPr id="4" name="图示 3"/>
          <p:cNvGraphicFramePr/>
          <p:nvPr>
            <p:extLst>
              <p:ext uri="{D42A27DB-BD31-4B8C-83A1-F6EECF244321}">
                <p14:modId xmlns:p14="http://schemas.microsoft.com/office/powerpoint/2010/main" val="2144403780"/>
              </p:ext>
            </p:extLst>
          </p:nvPr>
        </p:nvGraphicFramePr>
        <p:xfrm>
          <a:off x="611560" y="1556792"/>
          <a:ext cx="7488832" cy="38884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046547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8313" y="1484313"/>
            <a:ext cx="8142287" cy="1296615"/>
          </a:xfrm>
        </p:spPr>
        <p:txBody>
          <a:bodyPr/>
          <a:lstStyle/>
          <a:p>
            <a:r>
              <a:rPr lang="zh-CN" altLang="en-US" sz="2400" dirty="0" smtClean="0">
                <a:latin typeface="黑体" panose="02010609060101010101" pitchFamily="49" charset="-122"/>
                <a:ea typeface="黑体" panose="02010609060101010101" pitchFamily="49" charset="-122"/>
              </a:rPr>
              <a:t>基于监督学习的抽取方法</a:t>
            </a:r>
            <a:endParaRPr lang="en-US" altLang="zh-CN" sz="2400" dirty="0" smtClean="0">
              <a:latin typeface="黑体" panose="02010609060101010101" pitchFamily="49" charset="-122"/>
              <a:ea typeface="黑体" panose="02010609060101010101" pitchFamily="49" charset="-122"/>
            </a:endParaRPr>
          </a:p>
          <a:p>
            <a:pPr lvl="1">
              <a:lnSpc>
                <a:spcPct val="150000"/>
              </a:lnSpc>
              <a:spcBef>
                <a:spcPts val="0"/>
              </a:spcBef>
              <a:buFont typeface="Wingdings" panose="05000000000000000000" pitchFamily="2" charset="2"/>
              <a:buChar char="p"/>
            </a:pPr>
            <a:r>
              <a:rPr lang="zh-CN" altLang="en-US" sz="1800" dirty="0">
                <a:latin typeface="楷体" panose="02010609060101010101" pitchFamily="49" charset="-122"/>
                <a:ea typeface="楷体" panose="02010609060101010101" pitchFamily="49" charset="-122"/>
                <a:cs typeface="Times New Roman" panose="02020603050405020304" pitchFamily="18" charset="0"/>
              </a:rPr>
              <a:t>基于特征向量的学习方法（</a:t>
            </a:r>
            <a:r>
              <a:rPr lang="en-US" altLang="zh-CN" sz="1800" dirty="0">
                <a:latin typeface="楷体" panose="02010609060101010101" pitchFamily="49" charset="-122"/>
                <a:ea typeface="楷体" panose="02010609060101010101" pitchFamily="49" charset="-122"/>
                <a:cs typeface="Times New Roman" panose="02020603050405020304" pitchFamily="18" charset="0"/>
              </a:rPr>
              <a:t>feature-based</a:t>
            </a:r>
            <a:r>
              <a:rPr lang="zh-CN" altLang="en-US" sz="1800" dirty="0">
                <a:latin typeface="楷体" panose="02010609060101010101" pitchFamily="49" charset="-122"/>
                <a:ea typeface="楷体" panose="02010609060101010101" pitchFamily="49" charset="-122"/>
                <a:cs typeface="Times New Roman" panose="02020603050405020304" pitchFamily="18" charset="0"/>
              </a:rPr>
              <a:t>）</a:t>
            </a:r>
            <a:endParaRPr lang="en-US" altLang="zh-CN" sz="1800" dirty="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基</a:t>
            </a:r>
            <a:r>
              <a:rPr lang="zh-CN" altLang="en-US" sz="1800" dirty="0">
                <a:latin typeface="楷体" panose="02010609060101010101" pitchFamily="49" charset="-122"/>
                <a:ea typeface="楷体" panose="02010609060101010101" pitchFamily="49" charset="-122"/>
                <a:cs typeface="Times New Roman" panose="02020603050405020304" pitchFamily="18" charset="0"/>
              </a:rPr>
              <a:t>于核函数的学习方法（</a:t>
            </a:r>
            <a:r>
              <a:rPr lang="en-US" altLang="zh-CN" sz="1800" dirty="0">
                <a:latin typeface="楷体" panose="02010609060101010101" pitchFamily="49" charset="-122"/>
                <a:ea typeface="楷体" panose="02010609060101010101" pitchFamily="49" charset="-122"/>
                <a:cs typeface="Times New Roman" panose="02020603050405020304" pitchFamily="18" charset="0"/>
              </a:rPr>
              <a:t>kernel-based</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a:t>
            </a:r>
            <a:endParaRPr lang="en-US" altLang="zh-CN" sz="2400" b="1" dirty="0" smtClean="0">
              <a:latin typeface="黑体" panose="02010609060101010101" pitchFamily="49" charset="-122"/>
              <a:ea typeface="黑体" panose="02010609060101010101" pitchFamily="49" charset="-122"/>
            </a:endParaRPr>
          </a:p>
        </p:txBody>
      </p:sp>
      <p:sp>
        <p:nvSpPr>
          <p:cNvPr id="4" name="日期占位符 3"/>
          <p:cNvSpPr>
            <a:spLocks noGrp="1"/>
          </p:cNvSpPr>
          <p:nvPr>
            <p:ph type="dt" sz="half" idx="10"/>
          </p:nvPr>
        </p:nvSpPr>
        <p:spPr/>
        <p:txBody>
          <a:bodyPr/>
          <a:lstStyle/>
          <a:p>
            <a:fld id="{ECB25AA1-DAB0-4597-8B8E-0BCD3DF7FBD0}" type="datetime1">
              <a:rPr lang="zh-CN" altLang="en-US" smtClean="0"/>
              <a:t>2017/5/21</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7</a:t>
            </a:fld>
            <a:endParaRPr lang="en-US" altLang="zh-CN"/>
          </a:p>
        </p:txBody>
      </p:sp>
      <p:sp>
        <p:nvSpPr>
          <p:cNvPr id="7" name="标题 1"/>
          <p:cNvSpPr>
            <a:spLocks noGrp="1"/>
          </p:cNvSpPr>
          <p:nvPr>
            <p:ph type="title"/>
          </p:nvPr>
        </p:nvSpPr>
        <p:spPr>
          <a:xfrm>
            <a:off x="1042988" y="404813"/>
            <a:ext cx="5833268" cy="576262"/>
          </a:xfrm>
        </p:spPr>
        <p:txBody>
          <a:bodyPr/>
          <a:lstStyle/>
          <a:p>
            <a:pPr algn="l"/>
            <a:r>
              <a:rPr lang="zh-CN" altLang="en-US" sz="2800" b="0" dirty="0" smtClean="0">
                <a:latin typeface="黑体" pitchFamily="49" charset="-122"/>
                <a:ea typeface="黑体" pitchFamily="49" charset="-122"/>
              </a:rPr>
              <a:t>相关研究</a:t>
            </a:r>
            <a:endParaRPr lang="zh-CN" altLang="en-US" sz="2800" b="0" dirty="0">
              <a:latin typeface="黑体" pitchFamily="49" charset="-122"/>
              <a:ea typeface="黑体" pitchFamily="49" charset="-122"/>
            </a:endParaRPr>
          </a:p>
        </p:txBody>
      </p:sp>
      <p:sp>
        <p:nvSpPr>
          <p:cNvPr id="6" name="圆角矩形 5"/>
          <p:cNvSpPr/>
          <p:nvPr/>
        </p:nvSpPr>
        <p:spPr>
          <a:xfrm>
            <a:off x="2007125" y="3902594"/>
            <a:ext cx="1368152" cy="715089"/>
          </a:xfrm>
          <a:prstGeom prst="roundRect">
            <a:avLst/>
          </a:prstGeom>
        </p:spPr>
        <p:style>
          <a:lnRef idx="2">
            <a:schemeClr val="accent4"/>
          </a:lnRef>
          <a:fillRef idx="1">
            <a:schemeClr val="lt1"/>
          </a:fillRef>
          <a:effectRef idx="0">
            <a:schemeClr val="accent4"/>
          </a:effectRef>
          <a:fontRef idx="minor">
            <a:schemeClr val="dk1"/>
          </a:fontRef>
        </p:style>
        <p:txBody>
          <a:bodyPr rtlCol="0" anchor="ctr">
            <a:spAutoFit/>
          </a:bodyPr>
          <a:lstStyle/>
          <a:p>
            <a:pPr algn="ctr"/>
            <a:r>
              <a:rPr lang="zh-CN" altLang="en-US" dirty="0" smtClean="0">
                <a:latin typeface="微软雅黑" panose="020B0503020204020204" pitchFamily="34" charset="-122"/>
                <a:ea typeface="微软雅黑" panose="020B0503020204020204" pitchFamily="34" charset="-122"/>
              </a:rPr>
              <a:t>抽取语法语义特征</a:t>
            </a:r>
          </a:p>
        </p:txBody>
      </p:sp>
      <p:sp>
        <p:nvSpPr>
          <p:cNvPr id="8" name="左大括号 7"/>
          <p:cNvSpPr/>
          <p:nvPr/>
        </p:nvSpPr>
        <p:spPr bwMode="auto">
          <a:xfrm>
            <a:off x="4071094" y="3303758"/>
            <a:ext cx="468362" cy="1940402"/>
          </a:xfrm>
          <a:prstGeom prst="leftBrace">
            <a:avLst/>
          </a:prstGeom>
          <a:solidFill>
            <a:schemeClr val="bg1"/>
          </a:solidFill>
          <a:ln w="2222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normalizeH="0" baseline="0" dirty="0" smtClean="0">
              <a:ln w="0"/>
              <a:effectLst>
                <a:outerShdw blurRad="38100" dist="19050" dir="2700000" algn="tl" rotWithShape="0">
                  <a:schemeClr val="dk1">
                    <a:alpha val="40000"/>
                  </a:schemeClr>
                </a:outerShdw>
              </a:effectLst>
              <a:latin typeface="Times New Roman" pitchFamily="18" charset="0"/>
              <a:ea typeface="宋体" pitchFamily="2" charset="-122"/>
            </a:endParaRPr>
          </a:p>
        </p:txBody>
      </p:sp>
      <p:sp>
        <p:nvSpPr>
          <p:cNvPr id="9" name="文本框 8"/>
          <p:cNvSpPr txBox="1"/>
          <p:nvPr/>
        </p:nvSpPr>
        <p:spPr>
          <a:xfrm>
            <a:off x="4507605" y="3179540"/>
            <a:ext cx="2265052" cy="2120902"/>
          </a:xfrm>
          <a:prstGeom prst="rect">
            <a:avLst/>
          </a:prstGeom>
          <a:noFill/>
        </p:spPr>
        <p:txBody>
          <a:bodyPr wrap="square" rtlCol="0">
            <a:spAutoFit/>
          </a:bodyPr>
          <a:lstStyle/>
          <a:p>
            <a:pPr algn="l">
              <a:lnSpc>
                <a:spcPct val="150000"/>
              </a:lnSpc>
            </a:pPr>
            <a:r>
              <a:rPr lang="zh-CN" altLang="en-US" dirty="0">
                <a:latin typeface="微软雅黑" panose="020B0503020204020204" pitchFamily="34" charset="-122"/>
                <a:ea typeface="微软雅黑" panose="020B0503020204020204" pitchFamily="34" charset="-122"/>
              </a:rPr>
              <a:t>实</a:t>
            </a:r>
            <a:r>
              <a:rPr lang="zh-CN" altLang="en-US" dirty="0" smtClean="0">
                <a:latin typeface="微软雅黑" panose="020B0503020204020204" pitchFamily="34" charset="-122"/>
                <a:ea typeface="微软雅黑" panose="020B0503020204020204" pitchFamily="34" charset="-122"/>
              </a:rPr>
              <a:t>体本身</a:t>
            </a:r>
            <a:endParaRPr lang="en-US" altLang="zh-CN" dirty="0" smtClean="0">
              <a:latin typeface="微软雅黑" panose="020B0503020204020204" pitchFamily="34" charset="-122"/>
              <a:ea typeface="微软雅黑" panose="020B0503020204020204" pitchFamily="34" charset="-122"/>
            </a:endParaRPr>
          </a:p>
          <a:p>
            <a:pPr algn="l">
              <a:lnSpc>
                <a:spcPct val="150000"/>
              </a:lnSpc>
            </a:pPr>
            <a:r>
              <a:rPr lang="zh-CN" altLang="en-US" dirty="0">
                <a:latin typeface="微软雅黑" panose="020B0503020204020204" pitchFamily="34" charset="-122"/>
                <a:ea typeface="微软雅黑" panose="020B0503020204020204" pitchFamily="34" charset="-122"/>
              </a:rPr>
              <a:t>实</a:t>
            </a:r>
            <a:r>
              <a:rPr lang="zh-CN" altLang="en-US" dirty="0" smtClean="0">
                <a:latin typeface="微软雅黑" panose="020B0503020204020204" pitchFamily="34" charset="-122"/>
                <a:ea typeface="微软雅黑" panose="020B0503020204020204" pitchFamily="34" charset="-122"/>
              </a:rPr>
              <a:t>体所属类别</a:t>
            </a:r>
            <a:endParaRPr lang="en-US" altLang="zh-CN" dirty="0" smtClean="0">
              <a:latin typeface="微软雅黑" panose="020B0503020204020204" pitchFamily="34" charset="-122"/>
              <a:ea typeface="微软雅黑" panose="020B0503020204020204" pitchFamily="34" charset="-122"/>
            </a:endParaRPr>
          </a:p>
          <a:p>
            <a:pPr algn="l">
              <a:lnSpc>
                <a:spcPct val="150000"/>
              </a:lnSpc>
            </a:pPr>
            <a:r>
              <a:rPr lang="zh-CN" altLang="en-US" dirty="0" smtClean="0">
                <a:latin typeface="微软雅黑" panose="020B0503020204020204" pitchFamily="34" charset="-122"/>
                <a:ea typeface="微软雅黑" panose="020B0503020204020204" pitchFamily="34" charset="-122"/>
              </a:rPr>
              <a:t>实体之间词序列</a:t>
            </a:r>
            <a:endParaRPr lang="en-US" altLang="zh-CN" dirty="0" smtClean="0">
              <a:latin typeface="微软雅黑" panose="020B0503020204020204" pitchFamily="34" charset="-122"/>
              <a:ea typeface="微软雅黑" panose="020B0503020204020204" pitchFamily="34" charset="-122"/>
            </a:endParaRPr>
          </a:p>
          <a:p>
            <a:pPr algn="l">
              <a:lnSpc>
                <a:spcPct val="150000"/>
              </a:lnSpc>
            </a:pPr>
            <a:r>
              <a:rPr lang="zh-CN" altLang="en-US" dirty="0">
                <a:latin typeface="微软雅黑" panose="020B0503020204020204" pitchFamily="34" charset="-122"/>
                <a:ea typeface="微软雅黑" panose="020B0503020204020204" pitchFamily="34" charset="-122"/>
              </a:rPr>
              <a:t>实</a:t>
            </a:r>
            <a:r>
              <a:rPr lang="zh-CN" altLang="en-US" dirty="0" smtClean="0">
                <a:latin typeface="微软雅黑" panose="020B0503020204020204" pitchFamily="34" charset="-122"/>
                <a:ea typeface="微软雅黑" panose="020B0503020204020204" pitchFamily="34" charset="-122"/>
              </a:rPr>
              <a:t>体之间词数量</a:t>
            </a:r>
            <a:endParaRPr lang="en-US" altLang="zh-CN" dirty="0" smtClean="0">
              <a:latin typeface="微软雅黑" panose="020B0503020204020204" pitchFamily="34" charset="-122"/>
              <a:ea typeface="微软雅黑" panose="020B0503020204020204" pitchFamily="34" charset="-122"/>
            </a:endParaRPr>
          </a:p>
          <a:p>
            <a:pPr algn="l">
              <a:lnSpc>
                <a:spcPct val="150000"/>
              </a:lnSpc>
            </a:pPr>
            <a:r>
              <a:rPr lang="zh-CN" altLang="en-US" dirty="0" smtClean="0">
                <a:latin typeface="微软雅黑" panose="020B0503020204020204" pitchFamily="34" charset="-122"/>
                <a:ea typeface="微软雅黑" panose="020B0503020204020204" pitchFamily="34" charset="-122"/>
              </a:rPr>
              <a:t>依存句法树路径</a:t>
            </a:r>
            <a:endParaRPr lang="zh-CN" altLang="en-US" dirty="0">
              <a:latin typeface="微软雅黑" panose="020B0503020204020204" pitchFamily="34" charset="-122"/>
              <a:ea typeface="微软雅黑" panose="020B0503020204020204" pitchFamily="34" charset="-122"/>
            </a:endParaRPr>
          </a:p>
        </p:txBody>
      </p:sp>
      <p:sp>
        <p:nvSpPr>
          <p:cNvPr id="12" name="圆角矩形 11"/>
          <p:cNvSpPr/>
          <p:nvPr/>
        </p:nvSpPr>
        <p:spPr>
          <a:xfrm>
            <a:off x="591997" y="4076437"/>
            <a:ext cx="719311" cy="408623"/>
          </a:xfrm>
          <a:prstGeom prst="roundRect">
            <a:avLst/>
          </a:prstGeom>
        </p:spPr>
        <p:style>
          <a:lnRef idx="2">
            <a:schemeClr val="accent4"/>
          </a:lnRef>
          <a:fillRef idx="1">
            <a:schemeClr val="lt1"/>
          </a:fillRef>
          <a:effectRef idx="0">
            <a:schemeClr val="accent4"/>
          </a:effectRef>
          <a:fontRef idx="minor">
            <a:schemeClr val="dk1"/>
          </a:fontRef>
        </p:style>
        <p:txBody>
          <a:bodyPr rtlCol="0" anchor="ctr">
            <a:spAutoFit/>
          </a:bodyPr>
          <a:lstStyle/>
          <a:p>
            <a:pPr algn="ctr"/>
            <a:r>
              <a:rPr lang="zh-CN" altLang="en-US" dirty="0" smtClean="0">
                <a:latin typeface="微软雅黑" panose="020B0503020204020204" pitchFamily="34" charset="-122"/>
                <a:ea typeface="微软雅黑" panose="020B0503020204020204" pitchFamily="34" charset="-122"/>
              </a:rPr>
              <a:t>句子</a:t>
            </a:r>
          </a:p>
        </p:txBody>
      </p:sp>
      <p:sp>
        <p:nvSpPr>
          <p:cNvPr id="13" name="右箭头 12"/>
          <p:cNvSpPr/>
          <p:nvPr/>
        </p:nvSpPr>
        <p:spPr>
          <a:xfrm>
            <a:off x="1408038" y="4273959"/>
            <a:ext cx="502357" cy="45719"/>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spAutoFit/>
          </a:bodyPr>
          <a:lstStyle/>
          <a:p>
            <a:pPr algn="ctr"/>
            <a:endParaRPr lang="zh-CN" altLang="en-US" b="1" dirty="0" smtClean="0"/>
          </a:p>
        </p:txBody>
      </p:sp>
      <p:sp>
        <p:nvSpPr>
          <p:cNvPr id="14" name="右箭头 13"/>
          <p:cNvSpPr/>
          <p:nvPr/>
        </p:nvSpPr>
        <p:spPr>
          <a:xfrm>
            <a:off x="3472007" y="4239991"/>
            <a:ext cx="502357" cy="45719"/>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spAutoFit/>
          </a:bodyPr>
          <a:lstStyle/>
          <a:p>
            <a:pPr algn="ctr"/>
            <a:endParaRPr lang="zh-CN" altLang="en-US" b="1" dirty="0" smtClean="0"/>
          </a:p>
        </p:txBody>
      </p:sp>
      <p:sp>
        <p:nvSpPr>
          <p:cNvPr id="15" name="右箭头 14"/>
          <p:cNvSpPr/>
          <p:nvPr/>
        </p:nvSpPr>
        <p:spPr>
          <a:xfrm>
            <a:off x="6373899" y="4305858"/>
            <a:ext cx="502357" cy="45719"/>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spAutoFit/>
          </a:bodyPr>
          <a:lstStyle/>
          <a:p>
            <a:pPr algn="ctr"/>
            <a:endParaRPr lang="zh-CN" altLang="en-US" b="1" dirty="0" smtClean="0"/>
          </a:p>
        </p:txBody>
      </p:sp>
      <p:sp>
        <p:nvSpPr>
          <p:cNvPr id="16" name="圆角矩形 15"/>
          <p:cNvSpPr/>
          <p:nvPr/>
        </p:nvSpPr>
        <p:spPr>
          <a:xfrm>
            <a:off x="7004750" y="4101546"/>
            <a:ext cx="1039999" cy="408623"/>
          </a:xfrm>
          <a:prstGeom prst="roundRect">
            <a:avLst/>
          </a:prstGeom>
        </p:spPr>
        <p:style>
          <a:lnRef idx="2">
            <a:schemeClr val="accent4"/>
          </a:lnRef>
          <a:fillRef idx="1">
            <a:schemeClr val="lt1"/>
          </a:fillRef>
          <a:effectRef idx="0">
            <a:schemeClr val="accent4"/>
          </a:effectRef>
          <a:fontRef idx="minor">
            <a:schemeClr val="dk1"/>
          </a:fontRef>
        </p:style>
        <p:txBody>
          <a:bodyPr rtlCol="0" anchor="ctr">
            <a:spAutoFit/>
          </a:bodyPr>
          <a:lstStyle/>
          <a:p>
            <a:pPr algn="ctr"/>
            <a:r>
              <a:rPr lang="zh-CN" altLang="en-US" dirty="0">
                <a:latin typeface="微软雅黑" panose="020B0503020204020204" pitchFamily="34" charset="-122"/>
                <a:ea typeface="微软雅黑" panose="020B0503020204020204" pitchFamily="34" charset="-122"/>
              </a:rPr>
              <a:t>分类器</a:t>
            </a:r>
            <a:endParaRPr lang="zh-CN" altLang="en-US"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05578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ppt_x"/>
                                          </p:val>
                                        </p:tav>
                                        <p:tav tm="100000">
                                          <p:val>
                                            <p:strVal val="#ppt_x"/>
                                          </p:val>
                                        </p:tav>
                                      </p:tavLst>
                                    </p:anim>
                                    <p:anim calcmode="lin" valueType="num">
                                      <p:cBhvr additive="base">
                                        <p:cTn id="3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500" fill="hold"/>
                                        <p:tgtEl>
                                          <p:spTgt spid="15"/>
                                        </p:tgtEl>
                                        <p:attrNameLst>
                                          <p:attrName>ppt_x</p:attrName>
                                        </p:attrNameLst>
                                      </p:cBhvr>
                                      <p:tavLst>
                                        <p:tav tm="0">
                                          <p:val>
                                            <p:strVal val="#ppt_x"/>
                                          </p:val>
                                        </p:tav>
                                        <p:tav tm="100000">
                                          <p:val>
                                            <p:strVal val="#ppt_x"/>
                                          </p:val>
                                        </p:tav>
                                      </p:tavLst>
                                    </p:anim>
                                    <p:anim calcmode="lin" valueType="num">
                                      <p:cBhvr additive="base">
                                        <p:cTn id="4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additive="base">
                                        <p:cTn id="47" dur="500" fill="hold"/>
                                        <p:tgtEl>
                                          <p:spTgt spid="16"/>
                                        </p:tgtEl>
                                        <p:attrNameLst>
                                          <p:attrName>ppt_x</p:attrName>
                                        </p:attrNameLst>
                                      </p:cBhvr>
                                      <p:tavLst>
                                        <p:tav tm="0">
                                          <p:val>
                                            <p:strVal val="#ppt_x"/>
                                          </p:val>
                                        </p:tav>
                                        <p:tav tm="100000">
                                          <p:val>
                                            <p:strVal val="#ppt_x"/>
                                          </p:val>
                                        </p:tav>
                                      </p:tavLst>
                                    </p:anim>
                                    <p:anim calcmode="lin" valueType="num">
                                      <p:cBhvr additive="base">
                                        <p:cTn id="4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p:bldP spid="12" grpId="0" animBg="1"/>
      <p:bldP spid="13" grpId="0" animBg="1"/>
      <p:bldP spid="14" grpId="0" animBg="1"/>
      <p:bldP spid="15" grpId="0" animBg="1"/>
      <p:bldP spid="1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8313" y="1484313"/>
            <a:ext cx="8142287" cy="2088703"/>
          </a:xfrm>
        </p:spPr>
        <p:txBody>
          <a:bodyPr/>
          <a:lstStyle/>
          <a:p>
            <a:r>
              <a:rPr lang="zh-CN" altLang="en-US" sz="2400" dirty="0" smtClean="0">
                <a:latin typeface="黑体" panose="02010609060101010101" pitchFamily="49" charset="-122"/>
                <a:ea typeface="黑体" panose="02010609060101010101" pitchFamily="49" charset="-122"/>
              </a:rPr>
              <a:t>基于半监督学习的抽取方法</a:t>
            </a:r>
            <a:endParaRPr lang="en-US" altLang="zh-CN" sz="2400" dirty="0" smtClean="0">
              <a:latin typeface="黑体" panose="02010609060101010101" pitchFamily="49" charset="-122"/>
              <a:ea typeface="黑体" panose="02010609060101010101" pitchFamily="49" charset="-122"/>
            </a:endParaRPr>
          </a:p>
          <a:p>
            <a:pPr lvl="1">
              <a:lnSpc>
                <a:spcPct val="150000"/>
              </a:lnSpc>
              <a:spcBef>
                <a:spcPts val="0"/>
              </a:spcBef>
              <a:buFont typeface="Wingdings" panose="05000000000000000000" pitchFamily="2" charset="2"/>
              <a:buChar char="p"/>
            </a:pPr>
            <a:r>
              <a:rPr lang="en-US" altLang="zh-CN" sz="1800" dirty="0" smtClean="0">
                <a:latin typeface="楷体" panose="02010609060101010101" pitchFamily="49" charset="-122"/>
                <a:ea typeface="楷体" panose="02010609060101010101" pitchFamily="49" charset="-122"/>
                <a:cs typeface="Times New Roman" panose="02020603050405020304" pitchFamily="18" charset="0"/>
              </a:rPr>
              <a:t>DIPRE</a:t>
            </a:r>
            <a:endParaRPr lang="en-US" altLang="zh-CN" sz="1800" dirty="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en-US" altLang="zh-CN" sz="1800" dirty="0" smtClean="0">
                <a:latin typeface="楷体" panose="02010609060101010101" pitchFamily="49" charset="-122"/>
                <a:ea typeface="楷体" panose="02010609060101010101" pitchFamily="49" charset="-122"/>
                <a:cs typeface="Times New Roman" panose="02020603050405020304" pitchFamily="18" charset="0"/>
              </a:rPr>
              <a:t>Snowball</a:t>
            </a:r>
          </a:p>
          <a:p>
            <a:pPr lvl="1">
              <a:lnSpc>
                <a:spcPct val="150000"/>
              </a:lnSpc>
              <a:spcBef>
                <a:spcPts val="0"/>
              </a:spcBef>
              <a:buFont typeface="Wingdings" panose="05000000000000000000" pitchFamily="2" charset="2"/>
              <a:buChar char="p"/>
            </a:pPr>
            <a:r>
              <a:rPr lang="en-US" altLang="zh-CN" sz="1800" dirty="0" smtClean="0">
                <a:latin typeface="楷体" panose="02010609060101010101" pitchFamily="49" charset="-122"/>
                <a:ea typeface="楷体" panose="02010609060101010101" pitchFamily="49" charset="-122"/>
                <a:cs typeface="Times New Roman" panose="02020603050405020304" pitchFamily="18" charset="0"/>
              </a:rPr>
              <a:t>KnowItAll</a:t>
            </a:r>
          </a:p>
          <a:p>
            <a:pPr lvl="1">
              <a:lnSpc>
                <a:spcPct val="150000"/>
              </a:lnSpc>
              <a:spcBef>
                <a:spcPts val="0"/>
              </a:spcBef>
              <a:buFont typeface="Wingdings" panose="05000000000000000000" pitchFamily="2" charset="2"/>
              <a:buChar char="p"/>
            </a:pPr>
            <a:r>
              <a:rPr lang="en-US" altLang="zh-CN" sz="1800" dirty="0" err="1" smtClean="0">
                <a:latin typeface="楷体" panose="02010609060101010101" pitchFamily="49" charset="-122"/>
                <a:ea typeface="楷体" panose="02010609060101010101" pitchFamily="49" charset="-122"/>
                <a:cs typeface="Times New Roman" panose="02020603050405020304" pitchFamily="18" charset="0"/>
              </a:rPr>
              <a:t>TextRunner</a:t>
            </a:r>
            <a:endParaRPr lang="en-US" altLang="zh-CN" sz="2400" dirty="0" smtClean="0">
              <a:latin typeface="黑体" panose="02010609060101010101" pitchFamily="49" charset="-122"/>
              <a:ea typeface="黑体" panose="02010609060101010101" pitchFamily="49" charset="-122"/>
            </a:endParaRPr>
          </a:p>
        </p:txBody>
      </p:sp>
      <p:sp>
        <p:nvSpPr>
          <p:cNvPr id="4" name="日期占位符 3"/>
          <p:cNvSpPr>
            <a:spLocks noGrp="1"/>
          </p:cNvSpPr>
          <p:nvPr>
            <p:ph type="dt" sz="half" idx="10"/>
          </p:nvPr>
        </p:nvSpPr>
        <p:spPr/>
        <p:txBody>
          <a:bodyPr/>
          <a:lstStyle/>
          <a:p>
            <a:fld id="{ECB25AA1-DAB0-4597-8B8E-0BCD3DF7FBD0}" type="datetime1">
              <a:rPr lang="zh-CN" altLang="en-US" smtClean="0"/>
              <a:t>2017/5/21</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8</a:t>
            </a:fld>
            <a:endParaRPr lang="en-US" altLang="zh-CN"/>
          </a:p>
        </p:txBody>
      </p:sp>
      <p:sp>
        <p:nvSpPr>
          <p:cNvPr id="7" name="标题 1"/>
          <p:cNvSpPr>
            <a:spLocks noGrp="1"/>
          </p:cNvSpPr>
          <p:nvPr>
            <p:ph type="title"/>
          </p:nvPr>
        </p:nvSpPr>
        <p:spPr>
          <a:xfrm>
            <a:off x="1042988" y="404813"/>
            <a:ext cx="5833268" cy="576262"/>
          </a:xfrm>
        </p:spPr>
        <p:txBody>
          <a:bodyPr/>
          <a:lstStyle/>
          <a:p>
            <a:pPr algn="l"/>
            <a:r>
              <a:rPr lang="zh-CN" altLang="en-US" sz="2800" b="0" dirty="0" smtClean="0">
                <a:latin typeface="黑体" pitchFamily="49" charset="-122"/>
                <a:ea typeface="黑体" pitchFamily="49" charset="-122"/>
              </a:rPr>
              <a:t>相关研究</a:t>
            </a:r>
            <a:endParaRPr lang="zh-CN" altLang="en-US" sz="2800" b="0" dirty="0">
              <a:latin typeface="黑体" pitchFamily="49" charset="-122"/>
              <a:ea typeface="黑体" pitchFamily="49" charset="-122"/>
            </a:endParaRPr>
          </a:p>
        </p:txBody>
      </p:sp>
      <p:sp>
        <p:nvSpPr>
          <p:cNvPr id="2" name="圆角矩形 1"/>
          <p:cNvSpPr/>
          <p:nvPr/>
        </p:nvSpPr>
        <p:spPr>
          <a:xfrm>
            <a:off x="1042988" y="3729072"/>
            <a:ext cx="1852863" cy="408623"/>
          </a:xfrm>
          <a:prstGeom prst="roundRect">
            <a:avLst/>
          </a:prstGeom>
        </p:spPr>
        <p:style>
          <a:lnRef idx="2">
            <a:schemeClr val="accent4"/>
          </a:lnRef>
          <a:fillRef idx="1">
            <a:schemeClr val="lt1"/>
          </a:fillRef>
          <a:effectRef idx="0">
            <a:schemeClr val="accent4"/>
          </a:effectRef>
          <a:fontRef idx="minor">
            <a:schemeClr val="dk1"/>
          </a:fontRef>
        </p:style>
        <p:txBody>
          <a:bodyPr wrap="square" rtlCol="0" anchor="ctr">
            <a:spAutoFit/>
          </a:bodyPr>
          <a:lstStyle/>
          <a:p>
            <a:pPr algn="ctr"/>
            <a:r>
              <a:rPr lang="zh-CN" altLang="en-US" dirty="0" smtClean="0">
                <a:latin typeface="微软雅黑" panose="020B0503020204020204" pitchFamily="34" charset="-122"/>
                <a:ea typeface="微软雅黑" panose="020B0503020204020204" pitchFamily="34" charset="-122"/>
              </a:rPr>
              <a:t>初始关系种</a:t>
            </a:r>
            <a:r>
              <a:rPr lang="zh-CN" altLang="en-US" dirty="0" smtClean="0">
                <a:latin typeface="微软雅黑" panose="020B0503020204020204" pitchFamily="34" charset="-122"/>
                <a:ea typeface="微软雅黑" panose="020B0503020204020204" pitchFamily="34" charset="-122"/>
              </a:rPr>
              <a:t>子集</a:t>
            </a:r>
          </a:p>
        </p:txBody>
      </p:sp>
      <p:sp>
        <p:nvSpPr>
          <p:cNvPr id="9" name="圆角矩形 8"/>
          <p:cNvSpPr/>
          <p:nvPr/>
        </p:nvSpPr>
        <p:spPr>
          <a:xfrm>
            <a:off x="4283968" y="3565705"/>
            <a:ext cx="1584176" cy="715089"/>
          </a:xfrm>
          <a:prstGeom prst="roundRect">
            <a:avLst/>
          </a:prstGeom>
        </p:spPr>
        <p:style>
          <a:lnRef idx="2">
            <a:schemeClr val="accent4"/>
          </a:lnRef>
          <a:fillRef idx="1">
            <a:schemeClr val="lt1"/>
          </a:fillRef>
          <a:effectRef idx="0">
            <a:schemeClr val="accent4"/>
          </a:effectRef>
          <a:fontRef idx="minor">
            <a:schemeClr val="dk1"/>
          </a:fontRef>
        </p:style>
        <p:txBody>
          <a:bodyPr rtlCol="0" anchor="ctr">
            <a:spAutoFit/>
          </a:bodyPr>
          <a:lstStyle/>
          <a:p>
            <a:pPr algn="ctr"/>
            <a:r>
              <a:rPr lang="zh-CN" altLang="en-US" dirty="0">
                <a:latin typeface="微软雅黑" panose="020B0503020204020204" pitchFamily="34" charset="-122"/>
                <a:ea typeface="微软雅黑" panose="020B0503020204020204" pitchFamily="34" charset="-122"/>
              </a:rPr>
              <a:t>检索</a:t>
            </a:r>
            <a:r>
              <a:rPr lang="zh-CN" altLang="en-US" dirty="0" smtClean="0">
                <a:latin typeface="微软雅黑" panose="020B0503020204020204" pitchFamily="34" charset="-122"/>
                <a:ea typeface="微软雅黑" panose="020B0503020204020204" pitchFamily="34" charset="-122"/>
              </a:rPr>
              <a:t>相关网页或语料库</a:t>
            </a:r>
          </a:p>
        </p:txBody>
      </p:sp>
      <p:sp>
        <p:nvSpPr>
          <p:cNvPr id="10" name="圆角矩形 9"/>
          <p:cNvSpPr/>
          <p:nvPr/>
        </p:nvSpPr>
        <p:spPr>
          <a:xfrm>
            <a:off x="5868144" y="4707482"/>
            <a:ext cx="1745694" cy="408623"/>
          </a:xfrm>
          <a:prstGeom prst="roundRect">
            <a:avLst/>
          </a:prstGeom>
        </p:spPr>
        <p:style>
          <a:lnRef idx="2">
            <a:schemeClr val="accent4"/>
          </a:lnRef>
          <a:fillRef idx="1">
            <a:schemeClr val="lt1"/>
          </a:fillRef>
          <a:effectRef idx="0">
            <a:schemeClr val="accent4"/>
          </a:effectRef>
          <a:fontRef idx="minor">
            <a:schemeClr val="dk1"/>
          </a:fontRef>
        </p:style>
        <p:txBody>
          <a:bodyPr rtlCol="0" anchor="ctr">
            <a:spAutoFit/>
          </a:bodyPr>
          <a:lstStyle/>
          <a:p>
            <a:pPr algn="ctr"/>
            <a:r>
              <a:rPr lang="zh-CN" altLang="en-US" dirty="0">
                <a:latin typeface="微软雅黑" panose="020B0503020204020204" pitchFamily="34" charset="-122"/>
                <a:ea typeface="微软雅黑" panose="020B0503020204020204" pitchFamily="34" charset="-122"/>
              </a:rPr>
              <a:t>归</a:t>
            </a:r>
            <a:r>
              <a:rPr lang="zh-CN" altLang="en-US" dirty="0" smtClean="0">
                <a:latin typeface="微软雅黑" panose="020B0503020204020204" pitchFamily="34" charset="-122"/>
                <a:ea typeface="微软雅黑" panose="020B0503020204020204" pitchFamily="34" charset="-122"/>
              </a:rPr>
              <a:t>纳关系模式</a:t>
            </a:r>
          </a:p>
        </p:txBody>
      </p:sp>
      <p:sp>
        <p:nvSpPr>
          <p:cNvPr id="11" name="圆角矩形 10"/>
          <p:cNvSpPr/>
          <p:nvPr/>
        </p:nvSpPr>
        <p:spPr>
          <a:xfrm>
            <a:off x="3935929" y="5612258"/>
            <a:ext cx="1745694" cy="408623"/>
          </a:xfrm>
          <a:prstGeom prst="roundRect">
            <a:avLst/>
          </a:prstGeom>
        </p:spPr>
        <p:style>
          <a:lnRef idx="2">
            <a:schemeClr val="accent4"/>
          </a:lnRef>
          <a:fillRef idx="1">
            <a:schemeClr val="lt1"/>
          </a:fillRef>
          <a:effectRef idx="0">
            <a:schemeClr val="accent4"/>
          </a:effectRef>
          <a:fontRef idx="minor">
            <a:schemeClr val="dk1"/>
          </a:fontRef>
        </p:style>
        <p:txBody>
          <a:bodyPr rtlCol="0" anchor="ctr">
            <a:spAutoFit/>
          </a:bodyPr>
          <a:lstStyle/>
          <a:p>
            <a:pPr algn="ctr"/>
            <a:r>
              <a:rPr lang="zh-CN" altLang="en-US" dirty="0">
                <a:latin typeface="微软雅黑" panose="020B0503020204020204" pitchFamily="34" charset="-122"/>
                <a:ea typeface="微软雅黑" panose="020B0503020204020204" pitchFamily="34" charset="-122"/>
              </a:rPr>
              <a:t>泛</a:t>
            </a:r>
            <a:r>
              <a:rPr lang="zh-CN" altLang="en-US" dirty="0" smtClean="0">
                <a:latin typeface="微软雅黑" panose="020B0503020204020204" pitchFamily="34" charset="-122"/>
                <a:ea typeface="微软雅黑" panose="020B0503020204020204" pitchFamily="34" charset="-122"/>
              </a:rPr>
              <a:t>化抽取模式</a:t>
            </a:r>
          </a:p>
        </p:txBody>
      </p:sp>
      <p:sp>
        <p:nvSpPr>
          <p:cNvPr id="12" name="圆角矩形 11"/>
          <p:cNvSpPr/>
          <p:nvPr/>
        </p:nvSpPr>
        <p:spPr>
          <a:xfrm>
            <a:off x="2281166" y="4707482"/>
            <a:ext cx="1944216" cy="408623"/>
          </a:xfrm>
          <a:prstGeom prst="roundRect">
            <a:avLst/>
          </a:prstGeom>
        </p:spPr>
        <p:style>
          <a:lnRef idx="2">
            <a:schemeClr val="accent4"/>
          </a:lnRef>
          <a:fillRef idx="1">
            <a:schemeClr val="lt1"/>
          </a:fillRef>
          <a:effectRef idx="0">
            <a:schemeClr val="accent4"/>
          </a:effectRef>
          <a:fontRef idx="minor">
            <a:schemeClr val="dk1"/>
          </a:fontRef>
        </p:style>
        <p:txBody>
          <a:bodyPr rtlCol="0" anchor="ctr">
            <a:spAutoFit/>
          </a:bodyPr>
          <a:lstStyle/>
          <a:p>
            <a:pPr algn="ctr"/>
            <a:r>
              <a:rPr lang="zh-CN" altLang="en-US" dirty="0">
                <a:latin typeface="微软雅黑" panose="020B0503020204020204" pitchFamily="34" charset="-122"/>
                <a:ea typeface="微软雅黑" panose="020B0503020204020204" pitchFamily="34" charset="-122"/>
              </a:rPr>
              <a:t>产</a:t>
            </a:r>
            <a:r>
              <a:rPr lang="zh-CN" altLang="en-US" dirty="0" smtClean="0">
                <a:latin typeface="微软雅黑" panose="020B0503020204020204" pitchFamily="34" charset="-122"/>
                <a:ea typeface="微软雅黑" panose="020B0503020204020204" pitchFamily="34" charset="-122"/>
              </a:rPr>
              <a:t>生新的种子集</a:t>
            </a:r>
          </a:p>
        </p:txBody>
      </p:sp>
      <p:sp>
        <p:nvSpPr>
          <p:cNvPr id="13" name="圆角矩形 12"/>
          <p:cNvSpPr/>
          <p:nvPr/>
        </p:nvSpPr>
        <p:spPr>
          <a:xfrm>
            <a:off x="1042988" y="5612258"/>
            <a:ext cx="1958258" cy="408623"/>
          </a:xfrm>
          <a:prstGeom prst="roundRect">
            <a:avLst/>
          </a:prstGeom>
        </p:spPr>
        <p:style>
          <a:lnRef idx="2">
            <a:schemeClr val="accent4"/>
          </a:lnRef>
          <a:fillRef idx="1">
            <a:schemeClr val="lt1"/>
          </a:fillRef>
          <a:effectRef idx="0">
            <a:schemeClr val="accent4"/>
          </a:effectRef>
          <a:fontRef idx="minor">
            <a:schemeClr val="dk1"/>
          </a:fontRef>
        </p:style>
        <p:txBody>
          <a:bodyPr wrap="square" rtlCol="0" anchor="ctr">
            <a:spAutoFit/>
          </a:bodyPr>
          <a:lstStyle/>
          <a:p>
            <a:pPr algn="ctr"/>
            <a:r>
              <a:rPr lang="zh-CN" altLang="en-US" dirty="0" smtClean="0">
                <a:latin typeface="微软雅黑" panose="020B0503020204020204" pitchFamily="34" charset="-122"/>
                <a:ea typeface="微软雅黑" panose="020B0503020204020204" pitchFamily="34" charset="-122"/>
              </a:rPr>
              <a:t>抽取实体关系</a:t>
            </a:r>
            <a:r>
              <a:rPr lang="zh-CN" altLang="en-US" dirty="0" smtClean="0">
                <a:latin typeface="微软雅黑" panose="020B0503020204020204" pitchFamily="34" charset="-122"/>
                <a:ea typeface="微软雅黑" panose="020B0503020204020204" pitchFamily="34" charset="-122"/>
              </a:rPr>
              <a:t>对</a:t>
            </a:r>
          </a:p>
        </p:txBody>
      </p:sp>
      <p:cxnSp>
        <p:nvCxnSpPr>
          <p:cNvPr id="16" name="直接箭头连接符 15"/>
          <p:cNvCxnSpPr/>
          <p:nvPr/>
        </p:nvCxnSpPr>
        <p:spPr bwMode="auto">
          <a:xfrm>
            <a:off x="2895851" y="3928985"/>
            <a:ext cx="1282722" cy="5338"/>
          </a:xfrm>
          <a:prstGeom prst="straightConnector1">
            <a:avLst/>
          </a:prstGeom>
          <a:solidFill>
            <a:schemeClr val="bg1"/>
          </a:solidFill>
          <a:ln w="31750" cap="flat" cmpd="sng" algn="ctr">
            <a:solidFill>
              <a:schemeClr val="tx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箭头连接符 21"/>
          <p:cNvCxnSpPr>
            <a:stCxn id="11" idx="1"/>
            <a:endCxn id="13" idx="3"/>
          </p:cNvCxnSpPr>
          <p:nvPr/>
        </p:nvCxnSpPr>
        <p:spPr bwMode="auto">
          <a:xfrm flipH="1">
            <a:off x="3001246" y="5816570"/>
            <a:ext cx="934683" cy="0"/>
          </a:xfrm>
          <a:prstGeom prst="straightConnector1">
            <a:avLst/>
          </a:prstGeom>
          <a:solidFill>
            <a:schemeClr val="bg1"/>
          </a:solidFill>
          <a:ln w="31750" cap="flat" cmpd="sng" algn="ctr">
            <a:solidFill>
              <a:schemeClr val="tx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曲线连接符 31"/>
          <p:cNvCxnSpPr>
            <a:endCxn id="12" idx="2"/>
          </p:cNvCxnSpPr>
          <p:nvPr/>
        </p:nvCxnSpPr>
        <p:spPr bwMode="auto">
          <a:xfrm rot="10800000">
            <a:off x="3253275" y="5116106"/>
            <a:ext cx="682655" cy="496153"/>
          </a:xfrm>
          <a:prstGeom prst="curvedConnector2">
            <a:avLst/>
          </a:prstGeom>
          <a:solidFill>
            <a:schemeClr val="bg1"/>
          </a:solidFill>
          <a:ln w="31750" cap="flat" cmpd="sng" algn="ctr">
            <a:solidFill>
              <a:schemeClr val="tx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曲线连接符 36"/>
          <p:cNvCxnSpPr/>
          <p:nvPr/>
        </p:nvCxnSpPr>
        <p:spPr bwMode="auto">
          <a:xfrm rot="5400000" flipH="1" flipV="1">
            <a:off x="3425888" y="3864360"/>
            <a:ext cx="622159" cy="967387"/>
          </a:xfrm>
          <a:prstGeom prst="curvedConnector2">
            <a:avLst/>
          </a:prstGeom>
          <a:solidFill>
            <a:schemeClr val="bg1"/>
          </a:solidFill>
          <a:ln w="31750" cap="flat" cmpd="sng" algn="ctr">
            <a:solidFill>
              <a:schemeClr val="tx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曲线连接符 39"/>
          <p:cNvCxnSpPr>
            <a:endCxn id="10" idx="0"/>
          </p:cNvCxnSpPr>
          <p:nvPr/>
        </p:nvCxnSpPr>
        <p:spPr bwMode="auto">
          <a:xfrm>
            <a:off x="5926730" y="4004657"/>
            <a:ext cx="814261" cy="702825"/>
          </a:xfrm>
          <a:prstGeom prst="curvedConnector2">
            <a:avLst/>
          </a:prstGeom>
          <a:solidFill>
            <a:schemeClr val="bg1"/>
          </a:solidFill>
          <a:ln w="31750" cap="flat" cmpd="sng" algn="ctr">
            <a:solidFill>
              <a:schemeClr val="tx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曲线连接符 50"/>
          <p:cNvCxnSpPr>
            <a:stCxn id="10" idx="2"/>
          </p:cNvCxnSpPr>
          <p:nvPr/>
        </p:nvCxnSpPr>
        <p:spPr bwMode="auto">
          <a:xfrm rot="5400000">
            <a:off x="5861077" y="4936653"/>
            <a:ext cx="700463" cy="1059366"/>
          </a:xfrm>
          <a:prstGeom prst="curvedConnector2">
            <a:avLst/>
          </a:prstGeom>
          <a:solidFill>
            <a:schemeClr val="bg1"/>
          </a:solidFill>
          <a:ln w="31750" cap="flat" cmpd="sng" algn="ctr">
            <a:solidFill>
              <a:schemeClr val="tx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542742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b="0" dirty="0" smtClean="0">
                <a:latin typeface="黑体" pitchFamily="49" charset="-122"/>
                <a:ea typeface="黑体" pitchFamily="49" charset="-122"/>
              </a:rPr>
              <a:t>报告提纲</a:t>
            </a:r>
            <a:endParaRPr lang="zh-CN" altLang="en-US" b="0" dirty="0">
              <a:latin typeface="黑体" pitchFamily="49" charset="-122"/>
              <a:ea typeface="黑体" pitchFamily="49" charset="-122"/>
            </a:endParaRPr>
          </a:p>
        </p:txBody>
      </p:sp>
      <p:graphicFrame>
        <p:nvGraphicFramePr>
          <p:cNvPr id="4" name="图示 3"/>
          <p:cNvGraphicFramePr/>
          <p:nvPr>
            <p:extLst>
              <p:ext uri="{D42A27DB-BD31-4B8C-83A1-F6EECF244321}">
                <p14:modId xmlns:p14="http://schemas.microsoft.com/office/powerpoint/2010/main" val="1649880858"/>
              </p:ext>
            </p:extLst>
          </p:nvPr>
        </p:nvGraphicFramePr>
        <p:xfrm>
          <a:off x="611560" y="1556792"/>
          <a:ext cx="7488832" cy="38884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6551157"/>
      </p:ext>
    </p:extLst>
  </p:cSld>
  <p:clrMapOvr>
    <a:masterClrMapping/>
  </p:clrMapOvr>
  <p:timing>
    <p:tnLst>
      <p:par>
        <p:cTn id="1" dur="indefinite" restart="never" nodeType="tmRoot"/>
      </p:par>
    </p:tnLst>
  </p:timing>
</p:sld>
</file>

<file path=ppt/theme/theme1.xml><?xml version="1.0" encoding="utf-8"?>
<a:theme xmlns:a="http://schemas.openxmlformats.org/drawingml/2006/main" name="Axis">
  <a:themeElements>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Axis">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spAutoFit/>
      </a:bodyPr>
      <a:lstStyle>
        <a:defPPr>
          <a:defRPr b="1" dirty="0" smtClean="0"/>
        </a:defPPr>
      </a:lstStyle>
    </a:spDef>
    <a:ln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30240</TotalTime>
  <Words>2912</Words>
  <Application>Microsoft Office PowerPoint</Application>
  <PresentationFormat>全屏显示(4:3)</PresentationFormat>
  <Paragraphs>468</Paragraphs>
  <Slides>33</Slides>
  <Notes>33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33</vt:i4>
      </vt:variant>
    </vt:vector>
  </HeadingPairs>
  <TitlesOfParts>
    <vt:vector size="43" baseType="lpstr">
      <vt:lpstr>黑体</vt:lpstr>
      <vt:lpstr>华文新魏</vt:lpstr>
      <vt:lpstr>楷体</vt:lpstr>
      <vt:lpstr>宋体</vt:lpstr>
      <vt:lpstr>微软雅黑</vt:lpstr>
      <vt:lpstr>Arial</vt:lpstr>
      <vt:lpstr>Cambria Math</vt:lpstr>
      <vt:lpstr>Times New Roman</vt:lpstr>
      <vt:lpstr>Wingdings</vt:lpstr>
      <vt:lpstr>Axis</vt:lpstr>
      <vt:lpstr>基于卷积神经网络的实体关系抽取研究</vt:lpstr>
      <vt:lpstr>报告提纲</vt:lpstr>
      <vt:lpstr>报告提纲</vt:lpstr>
      <vt:lpstr>研究背景</vt:lpstr>
      <vt:lpstr>问题描述</vt:lpstr>
      <vt:lpstr>报告提纲</vt:lpstr>
      <vt:lpstr>相关研究</vt:lpstr>
      <vt:lpstr>相关研究</vt:lpstr>
      <vt:lpstr>报告提纲</vt:lpstr>
      <vt:lpstr>句子的分布式表示</vt:lpstr>
      <vt:lpstr>词向量加权</vt:lpstr>
      <vt:lpstr>基于CNN的句子分布式表示方法</vt:lpstr>
      <vt:lpstr>基于CNN的句子分布式表示方法</vt:lpstr>
      <vt:lpstr>基于CNN的句子分布式表示方法</vt:lpstr>
      <vt:lpstr>基于CNN的句子分布式表示方法</vt:lpstr>
      <vt:lpstr>基于CNN的句子分布式表示方法</vt:lpstr>
      <vt:lpstr>基于CNN的句子分布式表示方法</vt:lpstr>
      <vt:lpstr>基于CNN的句子分布式表示方法</vt:lpstr>
      <vt:lpstr>对比实验</vt:lpstr>
      <vt:lpstr>对比实验</vt:lpstr>
      <vt:lpstr>对比实验</vt:lpstr>
      <vt:lpstr>报告提纲</vt:lpstr>
      <vt:lpstr>实现步骤</vt:lpstr>
      <vt:lpstr>语料库构建</vt:lpstr>
      <vt:lpstr>语料库构建</vt:lpstr>
      <vt:lpstr>语料库构建</vt:lpstr>
      <vt:lpstr>实验</vt:lpstr>
      <vt:lpstr>实验</vt:lpstr>
      <vt:lpstr>报告提纲</vt:lpstr>
      <vt:lpstr>总结与展望</vt:lpstr>
      <vt:lpstr>总结与展望</vt:lpstr>
      <vt:lpstr>附录</vt:lpstr>
      <vt:lpstr>PowerPoint 演示文稿</vt:lpstr>
    </vt:vector>
  </TitlesOfParts>
  <Company>ics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基于LDA主题相似度的排序学习算法研究</dc:title>
  <dc:creator>Wamg Qiang</dc:creator>
  <cp:lastModifiedBy>Qiang Wang</cp:lastModifiedBy>
  <cp:revision>2123</cp:revision>
  <dcterms:created xsi:type="dcterms:W3CDTF">2005-03-03T04:54:54Z</dcterms:created>
  <dcterms:modified xsi:type="dcterms:W3CDTF">2017-05-21T16:41:45Z</dcterms:modified>
</cp:coreProperties>
</file>