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432" r:id="rId5"/>
    <p:sldId id="387" r:id="rId6"/>
    <p:sldId id="380" r:id="rId7"/>
    <p:sldId id="441" r:id="rId8"/>
    <p:sldId id="442" r:id="rId9"/>
    <p:sldId id="381" r:id="rId10"/>
    <p:sldId id="413" r:id="rId11"/>
    <p:sldId id="362" r:id="rId12"/>
    <p:sldId id="398" r:id="rId13"/>
    <p:sldId id="433" r:id="rId14"/>
    <p:sldId id="435" r:id="rId15"/>
    <p:sldId id="436" r:id="rId16"/>
    <p:sldId id="437" r:id="rId17"/>
    <p:sldId id="438" r:id="rId18"/>
    <p:sldId id="439" r:id="rId19"/>
    <p:sldId id="419" r:id="rId20"/>
    <p:sldId id="421" r:id="rId21"/>
    <p:sldId id="420" r:id="rId22"/>
    <p:sldId id="412" r:id="rId23"/>
    <p:sldId id="440" r:id="rId24"/>
    <p:sldId id="415" r:id="rId25"/>
    <p:sldId id="423" r:id="rId26"/>
    <p:sldId id="424" r:id="rId27"/>
    <p:sldId id="430" r:id="rId28"/>
    <p:sldId id="431" r:id="rId29"/>
    <p:sldId id="417"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312285088"/>
        <c:axId val="312284000"/>
      </c:lineChart>
      <c:catAx>
        <c:axId val="312285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12284000"/>
        <c:crosses val="autoZero"/>
        <c:auto val="1"/>
        <c:lblAlgn val="ctr"/>
        <c:lblOffset val="100"/>
        <c:noMultiLvlLbl val="0"/>
      </c:catAx>
      <c:valAx>
        <c:axId val="312284000"/>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22850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Sheet1!$A$1:$A$5</c:f>
              <c:numCache>
                <c:formatCode>General</c:formatCode>
                <c:ptCount val="5"/>
                <c:pt idx="0">
                  <c:v>0.57899999999999996</c:v>
                </c:pt>
                <c:pt idx="1">
                  <c:v>0.54200000000000004</c:v>
                </c:pt>
                <c:pt idx="2">
                  <c:v>0.53800000000000003</c:v>
                </c:pt>
                <c:pt idx="3">
                  <c:v>0.60099999999999998</c:v>
                </c:pt>
                <c:pt idx="4">
                  <c:v>0.61099999999999999</c:v>
                </c:pt>
              </c:numCache>
            </c:numRef>
          </c:val>
          <c:smooth val="0"/>
          <c:extLst xmlns:c16r2="http://schemas.microsoft.com/office/drawing/2015/06/chart">
            <c:ext xmlns:c16="http://schemas.microsoft.com/office/drawing/2014/chart" uri="{C3380CC4-5D6E-409C-BE32-E72D297353CC}">
              <c16:uniqueId val="{00000000-9951-48C4-B563-27D9717B4CB8}"/>
            </c:ext>
          </c:extLst>
        </c:ser>
        <c:ser>
          <c:idx val="1"/>
          <c:order val="1"/>
          <c:tx>
            <c:v>CNN</c:v>
          </c:tx>
          <c:spPr>
            <a:ln w="22225" cap="rnd">
              <a:solidFill>
                <a:schemeClr val="accent2"/>
              </a:solidFill>
              <a:round/>
            </a:ln>
            <a:effectLst/>
          </c:spPr>
          <c:marker>
            <c:symbol val="none"/>
          </c:marker>
          <c:val>
            <c:numRef>
              <c:f>Sheet1!$B$1:$B$5</c:f>
              <c:numCache>
                <c:formatCode>General</c:formatCode>
                <c:ptCount val="5"/>
                <c:pt idx="0">
                  <c:v>0.61299999999999999</c:v>
                </c:pt>
                <c:pt idx="1">
                  <c:v>0.65200000000000002</c:v>
                </c:pt>
                <c:pt idx="2">
                  <c:v>0.58799999999999997</c:v>
                </c:pt>
                <c:pt idx="3">
                  <c:v>0.58099999999999996</c:v>
                </c:pt>
                <c:pt idx="4">
                  <c:v>0.70099999999999996</c:v>
                </c:pt>
              </c:numCache>
            </c:numRef>
          </c:val>
          <c:smooth val="0"/>
          <c:extLst xmlns:c16r2="http://schemas.microsoft.com/office/drawing/2015/06/chart">
            <c:ext xmlns:c16="http://schemas.microsoft.com/office/drawing/2014/chart" uri="{C3380CC4-5D6E-409C-BE32-E72D297353CC}">
              <c16:uniqueId val="{00000001-9951-48C4-B563-27D9717B4CB8}"/>
            </c:ext>
          </c:extLst>
        </c:ser>
        <c:dLbls>
          <c:showLegendKey val="0"/>
          <c:showVal val="0"/>
          <c:showCatName val="0"/>
          <c:showSerName val="0"/>
          <c:showPercent val="0"/>
          <c:showBubbleSize val="0"/>
        </c:dLbls>
        <c:smooth val="0"/>
        <c:axId val="312288896"/>
        <c:axId val="312279648"/>
      </c:lineChart>
      <c:catAx>
        <c:axId val="312288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dirty="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12279648"/>
        <c:crosses val="autoZero"/>
        <c:auto val="1"/>
        <c:lblAlgn val="ctr"/>
        <c:lblOffset val="100"/>
        <c:noMultiLvlLbl val="0"/>
      </c:catAx>
      <c:valAx>
        <c:axId val="312279648"/>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2288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2017/5/22</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a:t>
            </a:r>
            <a:r>
              <a:rPr lang="zh-CN" altLang="en-US" baseline="0" dirty="0" smtClean="0"/>
              <a:t>究</a:t>
            </a:r>
            <a:endParaRPr lang="en-US" altLang="zh-CN" baseline="0" dirty="0" smtClean="0"/>
          </a:p>
          <a:p>
            <a:endParaRPr lang="en-US" altLang="zh-CN" baseline="0" dirty="0" smtClean="0"/>
          </a:p>
          <a:p>
            <a:r>
              <a:rPr lang="zh-CN" altLang="en-US" baseline="0" dirty="0" smtClean="0"/>
              <a:t>有哪些实体关系</a:t>
            </a:r>
            <a:r>
              <a:rPr lang="en-US" altLang="zh-CN" baseline="0" dirty="0" smtClean="0"/>
              <a:t>-</a:t>
            </a:r>
            <a:r>
              <a:rPr lang="zh-CN" altLang="en-US" baseline="0" dirty="0" smtClean="0"/>
              <a:t>研究背景？ 实体关系抽取任务可以被建模为分类问题；第三部如何衔接第二部分？</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指将原本属于高维离散空间的数据映射到低维连续的向量空间中。相比较传统基于局部表示的词袋模型来说，分布式表示是一种高层次，更加抽象的且富有语义的表示方法。</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本文尝试使用了两种方法用于构建句子的分布式表示。分别是词向量加权，以及基于卷积神经网络的方法。</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这种方法虽然考虑了词的语义信息，但由于只是做了一个简单的加权平均，因此依然没有考虑词与词之间的位置信息</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本文重点介绍的方法，利用卷积神经网络来构建句子的分布式表示：该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下面通过一个简单的动画来说明具体的实现过程，假设一个句子由</a:t>
            </a:r>
            <a:r>
              <a:rPr lang="en-US" altLang="zh-CN" dirty="0" smtClean="0"/>
              <a:t>n</a:t>
            </a:r>
            <a:r>
              <a:rPr lang="zh-CN" altLang="en-US" dirty="0" smtClean="0"/>
              <a:t>个词组成，左边这个</a:t>
            </a:r>
            <a:r>
              <a:rPr lang="en-US" altLang="zh-CN" dirty="0" smtClean="0"/>
              <a:t>n</a:t>
            </a:r>
            <a:r>
              <a:rPr lang="zh-CN" altLang="en-US" dirty="0" smtClean="0"/>
              <a:t>行矩阵表示输入句子的向量矩阵，每一行代表是一个词，对应每个词</a:t>
            </a:r>
            <a:r>
              <a:rPr lang="en-US" altLang="zh-CN" dirty="0" smtClean="0"/>
              <a:t>k</a:t>
            </a:r>
            <a:r>
              <a:rPr lang="zh-CN" altLang="en-US" dirty="0" smtClean="0"/>
              <a:t>维词向量以及</a:t>
            </a:r>
            <a:r>
              <a:rPr lang="en-US" altLang="zh-CN" dirty="0" smtClean="0"/>
              <a:t>2</a:t>
            </a:r>
            <a:r>
              <a:rPr lang="zh-CN" altLang="en-US" dirty="0" smtClean="0"/>
              <a:t>维位置嵌入组合而成的向量。因此网络的输入层就是</a:t>
            </a:r>
            <a:r>
              <a:rPr lang="en-US" altLang="zh-CN" dirty="0" smtClean="0"/>
              <a:t>n*(k+2)</a:t>
            </a:r>
            <a:r>
              <a:rPr lang="zh-CN" altLang="en-US" dirty="0" smtClean="0"/>
              <a:t>维。</a:t>
            </a:r>
            <a:endParaRPr lang="en-US" altLang="zh-CN" dirty="0" smtClean="0"/>
          </a:p>
          <a:p>
            <a:endParaRPr lang="en-US" altLang="zh-CN" dirty="0" smtClean="0"/>
          </a:p>
          <a:p>
            <a:r>
              <a:rPr lang="zh-CN" altLang="en-US" dirty="0" smtClean="0"/>
              <a:t>接着利用一个高度为</a:t>
            </a:r>
            <a:r>
              <a:rPr lang="en-US" altLang="zh-CN" dirty="0" smtClean="0"/>
              <a:t>2</a:t>
            </a:r>
            <a:r>
              <a:rPr lang="zh-CN" altLang="en-US" dirty="0" smtClean="0"/>
              <a:t>，宽度为（</a:t>
            </a:r>
            <a:r>
              <a:rPr lang="en-US" altLang="zh-CN" dirty="0" smtClean="0"/>
              <a:t>k+2</a:t>
            </a:r>
            <a:r>
              <a:rPr lang="zh-CN" altLang="en-US" dirty="0" smtClean="0"/>
              <a:t>）的卷积核对输入层进行卷积采样操作，通过步长为一的连续采样后，</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得到一个</a:t>
            </a:r>
            <a:r>
              <a:rPr lang="en-US" altLang="zh-CN" dirty="0" smtClean="0"/>
              <a:t>n-1</a:t>
            </a:r>
            <a:r>
              <a:rPr lang="zh-CN" altLang="en-US" dirty="0" smtClean="0"/>
              <a:t>维的特征图谱。</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接下来是一个</a:t>
            </a:r>
            <a:r>
              <a:rPr lang="en-US" altLang="zh-CN" dirty="0" smtClean="0"/>
              <a:t>max-pooling</a:t>
            </a:r>
            <a:r>
              <a:rPr lang="zh-CN" altLang="en-US" dirty="0" smtClean="0"/>
              <a:t>的池化操作，也就是取特征图谱中最大的一个特征作为该卷积核下所取得的最终特征。</a:t>
            </a:r>
            <a:endParaRPr lang="en-US" altLang="zh-CN" dirty="0" smtClean="0"/>
          </a:p>
          <a:p>
            <a:endParaRPr lang="en-US" altLang="zh-CN" dirty="0" smtClean="0"/>
          </a:p>
          <a:p>
            <a:r>
              <a:rPr lang="zh-CN" altLang="en-US" dirty="0" smtClean="0"/>
              <a:t>实际当中卷积核的窗口大小依次会取</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，每个窗口下选取</a:t>
            </a:r>
            <a:r>
              <a:rPr lang="en-US" altLang="zh-CN" dirty="0" smtClean="0"/>
              <a:t>100</a:t>
            </a:r>
            <a:r>
              <a:rPr lang="zh-CN" altLang="en-US" dirty="0" smtClean="0"/>
              <a:t>个不同的卷积核，最终也就会得到</a:t>
            </a:r>
            <a:r>
              <a:rPr lang="en-US" altLang="zh-CN" dirty="0" smtClean="0"/>
              <a:t>300</a:t>
            </a:r>
            <a:r>
              <a:rPr lang="zh-CN" altLang="en-US" dirty="0" smtClean="0"/>
              <a:t>个特征</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最终将这些特征进行全连接的操作后得到句子最终的特征向量。</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为了验证以上两种方法的有效性，本文做了个对比实验，也就是在同一个标准数据集上，来比较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该数据集一共包含了</a:t>
            </a:r>
            <a:r>
              <a:rPr lang="en-US" altLang="zh-CN" dirty="0" smtClean="0"/>
              <a:t>1w</a:t>
            </a:r>
            <a:r>
              <a:rPr lang="zh-CN" altLang="en-US" dirty="0" smtClean="0"/>
              <a:t>多条数据，定义了</a:t>
            </a:r>
            <a:r>
              <a:rPr lang="en-US" altLang="zh-CN" dirty="0" smtClean="0"/>
              <a:t>9</a:t>
            </a:r>
            <a:r>
              <a:rPr lang="zh-CN" altLang="en-US" dirty="0" smtClean="0"/>
              <a:t>种实体关系，每类关系下的每一条数据都用标签标记出了实体的位置。</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是实体关系的相关研究、第三个部分介绍了句子的分布式表示的方法、第四个部分是面向新闻网页的企业实体关系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kern="0" dirty="0" smtClean="0"/>
              <a:t>最终实验结果如图所示，横轴对应的是</a:t>
            </a:r>
            <a:r>
              <a:rPr lang="en-US" altLang="zh-CN" sz="2400" kern="0" dirty="0" smtClean="0"/>
              <a:t>9</a:t>
            </a:r>
            <a:r>
              <a:rPr lang="zh-CN" altLang="en-US" sz="2400" kern="0" dirty="0" smtClean="0"/>
              <a:t>种关系类别，纵轴对应的是每类关系下分类的</a:t>
            </a:r>
            <a:r>
              <a:rPr lang="en-US" altLang="zh-CN" sz="2400" kern="0" dirty="0" smtClean="0"/>
              <a:t>F</a:t>
            </a:r>
            <a:r>
              <a:rPr lang="zh-CN" altLang="en-US" sz="2400" kern="0" dirty="0" smtClean="0"/>
              <a:t>值。上面一条线对应的是基于</a:t>
            </a:r>
            <a:r>
              <a:rPr lang="en-US" altLang="zh-CN" sz="2400" kern="0" dirty="0" smtClean="0"/>
              <a:t>CNN</a:t>
            </a:r>
            <a:r>
              <a:rPr lang="zh-CN" altLang="en-US" sz="2400" kern="0" dirty="0" smtClean="0"/>
              <a:t>的句子分布式表示的分类结果，下面一条线对应的是基于词向量加权的分类结果。</a:t>
            </a: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接下来是第四个部分。。。，这一部分主要是在上一部分工作的基础上，结合网页正文提取、命名实体识别等关键技术实现对新闻网页中的企业实体关系进行抽取</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22</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该部分的实现主要分为三个阶段，分别是语料库构建阶段、分类模型的训练阶段，以及最后的新闻网页中的企业实体抽取阶段。</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首先是语料库的构建，主要是基于</a:t>
            </a:r>
            <a:r>
              <a:rPr lang="en-US" altLang="zh-CN" dirty="0" smtClean="0"/>
              <a:t>Bootstrapping</a:t>
            </a:r>
            <a:r>
              <a:rPr lang="zh-CN" altLang="en-US" dirty="0" smtClean="0"/>
              <a:t>的思想，从初始种子集开始，借助新闻搜索引擎例如（百度新闻、</a:t>
            </a:r>
            <a:r>
              <a:rPr lang="en-US" altLang="zh-CN" dirty="0" smtClean="0"/>
              <a:t>360</a:t>
            </a:r>
            <a:r>
              <a:rPr lang="zh-CN" altLang="en-US" dirty="0" smtClean="0"/>
              <a:t>新闻等），迭代产生关系语料。</a:t>
            </a:r>
            <a:endParaRPr lang="en-US" altLang="zh-CN" dirty="0" smtClean="0"/>
          </a:p>
          <a:p>
            <a:endParaRPr lang="en-US" altLang="zh-CN" dirty="0" smtClean="0"/>
          </a:p>
          <a:p>
            <a:r>
              <a:rPr lang="zh-CN" altLang="en-US" dirty="0" smtClean="0"/>
              <a:t>算法的第一步定义关系类型，以及关系类型对应的一些关键词；</a:t>
            </a:r>
            <a:endParaRPr lang="en-US" altLang="zh-CN" dirty="0" smtClean="0"/>
          </a:p>
          <a:p>
            <a:endParaRPr lang="en-US" altLang="zh-CN" dirty="0" smtClean="0"/>
          </a:p>
          <a:p>
            <a:r>
              <a:rPr lang="zh-CN" altLang="en-US" dirty="0" smtClean="0"/>
              <a:t>接着是收集一些企业名录，结合关系关键词组合成初始种子关系对；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接下来是实验部分，训练集为上文所获得的</a:t>
            </a:r>
            <a:r>
              <a:rPr lang="en-US" altLang="zh-CN" dirty="0" smtClean="0"/>
              <a:t>1607</a:t>
            </a:r>
            <a:r>
              <a:rPr lang="zh-CN" altLang="en-US" dirty="0" smtClean="0"/>
              <a:t>条关系语料，测试集为</a:t>
            </a:r>
            <a:r>
              <a:rPr lang="en-US" altLang="zh-CN" dirty="0" smtClean="0"/>
              <a:t>100</a:t>
            </a:r>
            <a:r>
              <a:rPr lang="zh-CN" altLang="en-US" dirty="0" smtClean="0"/>
              <a:t>篇新闻网页；</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最后是我硕士期间所发表的专利以及参与的项目</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在这些新闻文本中包含了企业之间的各种关系，这种关系信息可以作为一种舆情信息对于企业战略制定、投资方向决策以及银行对企业的信贷风险分析等具有重要参考价值。然后本文的相关工作正是在这样一个背景下产生的。</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本文主要围绕企业实体关系抽取的相关任务展开。</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a:t>
            </a:r>
            <a:r>
              <a:rPr lang="zh-CN" altLang="en-US" dirty="0" smtClean="0"/>
              <a:t>体  </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接着是抽取句子的各种语法语义的特征，这些特征包括。。。，最后将这些特征送入分类器训练得到分类模型，用于抽取新的实体关系对。</a:t>
            </a:r>
            <a:endParaRPr lang="en-US" altLang="zh-CN" dirty="0" smtClean="0"/>
          </a:p>
          <a:p>
            <a:endParaRPr lang="en-US" altLang="zh-CN" dirty="0" smtClean="0"/>
          </a:p>
          <a:p>
            <a:r>
              <a:rPr lang="zh-CN" altLang="en-US" dirty="0" smtClean="0"/>
              <a:t>该类方法的缺点也很明显，一是需要人工标注语料库，二是最终分类模型的效果十分依赖于所选特征质量，特征质量越高，最终分类效果就越好。但实际情况是仅仅依靠人工难以选取最优的特征子集。</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204567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该类方法首先需要构造初始关系种子集，这里种子集的形式一般是包含实体及关系的二元组，接着去</a:t>
            </a:r>
            <a:r>
              <a:rPr lang="en-US" altLang="zh-CN" dirty="0" smtClean="0"/>
              <a:t>web</a:t>
            </a:r>
            <a:r>
              <a:rPr lang="zh-CN" altLang="en-US" dirty="0" smtClean="0"/>
              <a:t>或者大规模语料库中找出同时包含二元组的句子，从这些句子当中归纳出关系描述模式，合并同类的模式后利用一些通配符泛化出抽取模式，用于抽取新的实体关系对。</a:t>
            </a:r>
            <a:endParaRPr lang="en-US" altLang="zh-CN" dirty="0" smtClean="0"/>
          </a:p>
          <a:p>
            <a:endParaRPr lang="en-US" altLang="zh-CN" dirty="0" smtClean="0"/>
          </a:p>
          <a:p>
            <a:r>
              <a:rPr lang="zh-CN" altLang="en-US" dirty="0" smtClean="0"/>
              <a:t>该类方法主也面临着一些关键性的问题：比如说如何选取合适的初始关系种子集，以及如何评估一个抽取模式的质量等。</a:t>
            </a:r>
            <a:endParaRPr lang="en-US" altLang="zh-CN"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11245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r>
                  <a:rPr lang="zh-CN" altLang="en-US" dirty="0" smtClean="0"/>
                  <a:t>由于传统词袋模型缺乏语义信息，同时忽略了词与词之间的顺序及位置信息，本文尝试使用深度学习的方法来构建句子的分布式表示</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2017/5/22</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2017/5/22</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2017/5/22</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2017/5/22</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2017/5/22</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2017/5/22</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6" name="内容占位符 2"/>
          <p:cNvSpPr>
            <a:spLocks noGrp="1"/>
          </p:cNvSpPr>
          <p:nvPr>
            <p:ph idx="1"/>
          </p:nvPr>
        </p:nvSpPr>
        <p:spPr>
          <a:xfrm>
            <a:off x="468313" y="1484313"/>
            <a:ext cx="8208143" cy="4392612"/>
          </a:xfrm>
        </p:spPr>
        <p:txBody>
          <a:bodyPr/>
          <a:lstStyle/>
          <a:p>
            <a:r>
              <a:rPr lang="zh-CN" altLang="en-US" sz="2400" dirty="0" smtClean="0">
                <a:latin typeface="黑体" panose="02010609060101010101" pitchFamily="49" charset="-122"/>
                <a:ea typeface="黑体" panose="02010609060101010101" pitchFamily="49" charset="-122"/>
              </a:rPr>
              <a:t>定</a:t>
            </a:r>
            <a:r>
              <a:rPr lang="zh-CN" altLang="en-US" sz="2400" dirty="0">
                <a:latin typeface="黑体" panose="02010609060101010101" pitchFamily="49" charset="-122"/>
                <a:ea typeface="黑体" panose="02010609060101010101" pitchFamily="49" charset="-122"/>
              </a:rPr>
              <a:t>义</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相对于局部表示而言的，指将原本属于高维离散空间的数据映射到低维连续的向量空间中。</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特点</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高层次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加抽象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具</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有语义的</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连</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续和稠密的</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实现方法</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词</a:t>
            </a:r>
            <a:r>
              <a:rPr lang="zh-CN" altLang="en-US" sz="1800" dirty="0">
                <a:latin typeface="楷体" panose="02010609060101010101" pitchFamily="49" charset="-122"/>
                <a:ea typeface="楷体" panose="02010609060101010101" pitchFamily="49" charset="-122"/>
              </a:rPr>
              <a:t>向</a:t>
            </a:r>
            <a:r>
              <a:rPr lang="zh-CN" altLang="en-US" sz="1800" dirty="0" smtClean="0">
                <a:latin typeface="楷体" panose="02010609060101010101" pitchFamily="49" charset="-122"/>
                <a:ea typeface="楷体" panose="02010609060101010101" pitchFamily="49" charset="-122"/>
              </a:rPr>
              <a:t>量加权</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于卷积神经网络的方法</a:t>
            </a:r>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xmlns="" val="20000"/>
                    </a:ext>
                  </a:extLst>
                </a:gridCol>
                <a:gridCol w="378056">
                  <a:extLst>
                    <a:ext uri="{9D8B030D-6E8A-4147-A177-3AD203B41FA5}">
                      <a16:colId xmlns:a16="http://schemas.microsoft.com/office/drawing/2014/main" xmlns="" val="20001"/>
                    </a:ext>
                  </a:extLst>
                </a:gridCol>
                <a:gridCol w="378056">
                  <a:extLst>
                    <a:ext uri="{9D8B030D-6E8A-4147-A177-3AD203B41FA5}">
                      <a16:colId xmlns:a16="http://schemas.microsoft.com/office/drawing/2014/main" xmlns="" val="20002"/>
                    </a:ext>
                  </a:extLst>
                </a:gridCol>
                <a:gridCol w="378056">
                  <a:extLst>
                    <a:ext uri="{9D8B030D-6E8A-4147-A177-3AD203B41FA5}">
                      <a16:colId xmlns:a16="http://schemas.microsoft.com/office/drawing/2014/main" xmlns="" val="20003"/>
                    </a:ext>
                  </a:extLst>
                </a:gridCol>
                <a:gridCol w="378056">
                  <a:extLst>
                    <a:ext uri="{9D8B030D-6E8A-4147-A177-3AD203B41FA5}">
                      <a16:colId xmlns:a16="http://schemas.microsoft.com/office/drawing/2014/main" xmlns=""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xmlns=""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xmlns="" val="20000"/>
                    </a:ext>
                  </a:extLst>
                </a:gridCol>
                <a:gridCol w="2091334">
                  <a:extLst>
                    <a:ext uri="{9D8B030D-6E8A-4147-A177-3AD203B41FA5}">
                      <a16:colId xmlns:a16="http://schemas.microsoft.com/office/drawing/2014/main" xmlns=""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129670115"/>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xmlns="" val="20000"/>
                    </a:ext>
                  </a:extLst>
                </a:gridCol>
                <a:gridCol w="1958588">
                  <a:extLst>
                    <a:ext uri="{9D8B030D-6E8A-4147-A177-3AD203B41FA5}">
                      <a16:colId xmlns:a16="http://schemas.microsoft.com/office/drawing/2014/main" xmlns=""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altLang="zh-CN" sz="1200" kern="100" dirty="0" smtClean="0">
                          <a:effectLst/>
                        </a:rPr>
                        <a:t>2</a:t>
                      </a:r>
                      <a:r>
                        <a:rPr lang="zh-CN" sz="1200" kern="100" dirty="0" smtClean="0">
                          <a:effectLst/>
                        </a:rPr>
                        <a:t>、</a:t>
                      </a:r>
                      <a:r>
                        <a:rPr lang="en-US" altLang="zh-CN" sz="1200" kern="100" dirty="0">
                          <a:effectLst/>
                        </a:rPr>
                        <a:t>3</a:t>
                      </a:r>
                      <a:r>
                        <a:rPr lang="zh-CN" sz="1200" kern="100" dirty="0" smtClean="0">
                          <a:effectLst/>
                        </a:rPr>
                        <a:t>、</a:t>
                      </a:r>
                      <a:r>
                        <a:rPr lang="en-US" altLang="zh-CN" sz="1200" kern="100" dirty="0">
                          <a:effectLst/>
                        </a:rPr>
                        <a:t>4</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xmlns="" val="20000"/>
                    </a:ext>
                  </a:extLst>
                </a:gridCol>
                <a:gridCol w="1994213">
                  <a:extLst>
                    <a:ext uri="{9D8B030D-6E8A-4147-A177-3AD203B41FA5}">
                      <a16:colId xmlns:a16="http://schemas.microsoft.com/office/drawing/2014/main" xmlns=""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10071759"/>
              </p:ext>
            </p:extLst>
          </p:nvPr>
        </p:nvGraphicFramePr>
        <p:xfrm>
          <a:off x="1042988" y="1763437"/>
          <a:ext cx="6769372" cy="3123210"/>
        </p:xfrm>
        <a:graphic>
          <a:graphicData uri="http://schemas.openxmlformats.org/drawingml/2006/chart">
            <c:chart xmlns:c="http://schemas.openxmlformats.org/drawingml/2006/chart" xmlns:r="http://schemas.openxmlformats.org/officeDocument/2006/relationships" r:id="rId3"/>
          </a:graphicData>
        </a:graphic>
      </p:graphicFrame>
      <p:sp>
        <p:nvSpPr>
          <p:cNvPr id="9" name="内容占位符 2"/>
          <p:cNvSpPr txBox="1">
            <a:spLocks/>
          </p:cNvSpPr>
          <p:nvPr/>
        </p:nvSpPr>
        <p:spPr bwMode="auto">
          <a:xfrm>
            <a:off x="68523" y="4886647"/>
            <a:ext cx="8679941" cy="113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的句子分布式表示方法的分类效果要优于基于词向量加权的方法。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138300" y="2338846"/>
            <a:ext cx="5045099" cy="3096815"/>
          </a:xfrm>
        </p:spPr>
        <p:txBody>
          <a:bodyPr/>
          <a:lstStyle/>
          <a:p>
            <a:pPr marL="0" indent="0">
              <a:buNone/>
            </a:pPr>
            <a:endParaRPr lang="en-US" altLang="zh-CN" sz="1200" dirty="0" smtClean="0"/>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一：语料库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a:t>
            </a:r>
            <a:r>
              <a:rPr lang="zh-CN" altLang="en-US" sz="2000" dirty="0" smtClean="0">
                <a:latin typeface="楷体" panose="02010609060101010101" pitchFamily="49" charset="-122"/>
                <a:ea typeface="楷体" panose="02010609060101010101" pitchFamily="49" charset="-122"/>
              </a:rPr>
              <a:t>骤二：分类模型训练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三：新</a:t>
            </a:r>
            <a:r>
              <a:rPr lang="zh-CN" altLang="en-US" sz="2000" dirty="0">
                <a:latin typeface="楷体" panose="02010609060101010101" pitchFamily="49" charset="-122"/>
                <a:ea typeface="楷体" panose="02010609060101010101" pitchFamily="49" charset="-122"/>
              </a:rPr>
              <a:t>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xmlns="" val="20000"/>
                    </a:ext>
                  </a:extLst>
                </a:gridCol>
                <a:gridCol w="4779740">
                  <a:extLst>
                    <a:ext uri="{9D8B030D-6E8A-4147-A177-3AD203B41FA5}">
                      <a16:colId xmlns:a16="http://schemas.microsoft.com/office/drawing/2014/main" xmlns=""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xmlns="" val="20000"/>
                    </a:ext>
                  </a:extLst>
                </a:gridCol>
                <a:gridCol w="1686208">
                  <a:extLst>
                    <a:ext uri="{9D8B030D-6E8A-4147-A177-3AD203B41FA5}">
                      <a16:colId xmlns:a16="http://schemas.microsoft.com/office/drawing/2014/main" xmlns=""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10" name="内容占位符 2"/>
          <p:cNvSpPr txBox="1">
            <a:spLocks/>
          </p:cNvSpPr>
          <p:nvPr/>
        </p:nvSpPr>
        <p:spPr bwMode="auto">
          <a:xfrm>
            <a:off x="468309" y="4581128"/>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于数据集的原因竞争关系分类</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结</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果出现波动</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1" name="图表 10"/>
          <p:cNvGraphicFramePr>
            <a:graphicFrameLocks/>
          </p:cNvGraphicFramePr>
          <p:nvPr>
            <p:extLst>
              <p:ext uri="{D42A27DB-BD31-4B8C-83A1-F6EECF244321}">
                <p14:modId xmlns:p14="http://schemas.microsoft.com/office/powerpoint/2010/main" val="442532180"/>
              </p:ext>
            </p:extLst>
          </p:nvPr>
        </p:nvGraphicFramePr>
        <p:xfrm>
          <a:off x="1403648" y="1772817"/>
          <a:ext cx="5976664" cy="3096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2852936"/>
            <a:ext cx="4464496" cy="1584176"/>
          </a:xfrm>
        </p:spPr>
        <p:txBody>
          <a:bodyPr/>
          <a:lstStyle/>
          <a:p>
            <a:pPr marL="0" indent="0">
              <a:buNone/>
            </a:pPr>
            <a:r>
              <a:rPr lang="en-US" altLang="zh-CN" sz="4800" dirty="0" smtClean="0">
                <a:latin typeface="黑体" panose="02010609060101010101" pitchFamily="49" charset="-122"/>
                <a:ea typeface="黑体" panose="02010609060101010101" pitchFamily="49" charset="-122"/>
              </a:rPr>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请</a:t>
            </a:r>
            <a:r>
              <a:rPr lang="zh-CN" altLang="en-US" dirty="0" smtClean="0">
                <a:latin typeface="黑体" panose="02010609060101010101" pitchFamily="49" charset="-122"/>
                <a:ea typeface="黑体" panose="02010609060101010101" pitchFamily="49" charset="-122"/>
              </a:rPr>
              <a:t>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头实体</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尾实体</a:t>
            </a:r>
            <a:endParaRPr lang="zh-CN" altLang="en-US" sz="1600" dirty="0">
              <a:latin typeface="微软雅黑" panose="020B0503020204020204" pitchFamily="34" charset="-122"/>
              <a:ea typeface="微软雅黑" panose="020B0503020204020204" pitchFamily="34" charset="-122"/>
            </a:endParaRPr>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rPr>
              <a:t>语义</a:t>
            </a:r>
            <a:r>
              <a:rPr lang="zh-CN" altLang="en-US" sz="1600" dirty="0" smtClean="0">
                <a:latin typeface="微软雅黑" panose="020B0503020204020204" pitchFamily="34" charset="-122"/>
                <a:ea typeface="微软雅黑" panose="020B0503020204020204" pitchFamily="34" charset="-122"/>
              </a:rPr>
              <a:t>关系</a:t>
            </a:r>
            <a:endParaRPr lang="zh-CN" altLang="en-US" sz="1600" dirty="0">
              <a:latin typeface="微软雅黑" panose="020B0503020204020204" pitchFamily="34" charset="-122"/>
              <a:ea typeface="微软雅黑" panose="020B0503020204020204" pitchFamily="34" charset="-122"/>
            </a:endParaRPr>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1296615"/>
          </a:xfrm>
        </p:spPr>
        <p:txBody>
          <a:bodyPr/>
          <a:lstStyle/>
          <a:p>
            <a:r>
              <a:rPr lang="zh-CN" altLang="en-US" sz="2400" dirty="0" smtClean="0">
                <a:latin typeface="黑体" panose="02010609060101010101" pitchFamily="49" charset="-122"/>
                <a:ea typeface="黑体" panose="02010609060101010101" pitchFamily="49" charset="-122"/>
              </a:rPr>
              <a:t>基于监督学习的抽取方法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6" name="圆角矩形 5"/>
          <p:cNvSpPr/>
          <p:nvPr/>
        </p:nvSpPr>
        <p:spPr>
          <a:xfrm>
            <a:off x="2007125" y="3902594"/>
            <a:ext cx="1368152"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抽取语法语义特征</a:t>
            </a:r>
          </a:p>
        </p:txBody>
      </p:sp>
      <p:sp>
        <p:nvSpPr>
          <p:cNvPr id="8" name="左大括号 7"/>
          <p:cNvSpPr/>
          <p:nvPr/>
        </p:nvSpPr>
        <p:spPr bwMode="auto">
          <a:xfrm>
            <a:off x="4071094" y="3303758"/>
            <a:ext cx="468362" cy="1940402"/>
          </a:xfrm>
          <a:prstGeom prst="leftBrace">
            <a:avLst/>
          </a:prstGeom>
          <a:solidFill>
            <a:schemeClr val="bg1"/>
          </a:solidFill>
          <a:ln w="222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normalizeH="0" baseline="0" dirty="0" smtClean="0">
              <a:ln w="0"/>
              <a:effectLst>
                <a:outerShdw blurRad="38100" dist="19050" dir="2700000" algn="tl" rotWithShape="0">
                  <a:schemeClr val="dk1">
                    <a:alpha val="40000"/>
                  </a:schemeClr>
                </a:outerShdw>
              </a:effectLst>
              <a:latin typeface="Times New Roman" pitchFamily="18" charset="0"/>
              <a:ea typeface="宋体" pitchFamily="2" charset="-122"/>
            </a:endParaRPr>
          </a:p>
        </p:txBody>
      </p:sp>
      <p:sp>
        <p:nvSpPr>
          <p:cNvPr id="9" name="文本框 8"/>
          <p:cNvSpPr txBox="1"/>
          <p:nvPr/>
        </p:nvSpPr>
        <p:spPr>
          <a:xfrm>
            <a:off x="4507605" y="3179540"/>
            <a:ext cx="2265052" cy="2120902"/>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体本身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体所属类别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实体之间词序列</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体之间词数量</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依存句法树路径</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591997" y="4076437"/>
            <a:ext cx="719311"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句子</a:t>
            </a:r>
          </a:p>
        </p:txBody>
      </p:sp>
      <p:sp>
        <p:nvSpPr>
          <p:cNvPr id="13" name="右箭头 12"/>
          <p:cNvSpPr/>
          <p:nvPr/>
        </p:nvSpPr>
        <p:spPr>
          <a:xfrm>
            <a:off x="1408038" y="4273959"/>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右箭头 13"/>
          <p:cNvSpPr/>
          <p:nvPr/>
        </p:nvSpPr>
        <p:spPr>
          <a:xfrm>
            <a:off x="3472007" y="4239991"/>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5" name="右箭头 14"/>
          <p:cNvSpPr/>
          <p:nvPr/>
        </p:nvSpPr>
        <p:spPr>
          <a:xfrm>
            <a:off x="6373899" y="4305858"/>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6" name="圆角矩形 15"/>
          <p:cNvSpPr/>
          <p:nvPr/>
        </p:nvSpPr>
        <p:spPr>
          <a:xfrm>
            <a:off x="7004750" y="4101546"/>
            <a:ext cx="1039999"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分类器</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57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2088703"/>
          </a:xfrm>
        </p:spPr>
        <p:txBody>
          <a:bodyPr/>
          <a:lstStyle/>
          <a:p>
            <a:r>
              <a:rPr lang="zh-CN" altLang="en-US" sz="2400" dirty="0" smtClean="0">
                <a:latin typeface="黑体" panose="02010609060101010101" pitchFamily="49" charset="-122"/>
                <a:ea typeface="黑体" panose="02010609060101010101" pitchFamily="49" charset="-122"/>
              </a:rPr>
              <a:t>基于半监督学习的抽取方法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2017/5/22</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2" name="圆角矩形 1"/>
          <p:cNvSpPr/>
          <p:nvPr/>
        </p:nvSpPr>
        <p:spPr>
          <a:xfrm>
            <a:off x="1042988" y="3729072"/>
            <a:ext cx="185286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初始关系种子集</a:t>
            </a:r>
          </a:p>
        </p:txBody>
      </p:sp>
      <p:sp>
        <p:nvSpPr>
          <p:cNvPr id="9" name="圆角矩形 8"/>
          <p:cNvSpPr/>
          <p:nvPr/>
        </p:nvSpPr>
        <p:spPr>
          <a:xfrm>
            <a:off x="4283968" y="3565705"/>
            <a:ext cx="1584176"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检索</a:t>
            </a:r>
            <a:r>
              <a:rPr lang="zh-CN" altLang="en-US" dirty="0" smtClean="0">
                <a:latin typeface="微软雅黑" panose="020B0503020204020204" pitchFamily="34" charset="-122"/>
                <a:ea typeface="微软雅黑" panose="020B0503020204020204" pitchFamily="34" charset="-122"/>
              </a:rPr>
              <a:t>相关网页或语料库</a:t>
            </a:r>
          </a:p>
        </p:txBody>
      </p:sp>
      <p:sp>
        <p:nvSpPr>
          <p:cNvPr id="10" name="圆角矩形 9"/>
          <p:cNvSpPr/>
          <p:nvPr/>
        </p:nvSpPr>
        <p:spPr>
          <a:xfrm>
            <a:off x="5868144" y="4707482"/>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归</a:t>
            </a:r>
            <a:r>
              <a:rPr lang="zh-CN" altLang="en-US" dirty="0" smtClean="0">
                <a:latin typeface="微软雅黑" panose="020B0503020204020204" pitchFamily="34" charset="-122"/>
                <a:ea typeface="微软雅黑" panose="020B0503020204020204" pitchFamily="34" charset="-122"/>
              </a:rPr>
              <a:t>纳关系模式</a:t>
            </a:r>
          </a:p>
        </p:txBody>
      </p:sp>
      <p:sp>
        <p:nvSpPr>
          <p:cNvPr id="11" name="圆角矩形 10"/>
          <p:cNvSpPr/>
          <p:nvPr/>
        </p:nvSpPr>
        <p:spPr>
          <a:xfrm>
            <a:off x="3935929" y="5612258"/>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泛</a:t>
            </a:r>
            <a:r>
              <a:rPr lang="zh-CN" altLang="en-US" dirty="0" smtClean="0">
                <a:latin typeface="微软雅黑" panose="020B0503020204020204" pitchFamily="34" charset="-122"/>
                <a:ea typeface="微软雅黑" panose="020B0503020204020204" pitchFamily="34" charset="-122"/>
              </a:rPr>
              <a:t>化抽取模式</a:t>
            </a:r>
          </a:p>
        </p:txBody>
      </p:sp>
      <p:sp>
        <p:nvSpPr>
          <p:cNvPr id="12" name="圆角矩形 11"/>
          <p:cNvSpPr/>
          <p:nvPr/>
        </p:nvSpPr>
        <p:spPr>
          <a:xfrm>
            <a:off x="2281166" y="4707482"/>
            <a:ext cx="1944216"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产</a:t>
            </a:r>
            <a:r>
              <a:rPr lang="zh-CN" altLang="en-US" dirty="0" smtClean="0">
                <a:latin typeface="微软雅黑" panose="020B0503020204020204" pitchFamily="34" charset="-122"/>
                <a:ea typeface="微软雅黑" panose="020B0503020204020204" pitchFamily="34" charset="-122"/>
              </a:rPr>
              <a:t>生新的种子集</a:t>
            </a:r>
          </a:p>
        </p:txBody>
      </p:sp>
      <p:sp>
        <p:nvSpPr>
          <p:cNvPr id="13" name="圆角矩形 12"/>
          <p:cNvSpPr/>
          <p:nvPr/>
        </p:nvSpPr>
        <p:spPr>
          <a:xfrm>
            <a:off x="1042988" y="5612258"/>
            <a:ext cx="1958258"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抽取实体关系对</a:t>
            </a:r>
          </a:p>
        </p:txBody>
      </p:sp>
      <p:cxnSp>
        <p:nvCxnSpPr>
          <p:cNvPr id="16" name="直接箭头连接符 15"/>
          <p:cNvCxnSpPr/>
          <p:nvPr/>
        </p:nvCxnSpPr>
        <p:spPr bwMode="auto">
          <a:xfrm>
            <a:off x="2895851" y="3928985"/>
            <a:ext cx="1282722" cy="5338"/>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1" idx="1"/>
            <a:endCxn id="13" idx="3"/>
          </p:cNvCxnSpPr>
          <p:nvPr/>
        </p:nvCxnSpPr>
        <p:spPr bwMode="auto">
          <a:xfrm flipH="1">
            <a:off x="3001246" y="5816570"/>
            <a:ext cx="934683" cy="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曲线连接符 31"/>
          <p:cNvCxnSpPr>
            <a:endCxn id="12" idx="2"/>
          </p:cNvCxnSpPr>
          <p:nvPr/>
        </p:nvCxnSpPr>
        <p:spPr bwMode="auto">
          <a:xfrm rot="10800000">
            <a:off x="3253275" y="5116106"/>
            <a:ext cx="682655" cy="496153"/>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p:nvPr/>
        </p:nvCxnSpPr>
        <p:spPr bwMode="auto">
          <a:xfrm rot="5400000" flipH="1" flipV="1">
            <a:off x="3425888" y="3864360"/>
            <a:ext cx="622159" cy="967387"/>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endCxn id="10" idx="0"/>
          </p:cNvCxnSpPr>
          <p:nvPr/>
        </p:nvCxnSpPr>
        <p:spPr bwMode="auto">
          <a:xfrm>
            <a:off x="5926730" y="4004657"/>
            <a:ext cx="814261" cy="702825"/>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曲线连接符 50"/>
          <p:cNvCxnSpPr>
            <a:stCxn id="10" idx="2"/>
          </p:cNvCxnSpPr>
          <p:nvPr/>
        </p:nvCxnSpPr>
        <p:spPr bwMode="auto">
          <a:xfrm rot="5400000">
            <a:off x="5861077" y="4936653"/>
            <a:ext cx="700463" cy="1059366"/>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27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30475</TotalTime>
  <Words>4750</Words>
  <Application>Microsoft Office PowerPoint</Application>
  <PresentationFormat>全屏显示(4:3)</PresentationFormat>
  <Paragraphs>470</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2128</cp:revision>
  <dcterms:created xsi:type="dcterms:W3CDTF">2005-03-03T04:54:54Z</dcterms:created>
  <dcterms:modified xsi:type="dcterms:W3CDTF">2017-05-22T04:32:37Z</dcterms:modified>
</cp:coreProperties>
</file>